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036E-4669-445F-AA45-FE4DCB393D3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24021-5223-414A-A12D-1B2750D6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7368" y="869391"/>
            <a:ext cx="6849262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3</a:t>
            </a:r>
            <a:r>
              <a:rPr spc="-10" dirty="0"/>
              <a:t>-</a:t>
            </a:r>
            <a:r>
              <a:rPr spc="-15" dirty="0"/>
              <a:t>Se</a:t>
            </a:r>
            <a:r>
              <a:rPr spc="-10" dirty="0"/>
              <a:t>p-</a:t>
            </a:r>
            <a:r>
              <a:rPr spc="-75"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3</a:t>
            </a:r>
            <a:r>
              <a:rPr spc="-10" dirty="0"/>
              <a:t>-</a:t>
            </a:r>
            <a:r>
              <a:rPr spc="-15" dirty="0"/>
              <a:t>Se</a:t>
            </a:r>
            <a:r>
              <a:rPr spc="-10" dirty="0"/>
              <a:t>p-</a:t>
            </a:r>
            <a:r>
              <a:rPr spc="-75"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2120010"/>
            <a:ext cx="3729354" cy="393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3</a:t>
            </a:r>
            <a:r>
              <a:rPr spc="-10" dirty="0"/>
              <a:t>-</a:t>
            </a:r>
            <a:r>
              <a:rPr spc="-15" dirty="0"/>
              <a:t>Se</a:t>
            </a:r>
            <a:r>
              <a:rPr spc="-10" dirty="0"/>
              <a:t>p-</a:t>
            </a:r>
            <a:r>
              <a:rPr spc="-75"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09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8691" y="1676400"/>
            <a:ext cx="2819400" cy="2819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9091" y="0"/>
            <a:ext cx="1600200" cy="1600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98691" y="5870447"/>
            <a:ext cx="990600" cy="98754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1523" y="2667000"/>
            <a:ext cx="4191000" cy="4191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3</a:t>
            </a:r>
            <a:r>
              <a:rPr spc="-10" dirty="0"/>
              <a:t>-</a:t>
            </a:r>
            <a:r>
              <a:rPr spc="-15" dirty="0"/>
              <a:t>Se</a:t>
            </a:r>
            <a:r>
              <a:rPr spc="-10" dirty="0"/>
              <a:t>p-</a:t>
            </a:r>
            <a:r>
              <a:rPr spc="-75" dirty="0"/>
              <a:t>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3</a:t>
            </a:r>
            <a:r>
              <a:rPr spc="-10" dirty="0"/>
              <a:t>-</a:t>
            </a:r>
            <a:r>
              <a:rPr spc="-15" dirty="0"/>
              <a:t>Se</a:t>
            </a:r>
            <a:r>
              <a:rPr spc="-10" dirty="0"/>
              <a:t>p-</a:t>
            </a:r>
            <a:r>
              <a:rPr spc="-75" dirty="0"/>
              <a:t>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1809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98691" y="1676400"/>
            <a:ext cx="2819400" cy="2819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89091" y="0"/>
            <a:ext cx="1600200" cy="1600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98691" y="5870447"/>
            <a:ext cx="990600" cy="98754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-1523" y="2667000"/>
            <a:ext cx="4191000" cy="41910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368034" y="1589658"/>
            <a:ext cx="2369820" cy="553720"/>
          </a:xfrm>
          <a:custGeom>
            <a:avLst/>
            <a:gdLst/>
            <a:ahLst/>
            <a:cxnLst/>
            <a:rect l="l" t="t" r="r" b="b"/>
            <a:pathLst>
              <a:path w="2369820" h="553719">
                <a:moveTo>
                  <a:pt x="2324989" y="0"/>
                </a:moveTo>
                <a:lnTo>
                  <a:pt x="2097023" y="75437"/>
                </a:lnTo>
                <a:lnTo>
                  <a:pt x="1867154" y="144525"/>
                </a:lnTo>
                <a:lnTo>
                  <a:pt x="1791208" y="165735"/>
                </a:lnTo>
                <a:lnTo>
                  <a:pt x="1636902" y="207010"/>
                </a:lnTo>
                <a:lnTo>
                  <a:pt x="1484375" y="245363"/>
                </a:lnTo>
                <a:lnTo>
                  <a:pt x="1408557" y="263525"/>
                </a:lnTo>
                <a:lnTo>
                  <a:pt x="1181608" y="314325"/>
                </a:lnTo>
                <a:lnTo>
                  <a:pt x="958468" y="359537"/>
                </a:lnTo>
                <a:lnTo>
                  <a:pt x="812418" y="386841"/>
                </a:lnTo>
                <a:lnTo>
                  <a:pt x="597535" y="424052"/>
                </a:lnTo>
                <a:lnTo>
                  <a:pt x="322834" y="466089"/>
                </a:lnTo>
                <a:lnTo>
                  <a:pt x="125856" y="492760"/>
                </a:lnTo>
                <a:lnTo>
                  <a:pt x="0" y="508126"/>
                </a:lnTo>
                <a:lnTo>
                  <a:pt x="6992" y="519175"/>
                </a:lnTo>
                <a:lnTo>
                  <a:pt x="21074" y="541274"/>
                </a:lnTo>
                <a:lnTo>
                  <a:pt x="28066" y="552323"/>
                </a:lnTo>
                <a:lnTo>
                  <a:pt x="55571" y="553040"/>
                </a:lnTo>
                <a:lnTo>
                  <a:pt x="85715" y="553296"/>
                </a:lnTo>
                <a:lnTo>
                  <a:pt x="118390" y="553104"/>
                </a:lnTo>
                <a:lnTo>
                  <a:pt x="153486" y="552478"/>
                </a:lnTo>
                <a:lnTo>
                  <a:pt x="230506" y="549978"/>
                </a:lnTo>
                <a:lnTo>
                  <a:pt x="361471" y="543314"/>
                </a:lnTo>
                <a:lnTo>
                  <a:pt x="613631" y="525342"/>
                </a:lnTo>
                <a:lnTo>
                  <a:pt x="1014907" y="488627"/>
                </a:lnTo>
                <a:lnTo>
                  <a:pt x="1558574" y="428485"/>
                </a:lnTo>
                <a:lnTo>
                  <a:pt x="1956169" y="377497"/>
                </a:lnTo>
                <a:lnTo>
                  <a:pt x="2203727" y="341684"/>
                </a:lnTo>
                <a:lnTo>
                  <a:pt x="2331142" y="321256"/>
                </a:lnTo>
                <a:lnTo>
                  <a:pt x="2369439" y="314705"/>
                </a:lnTo>
                <a:lnTo>
                  <a:pt x="2362378" y="263014"/>
                </a:lnTo>
                <a:lnTo>
                  <a:pt x="2357062" y="224796"/>
                </a:lnTo>
                <a:lnTo>
                  <a:pt x="2353052" y="196683"/>
                </a:lnTo>
                <a:lnTo>
                  <a:pt x="2349915" y="175308"/>
                </a:lnTo>
                <a:lnTo>
                  <a:pt x="2344512" y="139305"/>
                </a:lnTo>
                <a:lnTo>
                  <a:pt x="2341375" y="117942"/>
                </a:lnTo>
                <a:lnTo>
                  <a:pt x="2337365" y="89848"/>
                </a:lnTo>
                <a:lnTo>
                  <a:pt x="2332049" y="51657"/>
                </a:lnTo>
                <a:lnTo>
                  <a:pt x="2324989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642350" y="0"/>
                </a:lnTo>
                <a:lnTo>
                  <a:pt x="8642350" y="514350"/>
                </a:lnTo>
                <a:lnTo>
                  <a:pt x="8642350" y="1858797"/>
                </a:lnTo>
                <a:lnTo>
                  <a:pt x="8286877" y="1912239"/>
                </a:lnTo>
                <a:lnTo>
                  <a:pt x="7917688" y="1961769"/>
                </a:lnTo>
                <a:lnTo>
                  <a:pt x="7176008" y="2044065"/>
                </a:lnTo>
                <a:lnTo>
                  <a:pt x="6806819" y="2073783"/>
                </a:lnTo>
                <a:lnTo>
                  <a:pt x="6075045" y="2116582"/>
                </a:lnTo>
                <a:lnTo>
                  <a:pt x="5363083" y="2139696"/>
                </a:lnTo>
                <a:lnTo>
                  <a:pt x="5013706" y="2142998"/>
                </a:lnTo>
                <a:lnTo>
                  <a:pt x="4337939" y="2142998"/>
                </a:lnTo>
                <a:lnTo>
                  <a:pt x="4011676" y="2136394"/>
                </a:lnTo>
                <a:lnTo>
                  <a:pt x="3695192" y="2126488"/>
                </a:lnTo>
                <a:lnTo>
                  <a:pt x="3091942" y="2100199"/>
                </a:lnTo>
                <a:lnTo>
                  <a:pt x="2534920" y="2067179"/>
                </a:lnTo>
                <a:lnTo>
                  <a:pt x="2030603" y="2027682"/>
                </a:lnTo>
                <a:lnTo>
                  <a:pt x="903262" y="1912239"/>
                </a:lnTo>
                <a:lnTo>
                  <a:pt x="514350" y="1860219"/>
                </a:lnTo>
                <a:lnTo>
                  <a:pt x="514350" y="514350"/>
                </a:lnTo>
                <a:lnTo>
                  <a:pt x="8642350" y="514350"/>
                </a:lnTo>
                <a:lnTo>
                  <a:pt x="8642350" y="0"/>
                </a:lnTo>
                <a:lnTo>
                  <a:pt x="0" y="0"/>
                </a:lnTo>
                <a:lnTo>
                  <a:pt x="0" y="514350"/>
                </a:lnTo>
                <a:lnTo>
                  <a:pt x="0" y="635635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356350"/>
                </a:lnTo>
                <a:lnTo>
                  <a:pt x="9144000" y="5143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05343" y="0"/>
            <a:ext cx="765048" cy="1164336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7744968" y="0"/>
            <a:ext cx="685800" cy="1099185"/>
          </a:xfrm>
          <a:custGeom>
            <a:avLst/>
            <a:gdLst/>
            <a:ahLst/>
            <a:cxnLst/>
            <a:rect l="l" t="t" r="r" b="b"/>
            <a:pathLst>
              <a:path w="685800" h="1099185">
                <a:moveTo>
                  <a:pt x="685800" y="0"/>
                </a:moveTo>
                <a:lnTo>
                  <a:pt x="0" y="0"/>
                </a:lnTo>
                <a:lnTo>
                  <a:pt x="0" y="1098803"/>
                </a:lnTo>
                <a:lnTo>
                  <a:pt x="685800" y="1098803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998931"/>
            <a:ext cx="43789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490" y="2309521"/>
            <a:ext cx="4314825" cy="3550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962392" y="6397793"/>
            <a:ext cx="5238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3</a:t>
            </a:r>
            <a:r>
              <a:rPr spc="-10" dirty="0"/>
              <a:t>-</a:t>
            </a:r>
            <a:r>
              <a:rPr spc="-15" dirty="0"/>
              <a:t>Se</a:t>
            </a:r>
            <a:r>
              <a:rPr spc="-10" dirty="0"/>
              <a:t>p-</a:t>
            </a:r>
            <a:r>
              <a:rPr spc="-75"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1939" y="6397793"/>
            <a:ext cx="357060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gramiz.com/python-programming/list-comprehension" TargetMode="External"/><Relationship Id="rId3" Type="http://schemas.openxmlformats.org/officeDocument/2006/relationships/hyperlink" Target="http://www.python.org/doc/essays/blurb/" TargetMode="External"/><Relationship Id="rId7" Type="http://schemas.openxmlformats.org/officeDocument/2006/relationships/hyperlink" Target="http://www.w3schools.com/python/python_for_loops.asp" TargetMode="External"/><Relationship Id="rId2" Type="http://schemas.openxmlformats.org/officeDocument/2006/relationships/hyperlink" Target="http://www.geeksforgeeks.org/python-featur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ogramiz.com/python-programming/online-compiler/" TargetMode="External"/><Relationship Id="rId5" Type="http://schemas.openxmlformats.org/officeDocument/2006/relationships/hyperlink" Target="http://www.fullstackpython.com/development-environments.html" TargetMode="External"/><Relationship Id="rId10" Type="http://schemas.openxmlformats.org/officeDocument/2006/relationships/hyperlink" Target="http://www.onlinegdb.com/online_python_compiler" TargetMode="External"/><Relationship Id="rId4" Type="http://schemas.openxmlformats.org/officeDocument/2006/relationships/hyperlink" Target="http://www.educative.io/edpresso/what-is-a-scripting-language" TargetMode="External"/><Relationship Id="rId9" Type="http://schemas.openxmlformats.org/officeDocument/2006/relationships/hyperlink" Target="http://www.tutorialspoint.com/python/python_tuples.ht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3" y="0"/>
            <a:ext cx="9119870" cy="6858000"/>
            <a:chOff x="-1523" y="0"/>
            <a:chExt cx="91198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1809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8691" y="1676400"/>
              <a:ext cx="28194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091" y="0"/>
              <a:ext cx="1600200" cy="1600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8691" y="5870447"/>
              <a:ext cx="990600" cy="9875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23" y="2667000"/>
              <a:ext cx="4191000" cy="41910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45286" y="2425649"/>
            <a:ext cx="5688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Python</a:t>
            </a:r>
            <a:r>
              <a:rPr sz="4800" spc="-40" dirty="0"/>
              <a:t> </a:t>
            </a:r>
            <a:r>
              <a:rPr sz="4800" spc="-10" dirty="0"/>
              <a:t>Programming</a:t>
            </a:r>
            <a:endParaRPr sz="4800"/>
          </a:p>
        </p:txBody>
      </p:sp>
      <p:sp>
        <p:nvSpPr>
          <p:cNvPr id="14" name="object 14"/>
          <p:cNvSpPr txBox="1"/>
          <p:nvPr/>
        </p:nvSpPr>
        <p:spPr>
          <a:xfrm>
            <a:off x="1069644" y="3406520"/>
            <a:ext cx="4178300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8964">
              <a:lnSpc>
                <a:spcPct val="1353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EE52A4"/>
                </a:solidFill>
                <a:latin typeface="Times New Roman"/>
                <a:cs typeface="Times New Roman"/>
              </a:rPr>
              <a:t>DR.PARKAVI.A </a:t>
            </a:r>
            <a:r>
              <a:rPr sz="1500" b="1" spc="-2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1500" b="1" spc="-15" dirty="0">
                <a:solidFill>
                  <a:srgbClr val="EE52A4"/>
                </a:solidFill>
                <a:latin typeface="Times New Roman"/>
                <a:cs typeface="Times New Roman"/>
              </a:rPr>
              <a:t>ASSOCIATE</a:t>
            </a:r>
            <a:r>
              <a:rPr sz="1500" b="1" spc="-50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PROFESSOR </a:t>
            </a:r>
            <a:r>
              <a:rPr sz="1500" b="1" spc="-360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CSE </a:t>
            </a:r>
            <a:r>
              <a:rPr sz="1500" b="1" spc="-20" dirty="0">
                <a:solidFill>
                  <a:srgbClr val="EE52A4"/>
                </a:solidFill>
                <a:latin typeface="Times New Roman"/>
                <a:cs typeface="Times New Roman"/>
              </a:rPr>
              <a:t>DEPARTMENT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500" b="1" dirty="0">
                <a:solidFill>
                  <a:srgbClr val="EE52A4"/>
                </a:solidFill>
                <a:latin typeface="Times New Roman"/>
                <a:cs typeface="Times New Roman"/>
              </a:rPr>
              <a:t>M 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S R</a:t>
            </a:r>
            <a:r>
              <a:rPr sz="1500" b="1" spc="-15" dirty="0">
                <a:solidFill>
                  <a:srgbClr val="EE52A4"/>
                </a:solidFill>
                <a:latin typeface="Times New Roman"/>
                <a:cs typeface="Times New Roman"/>
              </a:rPr>
              <a:t>A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MAIAH</a:t>
            </a:r>
            <a:r>
              <a:rPr sz="1500" b="1" spc="1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IN</a:t>
            </a:r>
            <a:r>
              <a:rPr sz="1500" b="1" dirty="0">
                <a:solidFill>
                  <a:srgbClr val="EE52A4"/>
                </a:solidFill>
                <a:latin typeface="Times New Roman"/>
                <a:cs typeface="Times New Roman"/>
              </a:rPr>
              <a:t>S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TITU</a:t>
            </a:r>
            <a:r>
              <a:rPr sz="1500" b="1" spc="-15" dirty="0">
                <a:solidFill>
                  <a:srgbClr val="EE52A4"/>
                </a:solidFill>
                <a:latin typeface="Times New Roman"/>
                <a:cs typeface="Times New Roman"/>
              </a:rPr>
              <a:t>T</a:t>
            </a:r>
            <a:r>
              <a:rPr sz="1500" b="1" dirty="0">
                <a:solidFill>
                  <a:srgbClr val="EE52A4"/>
                </a:solidFill>
                <a:latin typeface="Times New Roman"/>
                <a:cs typeface="Times New Roman"/>
              </a:rPr>
              <a:t>E</a:t>
            </a:r>
            <a:r>
              <a:rPr sz="1500" b="1" spc="2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EE52A4"/>
                </a:solidFill>
                <a:latin typeface="Times New Roman"/>
                <a:cs typeface="Times New Roman"/>
              </a:rPr>
              <a:t>OF</a:t>
            </a:r>
            <a:r>
              <a:rPr sz="1500" b="1" spc="-95" dirty="0">
                <a:solidFill>
                  <a:srgbClr val="EE52A4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TEC</a:t>
            </a:r>
            <a:r>
              <a:rPr sz="1500" b="1" spc="-15" dirty="0">
                <a:solidFill>
                  <a:srgbClr val="EE52A4"/>
                </a:solidFill>
                <a:latin typeface="Times New Roman"/>
                <a:cs typeface="Times New Roman"/>
              </a:rPr>
              <a:t>H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N</a:t>
            </a:r>
            <a:r>
              <a:rPr sz="1500" b="1" spc="-15" dirty="0">
                <a:solidFill>
                  <a:srgbClr val="EE52A4"/>
                </a:solidFill>
                <a:latin typeface="Times New Roman"/>
                <a:cs typeface="Times New Roman"/>
              </a:rPr>
              <a:t>O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L</a:t>
            </a:r>
            <a:r>
              <a:rPr sz="1500" b="1" dirty="0">
                <a:solidFill>
                  <a:srgbClr val="EE52A4"/>
                </a:solidFill>
                <a:latin typeface="Times New Roman"/>
                <a:cs typeface="Times New Roman"/>
              </a:rPr>
              <a:t>O</a:t>
            </a:r>
            <a:r>
              <a:rPr sz="1500" b="1" spc="-10" dirty="0">
                <a:solidFill>
                  <a:srgbClr val="EE52A4"/>
                </a:solidFill>
                <a:latin typeface="Times New Roman"/>
                <a:cs typeface="Times New Roman"/>
              </a:rPr>
              <a:t>G</a:t>
            </a: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Y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500" b="1" spc="-5" dirty="0">
                <a:solidFill>
                  <a:srgbClr val="EE52A4"/>
                </a:solidFill>
                <a:latin typeface="Times New Roman"/>
                <a:cs typeface="Times New Roman"/>
              </a:rPr>
              <a:t>BANGALORE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>
          <a:xfrm>
            <a:off x="681939" y="6397793"/>
            <a:ext cx="3570604" cy="28982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 err="1"/>
              <a:t>Dr.Parkavi.A</a:t>
            </a:r>
            <a:r>
              <a:rPr lang="en-US" spc="-55" dirty="0"/>
              <a:t>-Associate Professor, </a:t>
            </a:r>
            <a:r>
              <a:rPr lang="en-US" spc="-55" dirty="0" err="1"/>
              <a:t>Dept</a:t>
            </a:r>
            <a:r>
              <a:rPr lang="en-US" spc="-55" dirty="0"/>
              <a:t> of CSE,MSRIT.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 (</a:t>
            </a:r>
            <a:r>
              <a:rPr lang="en-US" spc="-55" dirty="0" err="1"/>
              <a:t>M.Tech</a:t>
            </a:r>
            <a:r>
              <a:rPr lang="en-US" spc="-55" dirty="0"/>
              <a:t>-Python Lab-2023)</a:t>
            </a:r>
            <a:endParaRPr lang="en-US" spc="-8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120" y="876122"/>
            <a:ext cx="5424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Boolean</a:t>
            </a:r>
            <a:r>
              <a:rPr spc="-35" dirty="0"/>
              <a:t> </a:t>
            </a:r>
            <a:r>
              <a:rPr spc="-10" dirty="0"/>
              <a:t>values</a:t>
            </a:r>
            <a:r>
              <a:rPr spc="-16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93495" y="2200402"/>
            <a:ext cx="7265034" cy="315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  <a:tab pos="1699895" algn="l"/>
                <a:tab pos="391795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Boolean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expression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	</a:t>
            </a:r>
            <a:r>
              <a:rPr sz="2400" spc="-5" dirty="0">
                <a:latin typeface="Times New Roman"/>
                <a:cs typeface="Times New Roman"/>
              </a:rPr>
              <a:t>expression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evaluates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	result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Boolean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print(5==4)</a:t>
            </a:r>
            <a:endParaRPr sz="2400">
              <a:latin typeface="Times New Roman"/>
              <a:cs typeface="Times New Roman"/>
            </a:endParaRPr>
          </a:p>
          <a:p>
            <a:pPr marL="12700" marR="4980940">
              <a:lnSpc>
                <a:spcPct val="217899"/>
              </a:lnSpc>
              <a:spcBef>
                <a:spcPts val="20"/>
              </a:spcBef>
            </a:pPr>
            <a:r>
              <a:rPr sz="2400" spc="-10" dirty="0">
                <a:latin typeface="Times New Roman"/>
                <a:cs typeface="Times New Roman"/>
              </a:rPr>
              <a:t>print(2==2)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print("msr"=='ms')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272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95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368" y="1886369"/>
            <a:ext cx="6024880" cy="4138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upper()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upper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case:</a:t>
            </a:r>
            <a:endParaRPr sz="2400" dirty="0">
              <a:latin typeface="Times New Roman"/>
              <a:cs typeface="Times New Roman"/>
            </a:endParaRPr>
          </a:p>
          <a:p>
            <a:pPr marL="621665" marR="3510915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"""M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Ramaiah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</a:t>
            </a:r>
          </a:p>
          <a:p>
            <a:pPr marL="621665" marR="3975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Technology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Bangalore"""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(a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uppe</a:t>
            </a:r>
            <a:r>
              <a:rPr sz="1800" spc="1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())</a:t>
            </a:r>
          </a:p>
          <a:p>
            <a:pPr marL="354965" marR="372110" indent="-342900">
              <a:lnSpc>
                <a:spcPct val="100000"/>
              </a:lnSpc>
              <a:spcBef>
                <a:spcPts val="85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replace()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replaces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another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string:</a:t>
            </a:r>
            <a:endParaRPr sz="2400" dirty="0">
              <a:latin typeface="Times New Roman"/>
              <a:cs typeface="Times New Roman"/>
            </a:endParaRPr>
          </a:p>
          <a:p>
            <a:pPr marL="621665">
              <a:lnSpc>
                <a:spcPts val="1745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"""M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Ramaiah</a:t>
            </a:r>
          </a:p>
          <a:p>
            <a:pPr marL="6216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Institute</a:t>
            </a:r>
          </a:p>
          <a:p>
            <a:pPr marL="6216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Technology</a:t>
            </a:r>
            <a:endParaRPr sz="1800" dirty="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Bangalore"""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62392" y="6398463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3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B31166"/>
                </a:solidFill>
                <a:latin typeface="Tahoma"/>
                <a:cs typeface="Tahoma"/>
              </a:rPr>
              <a:t>Se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p-</a:t>
            </a: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711" y="6025298"/>
            <a:ext cx="3621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b="1" spc="-55" dirty="0">
                <a:solidFill>
                  <a:srgbClr val="B31166"/>
                </a:solidFill>
                <a:latin typeface="Tahoma"/>
                <a:cs typeface="Tahoma"/>
              </a:rPr>
              <a:t>Dr.Parkavi.A-MSRIT,</a:t>
            </a:r>
            <a:r>
              <a:rPr sz="900" b="1" spc="-20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2700" spc="-487" baseline="-23148" dirty="0" err="1">
                <a:latin typeface="Times New Roman"/>
                <a:cs typeface="Times New Roman"/>
              </a:rPr>
              <a:t>p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Py</a:t>
            </a:r>
            <a:r>
              <a:rPr sz="2700" spc="-487" baseline="-23148" dirty="0" err="1">
                <a:latin typeface="Times New Roman"/>
                <a:cs typeface="Times New Roman"/>
              </a:rPr>
              <a:t>r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th</a:t>
            </a:r>
            <a:r>
              <a:rPr sz="2700" spc="-487" baseline="-23148" dirty="0" err="1">
                <a:latin typeface="Times New Roman"/>
                <a:cs typeface="Times New Roman"/>
              </a:rPr>
              <a:t>i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o</a:t>
            </a:r>
            <a:r>
              <a:rPr sz="2700" spc="-487" baseline="-23148" dirty="0" err="1">
                <a:latin typeface="Times New Roman"/>
                <a:cs typeface="Times New Roman"/>
              </a:rPr>
              <a:t>n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2700" spc="-487" baseline="-23148" dirty="0" err="1">
                <a:latin typeface="Times New Roman"/>
                <a:cs typeface="Times New Roman"/>
              </a:rPr>
              <a:t>t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2700" spc="-487" baseline="-23148" dirty="0">
                <a:latin typeface="Times New Roman"/>
                <a:cs typeface="Times New Roman"/>
              </a:rPr>
              <a:t>(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r</a:t>
            </a:r>
            <a:r>
              <a:rPr sz="2700" spc="-487" baseline="-23148" dirty="0" err="1">
                <a:latin typeface="Times New Roman"/>
                <a:cs typeface="Times New Roman"/>
              </a:rPr>
              <a:t>a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og</a:t>
            </a:r>
            <a:r>
              <a:rPr sz="2700" spc="-487" baseline="-23148" dirty="0" err="1">
                <a:latin typeface="Times New Roman"/>
                <a:cs typeface="Times New Roman"/>
              </a:rPr>
              <a:t>.r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ra</a:t>
            </a:r>
            <a:r>
              <a:rPr sz="2700" spc="-487" baseline="-23148" dirty="0" err="1">
                <a:latin typeface="Times New Roman"/>
                <a:cs typeface="Times New Roman"/>
              </a:rPr>
              <a:t>e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487" baseline="-23148" dirty="0" err="1">
                <a:latin typeface="Times New Roman"/>
                <a:cs typeface="Times New Roman"/>
              </a:rPr>
              <a:t>p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487" baseline="-23148" dirty="0" err="1">
                <a:latin typeface="Times New Roman"/>
                <a:cs typeface="Times New Roman"/>
              </a:rPr>
              <a:t>l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i</a:t>
            </a:r>
            <a:r>
              <a:rPr sz="2700" spc="-487" baseline="-23148" dirty="0" err="1">
                <a:latin typeface="Times New Roman"/>
                <a:cs typeface="Times New Roman"/>
              </a:rPr>
              <a:t>a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ng</a:t>
            </a:r>
            <a:r>
              <a:rPr sz="2700" spc="-487" baseline="-23148" dirty="0" err="1">
                <a:latin typeface="Times New Roman"/>
                <a:cs typeface="Times New Roman"/>
              </a:rPr>
              <a:t>c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487" baseline="-23148" dirty="0" err="1">
                <a:latin typeface="Times New Roman"/>
                <a:cs typeface="Times New Roman"/>
              </a:rPr>
              <a:t>e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e</a:t>
            </a:r>
            <a:r>
              <a:rPr sz="2700" spc="-487" baseline="-23148" dirty="0">
                <a:latin typeface="Times New Roman"/>
                <a:cs typeface="Times New Roman"/>
              </a:rPr>
              <a:t>(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ss</a:t>
            </a:r>
            <a:r>
              <a:rPr sz="2700" spc="-487" baseline="-23148" dirty="0" err="1">
                <a:latin typeface="Times New Roman"/>
                <a:cs typeface="Times New Roman"/>
              </a:rPr>
              <a:t>"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io</a:t>
            </a:r>
            <a:r>
              <a:rPr sz="2700" spc="-487" baseline="-23148" dirty="0" err="1">
                <a:latin typeface="Times New Roman"/>
                <a:cs typeface="Times New Roman"/>
              </a:rPr>
              <a:t>M</a:t>
            </a:r>
            <a:r>
              <a:rPr sz="900" b="1" spc="-325" dirty="0" err="1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900" b="1" spc="-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B31166"/>
                </a:solidFill>
                <a:latin typeface="Tahoma"/>
                <a:cs typeface="Tahoma"/>
              </a:rPr>
              <a:t>in</a:t>
            </a: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2700" spc="-472" baseline="-23148" dirty="0">
                <a:latin typeface="Times New Roman"/>
                <a:cs typeface="Times New Roman"/>
              </a:rPr>
              <a:t>S</a:t>
            </a:r>
            <a:r>
              <a:rPr sz="900" b="1" spc="-315" dirty="0">
                <a:solidFill>
                  <a:srgbClr val="B31166"/>
                </a:solidFill>
                <a:latin typeface="Tahoma"/>
                <a:cs typeface="Tahoma"/>
              </a:rPr>
              <a:t>STT</a:t>
            </a:r>
            <a:r>
              <a:rPr sz="2700" spc="-472" baseline="-23148" dirty="0">
                <a:latin typeface="Times New Roman"/>
                <a:cs typeface="Times New Roman"/>
              </a:rPr>
              <a:t>"</a:t>
            </a:r>
            <a:r>
              <a:rPr sz="900" b="1" spc="-315" dirty="0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2700" spc="-472" baseline="-23148" dirty="0">
                <a:latin typeface="Times New Roman"/>
                <a:cs typeface="Times New Roman"/>
              </a:rPr>
              <a:t>,</a:t>
            </a:r>
            <a:r>
              <a:rPr sz="900" b="1" spc="-315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2700" spc="-472" baseline="-23148" dirty="0">
                <a:latin typeface="Times New Roman"/>
                <a:cs typeface="Times New Roman"/>
              </a:rPr>
              <a:t>"</a:t>
            </a:r>
            <a:r>
              <a:rPr sz="900" b="1" spc="-315" dirty="0">
                <a:solidFill>
                  <a:srgbClr val="B31166"/>
                </a:solidFill>
                <a:latin typeface="Tahoma"/>
                <a:cs typeface="Tahoma"/>
              </a:rPr>
              <a:t>HK</a:t>
            </a:r>
            <a:r>
              <a:rPr sz="2700" spc="-472" baseline="-23148" dirty="0">
                <a:latin typeface="Times New Roman"/>
                <a:cs typeface="Times New Roman"/>
              </a:rPr>
              <a:t>"</a:t>
            </a:r>
            <a:r>
              <a:rPr sz="900" b="1" spc="-315" dirty="0">
                <a:solidFill>
                  <a:srgbClr val="B31166"/>
                </a:solidFill>
                <a:latin typeface="Tahoma"/>
                <a:cs typeface="Tahoma"/>
              </a:rPr>
              <a:t>BK</a:t>
            </a:r>
            <a:r>
              <a:rPr sz="2700" spc="-472" baseline="-23148" dirty="0">
                <a:latin typeface="Times New Roman"/>
                <a:cs typeface="Times New Roman"/>
              </a:rPr>
              <a:t>)</a:t>
            </a:r>
            <a:r>
              <a:rPr sz="900" b="1" spc="-315" dirty="0">
                <a:solidFill>
                  <a:srgbClr val="B31166"/>
                </a:solidFill>
                <a:latin typeface="Tahoma"/>
                <a:cs typeface="Tahoma"/>
              </a:rPr>
              <a:t>C</a:t>
            </a:r>
            <a:r>
              <a:rPr sz="2700" spc="-472" baseline="-23148" dirty="0">
                <a:latin typeface="Times New Roman"/>
                <a:cs typeface="Times New Roman"/>
              </a:rPr>
              <a:t>)</a:t>
            </a:r>
            <a:r>
              <a:rPr sz="900" b="1" spc="-315" dirty="0">
                <a:solidFill>
                  <a:srgbClr val="B31166"/>
                </a:solidFill>
                <a:latin typeface="Tahoma"/>
                <a:cs typeface="Tahoma"/>
              </a:rPr>
              <a:t>E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272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95" dirty="0"/>
              <a:t> </a:t>
            </a:r>
            <a:r>
              <a:rPr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744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083945" algn="l"/>
                <a:tab pos="2063750" algn="l"/>
                <a:tab pos="3231515" algn="l"/>
                <a:tab pos="4127500" algn="l"/>
                <a:tab pos="4754245" algn="l"/>
                <a:tab pos="570103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The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()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ethod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	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 substrings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finds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instances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separator:</a:t>
            </a:r>
            <a:endParaRPr sz="2400" dirty="0">
              <a:latin typeface="Times New Roman"/>
              <a:cs typeface="Times New Roman"/>
            </a:endParaRPr>
          </a:p>
          <a:p>
            <a:pPr marL="1155065" marR="1751330">
              <a:lnSpc>
                <a:spcPct val="100000"/>
              </a:lnSpc>
              <a:spcBef>
                <a:spcPts val="2065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"""Nithilan,Dinesh,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Shamma"""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print(a.split(","))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318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</a:t>
            </a:r>
            <a:r>
              <a:rPr spc="-90" dirty="0"/>
              <a:t> </a:t>
            </a:r>
            <a:r>
              <a:rPr dirty="0"/>
              <a:t>String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9980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check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if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certain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phrase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character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is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a string,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 can use the keywords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in.</a:t>
            </a:r>
            <a:endParaRPr sz="2400" dirty="0">
              <a:latin typeface="Times New Roman"/>
              <a:cs typeface="Times New Roman"/>
            </a:endParaRPr>
          </a:p>
          <a:p>
            <a:pPr marL="1078865" marR="1143635">
              <a:lnSpc>
                <a:spcPct val="100000"/>
              </a:lnSpc>
              <a:spcBef>
                <a:spcPts val="1585"/>
              </a:spcBef>
            </a:pPr>
            <a:r>
              <a:rPr sz="1800" dirty="0">
                <a:latin typeface="Times New Roman"/>
                <a:cs typeface="Times New Roman"/>
              </a:rPr>
              <a:t>Students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"""Nithilan,Dinesh,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Shamma"""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="Dinesh"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Students</a:t>
            </a:r>
            <a:endParaRPr sz="1800" dirty="0">
              <a:latin typeface="Times New Roman"/>
              <a:cs typeface="Times New Roman"/>
            </a:endParaRPr>
          </a:p>
          <a:p>
            <a:pPr marL="10788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742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80" dirty="0"/>
              <a:t> </a:t>
            </a:r>
            <a:r>
              <a:rPr dirty="0"/>
              <a:t>Concatenation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9980" cy="272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819785" algn="l"/>
                <a:tab pos="2480310" algn="l"/>
                <a:tab pos="2880995" algn="l"/>
                <a:tab pos="4152265" algn="l"/>
                <a:tab pos="4757420" algn="l"/>
                <a:tab pos="571944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	con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tena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e,	or	co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bine,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strings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you  can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operator.</a:t>
            </a:r>
            <a:endParaRPr sz="2400" dirty="0">
              <a:latin typeface="Times New Roman"/>
              <a:cs typeface="Times New Roman"/>
            </a:endParaRPr>
          </a:p>
          <a:p>
            <a:pPr marL="2190115" marR="2847975">
              <a:lnSpc>
                <a:spcPct val="100000"/>
              </a:lnSpc>
              <a:spcBef>
                <a:spcPts val="1465"/>
              </a:spcBef>
            </a:pPr>
            <a:r>
              <a:rPr sz="1800" spc="-5" dirty="0">
                <a:latin typeface="Times New Roman"/>
                <a:cs typeface="Times New Roman"/>
              </a:rPr>
              <a:t>f="Nith</a:t>
            </a:r>
            <a:r>
              <a:rPr sz="1800" dirty="0">
                <a:latin typeface="Times New Roman"/>
                <a:cs typeface="Times New Roman"/>
              </a:rPr>
              <a:t>il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"  l="Nathan" </a:t>
            </a:r>
            <a:r>
              <a:rPr sz="1800" dirty="0">
                <a:latin typeface="Times New Roman"/>
                <a:cs typeface="Times New Roman"/>
              </a:rPr>
              <a:t> fn=f+" </a:t>
            </a:r>
            <a:r>
              <a:rPr sz="1800" spc="-5" dirty="0">
                <a:latin typeface="Times New Roman"/>
                <a:cs typeface="Times New Roman"/>
              </a:rPr>
              <a:t>"+l </a:t>
            </a:r>
            <a:r>
              <a:rPr sz="1800" dirty="0">
                <a:latin typeface="Times New Roman"/>
                <a:cs typeface="Times New Roman"/>
              </a:rPr>
              <a:t> print(fn)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them,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":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521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85" dirty="0"/>
              <a:t> </a:t>
            </a:r>
            <a:r>
              <a:rPr dirty="0"/>
              <a:t>Format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385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we</a:t>
            </a:r>
            <a:r>
              <a:rPr dirty="0"/>
              <a:t> learned</a:t>
            </a:r>
            <a:r>
              <a:rPr spc="605" dirty="0"/>
              <a:t> </a:t>
            </a:r>
            <a:r>
              <a:rPr dirty="0"/>
              <a:t>in</a:t>
            </a:r>
            <a:r>
              <a:rPr spc="605" dirty="0"/>
              <a:t> </a:t>
            </a:r>
            <a:r>
              <a:rPr spc="-5" dirty="0"/>
              <a:t>the </a:t>
            </a:r>
            <a:r>
              <a:rPr dirty="0"/>
              <a:t> Python</a:t>
            </a:r>
            <a:r>
              <a:rPr spc="5" dirty="0"/>
              <a:t> </a:t>
            </a:r>
            <a:r>
              <a:rPr spc="-35" dirty="0"/>
              <a:t>Variables</a:t>
            </a:r>
            <a:r>
              <a:rPr spc="-30" dirty="0"/>
              <a:t> </a:t>
            </a:r>
            <a:r>
              <a:rPr spc="-15" dirty="0"/>
              <a:t>chapter, </a:t>
            </a:r>
            <a:r>
              <a:rPr spc="-10" dirty="0"/>
              <a:t> </a:t>
            </a:r>
            <a:r>
              <a:rPr spc="-5" dirty="0"/>
              <a:t>we</a:t>
            </a:r>
            <a:r>
              <a:rPr dirty="0"/>
              <a:t> </a:t>
            </a:r>
            <a:r>
              <a:rPr b="1" dirty="0">
                <a:latin typeface="Times New Roman"/>
                <a:cs typeface="Times New Roman"/>
              </a:rPr>
              <a:t>cannot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combine 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strings and numbers </a:t>
            </a:r>
            <a:r>
              <a:rPr spc="-5" dirty="0"/>
              <a:t>like </a:t>
            </a:r>
            <a:r>
              <a:rPr dirty="0"/>
              <a:t> this:</a:t>
            </a:r>
            <a:endParaRPr sz="19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ts val="2590"/>
              </a:lnSpc>
              <a:spcBef>
                <a:spcPts val="1035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dirty="0"/>
              <a:t>But</a:t>
            </a:r>
            <a:r>
              <a:rPr spc="605" dirty="0"/>
              <a:t> </a:t>
            </a:r>
            <a:r>
              <a:rPr spc="-5" dirty="0"/>
              <a:t>we</a:t>
            </a:r>
            <a:r>
              <a:rPr spc="595" dirty="0"/>
              <a:t> </a:t>
            </a:r>
            <a:r>
              <a:rPr dirty="0"/>
              <a:t>can</a:t>
            </a:r>
            <a:r>
              <a:rPr spc="605" dirty="0"/>
              <a:t> </a:t>
            </a:r>
            <a:r>
              <a:rPr spc="-5" dirty="0"/>
              <a:t>combine </a:t>
            </a:r>
            <a:r>
              <a:rPr dirty="0"/>
              <a:t> </a:t>
            </a:r>
            <a:r>
              <a:rPr spc="-5" dirty="0"/>
              <a:t>strings</a:t>
            </a:r>
            <a:r>
              <a:rPr dirty="0"/>
              <a:t> and</a:t>
            </a:r>
            <a:r>
              <a:rPr spc="5" dirty="0"/>
              <a:t> </a:t>
            </a:r>
            <a:r>
              <a:rPr spc="-5" dirty="0"/>
              <a:t>numbers</a:t>
            </a:r>
            <a:r>
              <a:rPr dirty="0"/>
              <a:t> by </a:t>
            </a:r>
            <a:r>
              <a:rPr spc="-58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format()</a:t>
            </a:r>
            <a:r>
              <a:rPr dirty="0"/>
              <a:t> </a:t>
            </a:r>
            <a:r>
              <a:rPr spc="-5" dirty="0"/>
              <a:t>method!</a:t>
            </a:r>
            <a:endParaRPr sz="1900">
              <a:latin typeface="Lucida Sans Unicode"/>
              <a:cs typeface="Lucida Sans Unicode"/>
            </a:endParaRPr>
          </a:p>
          <a:p>
            <a:pPr marL="355600" marR="5715" indent="-343535" algn="just">
              <a:lnSpc>
                <a:spcPts val="2590"/>
              </a:lnSpc>
              <a:spcBef>
                <a:spcPts val="1019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dirty="0"/>
              <a:t>The </a:t>
            </a:r>
            <a:r>
              <a:rPr spc="-5" dirty="0"/>
              <a:t>format() method takes </a:t>
            </a:r>
            <a:r>
              <a:rPr dirty="0"/>
              <a:t> the</a:t>
            </a:r>
            <a:r>
              <a:rPr spc="5" dirty="0"/>
              <a:t> </a:t>
            </a:r>
            <a:r>
              <a:rPr spc="-5" dirty="0"/>
              <a:t>passed</a:t>
            </a:r>
            <a:r>
              <a:rPr dirty="0"/>
              <a:t> </a:t>
            </a:r>
            <a:r>
              <a:rPr spc="-10" dirty="0"/>
              <a:t>arguments, </a:t>
            </a:r>
            <a:r>
              <a:rPr spc="-5" dirty="0"/>
              <a:t> formats</a:t>
            </a:r>
            <a:r>
              <a:rPr spc="225" dirty="0"/>
              <a:t> </a:t>
            </a:r>
            <a:r>
              <a:rPr spc="-10" dirty="0"/>
              <a:t>them,</a:t>
            </a:r>
            <a:r>
              <a:rPr spc="220" dirty="0"/>
              <a:t> </a:t>
            </a:r>
            <a:r>
              <a:rPr dirty="0"/>
              <a:t>and</a:t>
            </a:r>
            <a:r>
              <a:rPr spc="210" dirty="0"/>
              <a:t> </a:t>
            </a:r>
            <a:r>
              <a:rPr dirty="0"/>
              <a:t>places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144" y="5995822"/>
            <a:ext cx="3387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6925" algn="l"/>
                <a:tab pos="1210310" algn="l"/>
                <a:tab pos="1758950" algn="l"/>
                <a:tab pos="262953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them	in	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tring	w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0228" y="2261107"/>
            <a:ext cx="1039494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"</a:t>
            </a:r>
            <a:r>
              <a:rPr sz="1600" spc="-5" dirty="0">
                <a:latin typeface="Times New Roman"/>
                <a:cs typeface="Times New Roman"/>
              </a:rPr>
              <a:t>Nithila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"  l="Nathan"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age=9 </a:t>
            </a:r>
            <a:r>
              <a:rPr sz="1600" dirty="0">
                <a:latin typeface="Times New Roman"/>
                <a:cs typeface="Times New Roman"/>
              </a:rPr>
              <a:t> fn=f+" </a:t>
            </a:r>
            <a:r>
              <a:rPr sz="1600" spc="-5" dirty="0">
                <a:latin typeface="Times New Roman"/>
                <a:cs typeface="Times New Roman"/>
              </a:rPr>
              <a:t>"+l </a:t>
            </a:r>
            <a:r>
              <a:rPr sz="1600" dirty="0">
                <a:latin typeface="Times New Roman"/>
                <a:cs typeface="Times New Roman"/>
              </a:rPr>
              <a:t> fn=fn </a:t>
            </a:r>
            <a:r>
              <a:rPr sz="1600" spc="-5" dirty="0">
                <a:latin typeface="Times New Roman"/>
                <a:cs typeface="Times New Roman"/>
              </a:rPr>
              <a:t>+ age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print(fn)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0228" y="4474845"/>
            <a:ext cx="30759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40889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"</a:t>
            </a:r>
            <a:r>
              <a:rPr sz="1600" spc="-5" dirty="0">
                <a:latin typeface="Times New Roman"/>
                <a:cs typeface="Times New Roman"/>
              </a:rPr>
              <a:t>Nithila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"  l="Nathan"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age=9 </a:t>
            </a:r>
            <a:r>
              <a:rPr sz="1600" dirty="0">
                <a:latin typeface="Times New Roman"/>
                <a:cs typeface="Times New Roman"/>
              </a:rPr>
              <a:t> fn=f+"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"+l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txt="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Student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name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{}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{}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yrs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old"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print(txt.format(fn,age))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62392" y="6398463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3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B31166"/>
                </a:solidFill>
                <a:latin typeface="Tahoma"/>
                <a:cs typeface="Tahoma"/>
              </a:rPr>
              <a:t>Se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p-</a:t>
            </a: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539" y="6207963"/>
            <a:ext cx="3621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solidFill>
                  <a:srgbClr val="B31166"/>
                </a:solidFill>
                <a:latin typeface="Tahoma"/>
                <a:cs typeface="Tahoma"/>
              </a:rPr>
              <a:t>D</a:t>
            </a:r>
            <a:r>
              <a:rPr sz="900" b="1" spc="-70" dirty="0">
                <a:solidFill>
                  <a:srgbClr val="B31166"/>
                </a:solidFill>
                <a:latin typeface="Tahoma"/>
                <a:cs typeface="Tahoma"/>
              </a:rPr>
              <a:t>r.</a:t>
            </a:r>
            <a:r>
              <a:rPr sz="900" b="1" spc="-220" dirty="0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3600" spc="-810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900" b="1" dirty="0">
                <a:solidFill>
                  <a:srgbClr val="B31166"/>
                </a:solidFill>
                <a:latin typeface="Tahoma"/>
                <a:cs typeface="Tahoma"/>
              </a:rPr>
              <a:t>a</a:t>
            </a:r>
            <a:r>
              <a:rPr sz="3600" spc="-1717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900" b="1" spc="-55" dirty="0">
                <a:solidFill>
                  <a:srgbClr val="B31166"/>
                </a:solidFill>
                <a:latin typeface="Tahoma"/>
                <a:cs typeface="Tahoma"/>
              </a:rPr>
              <a:t>r</a:t>
            </a:r>
            <a:r>
              <a:rPr sz="900" b="1" spc="-70" dirty="0">
                <a:solidFill>
                  <a:srgbClr val="B31166"/>
                </a:solidFill>
                <a:latin typeface="Tahoma"/>
                <a:cs typeface="Tahoma"/>
              </a:rPr>
              <a:t>k</a:t>
            </a:r>
            <a:r>
              <a:rPr sz="900" b="1" spc="-215" dirty="0">
                <a:solidFill>
                  <a:srgbClr val="B31166"/>
                </a:solidFill>
                <a:latin typeface="Tahoma"/>
                <a:cs typeface="Tahoma"/>
              </a:rPr>
              <a:t>a</a:t>
            </a:r>
            <a:r>
              <a:rPr sz="3600" spc="-1192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900" b="1" spc="-40" dirty="0">
                <a:solidFill>
                  <a:srgbClr val="B31166"/>
                </a:solidFill>
                <a:latin typeface="Tahoma"/>
                <a:cs typeface="Tahoma"/>
              </a:rPr>
              <a:t>vi.</a:t>
            </a:r>
            <a:r>
              <a:rPr sz="900" b="1" spc="-210" dirty="0">
                <a:solidFill>
                  <a:srgbClr val="B31166"/>
                </a:solidFill>
                <a:latin typeface="Tahoma"/>
                <a:cs typeface="Tahoma"/>
              </a:rPr>
              <a:t>A</a:t>
            </a:r>
            <a:r>
              <a:rPr sz="3600" spc="-1432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240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3600" spc="-630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900" b="1" spc="-155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3600" spc="-1545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900" b="1" spc="-130" dirty="0">
                <a:solidFill>
                  <a:srgbClr val="B31166"/>
                </a:solidFill>
                <a:latin typeface="Tahoma"/>
                <a:cs typeface="Tahoma"/>
              </a:rPr>
              <a:t>R</a:t>
            </a:r>
            <a:r>
              <a:rPr sz="900" b="1" spc="-185" dirty="0">
                <a:solidFill>
                  <a:srgbClr val="B31166"/>
                </a:solidFill>
                <a:latin typeface="Tahoma"/>
                <a:cs typeface="Tahoma"/>
              </a:rPr>
              <a:t>I</a:t>
            </a:r>
            <a:r>
              <a:rPr sz="900" b="1" spc="-305" dirty="0">
                <a:solidFill>
                  <a:srgbClr val="B31166"/>
                </a:solidFill>
                <a:latin typeface="Tahoma"/>
                <a:cs typeface="Tahoma"/>
              </a:rPr>
              <a:t>T</a:t>
            </a:r>
            <a:r>
              <a:rPr sz="3600" spc="-1417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900" b="1" spc="-30" dirty="0">
                <a:solidFill>
                  <a:srgbClr val="B31166"/>
                </a:solidFill>
                <a:latin typeface="Tahoma"/>
                <a:cs typeface="Tahoma"/>
              </a:rPr>
              <a:t>,</a:t>
            </a:r>
            <a:r>
              <a:rPr sz="900" b="1" spc="-5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114" dirty="0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3600" spc="-1567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900" b="1" spc="5" dirty="0">
                <a:solidFill>
                  <a:srgbClr val="B31166"/>
                </a:solidFill>
                <a:latin typeface="Tahoma"/>
                <a:cs typeface="Tahoma"/>
              </a:rPr>
              <a:t>y</a:t>
            </a:r>
            <a:r>
              <a:rPr sz="900" b="1" spc="-114" dirty="0">
                <a:solidFill>
                  <a:srgbClr val="B31166"/>
                </a:solidFill>
                <a:latin typeface="Tahoma"/>
                <a:cs typeface="Tahoma"/>
              </a:rPr>
              <a:t>t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h</a:t>
            </a:r>
            <a:r>
              <a:rPr sz="3600" spc="-1372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900" b="1" spc="15" dirty="0">
                <a:solidFill>
                  <a:srgbClr val="B31166"/>
                </a:solidFill>
                <a:latin typeface="Tahoma"/>
                <a:cs typeface="Tahoma"/>
              </a:rPr>
              <a:t>o</a:t>
            </a:r>
            <a:r>
              <a:rPr sz="900" b="1" spc="-245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3600" spc="-1139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900" b="1" spc="-95" dirty="0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900" b="1" spc="-145" dirty="0">
                <a:solidFill>
                  <a:srgbClr val="B31166"/>
                </a:solidFill>
                <a:latin typeface="Tahoma"/>
                <a:cs typeface="Tahoma"/>
              </a:rPr>
              <a:t>r</a:t>
            </a:r>
            <a:r>
              <a:rPr sz="3600" spc="-952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900" b="1" spc="15" dirty="0">
                <a:solidFill>
                  <a:srgbClr val="B31166"/>
                </a:solidFill>
                <a:latin typeface="Tahoma"/>
                <a:cs typeface="Tahoma"/>
              </a:rPr>
              <a:t>o</a:t>
            </a:r>
            <a:r>
              <a:rPr sz="900" b="1" spc="-515" dirty="0">
                <a:solidFill>
                  <a:srgbClr val="B31166"/>
                </a:solidFill>
                <a:latin typeface="Tahoma"/>
                <a:cs typeface="Tahoma"/>
              </a:rPr>
              <a:t>g</a:t>
            </a:r>
            <a:r>
              <a:rPr sz="3600" spc="-989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900" b="1" spc="-105" dirty="0">
                <a:solidFill>
                  <a:srgbClr val="B31166"/>
                </a:solidFill>
                <a:latin typeface="Tahoma"/>
                <a:cs typeface="Tahoma"/>
              </a:rPr>
              <a:t>r</a:t>
            </a:r>
            <a:r>
              <a:rPr sz="900" b="1" spc="-175" dirty="0">
                <a:solidFill>
                  <a:srgbClr val="B31166"/>
                </a:solidFill>
                <a:latin typeface="Tahoma"/>
                <a:cs typeface="Tahoma"/>
              </a:rPr>
              <a:t>a</a:t>
            </a:r>
            <a:r>
              <a:rPr sz="3600" spc="-1252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900" b="1" spc="-30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3600" spc="-1177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900" b="1" spc="-80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3600" spc="-1305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900" b="1" spc="-25" dirty="0">
                <a:solidFill>
                  <a:srgbClr val="B31166"/>
                </a:solidFill>
                <a:latin typeface="Tahoma"/>
                <a:cs typeface="Tahoma"/>
              </a:rPr>
              <a:t>ing</a:t>
            </a:r>
            <a:r>
              <a:rPr sz="900" b="1" spc="-18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3600" spc="-1492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{</a:t>
            </a:r>
            <a:r>
              <a:rPr sz="900" b="1" spc="-105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e</a:t>
            </a:r>
            <a:r>
              <a:rPr sz="3600" spc="-1657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r>
              <a:rPr sz="900" b="1" spc="-45" dirty="0">
                <a:solidFill>
                  <a:srgbClr val="B31166"/>
                </a:solidFill>
                <a:latin typeface="Tahoma"/>
                <a:cs typeface="Tahoma"/>
              </a:rPr>
              <a:t>ssio</a:t>
            </a:r>
            <a:r>
              <a:rPr sz="900" b="1" spc="-465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3600" spc="-607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900" b="1" spc="-60" dirty="0">
                <a:solidFill>
                  <a:srgbClr val="B31166"/>
                </a:solidFill>
                <a:latin typeface="Tahoma"/>
                <a:cs typeface="Tahoma"/>
              </a:rPr>
              <a:t>i</a:t>
            </a:r>
            <a:r>
              <a:rPr sz="900" b="1" spc="-395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3600" spc="-292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900" b="1" spc="-380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3600" spc="-1192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900" b="1" spc="-170" dirty="0">
                <a:solidFill>
                  <a:srgbClr val="B31166"/>
                </a:solidFill>
                <a:latin typeface="Tahoma"/>
                <a:cs typeface="Tahoma"/>
              </a:rPr>
              <a:t>TT</a:t>
            </a:r>
            <a:r>
              <a:rPr sz="900" b="1" spc="-560" dirty="0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3600" spc="-284" baseline="-2199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85" dirty="0">
                <a:solidFill>
                  <a:srgbClr val="B31166"/>
                </a:solidFill>
                <a:latin typeface="Tahoma"/>
                <a:cs typeface="Tahoma"/>
              </a:rPr>
              <a:t>H</a:t>
            </a:r>
            <a:r>
              <a:rPr sz="900" b="1" spc="-80" dirty="0">
                <a:solidFill>
                  <a:srgbClr val="B31166"/>
                </a:solidFill>
                <a:latin typeface="Tahoma"/>
                <a:cs typeface="Tahoma"/>
              </a:rPr>
              <a:t>K</a:t>
            </a:r>
            <a:r>
              <a:rPr sz="900" b="1" spc="-95" dirty="0">
                <a:solidFill>
                  <a:srgbClr val="B31166"/>
                </a:solidFill>
                <a:latin typeface="Tahoma"/>
                <a:cs typeface="Tahoma"/>
              </a:rPr>
              <a:t>B</a:t>
            </a:r>
            <a:r>
              <a:rPr sz="900" b="1" spc="-65" dirty="0">
                <a:solidFill>
                  <a:srgbClr val="B31166"/>
                </a:solidFill>
                <a:latin typeface="Tahoma"/>
                <a:cs typeface="Tahoma"/>
              </a:rPr>
              <a:t>K</a:t>
            </a:r>
            <a:r>
              <a:rPr sz="900" b="1" spc="90" dirty="0">
                <a:solidFill>
                  <a:srgbClr val="B31166"/>
                </a:solidFill>
                <a:latin typeface="Tahoma"/>
                <a:cs typeface="Tahoma"/>
              </a:rPr>
              <a:t>C</a:t>
            </a:r>
            <a:r>
              <a:rPr sz="900" b="1" spc="-90" dirty="0">
                <a:solidFill>
                  <a:srgbClr val="B31166"/>
                </a:solidFill>
                <a:latin typeface="Tahoma"/>
                <a:cs typeface="Tahoma"/>
              </a:rPr>
              <a:t>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104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368" y="1113789"/>
            <a:ext cx="2679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r>
              <a:rPr sz="32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format()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6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format()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takes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unlimited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sz="2400" spc="-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arguments,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placed into the respective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placeholders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279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90" dirty="0"/>
              <a:t> </a:t>
            </a:r>
            <a:r>
              <a:rPr dirty="0"/>
              <a:t>Format()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145663" y="2613786"/>
            <a:ext cx="107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nu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9567" y="2979546"/>
            <a:ext cx="1579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79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	p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la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7413" y="2613786"/>
            <a:ext cx="2885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marR="5080" indent="-634365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200785" algn="l"/>
                <a:tab pos="1269365" algn="l"/>
                <a:tab pos="1739264" algn="l"/>
                <a:tab pos="249999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{0}		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sur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the  in	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4046" y="2979546"/>
            <a:ext cx="870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2613786"/>
            <a:ext cx="19958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08204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index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pla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ehold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394" y="4116451"/>
            <a:ext cx="36823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17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5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"Nith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la</a:t>
            </a:r>
            <a:r>
              <a:rPr sz="1800" spc="-5" dirty="0">
                <a:latin typeface="Times New Roman"/>
                <a:cs typeface="Times New Roman"/>
              </a:rPr>
              <a:t>n"  </a:t>
            </a:r>
            <a:r>
              <a:rPr sz="1800" dirty="0">
                <a:latin typeface="Times New Roman"/>
                <a:cs typeface="Times New Roman"/>
              </a:rPr>
              <a:t>l="Nathan"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age=9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fn=f+"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"+l</a:t>
            </a: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txt="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{1}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{0}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old"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print(txt.format(age,fn))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13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Escape</a:t>
            </a:r>
            <a:r>
              <a:rPr spc="-55" dirty="0"/>
              <a:t> </a:t>
            </a:r>
            <a:r>
              <a:rPr dirty="0"/>
              <a:t>Character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63945" cy="31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Error</a:t>
            </a:r>
            <a:endParaRPr sz="2400" dirty="0">
              <a:latin typeface="Times New Roman"/>
              <a:cs typeface="Times New Roman"/>
            </a:endParaRPr>
          </a:p>
          <a:p>
            <a:pPr marL="361315" algn="ctr">
              <a:lnSpc>
                <a:spcPct val="100000"/>
              </a:lnSpc>
              <a:spcBef>
                <a:spcPts val="2290"/>
              </a:spcBef>
            </a:pPr>
            <a:r>
              <a:rPr sz="1800" dirty="0">
                <a:latin typeface="Times New Roman"/>
                <a:cs typeface="Times New Roman"/>
              </a:rPr>
              <a:t>college="This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STTP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hosted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lang="en-US" sz="1800" dirty="0">
                <a:latin typeface="Times New Roman"/>
                <a:cs typeface="Times New Roman"/>
              </a:rPr>
              <a:t>MSRIT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fix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problem, use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escape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\":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155065" marR="1430020">
              <a:lnSpc>
                <a:spcPct val="100000"/>
              </a:lnSpc>
              <a:spcBef>
                <a:spcPts val="2320"/>
              </a:spcBef>
            </a:pPr>
            <a:r>
              <a:rPr sz="1800" spc="-5" dirty="0">
                <a:latin typeface="Times New Roman"/>
                <a:cs typeface="Times New Roman"/>
              </a:rPr>
              <a:t>msg="This </a:t>
            </a:r>
            <a:r>
              <a:rPr sz="1800" dirty="0">
                <a:latin typeface="Times New Roman"/>
                <a:cs typeface="Times New Roman"/>
              </a:rPr>
              <a:t>STTP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hosted by </a:t>
            </a:r>
            <a:r>
              <a:rPr sz="1800" spc="-5" dirty="0">
                <a:latin typeface="Times New Roman"/>
                <a:cs typeface="Times New Roman"/>
              </a:rPr>
              <a:t>\"hkbk\"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"print(msg)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606297"/>
            <a:ext cx="4270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Built-in</a:t>
            </a:r>
            <a:r>
              <a:rPr spc="-50" dirty="0"/>
              <a:t> </a:t>
            </a:r>
            <a:r>
              <a:rPr dirty="0"/>
              <a:t>Strings</a:t>
            </a:r>
            <a:r>
              <a:rPr spc="-55" dirty="0"/>
              <a:t> </a:t>
            </a:r>
            <a:r>
              <a:rPr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8" name="object 8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45" y="425958"/>
            <a:ext cx="2839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String</a:t>
            </a:r>
            <a:r>
              <a:rPr sz="2800" spc="-35" dirty="0"/>
              <a:t> </a:t>
            </a:r>
            <a:r>
              <a:rPr sz="2800" spc="-5" dirty="0"/>
              <a:t>conversions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450594" y="4853178"/>
            <a:ext cx="5596255" cy="16262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Convert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functions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‘str’,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‘int’,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‘float’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50" dirty="0">
                <a:solidFill>
                  <a:srgbClr val="404040"/>
                </a:solidFill>
                <a:latin typeface="Times New Roman"/>
                <a:cs typeface="Times New Roman"/>
              </a:rPr>
              <a:t>‘rep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’</a:t>
            </a:r>
            <a:r>
              <a:rPr sz="1800" spc="-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var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‘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</a:t>
            </a:r>
            <a:r>
              <a:rPr sz="1800" spc="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’</a:t>
            </a:r>
            <a:endParaRPr sz="180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30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18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repr()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returns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printable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representation.</a:t>
            </a:r>
            <a:endParaRPr sz="180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30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1450" spc="4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‘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</a:t>
            </a:r>
            <a:r>
              <a:rPr sz="1800" spc="6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’</a:t>
            </a:r>
            <a:r>
              <a:rPr sz="1800" spc="-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usual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giv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nic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-look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ng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rep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rese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unct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‘eva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’</a:t>
            </a:r>
            <a:r>
              <a:rPr sz="1800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rprets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thon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expression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394" y="2983738"/>
            <a:ext cx="13900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n="345“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print(type(n))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n1=int(n)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nt(t</a:t>
            </a:r>
            <a:r>
              <a:rPr sz="1800" spc="25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(n1))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23609" y="2568955"/>
            <a:ext cx="20764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rno="34“ </a:t>
            </a:r>
            <a:r>
              <a:rPr sz="1800" dirty="0">
                <a:latin typeface="Times New Roman"/>
                <a:cs typeface="Times New Roman"/>
              </a:rPr>
              <a:t> print(type(rno))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rno1=int(rno)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print(type(rno1))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f=float("5.2")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#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height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print(f)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print(eval("5.2"))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109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368" y="1113789"/>
            <a:ext cx="38087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Conditional</a:t>
            </a:r>
            <a:r>
              <a:rPr sz="32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execution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385186"/>
            <a:ext cx="6945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450975" algn="l"/>
                <a:tab pos="389318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control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flow	</a:t>
            </a:r>
            <a:r>
              <a:rPr sz="2400" spc="-5" dirty="0">
                <a:latin typeface="Times New Roman"/>
                <a:cs typeface="Times New Roman"/>
              </a:rPr>
              <a:t>statements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if,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for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	</a:t>
            </a:r>
            <a:r>
              <a:rPr sz="2400" b="1" spc="-15" dirty="0">
                <a:latin typeface="Times New Roman"/>
                <a:cs typeface="Times New Roman"/>
              </a:rPr>
              <a:t>while.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4364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Secret</a:t>
            </a:r>
            <a:r>
              <a:rPr spc="-35" dirty="0"/>
              <a:t> </a:t>
            </a:r>
            <a:r>
              <a:rPr dirty="0"/>
              <a:t>Codes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417191"/>
            <a:ext cx="7705725" cy="32251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-2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800" i="1" spc="-40" dirty="0">
                <a:solidFill>
                  <a:srgbClr val="404040"/>
                </a:solidFill>
                <a:latin typeface="Times New Roman"/>
                <a:cs typeface="Times New Roman"/>
              </a:rPr>
              <a:t>ord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 returns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numeric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(ordinal)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code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character.</a:t>
            </a:r>
            <a:endParaRPr sz="2800" dirty="0">
              <a:latin typeface="Times New Roman"/>
              <a:cs typeface="Times New Roman"/>
            </a:endParaRPr>
          </a:p>
          <a:p>
            <a:pPr marL="355600" marR="518159" indent="-343535">
              <a:lnSpc>
                <a:spcPts val="3020"/>
              </a:lnSpc>
              <a:spcBef>
                <a:spcPts val="101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-2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chr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 converts a numeric code to the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corresponding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character.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7565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print(ord("A"))</a:t>
            </a:r>
          </a:p>
          <a:p>
            <a:pPr marL="2756535" marR="31654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("a"))  </a:t>
            </a:r>
            <a:r>
              <a:rPr sz="2400" dirty="0">
                <a:latin typeface="Times New Roman"/>
                <a:cs typeface="Times New Roman"/>
              </a:rPr>
              <a:t>print(chr(65))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4364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Secret</a:t>
            </a:r>
            <a:r>
              <a:rPr spc="-35" dirty="0"/>
              <a:t> </a:t>
            </a:r>
            <a:r>
              <a:rPr dirty="0"/>
              <a:t>Codes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569591"/>
            <a:ext cx="6907530" cy="26904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0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-2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How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 convert a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string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containing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digits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number?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1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Us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 a fu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ction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lled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‘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eva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’.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n=eval(input("enter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age:"))</a:t>
            </a:r>
          </a:p>
          <a:p>
            <a:pPr marL="14605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print(n)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print(type(n))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5386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50" dirty="0"/>
              <a:t> </a:t>
            </a:r>
            <a:r>
              <a:rPr spc="-5" dirty="0"/>
              <a:t>string</a:t>
            </a:r>
            <a:r>
              <a:rPr spc="-20" dirty="0"/>
              <a:t> </a:t>
            </a:r>
            <a:r>
              <a:rPr dirty="0"/>
              <a:t>“center”</a:t>
            </a:r>
            <a:r>
              <a:rPr spc="-55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04186"/>
            <a:ext cx="8073390" cy="231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26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6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5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center()</a:t>
            </a:r>
            <a:r>
              <a:rPr sz="2400" b="1" spc="5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returns</a:t>
            </a:r>
            <a:r>
              <a:rPr sz="2400" spc="6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centered</a:t>
            </a:r>
            <a:r>
              <a:rPr sz="2400" spc="5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  a 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sz="2400" spc="1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length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width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Padding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done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specified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fillchar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Default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filler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space.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txt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="This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sttp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hosted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Hkbk"</a:t>
            </a:r>
            <a:endParaRPr sz="1800" dirty="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txt.center(100,"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")</a:t>
            </a:r>
          </a:p>
          <a:p>
            <a:pPr marL="1917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4316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55" dirty="0"/>
              <a:t> </a:t>
            </a:r>
            <a:r>
              <a:rPr dirty="0"/>
              <a:t>endswith</a:t>
            </a:r>
            <a:r>
              <a:rPr spc="-50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26107"/>
            <a:ext cx="8073390" cy="22650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 algn="just">
              <a:lnSpc>
                <a:spcPts val="2160"/>
              </a:lnSpc>
              <a:spcBef>
                <a:spcPts val="37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endswith() returns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string ends with the specified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suffix,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otherwise return False optionally restricting the matching with 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given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indices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start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end.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841500" marR="3101340">
              <a:lnSpc>
                <a:spcPct val="100000"/>
              </a:lnSpc>
              <a:spcBef>
                <a:spcPts val="1864"/>
              </a:spcBef>
            </a:pPr>
            <a:r>
              <a:rPr sz="1800" dirty="0">
                <a:latin typeface="Times New Roman"/>
                <a:cs typeface="Times New Roman"/>
              </a:rPr>
              <a:t>txt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="This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sttp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hosted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Hkbk"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txt.endswith(".")</a:t>
            </a:r>
          </a:p>
          <a:p>
            <a:pPr marL="1841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72997"/>
            <a:ext cx="4596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55" dirty="0"/>
              <a:t> </a:t>
            </a:r>
            <a:r>
              <a:rPr dirty="0"/>
              <a:t>string</a:t>
            </a:r>
            <a:r>
              <a:rPr spc="-15" dirty="0"/>
              <a:t> </a:t>
            </a:r>
            <a:r>
              <a:rPr spc="-5" dirty="0"/>
              <a:t>find</a:t>
            </a:r>
            <a:r>
              <a:rPr spc="-30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47061"/>
            <a:ext cx="7549515" cy="269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find()</a:t>
            </a:r>
            <a:r>
              <a:rPr sz="2400" spc="-5" dirty="0">
                <a:latin typeface="Times New Roman"/>
                <a:cs typeface="Times New Roman"/>
              </a:rPr>
              <a:t> determines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</a:t>
            </a:r>
            <a:r>
              <a:rPr sz="2400" dirty="0">
                <a:latin typeface="Times New Roman"/>
                <a:cs typeface="Times New Roman"/>
              </a:rPr>
              <a:t> occurs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 substring of string if starting index beg and ending index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given.</a:t>
            </a:r>
          </a:p>
          <a:p>
            <a:pPr marL="120014" indent="-107950" algn="just">
              <a:lnSpc>
                <a:spcPct val="10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found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otherwise.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727200" marR="26917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txt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="This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sttp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hosted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Hkbk"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txt.find("sttp")</a:t>
            </a:r>
            <a:endParaRPr sz="1800" dirty="0">
              <a:latin typeface="Times New Roman"/>
              <a:cs typeface="Times New Roman"/>
            </a:endParaRPr>
          </a:p>
          <a:p>
            <a:pPr marL="17272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3879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50" dirty="0"/>
              <a:t> </a:t>
            </a:r>
            <a:r>
              <a:rPr spc="-10" dirty="0"/>
              <a:t>replace</a:t>
            </a:r>
            <a:r>
              <a:rPr spc="-40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145538"/>
            <a:ext cx="8073390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replace()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returns a copy of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which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occurrences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old have been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replaced with 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new,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optionally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restricting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number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replacements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max.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765300" marR="301117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txt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="This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sttp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hosted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Hkbk" </a:t>
            </a:r>
            <a:r>
              <a:rPr sz="1800" dirty="0">
                <a:latin typeface="Times New Roman"/>
                <a:cs typeface="Times New Roman"/>
              </a:rPr>
              <a:t> x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txt.replace("sttp","Conference")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794" y="2986785"/>
            <a:ext cx="5617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Python</a:t>
            </a:r>
            <a:r>
              <a:rPr sz="4800" spc="-10" dirty="0"/>
              <a:t> </a:t>
            </a:r>
            <a:r>
              <a:rPr sz="4800" dirty="0"/>
              <a:t>File</a:t>
            </a:r>
            <a:r>
              <a:rPr sz="4800" spc="-15" dirty="0"/>
              <a:t> </a:t>
            </a:r>
            <a:r>
              <a:rPr sz="4800" spc="-5" dirty="0"/>
              <a:t>Handling</a:t>
            </a:r>
            <a:endParaRPr sz="4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1997"/>
            <a:ext cx="4191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File</a:t>
            </a:r>
            <a:r>
              <a:rPr spc="-25" dirty="0"/>
              <a:t> </a:t>
            </a:r>
            <a:r>
              <a:rPr spc="-5" dirty="0"/>
              <a:t>Handling</a:t>
            </a:r>
            <a:r>
              <a:rPr spc="-4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885" y="2225751"/>
            <a:ext cx="8072755" cy="192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50" spc="-1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68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1800" spc="4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sz="18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basic 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functions</a:t>
            </a:r>
            <a:r>
              <a:rPr sz="1800" spc="4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4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methods  necessary</a:t>
            </a:r>
            <a:r>
              <a:rPr sz="1800" spc="4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manipulate</a:t>
            </a:r>
            <a:r>
              <a:rPr sz="1800" spc="4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files</a:t>
            </a:r>
            <a:r>
              <a:rPr sz="18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default.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our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file manipulation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object.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Before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 write a file,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we have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open it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Python's built-in open()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function.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creates a file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object which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would be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utilized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 other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support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associated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with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61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Syntax: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0" y="3886200"/>
            <a:ext cx="7106920" cy="2725420"/>
            <a:chOff x="1524000" y="3886200"/>
            <a:chExt cx="7106920" cy="27254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3886200"/>
              <a:ext cx="6649211" cy="4480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4343400"/>
              <a:ext cx="5067300" cy="22677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117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377697"/>
            <a:ext cx="1889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File</a:t>
            </a:r>
            <a:r>
              <a:rPr spc="-85" dirty="0"/>
              <a:t> </a:t>
            </a:r>
            <a:r>
              <a:rPr dirty="0"/>
              <a:t>modes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2209800"/>
            <a:ext cx="7772400" cy="43190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118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2285998"/>
              <a:ext cx="8382000" cy="45399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377697"/>
            <a:ext cx="1889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File</a:t>
            </a:r>
            <a:r>
              <a:rPr spc="-85" dirty="0"/>
              <a:t> </a:t>
            </a:r>
            <a:r>
              <a:rPr dirty="0"/>
              <a:t>modes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9" name="object 9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119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1029715"/>
            <a:ext cx="38087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Conditional</a:t>
            </a:r>
            <a:r>
              <a:rPr spc="-190" dirty="0"/>
              <a:t> </a:t>
            </a:r>
            <a:r>
              <a:rPr spc="-10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664" y="2107183"/>
            <a:ext cx="5655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3131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simplest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form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if</a:t>
            </a:r>
            <a:r>
              <a:rPr sz="2800" b="1" spc="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statement: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723388"/>
            <a:ext cx="8599932" cy="1499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81557"/>
            <a:ext cx="745744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File</a:t>
            </a:r>
            <a:r>
              <a:rPr spc="-15" dirty="0"/>
              <a:t> </a:t>
            </a:r>
            <a:r>
              <a:rPr spc="-5" dirty="0"/>
              <a:t>Handling</a:t>
            </a:r>
            <a:r>
              <a:rPr spc="-30" dirty="0"/>
              <a:t> </a:t>
            </a:r>
            <a:r>
              <a:rPr dirty="0"/>
              <a:t>in Python-</a:t>
            </a:r>
            <a:r>
              <a:rPr spc="-50" dirty="0"/>
              <a:t> </a:t>
            </a:r>
            <a:r>
              <a:rPr dirty="0"/>
              <a:t>Open</a:t>
            </a:r>
            <a:r>
              <a:rPr spc="-1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W</a:t>
            </a:r>
            <a:r>
              <a:rPr spc="-6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R </a:t>
            </a:r>
            <a:r>
              <a:rPr spc="-785" dirty="0"/>
              <a:t> </a:t>
            </a:r>
            <a:r>
              <a:rPr dirty="0"/>
              <a:t>mode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898775" y="2314702"/>
            <a:ext cx="3710940" cy="415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70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open("stud.txt",'w')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x="y"</a:t>
            </a:r>
          </a:p>
          <a:p>
            <a:pPr marL="241300" marR="1019175" indent="-2286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while </a:t>
            </a:r>
            <a:r>
              <a:rPr sz="1800" dirty="0">
                <a:latin typeface="Times New Roman"/>
                <a:cs typeface="Times New Roman"/>
              </a:rPr>
              <a:t>(x=="y") :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name=input("enter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name")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f.write(name)</a:t>
            </a: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f.write("\n")</a:t>
            </a: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x=input("do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wish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contiue?(y/n)")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241300" marR="145669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open("stud.txt",'r')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print(f.read())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open("stud.txt",'r')</a:t>
            </a: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print(f.read(15))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368" y="869391"/>
            <a:ext cx="1978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Read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508375" y="2388234"/>
            <a:ext cx="203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open("stud.txt",'r')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print(f.readline())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1890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Close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736975" y="3070986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f.cl</a:t>
            </a:r>
            <a:r>
              <a:rPr sz="1800" dirty="0">
                <a:latin typeface="Consolas"/>
                <a:cs typeface="Consolas"/>
              </a:rPr>
              <a:t>o</a:t>
            </a:r>
            <a:r>
              <a:rPr sz="1800" spc="-5" dirty="0">
                <a:latin typeface="Consolas"/>
                <a:cs typeface="Consolas"/>
              </a:rPr>
              <a:t>se</a:t>
            </a:r>
            <a:r>
              <a:rPr sz="1800" spc="5" dirty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284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Write</a:t>
            </a:r>
            <a:r>
              <a:rPr spc="-3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Existing</a:t>
            </a:r>
            <a:r>
              <a:rPr spc="-35" dirty="0"/>
              <a:t> </a:t>
            </a:r>
            <a:r>
              <a:rPr dirty="0"/>
              <a:t>File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854833"/>
            <a:ext cx="43967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56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open("stud.txt",'a')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x="y“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while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(x=="y")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  <a:p>
            <a:pPr marL="926465" marR="101854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name=input("enter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name")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f.write(name)</a:t>
            </a:r>
          </a:p>
          <a:p>
            <a:pPr marL="9264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f.write("\n")</a:t>
            </a:r>
          </a:p>
          <a:p>
            <a:pPr marL="9264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x=input("do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wish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contiue?(y/n)")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368" y="869391"/>
            <a:ext cx="2170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Delete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033397" y="2540634"/>
            <a:ext cx="2030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import </a:t>
            </a:r>
            <a:r>
              <a:rPr sz="1800" spc="-5" dirty="0">
                <a:latin typeface="Times New Roman"/>
                <a:cs typeface="Times New Roman"/>
              </a:rPr>
              <a:t>os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os.remove("stud.txt")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open("stud.txt",'r')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3641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Delete</a:t>
            </a:r>
            <a:r>
              <a:rPr spc="-75" dirty="0"/>
              <a:t> </a:t>
            </a:r>
            <a:r>
              <a:rPr dirty="0"/>
              <a:t>Folder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3131946"/>
            <a:ext cx="2348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Times New Roman"/>
                <a:cs typeface="Times New Roman"/>
              </a:rPr>
              <a:t>import </a:t>
            </a:r>
            <a:r>
              <a:rPr sz="1800" spc="-5" dirty="0">
                <a:latin typeface="Times New Roman"/>
                <a:cs typeface="Times New Roman"/>
              </a:rPr>
              <a:t>os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os.rmdir(</a:t>
            </a:r>
            <a:r>
              <a:rPr sz="1800" spc="-5" dirty="0">
                <a:solidFill>
                  <a:srgbClr val="A42A2A"/>
                </a:solidFill>
                <a:latin typeface="Times New Roman"/>
                <a:cs typeface="Times New Roman"/>
              </a:rPr>
              <a:t>“students-data"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2758185"/>
            <a:ext cx="72301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Python</a:t>
            </a:r>
            <a:r>
              <a:rPr sz="4800" spc="15" dirty="0"/>
              <a:t> </a:t>
            </a:r>
            <a:r>
              <a:rPr sz="4800" spc="-5" dirty="0"/>
              <a:t>Objects</a:t>
            </a:r>
            <a:r>
              <a:rPr sz="4800" spc="5" dirty="0"/>
              <a:t> </a:t>
            </a:r>
            <a:r>
              <a:rPr sz="4800" spc="-5" dirty="0"/>
              <a:t>and </a:t>
            </a:r>
            <a:r>
              <a:rPr sz="4800" dirty="0"/>
              <a:t>Classes</a:t>
            </a:r>
            <a:endParaRPr sz="4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650494"/>
            <a:ext cx="375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Overview</a:t>
            </a:r>
            <a:r>
              <a:rPr sz="3600" spc="-25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spc="-5" dirty="0"/>
              <a:t>OOPS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73658" y="2237358"/>
            <a:ext cx="6983730" cy="411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4610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Class:</a:t>
            </a:r>
            <a:r>
              <a:rPr sz="1400" b="1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user-defined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prototype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 object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defines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1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attributes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characterize </a:t>
            </a:r>
            <a:r>
              <a:rPr sz="14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any object of the class.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attributes are data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members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(class variables and instance 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variables)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methods,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accessed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via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dot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notation.</a:t>
            </a:r>
            <a:endParaRPr sz="1400">
              <a:latin typeface="Times New Roman"/>
              <a:cs typeface="Times New Roman"/>
            </a:endParaRPr>
          </a:p>
          <a:p>
            <a:pPr marL="355600" marR="18732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Data member: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instance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holds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associated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class </a:t>
            </a:r>
            <a:r>
              <a:rPr sz="14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objects.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overloading:</a:t>
            </a:r>
            <a:r>
              <a:rPr sz="14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assignment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behavior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function.</a:t>
            </a:r>
            <a:endParaRPr sz="1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performed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 varies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types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objects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(arguments)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involved.</a:t>
            </a:r>
            <a:endParaRPr sz="1400">
              <a:latin typeface="Times New Roman"/>
              <a:cs typeface="Times New Roman"/>
            </a:endParaRPr>
          </a:p>
          <a:p>
            <a:pPr marL="355600" marR="22352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Inheritance</a:t>
            </a:r>
            <a:r>
              <a:rPr sz="14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characteristics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 class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classes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derived </a:t>
            </a:r>
            <a:r>
              <a:rPr sz="14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Instance:</a:t>
            </a:r>
            <a:r>
              <a:rPr sz="1400" b="1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individual</a:t>
            </a:r>
            <a:r>
              <a:rPr sz="1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 certain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class.</a:t>
            </a:r>
            <a:r>
              <a:rPr sz="14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1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obj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belongs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 class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Circle, </a:t>
            </a:r>
            <a:r>
              <a:rPr sz="14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example,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instance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Circle.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b="1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special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kind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defined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 class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definition.</a:t>
            </a:r>
            <a:endParaRPr sz="1400">
              <a:latin typeface="Times New Roman"/>
              <a:cs typeface="Times New Roman"/>
            </a:endParaRPr>
          </a:p>
          <a:p>
            <a:pPr marL="355600" marR="15875" indent="-3429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b="1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unique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instance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structure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that's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defined</a:t>
            </a:r>
            <a:r>
              <a:rPr sz="1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class.</a:t>
            </a:r>
            <a:r>
              <a:rPr sz="14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comprises </a:t>
            </a:r>
            <a:r>
              <a:rPr sz="14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members</a:t>
            </a:r>
            <a:r>
              <a:rPr sz="1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(class</a:t>
            </a:r>
            <a:r>
              <a:rPr sz="1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variables and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instance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variables)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methods.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Operator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overloading:</a:t>
            </a:r>
            <a:r>
              <a:rPr sz="1400" b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assignment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1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1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imes New Roman"/>
                <a:cs typeface="Times New Roman"/>
              </a:rPr>
              <a:t>operator.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68197"/>
            <a:ext cx="2849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Defining</a:t>
            </a:r>
            <a:r>
              <a:rPr spc="-5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203831"/>
            <a:ext cx="7525384" cy="26327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>
              <a:lnSpc>
                <a:spcPts val="2160"/>
              </a:lnSpc>
              <a:spcBef>
                <a:spcPts val="37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special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defines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build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certain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kind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415290">
              <a:lnSpc>
                <a:spcPts val="2280"/>
              </a:lnSpc>
              <a:spcBef>
                <a:spcPts val="72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2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‘class’</a:t>
            </a:r>
            <a:r>
              <a:rPr sz="2000" spc="-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stores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items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that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shared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all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instances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698500" marR="126364" indent="-283845">
              <a:lnSpc>
                <a:spcPts val="2160"/>
              </a:lnSpc>
              <a:spcBef>
                <a:spcPts val="104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1600" spc="-18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‘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nst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es’</a:t>
            </a:r>
            <a:r>
              <a:rPr sz="20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jec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creat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ow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  given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inside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 marL="355600" marR="557530" indent="-343535">
              <a:lnSpc>
                <a:spcPts val="216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doesn’t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separate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interface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definitions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languages.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just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then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625856"/>
            <a:ext cx="5513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Create</a:t>
            </a:r>
            <a:r>
              <a:rPr spc="-2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Class</a:t>
            </a:r>
            <a:r>
              <a:rPr spc="-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Create</a:t>
            </a:r>
            <a:r>
              <a:rPr spc="-20" dirty="0"/>
              <a:t> </a:t>
            </a:r>
            <a:r>
              <a:rPr dirty="0"/>
              <a:t>Object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441194" y="2464434"/>
            <a:ext cx="3014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StudClass:</a:t>
            </a:r>
            <a:endParaRPr sz="1800" dirty="0">
              <a:latin typeface="Times New Roman"/>
              <a:cs typeface="Times New Roman"/>
            </a:endParaRPr>
          </a:p>
          <a:p>
            <a:pPr marL="9836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rno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=input("entr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rno")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StudClass()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print(o1.rno)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129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1029715"/>
            <a:ext cx="36817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Chained</a:t>
            </a:r>
            <a:r>
              <a:rPr spc="-160" dirty="0"/>
              <a:t> </a:t>
            </a:r>
            <a:r>
              <a:rPr spc="-5" dirty="0"/>
              <a:t>conditionals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602994" y="2619883"/>
            <a:ext cx="478663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Verdana"/>
                <a:cs typeface="Verdana"/>
              </a:rPr>
              <a:t>mark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380" dirty="0">
                <a:latin typeface="Verdana"/>
                <a:cs typeface="Verdana"/>
              </a:rPr>
              <a:t>=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90" dirty="0">
                <a:latin typeface="Verdana"/>
                <a:cs typeface="Verdana"/>
              </a:rPr>
              <a:t>n</a:t>
            </a:r>
            <a:r>
              <a:rPr sz="1800" spc="-70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20" dirty="0">
                <a:latin typeface="Verdana"/>
                <a:cs typeface="Verdana"/>
              </a:rPr>
              <a:t>u</a:t>
            </a:r>
            <a:r>
              <a:rPr sz="1800" spc="-120" dirty="0">
                <a:latin typeface="Verdana"/>
                <a:cs typeface="Verdana"/>
              </a:rPr>
              <a:t>t</a:t>
            </a:r>
            <a:r>
              <a:rPr sz="1800" spc="-155" dirty="0">
                <a:latin typeface="Verdana"/>
                <a:cs typeface="Verdana"/>
              </a:rPr>
              <a:t>(</a:t>
            </a:r>
            <a:r>
              <a:rPr sz="1800" spc="-175" dirty="0">
                <a:latin typeface="Verdana"/>
                <a:cs typeface="Verdana"/>
              </a:rPr>
              <a:t>"P</a:t>
            </a:r>
            <a:r>
              <a:rPr sz="1800" spc="-8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35" dirty="0">
                <a:latin typeface="Verdana"/>
                <a:cs typeface="Verdana"/>
              </a:rPr>
              <a:t>s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40" dirty="0">
                <a:latin typeface="Verdana"/>
                <a:cs typeface="Verdana"/>
              </a:rPr>
              <a:t>ur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mark</a:t>
            </a:r>
            <a:r>
              <a:rPr sz="1800" spc="-235" dirty="0">
                <a:latin typeface="Verdana"/>
                <a:cs typeface="Verdana"/>
              </a:rPr>
              <a:t>s</a:t>
            </a:r>
            <a:r>
              <a:rPr sz="1800" spc="-220" dirty="0">
                <a:latin typeface="Verdana"/>
                <a:cs typeface="Verdana"/>
              </a:rPr>
              <a:t>"</a:t>
            </a:r>
            <a:r>
              <a:rPr sz="1800" spc="-250" dirty="0">
                <a:latin typeface="Verdana"/>
                <a:cs typeface="Verdana"/>
              </a:rPr>
              <a:t>)</a:t>
            </a:r>
            <a:r>
              <a:rPr sz="1800" spc="-130" dirty="0">
                <a:latin typeface="Verdana"/>
                <a:cs typeface="Verdana"/>
              </a:rPr>
              <a:t>) 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mark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&gt;39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mark</a:t>
            </a:r>
            <a:r>
              <a:rPr sz="1800" spc="-254" dirty="0">
                <a:latin typeface="Verdana"/>
                <a:cs typeface="Verdana"/>
              </a:rPr>
              <a:t>s&lt;50: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90" dirty="0">
                <a:latin typeface="Verdana"/>
                <a:cs typeface="Verdana"/>
              </a:rPr>
              <a:t>n</a:t>
            </a:r>
            <a:r>
              <a:rPr sz="1800" spc="-75" dirty="0">
                <a:latin typeface="Verdana"/>
                <a:cs typeface="Verdana"/>
              </a:rPr>
              <a:t>t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195" dirty="0">
                <a:latin typeface="Verdana"/>
                <a:cs typeface="Verdana"/>
              </a:rPr>
              <a:t>"</a:t>
            </a:r>
            <a:r>
              <a:rPr sz="1800" spc="-260" dirty="0">
                <a:latin typeface="Verdana"/>
                <a:cs typeface="Verdana"/>
              </a:rPr>
              <a:t>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</a:t>
            </a: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100" dirty="0">
                <a:latin typeface="Verdana"/>
                <a:cs typeface="Verdana"/>
              </a:rPr>
              <a:t>de</a:t>
            </a:r>
            <a:r>
              <a:rPr sz="1800" spc="-225" dirty="0">
                <a:latin typeface="Verdana"/>
                <a:cs typeface="Verdana"/>
              </a:rPr>
              <a:t>")</a:t>
            </a:r>
            <a:endParaRPr sz="1800">
              <a:latin typeface="Verdana"/>
              <a:cs typeface="Verdana"/>
            </a:endParaRPr>
          </a:p>
          <a:p>
            <a:pPr marL="927100" marR="1616075" indent="-914400">
              <a:lnSpc>
                <a:spcPct val="100000"/>
              </a:lnSpc>
            </a:pP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mark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&gt;49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mark</a:t>
            </a:r>
            <a:r>
              <a:rPr sz="1800" spc="-225" dirty="0">
                <a:latin typeface="Verdana"/>
                <a:cs typeface="Verdana"/>
              </a:rPr>
              <a:t>s&lt;60:  </a:t>
            </a: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90" dirty="0">
                <a:latin typeface="Verdana"/>
                <a:cs typeface="Verdana"/>
              </a:rPr>
              <a:t>n</a:t>
            </a:r>
            <a:r>
              <a:rPr sz="1800" spc="-70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125" dirty="0">
                <a:latin typeface="Verdana"/>
                <a:cs typeface="Verdana"/>
              </a:rPr>
              <a:t>"</a:t>
            </a:r>
            <a:r>
              <a:rPr sz="1800" spc="-200" dirty="0">
                <a:latin typeface="Verdana"/>
                <a:cs typeface="Verdana"/>
              </a:rPr>
              <a:t>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</a:t>
            </a: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95" dirty="0">
                <a:latin typeface="Verdana"/>
                <a:cs typeface="Verdana"/>
              </a:rPr>
              <a:t>de</a:t>
            </a:r>
            <a:r>
              <a:rPr sz="1800" spc="-220" dirty="0">
                <a:latin typeface="Verdana"/>
                <a:cs typeface="Verdana"/>
              </a:rPr>
              <a:t>")</a:t>
            </a:r>
            <a:endParaRPr sz="1800">
              <a:latin typeface="Verdana"/>
              <a:cs typeface="Verdana"/>
            </a:endParaRPr>
          </a:p>
          <a:p>
            <a:pPr marL="927100" marR="1616075" indent="-914400">
              <a:lnSpc>
                <a:spcPct val="100000"/>
              </a:lnSpc>
            </a:pP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mark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&gt;59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mark</a:t>
            </a:r>
            <a:r>
              <a:rPr sz="1800" spc="-225" dirty="0">
                <a:latin typeface="Verdana"/>
                <a:cs typeface="Verdana"/>
              </a:rPr>
              <a:t>s&lt;70:  </a:t>
            </a: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90" dirty="0">
                <a:latin typeface="Verdana"/>
                <a:cs typeface="Verdana"/>
              </a:rPr>
              <a:t>n</a:t>
            </a:r>
            <a:r>
              <a:rPr sz="1800" spc="-70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35" dirty="0">
                <a:latin typeface="Verdana"/>
                <a:cs typeface="Verdana"/>
              </a:rPr>
              <a:t>"</a:t>
            </a:r>
            <a:r>
              <a:rPr sz="1800" spc="-40" dirty="0">
                <a:latin typeface="Verdana"/>
                <a:cs typeface="Verdana"/>
              </a:rPr>
              <a:t>C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</a:t>
            </a: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95" dirty="0">
                <a:latin typeface="Verdana"/>
                <a:cs typeface="Verdana"/>
              </a:rPr>
              <a:t>de</a:t>
            </a:r>
            <a:r>
              <a:rPr sz="1800" spc="-220" dirty="0">
                <a:latin typeface="Verdana"/>
                <a:cs typeface="Verdana"/>
              </a:rPr>
              <a:t>")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else: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130" dirty="0">
                <a:latin typeface="Verdana"/>
                <a:cs typeface="Verdana"/>
              </a:rPr>
              <a:t>print("Pass")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58697"/>
            <a:ext cx="33483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Methods</a:t>
            </a:r>
            <a:r>
              <a:rPr spc="-5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2232786"/>
            <a:ext cx="7288530" cy="245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define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including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function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definitions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scope 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85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6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Note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that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 special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ourier New"/>
                <a:cs typeface="Courier New"/>
              </a:rPr>
              <a:t>self</a:t>
            </a:r>
            <a:r>
              <a:rPr sz="2400" b="1" spc="-8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all</a:t>
            </a:r>
            <a:endParaRPr sz="24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definitions.</a:t>
            </a:r>
            <a:endParaRPr sz="2400">
              <a:latin typeface="Times New Roman"/>
              <a:cs typeface="Times New Roman"/>
            </a:endParaRPr>
          </a:p>
          <a:p>
            <a:pPr marL="414655">
              <a:lnSpc>
                <a:spcPts val="2800"/>
              </a:lnSpc>
              <a:spcBef>
                <a:spcPts val="101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6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Note th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sual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spec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ethod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ed</a:t>
            </a:r>
            <a:endParaRPr sz="2400">
              <a:latin typeface="Times New Roman"/>
              <a:cs typeface="Times New Roman"/>
            </a:endParaRPr>
          </a:p>
          <a:p>
            <a:pPr marL="697865">
              <a:lnSpc>
                <a:spcPts val="2800"/>
              </a:lnSpc>
            </a:pPr>
            <a:r>
              <a:rPr sz="2400" b="1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ourier New"/>
                <a:cs typeface="Courier New"/>
              </a:rPr>
              <a:t>init</a:t>
            </a:r>
            <a:r>
              <a:rPr sz="2400" b="1" u="heavy" spc="196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most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94690"/>
            <a:ext cx="4278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Definition</a:t>
            </a:r>
            <a:r>
              <a:rPr sz="4000" spc="-15" dirty="0"/>
              <a:t> </a:t>
            </a:r>
            <a:r>
              <a:rPr sz="4000" spc="-5" dirty="0"/>
              <a:t>of</a:t>
            </a:r>
            <a:r>
              <a:rPr sz="4000" spc="-20" dirty="0"/>
              <a:t> </a:t>
            </a:r>
            <a:r>
              <a:rPr sz="4000" spc="-5" dirty="0"/>
              <a:t>a</a:t>
            </a:r>
            <a:r>
              <a:rPr sz="4000" spc="-15" dirty="0"/>
              <a:t> </a:t>
            </a:r>
            <a:r>
              <a:rPr sz="4000" dirty="0"/>
              <a:t>class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746375" y="2693034"/>
            <a:ext cx="36271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StudClass: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1504315" algn="l"/>
                <a:tab pos="2039620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rno):</a:t>
            </a:r>
          </a:p>
          <a:p>
            <a:pPr marL="1841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self.name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</a:t>
            </a:r>
            <a:endParaRPr sz="1800" dirty="0">
              <a:latin typeface="Times New Roman"/>
              <a:cs typeface="Times New Roman"/>
            </a:endParaRPr>
          </a:p>
          <a:p>
            <a:pPr marL="12700" marR="536575" indent="18288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self.rno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rno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o1 = </a:t>
            </a:r>
            <a:r>
              <a:rPr sz="1800" spc="-5" dirty="0">
                <a:latin typeface="Times New Roman"/>
                <a:cs typeface="Times New Roman"/>
              </a:rPr>
              <a:t>StudClass("Nithilan",20) </a:t>
            </a:r>
            <a:r>
              <a:rPr sz="1800" dirty="0">
                <a:latin typeface="Times New Roman"/>
                <a:cs typeface="Times New Roman"/>
              </a:rPr>
              <a:t> print(o1.rno,o1.name)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06297"/>
            <a:ext cx="3699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Instantiating</a:t>
            </a:r>
            <a:r>
              <a:rPr spc="-80" dirty="0"/>
              <a:t> </a:t>
            </a:r>
            <a:r>
              <a:rPr dirty="0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2173351"/>
            <a:ext cx="3088005" cy="25349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721360" indent="-342900">
              <a:lnSpc>
                <a:spcPct val="80000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 is no “new”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keyword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Java.</a:t>
            </a:r>
            <a:endParaRPr sz="2000">
              <a:latin typeface="Times New Roman"/>
              <a:cs typeface="Times New Roman"/>
            </a:endParaRPr>
          </a:p>
          <a:p>
            <a:pPr marL="355600" marR="19050" indent="-342900" algn="just">
              <a:lnSpc>
                <a:spcPct val="80000"/>
              </a:lnSpc>
              <a:spcBef>
                <a:spcPts val="994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Merely use 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 name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with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()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notation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assign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result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variable.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79700"/>
              </a:lnSpc>
              <a:spcBef>
                <a:spcPts val="101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arguments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you pass to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actually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1920"/>
              </a:lnSpc>
            </a:pP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2000" b="1" u="heavy" spc="117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init</a:t>
            </a:r>
            <a:r>
              <a:rPr sz="2000" b="1" u="heavy" spc="1170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r>
              <a:rPr sz="2000" b="1" spc="48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method.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8375" y="2099817"/>
            <a:ext cx="475107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StudClass: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1504315" algn="l"/>
                <a:tab pos="2039620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(self,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rno):</a:t>
            </a:r>
            <a:endParaRPr sz="1800">
              <a:latin typeface="Times New Roman"/>
              <a:cs typeface="Times New Roman"/>
            </a:endParaRPr>
          </a:p>
          <a:p>
            <a:pPr marL="1841500" marR="127889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self.name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self.rno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rno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print_name(self):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print("stud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"+self.name)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StudClass("Nithilan",20)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8375" y="4569332"/>
            <a:ext cx="2040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prin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(o1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rno</a:t>
            </a:r>
            <a:r>
              <a:rPr sz="1800" spc="5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o1.name)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8375" y="5117972"/>
            <a:ext cx="150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o1.prin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_nam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285" y="530097"/>
            <a:ext cx="3124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</a:t>
            </a:r>
            <a:r>
              <a:rPr spc="-20" dirty="0"/>
              <a:t> </a:t>
            </a:r>
            <a:r>
              <a:rPr dirty="0"/>
              <a:t>Need</a:t>
            </a:r>
            <a:r>
              <a:rPr spc="-3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10" dirty="0"/>
              <a:t>“free”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10285" y="2310511"/>
            <a:ext cx="7456805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4800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done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object,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don’t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delete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free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explicitly.</a:t>
            </a:r>
            <a:endParaRPr sz="200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automatic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garbage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collection.</a:t>
            </a:r>
            <a:endParaRPr sz="2000">
              <a:latin typeface="Times New Roman"/>
              <a:cs typeface="Times New Roman"/>
            </a:endParaRPr>
          </a:p>
          <a:p>
            <a:pPr marL="698500" marR="5080" indent="-283845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Python will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automatically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detect when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the references to 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piece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memory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gone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scope.</a:t>
            </a:r>
            <a:r>
              <a:rPr sz="20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Automatically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frees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Generally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works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well,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few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leaks.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68197"/>
            <a:ext cx="2773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1005" algn="l"/>
                <a:tab pos="1447165" algn="l"/>
              </a:tabLst>
            </a:pPr>
            <a:r>
              <a:rPr u="heavy" dirty="0">
                <a:uFill>
                  <a:solidFill>
                    <a:srgbClr val="FEFEFE"/>
                  </a:solidFill>
                </a:uFill>
              </a:rPr>
              <a:t> 	</a:t>
            </a:r>
            <a:r>
              <a:rPr dirty="0"/>
              <a:t>del</a:t>
            </a:r>
            <a:r>
              <a:rPr u="heavy" dirty="0">
                <a:uFill>
                  <a:solidFill>
                    <a:srgbClr val="FEFEFE"/>
                  </a:solidFill>
                </a:uFill>
              </a:rPr>
              <a:t> 	</a:t>
            </a:r>
            <a:r>
              <a:rPr dirty="0"/>
              <a:t>meth</a:t>
            </a:r>
            <a:r>
              <a:rPr spc="5" dirty="0"/>
              <a:t>o</a:t>
            </a:r>
            <a:r>
              <a:rPr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537586"/>
            <a:ext cx="7402830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26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special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u="sng" spc="885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del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(), called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destructor,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invoked when the instance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about to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destroyed.</a:t>
            </a:r>
            <a:endParaRPr sz="2400">
              <a:latin typeface="Times New Roman"/>
              <a:cs typeface="Times New Roman"/>
            </a:endParaRPr>
          </a:p>
          <a:p>
            <a:pPr marL="355600" marR="250190" indent="-343535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might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 used to clean up any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nonmemory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resources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used by an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instance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625856"/>
            <a:ext cx="55473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Modify, </a:t>
            </a:r>
            <a:r>
              <a:rPr dirty="0"/>
              <a:t>Delete</a:t>
            </a:r>
            <a:r>
              <a:rPr spc="-20" dirty="0"/>
              <a:t> </a:t>
            </a:r>
            <a:r>
              <a:rPr dirty="0"/>
              <a:t>Object</a:t>
            </a:r>
            <a:r>
              <a:rPr spc="-45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Object </a:t>
            </a:r>
            <a:r>
              <a:rPr spc="-785" dirty="0"/>
              <a:t> </a:t>
            </a:r>
            <a:r>
              <a:rPr spc="-5" dirty="0"/>
              <a:t>Properties</a:t>
            </a:r>
            <a:r>
              <a:rPr spc="-3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Pass stmt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413628" y="2401570"/>
            <a:ext cx="165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class</a:t>
            </a:r>
            <a:r>
              <a:rPr sz="1800" spc="-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Person: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pass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94" y="2407665"/>
            <a:ext cx="204088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o1.rno=34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(o1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rno</a:t>
            </a:r>
            <a:r>
              <a:rPr sz="1800" spc="5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o1.name)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o1.rno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899" y="453897"/>
            <a:ext cx="4139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Inheritance(Subclasses)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203831"/>
            <a:ext cx="7339330" cy="27590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>
              <a:lnSpc>
                <a:spcPts val="2160"/>
              </a:lnSpc>
              <a:spcBef>
                <a:spcPts val="37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class </a:t>
            </a:r>
            <a:r>
              <a:rPr sz="2000" dirty="0">
                <a:latin typeface="Times New Roman"/>
                <a:cs typeface="Times New Roman"/>
              </a:rPr>
              <a:t>can extend the definition of another </a:t>
            </a:r>
            <a:r>
              <a:rPr sz="2000" spc="-5" dirty="0">
                <a:latin typeface="Times New Roman"/>
                <a:cs typeface="Times New Roman"/>
              </a:rPr>
              <a:t>class </a:t>
            </a:r>
            <a:r>
              <a:rPr sz="2000" dirty="0">
                <a:latin typeface="Times New Roman"/>
                <a:cs typeface="Times New Roman"/>
              </a:rPr>
              <a:t>in order to use (or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redefine)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already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one.</a:t>
            </a:r>
            <a:endParaRPr sz="20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  <a:spcBef>
                <a:spcPts val="72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New class: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“subclass.”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Original: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“parent”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“ancestor.”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65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5" dirty="0">
                <a:latin typeface="Times New Roman"/>
                <a:cs typeface="Times New Roman"/>
              </a:rPr>
              <a:t>When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subclass,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parentheses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105"/>
              </a:lnSpc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subclass’s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definition.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ts val="2225"/>
              </a:lnSpc>
            </a:pPr>
            <a:r>
              <a:rPr sz="2000" b="1" spc="-5" dirty="0">
                <a:latin typeface="Courier New"/>
                <a:cs typeface="Courier New"/>
              </a:rPr>
              <a:t>class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ai_student(student):</a:t>
            </a:r>
            <a:endParaRPr sz="2000">
              <a:latin typeface="Courier New"/>
              <a:cs typeface="Courier New"/>
            </a:endParaRPr>
          </a:p>
          <a:p>
            <a:pPr marL="415290">
              <a:lnSpc>
                <a:spcPct val="100000"/>
              </a:lnSpc>
              <a:spcBef>
                <a:spcPts val="86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2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Python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‘extends’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keyword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Java.</a:t>
            </a:r>
            <a:endParaRPr sz="20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  <a:spcBef>
                <a:spcPts val="755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4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inheritance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793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Create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Parent</a:t>
            </a:r>
            <a:r>
              <a:rPr spc="-50" dirty="0"/>
              <a:t> </a:t>
            </a:r>
            <a:r>
              <a:rPr dirty="0"/>
              <a:t>Class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602994" y="2312034"/>
            <a:ext cx="383540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StudClass:</a:t>
            </a:r>
            <a:endParaRPr sz="1800" dirty="0">
              <a:latin typeface="Times New Roman"/>
              <a:cs typeface="Times New Roman"/>
            </a:endParaRPr>
          </a:p>
          <a:p>
            <a:pPr marL="927100" marR="213360">
              <a:lnSpc>
                <a:spcPct val="100000"/>
              </a:lnSpc>
              <a:tabLst>
                <a:tab pos="1504950" algn="l"/>
                <a:tab pos="2039620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rno):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self.name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self.rno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rno</a:t>
            </a:r>
          </a:p>
          <a:p>
            <a:pPr marL="9271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def print_name(self):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print("stud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"+self.name)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o1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StudClass("Nithilan",20)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print(o1.rno,o1.name)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o1.print_name()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597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Create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Child</a:t>
            </a:r>
            <a:r>
              <a:rPr spc="-3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1871961"/>
            <a:ext cx="474980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StudClass: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1504950" algn="l"/>
                <a:tab pos="2039620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rno):</a:t>
            </a:r>
            <a:endParaRPr sz="1800" dirty="0">
              <a:latin typeface="Times New Roman"/>
              <a:cs typeface="Times New Roman"/>
            </a:endParaRPr>
          </a:p>
          <a:p>
            <a:pPr marL="1841500" marR="127825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self.name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self.rno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rno</a:t>
            </a: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print_name(self):</a:t>
            </a: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print("stud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name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"+self.name)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96723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o1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StudClass("Nithilan",20)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print(o1.rno,o1.name)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o1.print_name()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UGStudClass(StudClass):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pass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UGStudClass("Dinesh","45")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2392" y="6398463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3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B31166"/>
                </a:solidFill>
                <a:latin typeface="Tahoma"/>
                <a:cs typeface="Tahoma"/>
              </a:rPr>
              <a:t>Se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p-</a:t>
            </a: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939" y="6284163"/>
            <a:ext cx="3570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5" dirty="0">
                <a:solidFill>
                  <a:srgbClr val="B31166"/>
                </a:solidFill>
                <a:latin typeface="Tahoma"/>
                <a:cs typeface="Tahoma"/>
              </a:rPr>
              <a:t>Dr.Parkavi.A-MSRIT,</a:t>
            </a:r>
            <a:r>
              <a:rPr sz="900" b="1" spc="2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Python</a:t>
            </a:r>
            <a:r>
              <a:rPr sz="2700" spc="-345" baseline="1543" dirty="0">
                <a:latin typeface="Times New Roman"/>
                <a:cs typeface="Times New Roman"/>
              </a:rPr>
              <a:t>x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Pr</a:t>
            </a:r>
            <a:r>
              <a:rPr sz="2700" spc="-345" baseline="1543" dirty="0">
                <a:latin typeface="Times New Roman"/>
                <a:cs typeface="Times New Roman"/>
              </a:rPr>
              <a:t>.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o</a:t>
            </a:r>
            <a:r>
              <a:rPr sz="2700" spc="-345" baseline="1543" dirty="0">
                <a:latin typeface="Times New Roman"/>
                <a:cs typeface="Times New Roman"/>
              </a:rPr>
              <a:t>p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g</a:t>
            </a:r>
            <a:r>
              <a:rPr sz="2700" spc="-345" baseline="1543" dirty="0">
                <a:latin typeface="Times New Roman"/>
                <a:cs typeface="Times New Roman"/>
              </a:rPr>
              <a:t>r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ra</a:t>
            </a:r>
            <a:r>
              <a:rPr sz="2700" spc="-345" baseline="1543" dirty="0">
                <a:latin typeface="Times New Roman"/>
                <a:cs typeface="Times New Roman"/>
              </a:rPr>
              <a:t>i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345" baseline="1543" dirty="0">
                <a:latin typeface="Times New Roman"/>
                <a:cs typeface="Times New Roman"/>
              </a:rPr>
              <a:t>n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345" baseline="1543" dirty="0">
                <a:latin typeface="Times New Roman"/>
                <a:cs typeface="Times New Roman"/>
              </a:rPr>
              <a:t>t_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ing</a:t>
            </a:r>
            <a:r>
              <a:rPr sz="2700" spc="-345" baseline="1543" dirty="0">
                <a:latin typeface="Times New Roman"/>
                <a:cs typeface="Times New Roman"/>
              </a:rPr>
              <a:t>n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345" baseline="1543" dirty="0">
                <a:latin typeface="Times New Roman"/>
                <a:cs typeface="Times New Roman"/>
              </a:rPr>
              <a:t>a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e</a:t>
            </a:r>
            <a:r>
              <a:rPr sz="2700" spc="-345" baseline="1543" dirty="0">
                <a:latin typeface="Times New Roman"/>
                <a:cs typeface="Times New Roman"/>
              </a:rPr>
              <a:t>m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ssio</a:t>
            </a:r>
            <a:r>
              <a:rPr sz="2700" spc="-345" baseline="1543" dirty="0">
                <a:latin typeface="Times New Roman"/>
                <a:cs typeface="Times New Roman"/>
              </a:rPr>
              <a:t>e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2700" spc="-345" baseline="1543" dirty="0">
                <a:latin typeface="Times New Roman"/>
                <a:cs typeface="Times New Roman"/>
              </a:rPr>
              <a:t>(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in</a:t>
            </a:r>
            <a:r>
              <a:rPr sz="2700" spc="-345" baseline="1543" dirty="0">
                <a:latin typeface="Times New Roman"/>
                <a:cs typeface="Times New Roman"/>
              </a:rPr>
              <a:t>)</a:t>
            </a:r>
            <a:r>
              <a:rPr sz="900" b="1" spc="-229" dirty="0">
                <a:solidFill>
                  <a:srgbClr val="B31166"/>
                </a:solidFill>
                <a:latin typeface="Tahoma"/>
                <a:cs typeface="Tahoma"/>
              </a:rPr>
              <a:t>STTP-HKBKCE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138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>
          <a:xfrm>
            <a:off x="2362200" y="6501016"/>
            <a:ext cx="3570604" cy="16573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 err="1"/>
              <a:t>Dr.Parkavi.A</a:t>
            </a:r>
            <a:r>
              <a:rPr lang="en-US" spc="-55" dirty="0"/>
              <a:t>-Associate Professor, Dept of CSE,MSRIT. (</a:t>
            </a:r>
            <a:r>
              <a:rPr lang="en-US" spc="-55" dirty="0" err="1"/>
              <a:t>M.Tech</a:t>
            </a:r>
            <a:r>
              <a:rPr lang="en-US" spc="-55" dirty="0"/>
              <a:t>-Python Lab-2023)</a:t>
            </a:r>
            <a:endParaRPr lang="en-US"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845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10080" algn="l"/>
                <a:tab pos="2903855" algn="l"/>
              </a:tabLst>
            </a:pPr>
            <a:r>
              <a:rPr dirty="0"/>
              <a:t>Add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u="heavy" spc="-5" dirty="0">
                <a:uFill>
                  <a:solidFill>
                    <a:srgbClr val="FEFEFE"/>
                  </a:solidFill>
                </a:uFill>
              </a:rPr>
              <a:t>	</a:t>
            </a:r>
            <a:r>
              <a:rPr spc="-5" dirty="0"/>
              <a:t>init</a:t>
            </a:r>
            <a:r>
              <a:rPr u="heavy" spc="-5" dirty="0">
                <a:uFill>
                  <a:solidFill>
                    <a:srgbClr val="FEFEFE"/>
                  </a:solidFill>
                </a:uFill>
              </a:rPr>
              <a:t>	</a:t>
            </a:r>
            <a:r>
              <a:rPr dirty="0"/>
              <a:t>()</a:t>
            </a:r>
            <a:r>
              <a:rPr spc="-105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679194" y="2616834"/>
            <a:ext cx="4990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8089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UGStudClass(StudClass):</a:t>
            </a:r>
            <a:endParaRPr sz="1800">
              <a:latin typeface="Times New Roman"/>
              <a:cs typeface="Times New Roman"/>
            </a:endParaRPr>
          </a:p>
          <a:p>
            <a:pPr marR="440690" algn="ctr">
              <a:lnSpc>
                <a:spcPct val="100000"/>
              </a:lnSpc>
              <a:tabLst>
                <a:tab pos="577215" algn="l"/>
                <a:tab pos="1111885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rno):</a:t>
            </a:r>
            <a:endParaRPr sz="1800">
              <a:latin typeface="Times New Roman"/>
              <a:cs typeface="Times New Roman"/>
            </a:endParaRPr>
          </a:p>
          <a:p>
            <a:pPr marL="1828800" algn="ctr">
              <a:lnSpc>
                <a:spcPct val="100000"/>
              </a:lnSpc>
              <a:tabLst>
                <a:tab pos="3030220" algn="l"/>
                <a:tab pos="3564890" algn="l"/>
              </a:tabLst>
            </a:pPr>
            <a:r>
              <a:rPr sz="1800" spc="-5" dirty="0">
                <a:latin typeface="Times New Roman"/>
                <a:cs typeface="Times New Roman"/>
              </a:rPr>
              <a:t>StudClass.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(self,name,rno)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139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1029715"/>
            <a:ext cx="5005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85" dirty="0"/>
              <a:t> </a:t>
            </a:r>
            <a:r>
              <a:rPr spc="-15" dirty="0"/>
              <a:t>for</a:t>
            </a:r>
            <a:r>
              <a:rPr spc="-170" dirty="0"/>
              <a:t> </a:t>
            </a:r>
            <a:r>
              <a:rPr spc="-5" dirty="0"/>
              <a:t>While</a:t>
            </a:r>
            <a:r>
              <a:rPr spc="-85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069644" y="2132491"/>
            <a:ext cx="6238875" cy="42100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14984" indent="-343535">
              <a:lnSpc>
                <a:spcPct val="100000"/>
              </a:lnSpc>
              <a:spcBef>
                <a:spcPts val="7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514984" algn="l"/>
                <a:tab pos="5156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while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800" b="1" spc="-85" dirty="0">
                <a:latin typeface="Times New Roman"/>
                <a:cs typeface="Times New Roman"/>
              </a:rPr>
              <a:t>«expression»:</a:t>
            </a:r>
            <a:endParaRPr sz="2800">
              <a:latin typeface="Times New Roman"/>
              <a:cs typeface="Times New Roman"/>
            </a:endParaRPr>
          </a:p>
          <a:p>
            <a:pPr marL="916305" lvl="1" indent="-28765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SzPct val="50000"/>
              <a:buFont typeface="Wingdings"/>
              <a:buChar char=""/>
              <a:tabLst>
                <a:tab pos="916305" algn="l"/>
                <a:tab pos="916940" algn="l"/>
              </a:tabLst>
            </a:pPr>
            <a:r>
              <a:rPr sz="2400" spc="-75" dirty="0">
                <a:latin typeface="Times New Roman"/>
                <a:cs typeface="Times New Roman"/>
              </a:rPr>
              <a:t>«block»</a:t>
            </a:r>
            <a:endParaRPr sz="2400">
              <a:latin typeface="Times New Roman"/>
              <a:cs typeface="Times New Roman"/>
            </a:endParaRPr>
          </a:p>
          <a:p>
            <a:pPr marL="459105" indent="-287655">
              <a:lnSpc>
                <a:spcPct val="100000"/>
              </a:lnSpc>
              <a:spcBef>
                <a:spcPts val="495"/>
              </a:spcBef>
              <a:buClr>
                <a:srgbClr val="FF0000"/>
              </a:buClr>
              <a:buSzPct val="50000"/>
              <a:buFont typeface="Wingdings"/>
              <a:buChar char=""/>
              <a:tabLst>
                <a:tab pos="459105" algn="l"/>
                <a:tab pos="459740" algn="l"/>
              </a:tabLst>
            </a:pPr>
            <a:r>
              <a:rPr sz="2400" spc="-70" dirty="0">
                <a:latin typeface="Times New Roman"/>
                <a:cs typeface="Times New Roman"/>
              </a:rPr>
              <a:t>break</a:t>
            </a:r>
            <a:endParaRPr sz="2400">
              <a:latin typeface="Times New Roman"/>
              <a:cs typeface="Times New Roman"/>
            </a:endParaRPr>
          </a:p>
          <a:p>
            <a:pPr marL="459105" indent="-287655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SzPct val="50000"/>
              <a:buFont typeface="Wingdings"/>
              <a:buChar char=""/>
              <a:tabLst>
                <a:tab pos="459105" algn="l"/>
                <a:tab pos="459740" algn="l"/>
              </a:tabLst>
            </a:pPr>
            <a:r>
              <a:rPr sz="2400" spc="-75" dirty="0">
                <a:latin typeface="Times New Roman"/>
                <a:cs typeface="Times New Roman"/>
              </a:rPr>
              <a:t>continue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latin typeface="Verdana"/>
                <a:cs typeface="Verdana"/>
              </a:rPr>
              <a:t>n=int(input("enter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number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value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find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factorial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it"))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60" dirty="0">
                <a:latin typeface="Verdana"/>
                <a:cs typeface="Verdana"/>
              </a:rPr>
              <a:t>fact=1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15" dirty="0">
                <a:latin typeface="Verdana"/>
                <a:cs typeface="Verdana"/>
              </a:rPr>
              <a:t>i=1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w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i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&lt;=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990600" marR="4120515" indent="-64135">
              <a:lnSpc>
                <a:spcPct val="100000"/>
              </a:lnSpc>
            </a:pPr>
            <a:r>
              <a:rPr sz="1800" spc="25" dirty="0">
                <a:latin typeface="Verdana"/>
                <a:cs typeface="Verdana"/>
              </a:rPr>
              <a:t>f</a:t>
            </a:r>
            <a:r>
              <a:rPr sz="1800" spc="40" dirty="0">
                <a:latin typeface="Verdana"/>
                <a:cs typeface="Verdana"/>
              </a:rPr>
              <a:t>a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00" dirty="0">
                <a:latin typeface="Verdana"/>
                <a:cs typeface="Verdana"/>
              </a:rPr>
              <a:t>=f</a:t>
            </a:r>
            <a:r>
              <a:rPr sz="1800" spc="-114" dirty="0">
                <a:latin typeface="Verdana"/>
                <a:cs typeface="Verdana"/>
              </a:rPr>
              <a:t>a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390" dirty="0">
                <a:latin typeface="Verdana"/>
                <a:cs typeface="Verdana"/>
              </a:rPr>
              <a:t>*</a:t>
            </a:r>
            <a:r>
              <a:rPr sz="1800" spc="-160" dirty="0">
                <a:latin typeface="Verdana"/>
                <a:cs typeface="Verdana"/>
              </a:rPr>
              <a:t>i  </a:t>
            </a:r>
            <a:r>
              <a:rPr sz="1800" spc="-260" dirty="0">
                <a:latin typeface="Verdana"/>
                <a:cs typeface="Verdana"/>
              </a:rPr>
              <a:t>i+=1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Verdana"/>
                <a:cs typeface="Verdana"/>
              </a:rPr>
              <a:t>print(fact)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305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super()</a:t>
            </a:r>
            <a:r>
              <a:rPr spc="-40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172461"/>
            <a:ext cx="7962265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super()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will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child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inherit 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methods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parent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47370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UGStudClass(StudClass):</a:t>
            </a:r>
            <a:endParaRPr sz="1800">
              <a:latin typeface="Times New Roman"/>
              <a:cs typeface="Times New Roman"/>
            </a:endParaRPr>
          </a:p>
          <a:p>
            <a:pPr marL="1461770">
              <a:lnSpc>
                <a:spcPct val="100000"/>
              </a:lnSpc>
              <a:tabLst>
                <a:tab pos="2039620" algn="l"/>
                <a:tab pos="2574925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(self,name,rno):</a:t>
            </a:r>
            <a:endParaRPr sz="1800">
              <a:latin typeface="Times New Roman"/>
              <a:cs typeface="Times New Roman"/>
            </a:endParaRPr>
          </a:p>
          <a:p>
            <a:pPr marL="2433320">
              <a:lnSpc>
                <a:spcPct val="100000"/>
              </a:lnSpc>
              <a:spcBef>
                <a:spcPts val="5"/>
              </a:spcBef>
              <a:tabLst>
                <a:tab pos="3367404" algn="l"/>
                <a:tab pos="3902710" algn="l"/>
              </a:tabLst>
            </a:pPr>
            <a:r>
              <a:rPr sz="1800" dirty="0">
                <a:latin typeface="Times New Roman"/>
                <a:cs typeface="Times New Roman"/>
              </a:rPr>
              <a:t>super().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(name,rno)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673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spc="-90" dirty="0"/>
              <a:t> </a:t>
            </a:r>
            <a:r>
              <a:rPr spc="-5" dirty="0"/>
              <a:t>Properties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2235834"/>
            <a:ext cx="433451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UGStudClass(StudClass):</a:t>
            </a:r>
            <a:endParaRPr sz="1800" dirty="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tabLst>
                <a:tab pos="1504315" algn="l"/>
                <a:tab pos="2039620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(self,name,rno,std):</a:t>
            </a:r>
          </a:p>
          <a:p>
            <a:pPr marL="1841500" marR="5080">
              <a:lnSpc>
                <a:spcPct val="100000"/>
              </a:lnSpc>
              <a:tabLst>
                <a:tab pos="2775585" algn="l"/>
                <a:tab pos="3310890" algn="l"/>
              </a:tabLst>
            </a:pPr>
            <a:r>
              <a:rPr sz="1800" spc="-5" dirty="0">
                <a:latin typeface="Times New Roman"/>
                <a:cs typeface="Times New Roman"/>
              </a:rPr>
              <a:t>super()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it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latin typeface="Times New Roman"/>
                <a:cs typeface="Times New Roman"/>
              </a:rPr>
              <a:t>(n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rno)  </a:t>
            </a:r>
            <a:r>
              <a:rPr sz="1800" dirty="0">
                <a:latin typeface="Times New Roman"/>
                <a:cs typeface="Times New Roman"/>
              </a:rPr>
              <a:t>self.std=4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0826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x 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UGStudClass("Dinesh","45",3)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x.print_name()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386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spc="-90" dirty="0"/>
              <a:t> </a:t>
            </a:r>
            <a:r>
              <a:rPr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62302"/>
            <a:ext cx="553783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UGStudClass(StudClass):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1504315" algn="l"/>
                <a:tab pos="2040255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(self,name,rno,std):</a:t>
            </a:r>
            <a:endParaRPr sz="1800">
              <a:latin typeface="Times New Roman"/>
              <a:cs typeface="Times New Roman"/>
            </a:endParaRPr>
          </a:p>
          <a:p>
            <a:pPr marL="983615">
              <a:lnSpc>
                <a:spcPct val="100000"/>
              </a:lnSpc>
              <a:tabLst>
                <a:tab pos="1917700" algn="l"/>
                <a:tab pos="2453005" algn="l"/>
              </a:tabLst>
            </a:pPr>
            <a:r>
              <a:rPr sz="1800" dirty="0">
                <a:latin typeface="Times New Roman"/>
                <a:cs typeface="Times New Roman"/>
              </a:rPr>
              <a:t>super().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(name,rno)</a:t>
            </a:r>
            <a:endParaRPr sz="1800">
              <a:latin typeface="Times New Roman"/>
              <a:cs typeface="Times New Roman"/>
            </a:endParaRPr>
          </a:p>
          <a:p>
            <a:pPr marL="1898014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self.std=4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print_all(self):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print(self.name,"studies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std:",self.std)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2853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x = </a:t>
            </a:r>
            <a:r>
              <a:rPr sz="1800" spc="-5" dirty="0">
                <a:latin typeface="Times New Roman"/>
                <a:cs typeface="Times New Roman"/>
              </a:rPr>
              <a:t>UGStudClass("Dinesh","45",3)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x.print_all()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61441"/>
            <a:ext cx="3584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Overriding</a:t>
            </a:r>
            <a:r>
              <a:rPr spc="-85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2159634"/>
            <a:ext cx="553720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StudClass: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tabLst>
                <a:tab pos="1504950" algn="l"/>
                <a:tab pos="2039620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(self,name,rno):</a:t>
            </a:r>
            <a:endParaRPr sz="1800">
              <a:latin typeface="Times New Roman"/>
              <a:cs typeface="Times New Roman"/>
            </a:endParaRPr>
          </a:p>
          <a:p>
            <a:pPr marL="1841500" marR="206565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self.name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self.rno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rno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print_all(self):</a:t>
            </a:r>
            <a:endParaRPr sz="1800">
              <a:latin typeface="Times New Roman"/>
              <a:cs typeface="Times New Roman"/>
            </a:endParaRPr>
          </a:p>
          <a:p>
            <a:pPr marL="12700" marR="792480" indent="18288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print("stud name </a:t>
            </a:r>
            <a:r>
              <a:rPr sz="1800" dirty="0">
                <a:latin typeface="Times New Roman"/>
                <a:cs typeface="Times New Roman"/>
              </a:rPr>
              <a:t>: "+self.name)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o1 = StudClass("Nithilan",20)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print(o1.rno,o1.name)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o1.print_all()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class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UGStudClass(StudClass):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  <a:tabLst>
                <a:tab pos="1504950" algn="l"/>
                <a:tab pos="2039620" algn="l"/>
              </a:tabLst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init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(self,name,rno,std):</a:t>
            </a:r>
            <a:endParaRPr sz="1800">
              <a:latin typeface="Times New Roman"/>
              <a:cs typeface="Times New Roman"/>
            </a:endParaRPr>
          </a:p>
          <a:p>
            <a:pPr marL="1841500" marR="1207770">
              <a:lnSpc>
                <a:spcPct val="100000"/>
              </a:lnSpc>
              <a:tabLst>
                <a:tab pos="2775585" algn="l"/>
                <a:tab pos="3310890" algn="l"/>
              </a:tabLst>
            </a:pPr>
            <a:r>
              <a:rPr sz="1800" spc="-5" dirty="0">
                <a:latin typeface="Times New Roman"/>
                <a:cs typeface="Times New Roman"/>
              </a:rPr>
              <a:t>super()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it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latin typeface="Times New Roman"/>
                <a:cs typeface="Times New Roman"/>
              </a:rPr>
              <a:t>(name</a:t>
            </a:r>
            <a:r>
              <a:rPr sz="1800" spc="5" dirty="0">
                <a:latin typeface="Times New Roman"/>
                <a:cs typeface="Times New Roman"/>
              </a:rPr>
              <a:t>,</a:t>
            </a:r>
            <a:r>
              <a:rPr sz="1800" spc="-5" dirty="0">
                <a:latin typeface="Times New Roman"/>
                <a:cs typeface="Times New Roman"/>
              </a:rPr>
              <a:t>rno)  </a:t>
            </a:r>
            <a:r>
              <a:rPr sz="1800" dirty="0">
                <a:latin typeface="Times New Roman"/>
                <a:cs typeface="Times New Roman"/>
              </a:rPr>
              <a:t>self.std=4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print_all(self):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print(self.name,"studies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std:",self.std)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2392" y="6398463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3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B31166"/>
                </a:solidFill>
                <a:latin typeface="Tahoma"/>
                <a:cs typeface="Tahoma"/>
              </a:rPr>
              <a:t>Se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p-</a:t>
            </a: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939" y="6284163"/>
            <a:ext cx="3644265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900" b="1" spc="-240" dirty="0">
                <a:solidFill>
                  <a:srgbClr val="B31166"/>
                </a:solidFill>
                <a:latin typeface="Tahoma"/>
                <a:cs typeface="Tahoma"/>
              </a:rPr>
              <a:t>Dr.Park</a:t>
            </a:r>
            <a:r>
              <a:rPr sz="2700" spc="-359" baseline="1543" dirty="0">
                <a:latin typeface="Times New Roman"/>
                <a:cs typeface="Times New Roman"/>
              </a:rPr>
              <a:t>x</a:t>
            </a:r>
            <a:r>
              <a:rPr sz="900" b="1" spc="-240" dirty="0">
                <a:solidFill>
                  <a:srgbClr val="B31166"/>
                </a:solidFill>
                <a:latin typeface="Tahoma"/>
                <a:cs typeface="Tahoma"/>
              </a:rPr>
              <a:t>avi</a:t>
            </a:r>
            <a:r>
              <a:rPr sz="2700" spc="-359" baseline="1543" dirty="0">
                <a:latin typeface="Times New Roman"/>
                <a:cs typeface="Times New Roman"/>
              </a:rPr>
              <a:t>=</a:t>
            </a:r>
            <a:r>
              <a:rPr sz="900" b="1" spc="-240" dirty="0">
                <a:solidFill>
                  <a:srgbClr val="B31166"/>
                </a:solidFill>
                <a:latin typeface="Tahoma"/>
                <a:cs typeface="Tahoma"/>
              </a:rPr>
              <a:t>.A-M</a:t>
            </a:r>
            <a:r>
              <a:rPr sz="2700" spc="-359" baseline="1543" dirty="0">
                <a:latin typeface="Times New Roman"/>
                <a:cs typeface="Times New Roman"/>
              </a:rPr>
              <a:t>U</a:t>
            </a:r>
            <a:r>
              <a:rPr sz="900" b="1" spc="-240" dirty="0">
                <a:solidFill>
                  <a:srgbClr val="B31166"/>
                </a:solidFill>
                <a:latin typeface="Tahoma"/>
                <a:cs typeface="Tahoma"/>
              </a:rPr>
              <a:t>SR</a:t>
            </a:r>
            <a:r>
              <a:rPr sz="2700" spc="-359" baseline="1543" dirty="0">
                <a:latin typeface="Times New Roman"/>
                <a:cs typeface="Times New Roman"/>
              </a:rPr>
              <a:t>G</a:t>
            </a:r>
            <a:r>
              <a:rPr sz="900" b="1" spc="-240" dirty="0">
                <a:solidFill>
                  <a:srgbClr val="B31166"/>
                </a:solidFill>
                <a:latin typeface="Tahoma"/>
                <a:cs typeface="Tahoma"/>
              </a:rPr>
              <a:t>IT,</a:t>
            </a:r>
            <a:r>
              <a:rPr sz="900" b="1" spc="-23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2700" spc="-517" baseline="1543" dirty="0">
                <a:latin typeface="Times New Roman"/>
                <a:cs typeface="Times New Roman"/>
              </a:rPr>
              <a:t>S</a:t>
            </a:r>
            <a:r>
              <a:rPr sz="900" b="1" spc="-345" dirty="0">
                <a:solidFill>
                  <a:srgbClr val="B31166"/>
                </a:solidFill>
                <a:latin typeface="Tahoma"/>
                <a:cs typeface="Tahoma"/>
              </a:rPr>
              <a:t>Py</a:t>
            </a:r>
            <a:r>
              <a:rPr sz="2700" spc="-517" baseline="1543" dirty="0">
                <a:latin typeface="Times New Roman"/>
                <a:cs typeface="Times New Roman"/>
              </a:rPr>
              <a:t>t</a:t>
            </a:r>
            <a:r>
              <a:rPr sz="900" b="1" spc="-345" dirty="0">
                <a:solidFill>
                  <a:srgbClr val="B31166"/>
                </a:solidFill>
                <a:latin typeface="Tahoma"/>
                <a:cs typeface="Tahoma"/>
              </a:rPr>
              <a:t>th</a:t>
            </a:r>
            <a:r>
              <a:rPr sz="2700" spc="-517" baseline="1543" dirty="0">
                <a:latin typeface="Times New Roman"/>
                <a:cs typeface="Times New Roman"/>
              </a:rPr>
              <a:t>u</a:t>
            </a:r>
            <a:r>
              <a:rPr sz="900" b="1" spc="-345" dirty="0">
                <a:solidFill>
                  <a:srgbClr val="B31166"/>
                </a:solidFill>
                <a:latin typeface="Tahoma"/>
                <a:cs typeface="Tahoma"/>
              </a:rPr>
              <a:t>o</a:t>
            </a:r>
            <a:r>
              <a:rPr sz="2700" spc="-517" baseline="1543" dirty="0">
                <a:latin typeface="Times New Roman"/>
                <a:cs typeface="Times New Roman"/>
              </a:rPr>
              <a:t>d</a:t>
            </a:r>
            <a:r>
              <a:rPr sz="900" b="1" spc="-345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900" b="1" spc="-4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2700" spc="-540" baseline="1543" dirty="0">
                <a:latin typeface="Times New Roman"/>
                <a:cs typeface="Times New Roman"/>
              </a:rPr>
              <a:t>C</a:t>
            </a:r>
            <a:r>
              <a:rPr sz="900" b="1" spc="-360" dirty="0">
                <a:solidFill>
                  <a:srgbClr val="B31166"/>
                </a:solidFill>
                <a:latin typeface="Tahoma"/>
                <a:cs typeface="Tahoma"/>
              </a:rPr>
              <a:t>Pro</a:t>
            </a:r>
            <a:r>
              <a:rPr sz="2700" spc="-540" baseline="1543" dirty="0">
                <a:latin typeface="Times New Roman"/>
                <a:cs typeface="Times New Roman"/>
              </a:rPr>
              <a:t>l</a:t>
            </a:r>
            <a:r>
              <a:rPr sz="900" b="1" spc="-360" dirty="0">
                <a:solidFill>
                  <a:srgbClr val="B31166"/>
                </a:solidFill>
                <a:latin typeface="Tahoma"/>
                <a:cs typeface="Tahoma"/>
              </a:rPr>
              <a:t>g</a:t>
            </a:r>
            <a:r>
              <a:rPr sz="2700" spc="-540" baseline="1543" dirty="0">
                <a:latin typeface="Times New Roman"/>
                <a:cs typeface="Times New Roman"/>
              </a:rPr>
              <a:t>a</a:t>
            </a:r>
            <a:r>
              <a:rPr sz="900" b="1" spc="-360" dirty="0">
                <a:solidFill>
                  <a:srgbClr val="B31166"/>
                </a:solidFill>
                <a:latin typeface="Tahoma"/>
                <a:cs typeface="Tahoma"/>
              </a:rPr>
              <a:t>ra</a:t>
            </a:r>
            <a:r>
              <a:rPr sz="2700" spc="-540" baseline="1543" dirty="0">
                <a:latin typeface="Times New Roman"/>
                <a:cs typeface="Times New Roman"/>
              </a:rPr>
              <a:t>s</a:t>
            </a:r>
            <a:r>
              <a:rPr sz="900" b="1" spc="-360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540" baseline="1543" dirty="0">
                <a:latin typeface="Times New Roman"/>
                <a:cs typeface="Times New Roman"/>
              </a:rPr>
              <a:t>s</a:t>
            </a:r>
            <a:r>
              <a:rPr sz="900" b="1" spc="-360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540" baseline="1543" dirty="0">
                <a:latin typeface="Times New Roman"/>
                <a:cs typeface="Times New Roman"/>
              </a:rPr>
              <a:t>("</a:t>
            </a:r>
            <a:r>
              <a:rPr sz="900" b="1" spc="-360" dirty="0">
                <a:solidFill>
                  <a:srgbClr val="B31166"/>
                </a:solidFill>
                <a:latin typeface="Tahoma"/>
                <a:cs typeface="Tahoma"/>
              </a:rPr>
              <a:t>in</a:t>
            </a:r>
            <a:r>
              <a:rPr sz="2700" spc="-540" baseline="1543" dirty="0">
                <a:latin typeface="Times New Roman"/>
                <a:cs typeface="Times New Roman"/>
              </a:rPr>
              <a:t>D</a:t>
            </a:r>
            <a:r>
              <a:rPr sz="900" b="1" spc="-360" dirty="0">
                <a:solidFill>
                  <a:srgbClr val="B31166"/>
                </a:solidFill>
                <a:latin typeface="Tahoma"/>
                <a:cs typeface="Tahoma"/>
              </a:rPr>
              <a:t>g</a:t>
            </a:r>
            <a:r>
              <a:rPr sz="900" b="1" spc="1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290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434" baseline="1543" dirty="0">
                <a:latin typeface="Times New Roman"/>
                <a:cs typeface="Times New Roman"/>
              </a:rPr>
              <a:t>i</a:t>
            </a:r>
            <a:r>
              <a:rPr sz="900" b="1" spc="-290" dirty="0">
                <a:solidFill>
                  <a:srgbClr val="B31166"/>
                </a:solidFill>
                <a:latin typeface="Tahoma"/>
                <a:cs typeface="Tahoma"/>
              </a:rPr>
              <a:t>e</a:t>
            </a:r>
            <a:r>
              <a:rPr sz="2700" spc="-434" baseline="1543" dirty="0">
                <a:latin typeface="Times New Roman"/>
                <a:cs typeface="Times New Roman"/>
              </a:rPr>
              <a:t>n</a:t>
            </a:r>
            <a:r>
              <a:rPr sz="900" b="1" spc="-290" dirty="0">
                <a:solidFill>
                  <a:srgbClr val="B31166"/>
                </a:solidFill>
                <a:latin typeface="Tahoma"/>
                <a:cs typeface="Tahoma"/>
              </a:rPr>
              <a:t>ss</a:t>
            </a:r>
            <a:r>
              <a:rPr sz="2700" spc="-434" baseline="1543" dirty="0">
                <a:latin typeface="Times New Roman"/>
                <a:cs typeface="Times New Roman"/>
              </a:rPr>
              <a:t>e</a:t>
            </a:r>
            <a:r>
              <a:rPr sz="900" b="1" spc="-290" dirty="0">
                <a:solidFill>
                  <a:srgbClr val="B31166"/>
                </a:solidFill>
                <a:latin typeface="Tahoma"/>
                <a:cs typeface="Tahoma"/>
              </a:rPr>
              <a:t>io</a:t>
            </a:r>
            <a:r>
              <a:rPr sz="2700" spc="-434" baseline="1543" dirty="0">
                <a:latin typeface="Times New Roman"/>
                <a:cs typeface="Times New Roman"/>
              </a:rPr>
              <a:t>s</a:t>
            </a:r>
            <a:r>
              <a:rPr sz="900" b="1" spc="-290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900" b="1" spc="-18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2700" spc="-480" baseline="1543" dirty="0">
                <a:latin typeface="Times New Roman"/>
                <a:cs typeface="Times New Roman"/>
              </a:rPr>
              <a:t>h</a:t>
            </a:r>
            <a:r>
              <a:rPr sz="900" b="1" spc="-320" dirty="0">
                <a:solidFill>
                  <a:srgbClr val="B31166"/>
                </a:solidFill>
                <a:latin typeface="Tahoma"/>
                <a:cs typeface="Tahoma"/>
              </a:rPr>
              <a:t>in</a:t>
            </a:r>
            <a:r>
              <a:rPr sz="2700" spc="-480" baseline="1543" dirty="0">
                <a:latin typeface="Times New Roman"/>
                <a:cs typeface="Times New Roman"/>
              </a:rPr>
              <a:t>"</a:t>
            </a:r>
            <a:r>
              <a:rPr sz="900" b="1" spc="-320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480" baseline="1543" dirty="0">
                <a:latin typeface="Times New Roman"/>
                <a:cs typeface="Times New Roman"/>
              </a:rPr>
              <a:t>,</a:t>
            </a:r>
            <a:r>
              <a:rPr sz="900" b="1" spc="-320" dirty="0">
                <a:solidFill>
                  <a:srgbClr val="B31166"/>
                </a:solidFill>
                <a:latin typeface="Tahoma"/>
                <a:cs typeface="Tahoma"/>
              </a:rPr>
              <a:t>TT</a:t>
            </a:r>
            <a:r>
              <a:rPr sz="2700" spc="-480" baseline="1543" dirty="0">
                <a:latin typeface="Times New Roman"/>
                <a:cs typeface="Times New Roman"/>
              </a:rPr>
              <a:t>"</a:t>
            </a:r>
            <a:r>
              <a:rPr sz="900" b="1" spc="-320" dirty="0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2700" spc="-480" baseline="1543" dirty="0">
                <a:latin typeface="Times New Roman"/>
                <a:cs typeface="Times New Roman"/>
              </a:rPr>
              <a:t>4</a:t>
            </a:r>
            <a:r>
              <a:rPr sz="900" b="1" spc="-320" dirty="0">
                <a:solidFill>
                  <a:srgbClr val="B31166"/>
                </a:solidFill>
                <a:latin typeface="Tahoma"/>
                <a:cs typeface="Tahoma"/>
              </a:rPr>
              <a:t>-H</a:t>
            </a:r>
            <a:r>
              <a:rPr sz="2700" spc="-480" baseline="1543" dirty="0">
                <a:latin typeface="Times New Roman"/>
                <a:cs typeface="Times New Roman"/>
              </a:rPr>
              <a:t>5</a:t>
            </a:r>
            <a:r>
              <a:rPr sz="900" b="1" spc="-320" dirty="0">
                <a:solidFill>
                  <a:srgbClr val="B31166"/>
                </a:solidFill>
                <a:latin typeface="Tahoma"/>
                <a:cs typeface="Tahoma"/>
              </a:rPr>
              <a:t>KB</a:t>
            </a:r>
            <a:r>
              <a:rPr sz="2700" spc="-480" baseline="1543" dirty="0">
                <a:latin typeface="Times New Roman"/>
                <a:cs typeface="Times New Roman"/>
              </a:rPr>
              <a:t>"</a:t>
            </a:r>
            <a:r>
              <a:rPr sz="900" b="1" spc="-320" dirty="0">
                <a:solidFill>
                  <a:srgbClr val="B31166"/>
                </a:solidFill>
                <a:latin typeface="Tahoma"/>
                <a:cs typeface="Tahoma"/>
              </a:rPr>
              <a:t>K</a:t>
            </a:r>
            <a:r>
              <a:rPr sz="2700" spc="-480" baseline="1543" dirty="0">
                <a:latin typeface="Times New Roman"/>
                <a:cs typeface="Times New Roman"/>
              </a:rPr>
              <a:t>,</a:t>
            </a:r>
            <a:r>
              <a:rPr sz="900" b="1" spc="-320" dirty="0">
                <a:solidFill>
                  <a:srgbClr val="B31166"/>
                </a:solidFill>
                <a:latin typeface="Tahoma"/>
                <a:cs typeface="Tahoma"/>
              </a:rPr>
              <a:t>C</a:t>
            </a:r>
            <a:r>
              <a:rPr sz="2700" spc="-480" baseline="1543" dirty="0">
                <a:latin typeface="Times New Roman"/>
                <a:cs typeface="Times New Roman"/>
              </a:rPr>
              <a:t>3</a:t>
            </a:r>
            <a:r>
              <a:rPr sz="900" b="1" spc="-320" dirty="0">
                <a:solidFill>
                  <a:srgbClr val="B31166"/>
                </a:solidFill>
                <a:latin typeface="Tahoma"/>
                <a:cs typeface="Tahoma"/>
              </a:rPr>
              <a:t>E</a:t>
            </a:r>
            <a:r>
              <a:rPr sz="2700" spc="-480" baseline="1543" dirty="0">
                <a:latin typeface="Times New Roman"/>
                <a:cs typeface="Times New Roman"/>
              </a:rPr>
              <a:t>)</a:t>
            </a:r>
            <a:endParaRPr sz="2700" baseline="1543">
              <a:latin typeface="Times New Roman"/>
              <a:cs typeface="Times New Roman"/>
            </a:endParaRPr>
          </a:p>
          <a:p>
            <a:pPr marL="400050">
              <a:lnSpc>
                <a:spcPts val="2125"/>
              </a:lnSpc>
            </a:pPr>
            <a:r>
              <a:rPr sz="1800" dirty="0">
                <a:latin typeface="Times New Roman"/>
                <a:cs typeface="Times New Roman"/>
              </a:rPr>
              <a:t>x.print_all()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143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2313559"/>
            <a:ext cx="4280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Python</a:t>
            </a:r>
            <a:r>
              <a:rPr sz="4800" spc="-15" dirty="0"/>
              <a:t> </a:t>
            </a:r>
            <a:r>
              <a:rPr sz="4800" spc="-5" dirty="0"/>
              <a:t>Modules</a:t>
            </a:r>
            <a:endParaRPr sz="4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491" y="3592354"/>
            <a:ext cx="1059815" cy="0"/>
          </a:xfrm>
          <a:custGeom>
            <a:avLst/>
            <a:gdLst/>
            <a:ahLst/>
            <a:cxnLst/>
            <a:rect l="l" t="t" r="r" b="b"/>
            <a:pathLst>
              <a:path w="1059814">
                <a:moveTo>
                  <a:pt x="0" y="0"/>
                </a:moveTo>
                <a:lnTo>
                  <a:pt x="254812" y="0"/>
                </a:lnTo>
              </a:path>
              <a:path w="1059814">
                <a:moveTo>
                  <a:pt x="804852" y="0"/>
                </a:moveTo>
                <a:lnTo>
                  <a:pt x="1059704" y="0"/>
                </a:lnTo>
              </a:path>
            </a:pathLst>
          </a:custGeom>
          <a:ln w="10192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2234311"/>
            <a:ext cx="8073390" cy="4015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file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containing Python definitions and statements.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file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name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 name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with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suffix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.py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appended.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4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module,</a:t>
            </a:r>
            <a:r>
              <a:rPr sz="20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module’s</a:t>
            </a:r>
            <a:r>
              <a:rPr sz="20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(as</a:t>
            </a:r>
            <a:r>
              <a:rPr sz="20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string)</a:t>
            </a:r>
            <a:r>
              <a:rPr sz="20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sz="20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global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variable  </a:t>
            </a:r>
            <a:r>
              <a:rPr sz="2000" spc="4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</a:t>
            </a:r>
            <a:r>
              <a:rPr sz="20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 allows you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logically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organize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your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Python code. Grouping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related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makes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easier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understand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434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404040"/>
                </a:solidFill>
                <a:latin typeface="Times New Roman"/>
                <a:cs typeface="Times New Roman"/>
              </a:rPr>
              <a:t>import</a:t>
            </a:r>
            <a:r>
              <a:rPr sz="2000" i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Syntax</a:t>
            </a:r>
            <a:endParaRPr sz="2000">
              <a:latin typeface="Times New Roman"/>
              <a:cs typeface="Times New Roman"/>
            </a:endParaRPr>
          </a:p>
          <a:p>
            <a:pPr marL="584200" algn="just">
              <a:lnSpc>
                <a:spcPct val="100000"/>
              </a:lnSpc>
              <a:spcBef>
                <a:spcPts val="1000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module1[,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module2[,...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moduleN]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 can contain executable statements as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well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 function definitions.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These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statements are intended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initialize the module. They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only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somewhere.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68197"/>
            <a:ext cx="2654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114" dirty="0"/>
              <a:t> </a:t>
            </a:r>
            <a:r>
              <a:rPr dirty="0"/>
              <a:t>module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1090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Create</a:t>
            </a:r>
            <a:r>
              <a:rPr spc="-20" dirty="0"/>
              <a:t> </a:t>
            </a:r>
            <a:r>
              <a:rPr spc="5" dirty="0"/>
              <a:t>&amp;</a:t>
            </a:r>
            <a:r>
              <a:rPr spc="-30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Module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20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9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just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save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want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extension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.py: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864102"/>
            <a:ext cx="288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Verdana"/>
                <a:cs typeface="Verdana"/>
              </a:rPr>
              <a:t>def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add(a,b):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65" dirty="0">
                <a:latin typeface="Verdana"/>
                <a:cs typeface="Verdana"/>
              </a:rPr>
              <a:t>"</a:t>
            </a:r>
            <a:r>
              <a:rPr sz="1800" spc="-250" dirty="0">
                <a:latin typeface="Verdana"/>
                <a:cs typeface="Verdana"/>
              </a:rPr>
              <a:t>r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35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u</a:t>
            </a:r>
            <a:r>
              <a:rPr sz="1800" spc="-50" dirty="0">
                <a:latin typeface="Verdana"/>
                <a:cs typeface="Verdana"/>
              </a:rPr>
              <a:t>l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04" dirty="0">
                <a:latin typeface="Verdana"/>
                <a:cs typeface="Verdana"/>
              </a:rPr>
              <a:t>,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375" dirty="0">
                <a:latin typeface="Verdana"/>
                <a:cs typeface="Verdana"/>
              </a:rPr>
              <a:t>+</a:t>
            </a:r>
            <a:r>
              <a:rPr sz="1800" spc="100" dirty="0">
                <a:latin typeface="Verdana"/>
                <a:cs typeface="Verdana"/>
              </a:rPr>
              <a:t>b</a:t>
            </a:r>
            <a:r>
              <a:rPr sz="1800" spc="-155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228" y="4002785"/>
            <a:ext cx="1731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0" dirty="0">
                <a:latin typeface="Verdana"/>
                <a:cs typeface="Verdana"/>
              </a:rPr>
              <a:t>mport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05" dirty="0">
                <a:latin typeface="Verdana"/>
                <a:cs typeface="Verdana"/>
              </a:rPr>
              <a:t>d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iti</a:t>
            </a:r>
            <a:r>
              <a:rPr sz="1800" spc="20" dirty="0">
                <a:latin typeface="Verdana"/>
                <a:cs typeface="Verdana"/>
              </a:rPr>
              <a:t>on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228" y="4551426"/>
            <a:ext cx="196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addition.add(2,4)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625856"/>
            <a:ext cx="58159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Variables</a:t>
            </a:r>
            <a:r>
              <a:rPr spc="-5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Module</a:t>
            </a:r>
            <a:r>
              <a:rPr spc="-4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dirty="0"/>
              <a:t>importing </a:t>
            </a:r>
            <a:r>
              <a:rPr spc="-785" dirty="0"/>
              <a:t> </a:t>
            </a:r>
            <a:r>
              <a:rPr dirty="0"/>
              <a:t>them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8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 functions, as already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described,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400" spc="5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types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(arrays,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dictionaries,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objects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etc):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4061841"/>
            <a:ext cx="26587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7365" indent="-2501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person1 </a:t>
            </a:r>
            <a:r>
              <a:rPr sz="1800" dirty="0">
                <a:latin typeface="Consolas"/>
                <a:cs typeface="Consolas"/>
              </a:rPr>
              <a:t>=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"name"</a:t>
            </a:r>
            <a:r>
              <a:rPr sz="1800" spc="-5" dirty="0">
                <a:latin typeface="Consolas"/>
                <a:cs typeface="Consolas"/>
              </a:rPr>
              <a:t>: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"John"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"age"</a:t>
            </a:r>
            <a:r>
              <a:rPr sz="1800" spc="-5" dirty="0">
                <a:latin typeface="Consolas"/>
                <a:cs typeface="Consolas"/>
              </a:rPr>
              <a:t>: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36</a:t>
            </a:r>
            <a:r>
              <a:rPr sz="1800" spc="-10" dirty="0"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"country"</a:t>
            </a:r>
            <a:r>
              <a:rPr sz="1800" spc="-5" dirty="0">
                <a:latin typeface="Consolas"/>
                <a:cs typeface="Consolas"/>
              </a:rPr>
              <a:t>: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"Norway"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0228" y="4005833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import</a:t>
            </a:r>
            <a:r>
              <a:rPr sz="1800" spc="-8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mymodule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0228" y="4554473"/>
            <a:ext cx="3410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a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mymodule.person1[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"age"</a:t>
            </a:r>
            <a:r>
              <a:rPr sz="1800" spc="-5" dirty="0">
                <a:latin typeface="Consolas"/>
                <a:cs typeface="Consolas"/>
              </a:rPr>
              <a:t>]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800" spc="-10" dirty="0">
                <a:latin typeface="Consolas"/>
                <a:cs typeface="Consolas"/>
              </a:rPr>
              <a:t>(a)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625856"/>
            <a:ext cx="560197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Naming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dirty="0"/>
              <a:t>Re-naming</a:t>
            </a:r>
            <a:r>
              <a:rPr spc="-4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Module </a:t>
            </a:r>
            <a:r>
              <a:rPr spc="-78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Module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851784"/>
            <a:ext cx="26600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import</a:t>
            </a:r>
            <a:r>
              <a:rPr sz="1800" spc="-3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mymodule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as</a:t>
            </a:r>
            <a:r>
              <a:rPr sz="1800" spc="-3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latin typeface="Consolas"/>
                <a:cs typeface="Consolas"/>
              </a:rPr>
              <a:t>mx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a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mx.person1[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"age"</a:t>
            </a:r>
            <a:r>
              <a:rPr sz="1800" spc="-5" dirty="0">
                <a:latin typeface="Consolas"/>
                <a:cs typeface="Consolas"/>
              </a:rPr>
              <a:t>]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800" spc="-10" dirty="0">
                <a:latin typeface="Consolas"/>
                <a:cs typeface="Consolas"/>
              </a:rPr>
              <a:t>(a)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952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Built-in</a:t>
            </a:r>
            <a:r>
              <a:rPr spc="-85" dirty="0"/>
              <a:t> </a:t>
            </a:r>
            <a:r>
              <a:rPr dirty="0"/>
              <a:t>Modules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355975" y="2537586"/>
            <a:ext cx="26593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import</a:t>
            </a:r>
            <a:r>
              <a:rPr sz="1800" spc="-5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platform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x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platform.system()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800" spc="-10" dirty="0">
                <a:latin typeface="Consolas"/>
                <a:cs typeface="Consolas"/>
              </a:rPr>
              <a:t>(x)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149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1029715"/>
            <a:ext cx="3144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Range()</a:t>
            </a:r>
            <a:r>
              <a:rPr spc="-100" dirty="0"/>
              <a:t> </a:t>
            </a:r>
            <a:r>
              <a:rPr spc="-5" dirty="0"/>
              <a:t>in</a:t>
            </a:r>
            <a:r>
              <a:rPr spc="-105" dirty="0"/>
              <a:t> </a:t>
            </a:r>
            <a:r>
              <a:rPr spc="-10" dirty="0"/>
              <a:t>python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14196" y="2112075"/>
            <a:ext cx="5367655" cy="28689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3131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range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many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versions.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SzPct val="52272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5" dirty="0">
                <a:latin typeface="Times New Roman"/>
                <a:cs typeface="Times New Roman"/>
              </a:rPr>
              <a:t>range(a)</a:t>
            </a:r>
            <a:endParaRPr sz="22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705"/>
              </a:spcBef>
              <a:buClr>
                <a:srgbClr val="FF0000"/>
              </a:buClr>
              <a:buSzPct val="52272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15" dirty="0">
                <a:latin typeface="Times New Roman"/>
                <a:cs typeface="Times New Roman"/>
              </a:rPr>
              <a:t>range(a,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k)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3131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first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 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sequence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3131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limit.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lr>
                <a:srgbClr val="3131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successive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number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sequence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will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increase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 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step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value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2144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dir()</a:t>
            </a:r>
            <a:r>
              <a:rPr spc="-40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8075" cy="261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built-in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function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names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(or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names)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6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module.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dir()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function:</a:t>
            </a:r>
            <a:endParaRPr sz="2400">
              <a:latin typeface="Times New Roman"/>
              <a:cs typeface="Times New Roman"/>
            </a:endParaRPr>
          </a:p>
          <a:p>
            <a:pPr marL="1993900" marR="2055495">
              <a:lnSpc>
                <a:spcPct val="200000"/>
              </a:lnSpc>
              <a:spcBef>
                <a:spcPts val="980"/>
              </a:spcBef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import</a:t>
            </a:r>
            <a:r>
              <a:rPr sz="1800" spc="102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platform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x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dir</a:t>
            </a:r>
            <a:r>
              <a:rPr sz="1800" spc="-5" dirty="0">
                <a:latin typeface="Consolas"/>
                <a:cs typeface="Consolas"/>
              </a:rPr>
              <a:t>(platform)</a:t>
            </a:r>
            <a:endParaRPr sz="1800">
              <a:latin typeface="Consolas"/>
              <a:cs typeface="Consolas"/>
            </a:endParaRPr>
          </a:p>
          <a:p>
            <a:pPr marL="19939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800" spc="-10" dirty="0">
                <a:latin typeface="Consolas"/>
                <a:cs typeface="Consolas"/>
              </a:rPr>
              <a:t>(x)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766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Import</a:t>
            </a:r>
            <a:r>
              <a:rPr spc="-55" dirty="0"/>
              <a:t> </a:t>
            </a:r>
            <a:r>
              <a:rPr spc="-15" dirty="0"/>
              <a:t>From</a:t>
            </a:r>
            <a:r>
              <a:rPr spc="-50" dirty="0"/>
              <a:t> </a:t>
            </a:r>
            <a:r>
              <a:rPr dirty="0"/>
              <a:t>Module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40842" y="2385186"/>
            <a:ext cx="7734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choose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import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from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keyword.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277" y="3462908"/>
            <a:ext cx="3159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def</a:t>
            </a:r>
            <a:r>
              <a:rPr sz="1800" spc="-6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greeting(name):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"Hello,</a:t>
            </a:r>
            <a:r>
              <a:rPr sz="1800" spc="-4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"</a:t>
            </a:r>
            <a:r>
              <a:rPr sz="1800" spc="-3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+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name)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7" y="4286250"/>
            <a:ext cx="26581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507365" indent="-2501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person1 </a:t>
            </a:r>
            <a:r>
              <a:rPr sz="1800" dirty="0">
                <a:latin typeface="Consolas"/>
                <a:cs typeface="Consolas"/>
              </a:rPr>
              <a:t>= 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"name"</a:t>
            </a:r>
            <a:r>
              <a:rPr sz="1800" spc="-5" dirty="0">
                <a:latin typeface="Consolas"/>
                <a:cs typeface="Consolas"/>
              </a:rPr>
              <a:t>:</a:t>
            </a:r>
            <a:r>
              <a:rPr sz="1800" spc="-9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"John"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"age"</a:t>
            </a:r>
            <a:r>
              <a:rPr sz="1800" spc="-5" dirty="0">
                <a:latin typeface="Consolas"/>
                <a:cs typeface="Consolas"/>
              </a:rPr>
              <a:t>: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36</a:t>
            </a:r>
            <a:r>
              <a:rPr sz="1800" spc="-10" dirty="0"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"country"</a:t>
            </a:r>
            <a:r>
              <a:rPr sz="1800" spc="-5" dirty="0">
                <a:latin typeface="Consolas"/>
                <a:cs typeface="Consolas"/>
              </a:rPr>
              <a:t>:</a:t>
            </a:r>
            <a:r>
              <a:rPr sz="1800" spc="-8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"Norway"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3628" y="3492195"/>
            <a:ext cx="35356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mymodule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import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person1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3628" y="4041394"/>
            <a:ext cx="278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print</a:t>
            </a:r>
            <a:r>
              <a:rPr sz="1800" spc="-7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(person1[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"age"</a:t>
            </a:r>
            <a:r>
              <a:rPr sz="1800" spc="-5" dirty="0">
                <a:latin typeface="Consolas"/>
                <a:cs typeface="Consolas"/>
              </a:rPr>
              <a:t>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922731"/>
            <a:ext cx="468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from</a:t>
            </a:r>
            <a:r>
              <a:rPr spc="-50" dirty="0"/>
              <a:t> </a:t>
            </a:r>
            <a:r>
              <a:rPr dirty="0"/>
              <a:t>….import*</a:t>
            </a:r>
            <a:r>
              <a:rPr spc="-50" dirty="0"/>
              <a:t> </a:t>
            </a:r>
            <a:r>
              <a:rPr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9345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985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 is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 possible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a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</a:t>
            </a:r>
            <a:r>
              <a:rPr sz="2400" spc="5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400" spc="5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current</a:t>
            </a:r>
            <a:r>
              <a:rPr sz="2400" spc="5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namespace</a:t>
            </a:r>
            <a:r>
              <a:rPr sz="2400" spc="5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5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2400" spc="-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following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statement: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modname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an easy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all 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items</a:t>
            </a:r>
            <a:r>
              <a:rPr sz="2400" spc="5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5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5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</a:t>
            </a:r>
            <a:r>
              <a:rPr sz="2400" spc="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400" spc="5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current </a:t>
            </a:r>
            <a:r>
              <a:rPr sz="2400" spc="-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namespace;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however,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 statement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should be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used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sparingly.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703275"/>
            <a:ext cx="6443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import</a:t>
            </a:r>
            <a:r>
              <a:rPr sz="3600" spc="-30" dirty="0"/>
              <a:t> </a:t>
            </a:r>
            <a:r>
              <a:rPr sz="3600" spc="-5" dirty="0"/>
              <a:t>vs</a:t>
            </a:r>
            <a:r>
              <a:rPr sz="3600" spc="-10" dirty="0"/>
              <a:t> </a:t>
            </a:r>
            <a:r>
              <a:rPr sz="3600" spc="-15" dirty="0"/>
              <a:t>from </a:t>
            </a:r>
            <a:r>
              <a:rPr sz="3600" spc="-5" dirty="0"/>
              <a:t>import</a:t>
            </a:r>
            <a:r>
              <a:rPr sz="3600" spc="-10" dirty="0"/>
              <a:t> </a:t>
            </a:r>
            <a:r>
              <a:rPr sz="3600" dirty="0"/>
              <a:t>statement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461386"/>
            <a:ext cx="7159625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‘import’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gives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name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refers to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whole module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object. 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 through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 name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fetch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attribute.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‘from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import’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copies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names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over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another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scope also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copied names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directly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script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without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module name.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804" y="4890515"/>
              <a:ext cx="679704" cy="4831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8" y="4890515"/>
              <a:ext cx="679704" cy="4831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091" y="4890515"/>
              <a:ext cx="1853184" cy="4831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804" y="5276088"/>
              <a:ext cx="2112264" cy="4831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9507" y="5276088"/>
              <a:ext cx="1461516" cy="4831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804" y="5661659"/>
              <a:ext cx="1199388" cy="4831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6632" y="5661659"/>
              <a:ext cx="1853183" cy="4831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804" y="6053328"/>
              <a:ext cx="2894076" cy="48310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8340" y="998931"/>
            <a:ext cx="4378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Steps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create</a:t>
            </a:r>
            <a:r>
              <a:rPr spc="-2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package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16" name="object 16"/>
          <p:cNvSpPr txBox="1"/>
          <p:nvPr/>
        </p:nvSpPr>
        <p:spPr>
          <a:xfrm>
            <a:off x="459740" y="6511855"/>
            <a:ext cx="8049259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  <a:tabLst>
                <a:tab pos="355600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 another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run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package in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home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directory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(eg.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packex.py)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2150746"/>
            <a:ext cx="8010525" cy="422084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5600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directory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package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name.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eg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#/home/lab1/mkdir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mypack</a:t>
            </a:r>
            <a:endParaRPr sz="19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Copy 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.py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files (modules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you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want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keep under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package)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mypack </a:t>
            </a:r>
            <a:r>
              <a:rPr sz="1900" spc="-45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directory.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Eg. 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Hello.py,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Hello1.py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  <a:tab pos="1283970" algn="l"/>
                <a:tab pos="1846580" algn="l"/>
              </a:tabLst>
            </a:pPr>
            <a:r>
              <a:rPr sz="150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Cretae</a:t>
            </a:r>
            <a:r>
              <a:rPr sz="1900" u="sng" spc="-5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</a:t>
            </a:r>
            <a:r>
              <a:rPr sz="1900" u="sng" spc="-5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.py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mypack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directory and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modules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want to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keep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package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eg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#cd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mypack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file with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following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700" dirty="0">
                <a:solidFill>
                  <a:srgbClr val="990033"/>
                </a:solidFill>
                <a:latin typeface="Courier New"/>
                <a:cs typeface="Courier New"/>
              </a:rPr>
              <a:t>#/!usr/bin/python/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700" dirty="0">
                <a:solidFill>
                  <a:srgbClr val="990033"/>
                </a:solidFill>
                <a:latin typeface="Courier New"/>
                <a:cs typeface="Courier New"/>
              </a:rPr>
              <a:t>#File</a:t>
            </a:r>
            <a:r>
              <a:rPr sz="1700" spc="-15" dirty="0">
                <a:solidFill>
                  <a:srgbClr val="99003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990033"/>
                </a:solidFill>
                <a:latin typeface="Courier New"/>
                <a:cs typeface="Courier New"/>
              </a:rPr>
              <a:t>name </a:t>
            </a:r>
            <a:r>
              <a:rPr sz="1700" spc="-5" dirty="0">
                <a:solidFill>
                  <a:srgbClr val="990033"/>
                </a:solidFill>
                <a:latin typeface="Courier New"/>
                <a:cs typeface="Courier New"/>
              </a:rPr>
              <a:t>:</a:t>
            </a:r>
            <a:r>
              <a:rPr sz="1700" u="sng" spc="-5" dirty="0">
                <a:solidFill>
                  <a:srgbClr val="990033"/>
                </a:solidFill>
                <a:uFill>
                  <a:solidFill>
                    <a:srgbClr val="980032"/>
                  </a:solidFill>
                </a:uFill>
                <a:latin typeface="Courier New"/>
                <a:cs typeface="Courier New"/>
              </a:rPr>
              <a:t>  </a:t>
            </a:r>
            <a:r>
              <a:rPr sz="1700" dirty="0">
                <a:solidFill>
                  <a:srgbClr val="990033"/>
                </a:solidFill>
                <a:latin typeface="Courier New"/>
                <a:cs typeface="Courier New"/>
              </a:rPr>
              <a:t>init</a:t>
            </a:r>
            <a:r>
              <a:rPr sz="1700" u="sng" spc="1000" dirty="0">
                <a:solidFill>
                  <a:srgbClr val="990033"/>
                </a:solidFill>
                <a:uFill>
                  <a:solidFill>
                    <a:srgbClr val="980032"/>
                  </a:solidFill>
                </a:uFill>
                <a:latin typeface="Courier New"/>
                <a:cs typeface="Courier New"/>
              </a:rPr>
              <a:t> </a:t>
            </a:r>
            <a:r>
              <a:rPr sz="1700" spc="5" dirty="0">
                <a:solidFill>
                  <a:srgbClr val="990033"/>
                </a:solidFill>
                <a:latin typeface="Courier New"/>
                <a:cs typeface="Courier New"/>
              </a:rPr>
              <a:t>.py</a:t>
            </a:r>
            <a:endParaRPr sz="1700">
              <a:latin typeface="Courier New"/>
              <a:cs typeface="Courier New"/>
            </a:endParaRPr>
          </a:p>
          <a:p>
            <a:pPr marL="12700" marR="5387340">
              <a:lnSpc>
                <a:spcPts val="3080"/>
              </a:lnSpc>
              <a:spcBef>
                <a:spcPts val="60"/>
              </a:spcBef>
            </a:pPr>
            <a:r>
              <a:rPr sz="1700" spc="-5" dirty="0">
                <a:solidFill>
                  <a:srgbClr val="990033"/>
                </a:solidFill>
                <a:latin typeface="Courier New"/>
                <a:cs typeface="Courier New"/>
              </a:rPr>
              <a:t>import </a:t>
            </a:r>
            <a:r>
              <a:rPr sz="1700" dirty="0">
                <a:solidFill>
                  <a:srgbClr val="990033"/>
                </a:solidFill>
                <a:latin typeface="Courier New"/>
                <a:cs typeface="Courier New"/>
              </a:rPr>
              <a:t>mypack.hello </a:t>
            </a:r>
            <a:r>
              <a:rPr sz="1700" spc="5" dirty="0">
                <a:solidFill>
                  <a:srgbClr val="990033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990033"/>
                </a:solidFill>
                <a:latin typeface="Courier New"/>
                <a:cs typeface="Courier New"/>
              </a:rPr>
              <a:t>import</a:t>
            </a:r>
            <a:r>
              <a:rPr sz="1700" spc="-60" dirty="0">
                <a:solidFill>
                  <a:srgbClr val="990033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990033"/>
                </a:solidFill>
                <a:latin typeface="Courier New"/>
                <a:cs typeface="Courier New"/>
              </a:rPr>
              <a:t>mypack.hello1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3" y="0"/>
            <a:ext cx="9119870" cy="6858000"/>
            <a:chOff x="-1523" y="0"/>
            <a:chExt cx="911987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1809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691" y="1676400"/>
              <a:ext cx="2819400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9091" y="0"/>
              <a:ext cx="16002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8691" y="5870447"/>
              <a:ext cx="990600" cy="987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895600"/>
              <a:ext cx="2362200" cy="2362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23" y="2667000"/>
              <a:ext cx="4191000" cy="41910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1589658"/>
            <a:ext cx="9144000" cy="5268595"/>
            <a:chOff x="0" y="1589658"/>
            <a:chExt cx="9144000" cy="5268595"/>
          </a:xfrm>
        </p:grpSpPr>
        <p:sp>
          <p:nvSpPr>
            <p:cNvPr id="10" name="object 10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856231"/>
              <a:ext cx="9144000" cy="5001895"/>
            </a:xfrm>
            <a:custGeom>
              <a:avLst/>
              <a:gdLst/>
              <a:ahLst/>
              <a:cxnLst/>
              <a:rect l="l" t="t" r="r" b="b"/>
              <a:pathLst>
                <a:path w="9144000" h="5001895">
                  <a:moveTo>
                    <a:pt x="9144000" y="4500118"/>
                  </a:moveTo>
                  <a:lnTo>
                    <a:pt x="8659368" y="4500118"/>
                  </a:lnTo>
                  <a:lnTo>
                    <a:pt x="8659368" y="286766"/>
                  </a:lnTo>
                  <a:lnTo>
                    <a:pt x="8659368" y="0"/>
                  </a:lnTo>
                  <a:lnTo>
                    <a:pt x="8286877" y="56007"/>
                  </a:lnTo>
                  <a:lnTo>
                    <a:pt x="7917688" y="105537"/>
                  </a:lnTo>
                  <a:lnTo>
                    <a:pt x="7176008" y="187833"/>
                  </a:lnTo>
                  <a:lnTo>
                    <a:pt x="6806819" y="217551"/>
                  </a:lnTo>
                  <a:lnTo>
                    <a:pt x="6075045" y="260350"/>
                  </a:lnTo>
                  <a:lnTo>
                    <a:pt x="5363083" y="283464"/>
                  </a:lnTo>
                  <a:lnTo>
                    <a:pt x="5013706" y="286766"/>
                  </a:lnTo>
                  <a:lnTo>
                    <a:pt x="4337939" y="286766"/>
                  </a:lnTo>
                  <a:lnTo>
                    <a:pt x="4011676" y="280162"/>
                  </a:lnTo>
                  <a:lnTo>
                    <a:pt x="3695192" y="270256"/>
                  </a:lnTo>
                  <a:lnTo>
                    <a:pt x="3091942" y="243967"/>
                  </a:lnTo>
                  <a:lnTo>
                    <a:pt x="2534920" y="210947"/>
                  </a:lnTo>
                  <a:lnTo>
                    <a:pt x="2030603" y="171450"/>
                  </a:lnTo>
                  <a:lnTo>
                    <a:pt x="903262" y="56007"/>
                  </a:lnTo>
                  <a:lnTo>
                    <a:pt x="484632" y="0"/>
                  </a:lnTo>
                  <a:lnTo>
                    <a:pt x="484632" y="4500118"/>
                  </a:lnTo>
                  <a:lnTo>
                    <a:pt x="0" y="4500118"/>
                  </a:lnTo>
                  <a:lnTo>
                    <a:pt x="0" y="5001768"/>
                  </a:lnTo>
                  <a:lnTo>
                    <a:pt x="9144000" y="5001768"/>
                  </a:lnTo>
                  <a:lnTo>
                    <a:pt x="9144000" y="45001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0"/>
            <a:ext cx="9144000" cy="6356350"/>
            <a:chOff x="0" y="0"/>
            <a:chExt cx="9144000" cy="635635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9144000" cy="6356350"/>
            </a:xfrm>
            <a:custGeom>
              <a:avLst/>
              <a:gdLst/>
              <a:ahLst/>
              <a:cxnLst/>
              <a:rect l="l" t="t" r="r" b="b"/>
              <a:pathLst>
                <a:path w="9144000" h="6356350">
                  <a:moveTo>
                    <a:pt x="9144000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44424" y="2761488"/>
            <a:ext cx="7604759" cy="1199515"/>
            <a:chOff x="344424" y="2761488"/>
            <a:chExt cx="7604759" cy="119951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424" y="2761488"/>
              <a:ext cx="640079" cy="457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184" y="2761488"/>
              <a:ext cx="640079" cy="457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5943" y="2761488"/>
              <a:ext cx="1620012" cy="457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4424" y="3133344"/>
              <a:ext cx="2718816" cy="457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424" y="3503676"/>
              <a:ext cx="7604759" cy="4572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59740" y="1880742"/>
            <a:ext cx="7346950" cy="19240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latin typeface="Times New Roman"/>
                <a:cs typeface="Times New Roman"/>
              </a:rPr>
              <a:t>#cd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latin typeface="Times New Roman"/>
                <a:cs typeface="Times New Roman"/>
              </a:rPr>
              <a:t>#lab1&gt;</a:t>
            </a:r>
            <a:endParaRPr sz="1800">
              <a:latin typeface="Times New Roman"/>
              <a:cs typeface="Times New Roman"/>
            </a:endParaRPr>
          </a:p>
          <a:p>
            <a:pPr marL="255904" marR="4885690">
              <a:lnSpc>
                <a:spcPts val="2930"/>
              </a:lnSpc>
              <a:spcBef>
                <a:spcPts val="130"/>
              </a:spcBef>
            </a:pPr>
            <a:r>
              <a:rPr sz="1600" spc="-5" dirty="0">
                <a:latin typeface="Courier New"/>
                <a:cs typeface="Courier New"/>
              </a:rPr>
              <a:t>/usr/bin/python 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ilename: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packex.py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00" spc="-5" dirty="0">
                <a:latin typeface="Courier New"/>
                <a:cs typeface="Courier New"/>
              </a:rPr>
              <a:t># The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packex.py can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be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written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</a:t>
            </a:r>
            <a:r>
              <a:rPr sz="1600" dirty="0">
                <a:latin typeface="Courier New"/>
                <a:cs typeface="Courier New"/>
              </a:rPr>
              <a:t> any</a:t>
            </a:r>
            <a:r>
              <a:rPr sz="1600" spc="-5" dirty="0">
                <a:latin typeface="Courier New"/>
                <a:cs typeface="Courier New"/>
              </a:rPr>
              <a:t> of</a:t>
            </a:r>
            <a:r>
              <a:rPr sz="1600" dirty="0">
                <a:latin typeface="Courier New"/>
                <a:cs typeface="Courier New"/>
              </a:rPr>
              <a:t> the</a:t>
            </a:r>
            <a:r>
              <a:rPr sz="1600" spc="-5" dirty="0">
                <a:latin typeface="Courier New"/>
                <a:cs typeface="Courier New"/>
              </a:rPr>
              <a:t> following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types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0" y="514350"/>
          <a:ext cx="8774430" cy="5841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2108">
                <a:tc gridSpan="2"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336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336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336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336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336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336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133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72440" marR="2540" algn="r">
                        <a:lnSpc>
                          <a:spcPct val="1525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#!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#F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2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Type-1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Type-2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Type-3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3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336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43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import mypack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mypack.hello.fun1()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mypack.hello1.fun2()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028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mypack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import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*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hello.fun1()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hello1.fun2()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6672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563880" algn="l"/>
                          <a:tab pos="140208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x=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port</a:t>
                      </a:r>
                      <a:r>
                        <a:rPr sz="1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pack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')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x.hello.fun1()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x.hello1.fun2()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416">
                <a:tc gridSpan="2">
                  <a:txBody>
                    <a:bodyPr/>
                    <a:lstStyle/>
                    <a:p>
                      <a:pPr marL="472440">
                        <a:lnSpc>
                          <a:spcPct val="1461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Ex  #l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5890" marR="3054985" indent="75565">
                        <a:lnSpc>
                          <a:spcPct val="146100"/>
                        </a:lnSpc>
                        <a:spcBef>
                          <a:spcPts val="7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ecute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package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modules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package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ab11&gt;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packex.py</a:t>
                      </a:r>
                    </a:p>
                  </a:txBody>
                  <a:tcPr marL="0" marR="0" marT="10033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Steps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create</a:t>
            </a:r>
            <a:r>
              <a:rPr spc="-2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package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962392" y="6398463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3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B31166"/>
                </a:solidFill>
                <a:latin typeface="Tahoma"/>
                <a:cs typeface="Tahoma"/>
              </a:rPr>
              <a:t>Se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p-</a:t>
            </a: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340" y="6284163"/>
            <a:ext cx="4639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427" baseline="-10802" dirty="0">
                <a:latin typeface="Times New Roman"/>
                <a:cs typeface="Times New Roman"/>
              </a:rPr>
              <a:t>Wi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D</a:t>
            </a:r>
            <a:r>
              <a:rPr sz="2700" spc="-427" baseline="-10802" dirty="0">
                <a:latin typeface="Times New Roman"/>
                <a:cs typeface="Times New Roman"/>
              </a:rPr>
              <a:t>l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r</a:t>
            </a:r>
            <a:r>
              <a:rPr sz="2700" spc="-427" baseline="-10802" dirty="0">
                <a:latin typeface="Times New Roman"/>
                <a:cs typeface="Times New Roman"/>
              </a:rPr>
              <a:t>l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.Pa</a:t>
            </a:r>
            <a:r>
              <a:rPr sz="2700" spc="-427" baseline="-10802" dirty="0">
                <a:latin typeface="Times New Roman"/>
                <a:cs typeface="Times New Roman"/>
              </a:rPr>
              <a:t>e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rk</a:t>
            </a:r>
            <a:r>
              <a:rPr sz="2700" spc="-427" baseline="-10802" dirty="0">
                <a:latin typeface="Times New Roman"/>
                <a:cs typeface="Times New Roman"/>
              </a:rPr>
              <a:t>x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a</a:t>
            </a:r>
            <a:r>
              <a:rPr sz="2700" spc="-427" baseline="-10802" dirty="0">
                <a:latin typeface="Times New Roman"/>
                <a:cs typeface="Times New Roman"/>
              </a:rPr>
              <a:t>e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vi</a:t>
            </a:r>
            <a:r>
              <a:rPr sz="2700" spc="-427" baseline="-10802" dirty="0">
                <a:latin typeface="Times New Roman"/>
                <a:cs typeface="Times New Roman"/>
              </a:rPr>
              <a:t>c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.A</a:t>
            </a:r>
            <a:r>
              <a:rPr sz="2700" spc="-427" baseline="-10802" dirty="0">
                <a:latin typeface="Times New Roman"/>
                <a:cs typeface="Times New Roman"/>
              </a:rPr>
              <a:t>u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-M</a:t>
            </a:r>
            <a:r>
              <a:rPr sz="2700" spc="-427" baseline="-10802" dirty="0">
                <a:latin typeface="Times New Roman"/>
                <a:cs typeface="Times New Roman"/>
              </a:rPr>
              <a:t>t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427" baseline="-10802" dirty="0">
                <a:latin typeface="Times New Roman"/>
                <a:cs typeface="Times New Roman"/>
              </a:rPr>
              <a:t>e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RIT</a:t>
            </a:r>
            <a:r>
              <a:rPr sz="2700" spc="-427" baseline="-10802" dirty="0">
                <a:latin typeface="Times New Roman"/>
                <a:cs typeface="Times New Roman"/>
              </a:rPr>
              <a:t>a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,</a:t>
            </a:r>
            <a:r>
              <a:rPr sz="900" b="1" spc="-7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2700" spc="-412" baseline="-10802" dirty="0">
                <a:latin typeface="Times New Roman"/>
                <a:cs typeface="Times New Roman"/>
              </a:rPr>
              <a:t>l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2700" spc="-412" baseline="-10802" dirty="0">
                <a:latin typeface="Times New Roman"/>
                <a:cs typeface="Times New Roman"/>
              </a:rPr>
              <a:t>l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yth</a:t>
            </a:r>
            <a:r>
              <a:rPr sz="2700" spc="-412" baseline="-10802" dirty="0">
                <a:latin typeface="Times New Roman"/>
                <a:cs typeface="Times New Roman"/>
              </a:rPr>
              <a:t>t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o</a:t>
            </a:r>
            <a:r>
              <a:rPr sz="2700" spc="-412" baseline="-10802" dirty="0">
                <a:latin typeface="Times New Roman"/>
                <a:cs typeface="Times New Roman"/>
              </a:rPr>
              <a:t>h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2700" spc="-412" baseline="-10802" dirty="0">
                <a:latin typeface="Times New Roman"/>
                <a:cs typeface="Times New Roman"/>
              </a:rPr>
              <a:t>e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Pro</a:t>
            </a:r>
            <a:r>
              <a:rPr sz="2700" spc="-412" baseline="-10802" dirty="0">
                <a:latin typeface="Times New Roman"/>
                <a:cs typeface="Times New Roman"/>
              </a:rPr>
              <a:t>m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gra</a:t>
            </a:r>
            <a:r>
              <a:rPr sz="2700" spc="-412" baseline="-10802" dirty="0">
                <a:latin typeface="Times New Roman"/>
                <a:cs typeface="Times New Roman"/>
              </a:rPr>
              <a:t>o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412" baseline="-10802" dirty="0">
                <a:latin typeface="Times New Roman"/>
                <a:cs typeface="Times New Roman"/>
              </a:rPr>
              <a:t>d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412" baseline="-10802" dirty="0">
                <a:latin typeface="Times New Roman"/>
                <a:cs typeface="Times New Roman"/>
              </a:rPr>
              <a:t>u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in</a:t>
            </a:r>
            <a:r>
              <a:rPr sz="2700" spc="-412" baseline="-10802" dirty="0">
                <a:latin typeface="Times New Roman"/>
                <a:cs typeface="Times New Roman"/>
              </a:rPr>
              <a:t>l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g</a:t>
            </a:r>
            <a:r>
              <a:rPr sz="2700" spc="-412" baseline="-10802" dirty="0">
                <a:latin typeface="Times New Roman"/>
                <a:cs typeface="Times New Roman"/>
              </a:rPr>
              <a:t>e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412" baseline="-10802" dirty="0">
                <a:latin typeface="Times New Roman"/>
                <a:cs typeface="Times New Roman"/>
              </a:rPr>
              <a:t>s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es</a:t>
            </a:r>
            <a:r>
              <a:rPr sz="2700" spc="-412" baseline="-10802" dirty="0">
                <a:latin typeface="Times New Roman"/>
                <a:cs typeface="Times New Roman"/>
              </a:rPr>
              <a:t>(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si</a:t>
            </a:r>
            <a:r>
              <a:rPr sz="2700" spc="-412" baseline="-10802" dirty="0">
                <a:latin typeface="Times New Roman"/>
                <a:cs typeface="Times New Roman"/>
              </a:rPr>
              <a:t>H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on</a:t>
            </a:r>
            <a:r>
              <a:rPr sz="2700" spc="-412" baseline="-10802" dirty="0">
                <a:latin typeface="Times New Roman"/>
                <a:cs typeface="Times New Roman"/>
              </a:rPr>
              <a:t>e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in</a:t>
            </a:r>
            <a:r>
              <a:rPr sz="2700" spc="-412" baseline="-10802" dirty="0">
                <a:latin typeface="Times New Roman"/>
                <a:cs typeface="Times New Roman"/>
              </a:rPr>
              <a:t>l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412" baseline="-10802" dirty="0">
                <a:latin typeface="Times New Roman"/>
                <a:cs typeface="Times New Roman"/>
              </a:rPr>
              <a:t>l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T</a:t>
            </a:r>
            <a:r>
              <a:rPr sz="2700" spc="-412" baseline="-10802" dirty="0">
                <a:latin typeface="Times New Roman"/>
                <a:cs typeface="Times New Roman"/>
              </a:rPr>
              <a:t>o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TP</a:t>
            </a:r>
            <a:r>
              <a:rPr sz="2700" spc="-412" baseline="-10802" dirty="0">
                <a:latin typeface="Times New Roman"/>
                <a:cs typeface="Times New Roman"/>
              </a:rPr>
              <a:t>.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2700" spc="-412" baseline="-10802" dirty="0">
                <a:latin typeface="Times New Roman"/>
                <a:cs typeface="Times New Roman"/>
              </a:rPr>
              <a:t>p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HK</a:t>
            </a:r>
            <a:r>
              <a:rPr sz="2700" spc="-412" baseline="-10802" dirty="0">
                <a:latin typeface="Times New Roman"/>
                <a:cs typeface="Times New Roman"/>
              </a:rPr>
              <a:t>y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B</a:t>
            </a:r>
            <a:r>
              <a:rPr sz="2700" spc="-412" baseline="-10802" dirty="0">
                <a:latin typeface="Times New Roman"/>
                <a:cs typeface="Times New Roman"/>
              </a:rPr>
              <a:t>,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K</a:t>
            </a:r>
            <a:r>
              <a:rPr sz="2700" spc="-412" baseline="-10802" dirty="0">
                <a:latin typeface="Times New Roman"/>
                <a:cs typeface="Times New Roman"/>
              </a:rPr>
              <a:t>H</a:t>
            </a:r>
            <a:r>
              <a:rPr sz="900" b="1" spc="-275" dirty="0">
                <a:solidFill>
                  <a:srgbClr val="B31166"/>
                </a:solidFill>
                <a:latin typeface="Tahoma"/>
                <a:cs typeface="Tahoma"/>
              </a:rPr>
              <a:t>CE</a:t>
            </a:r>
            <a:r>
              <a:rPr sz="2700" spc="-412" baseline="-10802" dirty="0">
                <a:latin typeface="Times New Roman"/>
                <a:cs typeface="Times New Roman"/>
              </a:rPr>
              <a:t>ello1.py)</a:t>
            </a:r>
            <a:endParaRPr sz="2700" baseline="-1080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155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1044" y="3112135"/>
            <a:ext cx="5372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Regular</a:t>
            </a:r>
            <a:r>
              <a:rPr sz="4800" spc="-135" dirty="0"/>
              <a:t> </a:t>
            </a:r>
            <a:r>
              <a:rPr sz="4800" spc="-10" dirty="0"/>
              <a:t>Expressions</a:t>
            </a:r>
            <a:endParaRPr sz="4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36" y="2324100"/>
              <a:ext cx="531876" cy="524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40" y="2232660"/>
              <a:ext cx="1371599" cy="6797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407" y="2232660"/>
              <a:ext cx="1830323" cy="679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0023" y="2232660"/>
              <a:ext cx="778763" cy="6797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6555" y="2232660"/>
              <a:ext cx="541020" cy="6797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8391" y="2232660"/>
              <a:ext cx="1505712" cy="6797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74920" y="2232660"/>
              <a:ext cx="1101852" cy="6797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4540" y="2232660"/>
              <a:ext cx="2014727" cy="6797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5511" y="2232660"/>
              <a:ext cx="880872" cy="67970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3594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135" dirty="0"/>
              <a:t> </a:t>
            </a:r>
            <a:r>
              <a:rPr spc="-5" dirty="0"/>
              <a:t>Expressions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2308986"/>
            <a:ext cx="7668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latin typeface="Times New Roman"/>
                <a:cs typeface="Times New Roman"/>
              </a:rPr>
              <a:t>Regular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powerful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manipulation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2336" y="2724911"/>
            <a:ext cx="2232660" cy="680085"/>
            <a:chOff x="402336" y="2724911"/>
            <a:chExt cx="2232660" cy="68008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36" y="2816351"/>
              <a:ext cx="531876" cy="5242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040" y="2724911"/>
              <a:ext cx="795528" cy="6797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9972" y="2724911"/>
              <a:ext cx="1335024" cy="67970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5940" y="2801239"/>
            <a:ext cx="1896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95440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latin typeface="Times New Roman"/>
                <a:cs typeface="Times New Roman"/>
              </a:rPr>
              <a:t>All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odern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38400" y="2724911"/>
            <a:ext cx="6370320" cy="680085"/>
            <a:chOff x="2438400" y="2724911"/>
            <a:chExt cx="6370320" cy="68008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8400" y="2724911"/>
              <a:ext cx="1623060" cy="6797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64863" y="2724911"/>
              <a:ext cx="981456" cy="6797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49723" y="2724911"/>
              <a:ext cx="1249679" cy="6797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02808" y="2724911"/>
              <a:ext cx="1217676" cy="6797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22364" y="2724911"/>
              <a:ext cx="1522476" cy="6797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48244" y="2724911"/>
              <a:ext cx="760476" cy="67970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616835" y="2801239"/>
            <a:ext cx="599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8910" algn="l"/>
                <a:tab pos="2223770" algn="l"/>
                <a:tab pos="3277235" algn="l"/>
                <a:tab pos="4297045" algn="l"/>
                <a:tab pos="5622925" algn="l"/>
              </a:tabLst>
            </a:pPr>
            <a:r>
              <a:rPr sz="2400" dirty="0">
                <a:latin typeface="Times New Roman"/>
                <a:cs typeface="Times New Roman"/>
              </a:rPr>
              <a:t>languages	have	si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	library	packages	for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2336" y="3090672"/>
            <a:ext cx="5351145" cy="2438400"/>
            <a:chOff x="402336" y="3090672"/>
            <a:chExt cx="5351145" cy="2438400"/>
          </a:xfrm>
        </p:grpSpPr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1040" y="3090672"/>
              <a:ext cx="1271016" cy="6797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9824" y="3090672"/>
              <a:ext cx="1830324" cy="6797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36" y="3675888"/>
              <a:ext cx="531876" cy="5242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040" y="3584448"/>
              <a:ext cx="3715512" cy="6797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9055" y="4152900"/>
              <a:ext cx="443484" cy="4358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5944" y="4076700"/>
              <a:ext cx="1993392" cy="56692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31008" y="4098036"/>
              <a:ext cx="1403604" cy="56692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6283" y="4076700"/>
              <a:ext cx="707136" cy="5669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15968" y="4098036"/>
              <a:ext cx="1252727" cy="56692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9055" y="4585716"/>
              <a:ext cx="443484" cy="4358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5944" y="4509516"/>
              <a:ext cx="2807208" cy="56692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92651" y="4530852"/>
              <a:ext cx="1100327" cy="56692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9055" y="5017007"/>
              <a:ext cx="443484" cy="4358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75944" y="4940807"/>
              <a:ext cx="3610355" cy="56692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47971" y="4962144"/>
              <a:ext cx="1405127" cy="566928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35940" y="3038356"/>
            <a:ext cx="5051425" cy="22955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10"/>
              </a:spcBef>
            </a:pPr>
            <a:r>
              <a:rPr sz="2400" dirty="0">
                <a:latin typeface="Times New Roman"/>
                <a:cs typeface="Times New Roman"/>
              </a:rPr>
              <a:t>regular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regular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to:</a:t>
            </a:r>
            <a:endParaRPr sz="24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  <a:spcBef>
                <a:spcPts val="880"/>
              </a:spcBef>
              <a:tabLst>
                <a:tab pos="3938904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32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Courier New"/>
                <a:cs typeface="Courier New"/>
              </a:rPr>
              <a:t>search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	</a:t>
            </a:r>
            <a:r>
              <a:rPr sz="2000" spc="-5" dirty="0">
                <a:latin typeface="Courier New"/>
                <a:cs typeface="Courier New"/>
              </a:rPr>
              <a:t>match)</a:t>
            </a:r>
            <a:endParaRPr sz="2000">
              <a:latin typeface="Courier New"/>
              <a:cs typeface="Courier New"/>
            </a:endParaRPr>
          </a:p>
          <a:p>
            <a:pPr marL="415290">
              <a:lnSpc>
                <a:spcPct val="100000"/>
              </a:lnSpc>
              <a:spcBef>
                <a:spcPts val="1010"/>
              </a:spcBef>
              <a:tabLst>
                <a:tab pos="331533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32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Replace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	</a:t>
            </a:r>
            <a:r>
              <a:rPr sz="2000" spc="-5" dirty="0">
                <a:latin typeface="Courier New"/>
                <a:cs typeface="Courier New"/>
              </a:rPr>
              <a:t>(sub)</a:t>
            </a:r>
            <a:endParaRPr sz="2000">
              <a:latin typeface="Courier New"/>
              <a:cs typeface="Courier New"/>
            </a:endParaRPr>
          </a:p>
          <a:p>
            <a:pPr marL="415290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31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smaller piece </a:t>
            </a:r>
            <a:r>
              <a:rPr sz="2000" spc="-5" dirty="0">
                <a:latin typeface="Courier New"/>
                <a:cs typeface="Courier New"/>
              </a:rPr>
              <a:t>(split)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44" name="object 4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4040" y="452373"/>
            <a:ext cx="38582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Regular</a:t>
            </a:r>
            <a:r>
              <a:rPr sz="3600" spc="-100" dirty="0"/>
              <a:t> </a:t>
            </a:r>
            <a:r>
              <a:rPr sz="3600" spc="-10" dirty="0"/>
              <a:t>Expression </a:t>
            </a:r>
            <a:r>
              <a:rPr sz="3600" spc="-885" dirty="0"/>
              <a:t> </a:t>
            </a:r>
            <a:r>
              <a:rPr sz="3600" spc="-5" dirty="0"/>
              <a:t>Meta</a:t>
            </a:r>
            <a:r>
              <a:rPr sz="3600" dirty="0"/>
              <a:t> </a:t>
            </a:r>
            <a:r>
              <a:rPr sz="3600" spc="-5" dirty="0"/>
              <a:t>characters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2378964"/>
            <a:ext cx="8077200" cy="39532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158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7368" y="532587"/>
            <a:ext cx="38582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Regular</a:t>
            </a:r>
            <a:r>
              <a:rPr sz="3600" spc="-130" dirty="0"/>
              <a:t> </a:t>
            </a:r>
            <a:r>
              <a:rPr sz="3600" spc="-10" dirty="0"/>
              <a:t>Expression </a:t>
            </a:r>
            <a:r>
              <a:rPr sz="3600" spc="-885" dirty="0"/>
              <a:t> </a:t>
            </a:r>
            <a:r>
              <a:rPr sz="3600" spc="-5" dirty="0"/>
              <a:t>Special</a:t>
            </a:r>
            <a:r>
              <a:rPr sz="3600" spc="-10" dirty="0"/>
              <a:t> </a:t>
            </a:r>
            <a:r>
              <a:rPr sz="3600" spc="-5" dirty="0"/>
              <a:t>Sequences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316" y="2057398"/>
            <a:ext cx="6810756" cy="48005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159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1029715"/>
            <a:ext cx="4879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85" dirty="0"/>
              <a:t> </a:t>
            </a:r>
            <a:r>
              <a:rPr spc="-15" dirty="0"/>
              <a:t>for</a:t>
            </a:r>
            <a:r>
              <a:rPr spc="-114" dirty="0"/>
              <a:t> </a:t>
            </a:r>
            <a:r>
              <a:rPr dirty="0"/>
              <a:t>Loop</a:t>
            </a:r>
            <a:r>
              <a:rPr spc="-95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3352291"/>
            <a:ext cx="350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mes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[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95" dirty="0">
                <a:latin typeface="Verdana"/>
                <a:cs typeface="Verdana"/>
              </a:rPr>
              <a:t>msr</a:t>
            </a:r>
            <a:r>
              <a:rPr sz="1800" spc="-65" dirty="0">
                <a:latin typeface="Verdana"/>
                <a:cs typeface="Verdana"/>
              </a:rPr>
              <a:t>i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30" dirty="0">
                <a:latin typeface="Verdana"/>
                <a:cs typeface="Verdana"/>
              </a:rPr>
              <a:t>k</a:t>
            </a:r>
            <a:r>
              <a:rPr sz="1800" spc="-40" dirty="0">
                <a:latin typeface="Verdana"/>
                <a:cs typeface="Verdana"/>
              </a:rPr>
              <a:t>b</a:t>
            </a:r>
            <a:r>
              <a:rPr sz="1800" spc="-170" dirty="0">
                <a:latin typeface="Verdana"/>
                <a:cs typeface="Verdana"/>
              </a:rPr>
              <a:t>k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70" dirty="0">
                <a:latin typeface="Verdana"/>
                <a:cs typeface="Verdana"/>
              </a:rPr>
              <a:t>bms</a:t>
            </a:r>
            <a:r>
              <a:rPr sz="1800" spc="-235" dirty="0">
                <a:latin typeface="Verdana"/>
                <a:cs typeface="Verdana"/>
              </a:rPr>
              <a:t>"]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626307"/>
            <a:ext cx="36277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Verdana"/>
                <a:cs typeface="Verdana"/>
              </a:rPr>
              <a:t>k</a:t>
            </a:r>
            <a:r>
              <a:rPr sz="1800" spc="-50" dirty="0">
                <a:latin typeface="Verdana"/>
                <a:cs typeface="Verdana"/>
              </a:rPr>
              <a:t>e</a:t>
            </a:r>
            <a:r>
              <a:rPr sz="1800" spc="-110" dirty="0">
                <a:latin typeface="Verdana"/>
                <a:cs typeface="Verdana"/>
              </a:rPr>
              <a:t>y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20" dirty="0">
                <a:latin typeface="Verdana"/>
                <a:cs typeface="Verdana"/>
              </a:rPr>
              <a:t>u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265" dirty="0">
                <a:latin typeface="Verdana"/>
                <a:cs typeface="Verdana"/>
              </a:rPr>
              <a:t>"</a:t>
            </a:r>
            <a:r>
              <a:rPr sz="1800" spc="25" dirty="0">
                <a:latin typeface="Verdana"/>
                <a:cs typeface="Verdana"/>
              </a:rPr>
              <a:t>e</a:t>
            </a:r>
            <a:r>
              <a:rPr sz="1800" spc="3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o</a:t>
            </a:r>
            <a:r>
              <a:rPr sz="1800" spc="-130" dirty="0">
                <a:latin typeface="Verdana"/>
                <a:cs typeface="Verdana"/>
              </a:rPr>
              <a:t>ll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95" dirty="0">
                <a:latin typeface="Verdana"/>
                <a:cs typeface="Verdana"/>
              </a:rPr>
              <a:t>ge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20" dirty="0">
                <a:latin typeface="Verdana"/>
                <a:cs typeface="Verdana"/>
              </a:rPr>
              <a:t>m</a:t>
            </a:r>
            <a:r>
              <a:rPr sz="1800" spc="15" dirty="0">
                <a:latin typeface="Verdana"/>
                <a:cs typeface="Verdana"/>
              </a:rPr>
              <a:t>e</a:t>
            </a:r>
            <a:r>
              <a:rPr sz="1800" spc="-225" dirty="0">
                <a:latin typeface="Verdana"/>
                <a:cs typeface="Verdana"/>
              </a:rPr>
              <a:t>")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3901185"/>
            <a:ext cx="718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Verdana"/>
                <a:cs typeface="Verdana"/>
              </a:rPr>
              <a:t>f</a:t>
            </a:r>
            <a:r>
              <a:rPr sz="1800" spc="-8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50" dirty="0">
                <a:latin typeface="Verdana"/>
                <a:cs typeface="Verdana"/>
              </a:rPr>
              <a:t>g=0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175505"/>
            <a:ext cx="1756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80" dirty="0">
                <a:latin typeface="Verdana"/>
                <a:cs typeface="Verdana"/>
              </a:rPr>
              <a:t>me</a:t>
            </a:r>
            <a:r>
              <a:rPr sz="1800" spc="-60" dirty="0">
                <a:latin typeface="Verdana"/>
                <a:cs typeface="Verdana"/>
              </a:rPr>
              <a:t>s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4449826"/>
            <a:ext cx="36144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k</a:t>
            </a:r>
            <a:r>
              <a:rPr sz="1800" spc="-45" dirty="0">
                <a:latin typeface="Verdana"/>
                <a:cs typeface="Verdana"/>
              </a:rPr>
              <a:t>e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==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65" dirty="0">
                <a:latin typeface="Verdana"/>
                <a:cs typeface="Verdana"/>
              </a:rPr>
              <a:t>x: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print("key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found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75" dirty="0">
                <a:latin typeface="Verdana"/>
                <a:cs typeface="Verdana"/>
              </a:rPr>
              <a:t>list")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85" dirty="0">
                <a:latin typeface="Verdana"/>
                <a:cs typeface="Verdana"/>
              </a:rPr>
              <a:t>flag=1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break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else: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794" y="5821781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continue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6096101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f</a:t>
            </a:r>
            <a:r>
              <a:rPr sz="1800" spc="-8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9" dirty="0">
                <a:latin typeface="Verdana"/>
                <a:cs typeface="Verdana"/>
              </a:rPr>
              <a:t>g==0: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9553" y="2004578"/>
            <a:ext cx="6437630" cy="13125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65"/>
              </a:spcBef>
              <a:buClr>
                <a:srgbClr val="3131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for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“iterating_var”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sequence: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35"/>
              </a:spcBef>
            </a:pPr>
            <a:r>
              <a:rPr sz="2000" spc="-10" dirty="0">
                <a:latin typeface="Times New Roman"/>
                <a:cs typeface="Times New Roman"/>
              </a:rPr>
              <a:t>statements(s)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g</a:t>
            </a:r>
            <a:r>
              <a:rPr sz="1800" spc="80" dirty="0">
                <a:latin typeface="Verdana"/>
                <a:cs typeface="Verdana"/>
              </a:rPr>
              <a:t>e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145" dirty="0">
                <a:latin typeface="Verdana"/>
                <a:cs typeface="Verdana"/>
              </a:rPr>
              <a:t>55</a:t>
            </a:r>
            <a:r>
              <a:rPr sz="1800" spc="-245" dirty="0">
                <a:latin typeface="Verdana"/>
                <a:cs typeface="Verdana"/>
              </a:rPr>
              <a:t>):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5460" y="3291281"/>
            <a:ext cx="786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Verdana"/>
                <a:cs typeface="Verdana"/>
              </a:rPr>
              <a:t>p</a:t>
            </a:r>
            <a:r>
              <a:rPr sz="1800" spc="-60" dirty="0">
                <a:latin typeface="Verdana"/>
                <a:cs typeface="Verdana"/>
              </a:rPr>
              <a:t>r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55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0807" y="3865245"/>
            <a:ext cx="2264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i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g</a:t>
            </a:r>
            <a:r>
              <a:rPr sz="1800" spc="80" dirty="0">
                <a:latin typeface="Verdana"/>
                <a:cs typeface="Verdana"/>
              </a:rPr>
              <a:t>e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155" dirty="0">
                <a:latin typeface="Verdana"/>
                <a:cs typeface="Verdana"/>
              </a:rPr>
              <a:t>1</a:t>
            </a:r>
            <a:r>
              <a:rPr sz="1800" spc="-145" dirty="0">
                <a:latin typeface="Verdana"/>
                <a:cs typeface="Verdana"/>
              </a:rPr>
              <a:t>0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20</a:t>
            </a:r>
            <a:r>
              <a:rPr sz="1800" spc="-155" dirty="0">
                <a:latin typeface="Verdana"/>
                <a:cs typeface="Verdana"/>
              </a:rPr>
              <a:t>)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print(i)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0807" y="4797679"/>
            <a:ext cx="245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g</a:t>
            </a:r>
            <a:r>
              <a:rPr sz="1800" spc="80" dirty="0">
                <a:latin typeface="Verdana"/>
                <a:cs typeface="Verdana"/>
              </a:rPr>
              <a:t>e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145" dirty="0">
                <a:latin typeface="Verdana"/>
                <a:cs typeface="Verdana"/>
              </a:rPr>
              <a:t>0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20</a:t>
            </a:r>
            <a:r>
              <a:rPr sz="1800" spc="-105" dirty="0">
                <a:latin typeface="Verdana"/>
                <a:cs typeface="Verdana"/>
              </a:rPr>
              <a:t>,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5</a:t>
            </a:r>
            <a:r>
              <a:rPr sz="1800" spc="-155" dirty="0">
                <a:latin typeface="Verdana"/>
                <a:cs typeface="Verdana"/>
              </a:rPr>
              <a:t>)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25" dirty="0">
                <a:latin typeface="Verdana"/>
                <a:cs typeface="Verdana"/>
              </a:rPr>
              <a:t>print(x)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62392" y="6398463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3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B31166"/>
                </a:solidFill>
                <a:latin typeface="Tahoma"/>
                <a:cs typeface="Tahoma"/>
              </a:rPr>
              <a:t>Se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p-</a:t>
            </a: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539" y="6284163"/>
            <a:ext cx="3621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b="1" spc="-200" dirty="0">
                <a:solidFill>
                  <a:srgbClr val="B31166"/>
                </a:solidFill>
                <a:latin typeface="Tahoma"/>
                <a:cs typeface="Tahoma"/>
              </a:rPr>
              <a:t>Dr.Parkavi.A-</a:t>
            </a:r>
            <a:r>
              <a:rPr sz="2700" spc="-300" baseline="-21604" dirty="0">
                <a:latin typeface="Verdana"/>
                <a:cs typeface="Verdana"/>
              </a:rPr>
              <a:t>p</a:t>
            </a:r>
            <a:r>
              <a:rPr sz="900" b="1" spc="-200" dirty="0">
                <a:solidFill>
                  <a:srgbClr val="B31166"/>
                </a:solidFill>
                <a:latin typeface="Tahoma"/>
                <a:cs typeface="Tahoma"/>
              </a:rPr>
              <a:t>MS</a:t>
            </a:r>
            <a:r>
              <a:rPr sz="2700" spc="-300" baseline="-21604" dirty="0">
                <a:latin typeface="Verdana"/>
                <a:cs typeface="Verdana"/>
              </a:rPr>
              <a:t>r</a:t>
            </a:r>
            <a:r>
              <a:rPr sz="900" b="1" spc="-200" dirty="0">
                <a:solidFill>
                  <a:srgbClr val="B31166"/>
                </a:solidFill>
                <a:latin typeface="Tahoma"/>
                <a:cs typeface="Tahoma"/>
              </a:rPr>
              <a:t>R</a:t>
            </a:r>
            <a:r>
              <a:rPr sz="2700" spc="-300" baseline="-21604" dirty="0">
                <a:latin typeface="Verdana"/>
                <a:cs typeface="Verdana"/>
              </a:rPr>
              <a:t>i</a:t>
            </a:r>
            <a:r>
              <a:rPr sz="900" b="1" spc="-200" dirty="0">
                <a:solidFill>
                  <a:srgbClr val="B31166"/>
                </a:solidFill>
                <a:latin typeface="Tahoma"/>
                <a:cs typeface="Tahoma"/>
              </a:rPr>
              <a:t>I</a:t>
            </a:r>
            <a:r>
              <a:rPr sz="2700" spc="-300" baseline="-21604" dirty="0">
                <a:latin typeface="Verdana"/>
                <a:cs typeface="Verdana"/>
              </a:rPr>
              <a:t>n</a:t>
            </a:r>
            <a:r>
              <a:rPr sz="900" b="1" spc="-200" dirty="0">
                <a:solidFill>
                  <a:srgbClr val="B31166"/>
                </a:solidFill>
                <a:latin typeface="Tahoma"/>
                <a:cs typeface="Tahoma"/>
              </a:rPr>
              <a:t>T,</a:t>
            </a:r>
            <a:r>
              <a:rPr sz="900" b="1" spc="-14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2700" spc="-525" baseline="-21604" dirty="0">
                <a:latin typeface="Verdana"/>
                <a:cs typeface="Verdana"/>
              </a:rPr>
              <a:t>t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y</a:t>
            </a:r>
            <a:r>
              <a:rPr sz="2700" spc="-525" baseline="-21604" dirty="0">
                <a:latin typeface="Verdana"/>
                <a:cs typeface="Verdana"/>
              </a:rPr>
              <a:t>(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th</a:t>
            </a:r>
            <a:r>
              <a:rPr sz="2700" spc="-525" baseline="-21604" dirty="0">
                <a:latin typeface="Verdana"/>
                <a:cs typeface="Verdana"/>
              </a:rPr>
              <a:t>"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o</a:t>
            </a:r>
            <a:r>
              <a:rPr sz="2700" spc="-525" baseline="-21604" dirty="0">
                <a:latin typeface="Verdana"/>
                <a:cs typeface="Verdana"/>
              </a:rPr>
              <a:t>k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2700" spc="-525" baseline="-21604" dirty="0">
                <a:latin typeface="Verdana"/>
                <a:cs typeface="Verdana"/>
              </a:rPr>
              <a:t>e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Pr</a:t>
            </a:r>
            <a:r>
              <a:rPr sz="2700" spc="-525" baseline="-21604" dirty="0">
                <a:latin typeface="Verdana"/>
                <a:cs typeface="Verdana"/>
              </a:rPr>
              <a:t>y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ogra</a:t>
            </a:r>
            <a:r>
              <a:rPr sz="2700" spc="-525" baseline="-21604" dirty="0">
                <a:latin typeface="Verdana"/>
                <a:cs typeface="Verdana"/>
              </a:rPr>
              <a:t>n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525" baseline="-21604" dirty="0">
                <a:latin typeface="Verdana"/>
                <a:cs typeface="Verdana"/>
              </a:rPr>
              <a:t>o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525" baseline="-21604" dirty="0">
                <a:latin typeface="Verdana"/>
                <a:cs typeface="Verdana"/>
              </a:rPr>
              <a:t>t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ing</a:t>
            </a:r>
            <a:r>
              <a:rPr sz="2700" spc="-525" baseline="-21604" dirty="0">
                <a:latin typeface="Verdana"/>
                <a:cs typeface="Verdana"/>
              </a:rPr>
              <a:t>f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525" baseline="-21604" dirty="0">
                <a:latin typeface="Verdana"/>
                <a:cs typeface="Verdana"/>
              </a:rPr>
              <a:t>o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es</a:t>
            </a:r>
            <a:r>
              <a:rPr sz="2700" spc="-525" baseline="-21604" dirty="0">
                <a:latin typeface="Verdana"/>
                <a:cs typeface="Verdana"/>
              </a:rPr>
              <a:t>u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sio</a:t>
            </a:r>
            <a:r>
              <a:rPr sz="2700" spc="-525" baseline="-21604" dirty="0">
                <a:latin typeface="Verdana"/>
                <a:cs typeface="Verdana"/>
              </a:rPr>
              <a:t>n</a:t>
            </a:r>
            <a:r>
              <a:rPr sz="900" b="1" spc="-350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900" b="1" spc="1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409" dirty="0">
                <a:solidFill>
                  <a:srgbClr val="B31166"/>
                </a:solidFill>
                <a:latin typeface="Tahoma"/>
                <a:cs typeface="Tahoma"/>
              </a:rPr>
              <a:t>i</a:t>
            </a:r>
            <a:r>
              <a:rPr sz="2700" spc="-615" baseline="-21604" dirty="0">
                <a:latin typeface="Verdana"/>
                <a:cs typeface="Verdana"/>
              </a:rPr>
              <a:t>d</a:t>
            </a:r>
            <a:r>
              <a:rPr sz="900" b="1" spc="-409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900" b="1" spc="2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195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292" baseline="-21604" dirty="0">
                <a:latin typeface="Verdana"/>
                <a:cs typeface="Verdana"/>
              </a:rPr>
              <a:t>"</a:t>
            </a:r>
            <a:r>
              <a:rPr sz="900" b="1" spc="-195" dirty="0">
                <a:solidFill>
                  <a:srgbClr val="B31166"/>
                </a:solidFill>
                <a:latin typeface="Tahoma"/>
                <a:cs typeface="Tahoma"/>
              </a:rPr>
              <a:t>T</a:t>
            </a:r>
            <a:r>
              <a:rPr sz="2700" spc="-292" baseline="-21604" dirty="0">
                <a:latin typeface="Verdana"/>
                <a:cs typeface="Verdana"/>
              </a:rPr>
              <a:t>)</a:t>
            </a:r>
            <a:r>
              <a:rPr sz="900" b="1" spc="-195" dirty="0">
                <a:solidFill>
                  <a:srgbClr val="B31166"/>
                </a:solidFill>
                <a:latin typeface="Tahoma"/>
                <a:cs typeface="Tahoma"/>
              </a:rPr>
              <a:t>TP-HKBKCE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2289048"/>
              <a:ext cx="8106156" cy="413461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726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9" name="object 9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382015"/>
            <a:ext cx="31070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97205">
              <a:lnSpc>
                <a:spcPct val="100000"/>
              </a:lnSpc>
              <a:spcBef>
                <a:spcPts val="105"/>
              </a:spcBef>
            </a:pPr>
            <a:r>
              <a:rPr dirty="0"/>
              <a:t>RegEx</a:t>
            </a:r>
            <a:r>
              <a:rPr spc="-80" dirty="0"/>
              <a:t> </a:t>
            </a:r>
            <a:r>
              <a:rPr dirty="0"/>
              <a:t>Module </a:t>
            </a:r>
            <a:r>
              <a:rPr spc="-785" dirty="0"/>
              <a:t> </a:t>
            </a:r>
            <a:r>
              <a:rPr spc="5" dirty="0"/>
              <a:t>&amp;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Search</a:t>
            </a:r>
            <a:r>
              <a:rPr spc="-60" dirty="0"/>
              <a:t>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strings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831594" y="4598289"/>
            <a:ext cx="6288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Search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see</a:t>
            </a:r>
            <a:r>
              <a:rPr sz="1800" dirty="0">
                <a:latin typeface="Times New Roman"/>
                <a:cs typeface="Times New Roman"/>
              </a:rPr>
              <a:t> if it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"The"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ends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"Spain“.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0310" y="2540634"/>
            <a:ext cx="316865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import </a:t>
            </a:r>
            <a:r>
              <a:rPr sz="1800" dirty="0" smtClean="0">
                <a:latin typeface="Times New Roman"/>
                <a:cs typeface="Times New Roman"/>
              </a:rPr>
              <a:t>re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latin typeface="Times New Roman"/>
                <a:cs typeface="Times New Roman"/>
              </a:rPr>
              <a:t>txt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"The </a:t>
            </a:r>
            <a:r>
              <a:rPr sz="1800" dirty="0">
                <a:latin typeface="Times New Roman"/>
                <a:cs typeface="Times New Roman"/>
              </a:rPr>
              <a:t>rain in </a:t>
            </a:r>
            <a:r>
              <a:rPr sz="1800" spc="-5" dirty="0">
                <a:latin typeface="Times New Roman"/>
                <a:cs typeface="Times New Roman"/>
              </a:rPr>
              <a:t>Spain“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endParaRPr lang="en-US" sz="1800" spc="-434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 smtClean="0">
                <a:latin typeface="Times New Roman"/>
                <a:cs typeface="Times New Roman"/>
              </a:rPr>
              <a:t>x</a:t>
            </a:r>
            <a:r>
              <a:rPr sz="1800" spc="-35" dirty="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re.search("^The.*Spain$",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txt)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7368" y="625856"/>
            <a:ext cx="2997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RegEx</a:t>
            </a:r>
            <a:r>
              <a:rPr spc="-80" dirty="0"/>
              <a:t> </a:t>
            </a:r>
            <a:r>
              <a:rPr dirty="0"/>
              <a:t>Functions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8" name="object 8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863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findall()</a:t>
            </a:r>
            <a:r>
              <a:rPr spc="-60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5949950" cy="289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findall()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containing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matches.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0026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import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</a:t>
            </a:r>
          </a:p>
          <a:p>
            <a:pPr marL="1002665" marR="273431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txt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="The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Spain“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 = re.findall("ai",txt)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print(x)</a:t>
            </a:r>
          </a:p>
          <a:p>
            <a:pPr marL="1002665" marR="2331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re.findall("Portugal",txt)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858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5" dirty="0"/>
              <a:t>search()</a:t>
            </a:r>
            <a:r>
              <a:rPr spc="-55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2232786"/>
            <a:ext cx="8292465" cy="283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search()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searches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string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match,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Match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 there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match.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match,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only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occurrence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match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returned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079500" marR="415607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import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retxt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="The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Spain“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re.search("\s",txt)</a:t>
            </a:r>
          </a:p>
          <a:p>
            <a:pPr marL="1079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print("The</a:t>
            </a:r>
            <a:r>
              <a:rPr sz="1800" spc="-5" dirty="0">
                <a:latin typeface="Times New Roman"/>
                <a:cs typeface="Times New Roman"/>
              </a:rPr>
              <a:t> first </a:t>
            </a:r>
            <a:r>
              <a:rPr sz="1800" dirty="0">
                <a:latin typeface="Times New Roman"/>
                <a:cs typeface="Times New Roman"/>
              </a:rPr>
              <a:t>white-space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located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position:",x.start())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5158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Search</a:t>
            </a:r>
            <a:r>
              <a:rPr spc="-3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10" dirty="0"/>
              <a:t>result </a:t>
            </a:r>
            <a:r>
              <a:rPr spc="-5" dirty="0"/>
              <a:t>(no</a:t>
            </a:r>
            <a:r>
              <a:rPr spc="-25" dirty="0"/>
              <a:t> </a:t>
            </a:r>
            <a:r>
              <a:rPr dirty="0"/>
              <a:t>match)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689986"/>
            <a:ext cx="35496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import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txt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"The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Spain"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re.search("Portugal",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txt)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480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split()</a:t>
            </a:r>
            <a:r>
              <a:rPr spc="-2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558419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split()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returns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split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match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 marL="1231265">
              <a:lnSpc>
                <a:spcPct val="100000"/>
              </a:lnSpc>
              <a:spcBef>
                <a:spcPts val="2050"/>
              </a:spcBef>
            </a:pPr>
            <a:r>
              <a:rPr sz="2400" spc="-5" dirty="0">
                <a:latin typeface="Times New Roman"/>
                <a:cs typeface="Times New Roman"/>
              </a:rPr>
              <a:t>import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31265" marR="13455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txt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Spain"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= re.split("\s", txt)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344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5" dirty="0"/>
              <a:t>sub()</a:t>
            </a:r>
            <a:r>
              <a:rPr spc="-1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5846445" cy="300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sub()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replaces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matches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our choice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3126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import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31265" marR="21056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txt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Spain"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 = re.sub("\s", "9", txt)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1918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5490" y="2309521"/>
          <a:ext cx="4314190" cy="3549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20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https://sites.google.com/a/msrit.edu/python_lab/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https://en.wikipedia.org/wiki/History_of_Python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3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5" dirty="0">
                          <a:latin typeface="Times New Roman"/>
                          <a:cs typeface="Times New Roman"/>
                          <a:hlinkClick r:id="rId2"/>
                        </a:rPr>
                        <a:t>www.geeksforgeeks.org/python-features/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5" dirty="0">
                          <a:latin typeface="Times New Roman"/>
                          <a:cs typeface="Times New Roman"/>
                          <a:hlinkClick r:id="rId3"/>
                        </a:rPr>
                        <a:t>www.python.org/doc/essays/blurb/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5" dirty="0">
                          <a:latin typeface="Times New Roman"/>
                          <a:cs typeface="Times New Roman"/>
                          <a:hlinkClick r:id="rId4"/>
                        </a:rPr>
                        <a:t>www.educative.io/edpresso/what-is-a-scripting-language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4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https://flylib.com/books/en/2.725.1.24/1/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5" dirty="0">
                          <a:latin typeface="Times New Roman"/>
                          <a:cs typeface="Times New Roman"/>
                          <a:hlinkClick r:id="rId5"/>
                        </a:rPr>
                        <a:t>www.fullstackpython.com/development-environments.html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6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https://realpython.com/what-can-i-do-with-python/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5" dirty="0">
                          <a:latin typeface="Times New Roman"/>
                          <a:cs typeface="Times New Roman"/>
                          <a:hlinkClick r:id="rId6"/>
                        </a:rPr>
                        <a:t>www.programiz.com/python-programming/online-compiler/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5" dirty="0">
                          <a:latin typeface="Times New Roman"/>
                          <a:cs typeface="Times New Roman"/>
                          <a:hlinkClick r:id="rId7"/>
                        </a:rPr>
                        <a:t>www.w3schools.com/python/python_for_loops.asp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7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5" dirty="0">
                          <a:latin typeface="Times New Roman"/>
                          <a:cs typeface="Times New Roman"/>
                          <a:hlinkClick r:id="rId8"/>
                        </a:rPr>
                        <a:t>www.programiz.com/python-programming/list-comprehension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3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5" dirty="0">
                          <a:latin typeface="Times New Roman"/>
                          <a:cs typeface="Times New Roman"/>
                          <a:hlinkClick r:id="rId9"/>
                        </a:rPr>
                        <a:t>www.tutorialspoint.com/python/python_tuples.htm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3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sz="1100" spc="-5" dirty="0">
                          <a:latin typeface="Times New Roman"/>
                          <a:cs typeface="Times New Roman"/>
                          <a:hlinkClick r:id="rId10"/>
                        </a:rPr>
                        <a:t>www.onlinegdb.com/online_python_compiler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911">
                <a:tc>
                  <a:txBody>
                    <a:bodyPr/>
                    <a:lstStyle/>
                    <a:p>
                      <a:pPr marL="31750">
                        <a:lnSpc>
                          <a:spcPts val="990"/>
                        </a:lnSpc>
                        <a:spcBef>
                          <a:spcPts val="545"/>
                        </a:spcBef>
                      </a:pPr>
                      <a:r>
                        <a:rPr sz="850" dirty="0">
                          <a:solidFill>
                            <a:srgbClr val="B31166"/>
                          </a:solidFill>
                          <a:latin typeface="Lucida Sans Unicode"/>
                          <a:cs typeface="Lucida Sans Unicode"/>
                        </a:rPr>
                        <a:t>▶</a:t>
                      </a:r>
                      <a:endParaRPr sz="850">
                        <a:latin typeface="Lucida Sans Unicode"/>
                        <a:cs typeface="Lucida Sans Unicode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24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https://repl.it/languages/python3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68208" y="570992"/>
            <a:ext cx="61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168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5471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Nested</a:t>
            </a:r>
            <a:r>
              <a:rPr spc="-25" dirty="0"/>
              <a:t> </a:t>
            </a:r>
            <a:r>
              <a:rPr dirty="0"/>
              <a:t>Loops</a:t>
            </a:r>
            <a:r>
              <a:rPr spc="-5" dirty="0"/>
              <a:t> </a:t>
            </a:r>
            <a:r>
              <a:rPr spc="5" dirty="0"/>
              <a:t>&amp;</a:t>
            </a:r>
            <a:r>
              <a:rPr spc="-20" dirty="0"/>
              <a:t> </a:t>
            </a:r>
            <a:r>
              <a:rPr dirty="0"/>
              <a:t>Pass</a:t>
            </a:r>
            <a:r>
              <a:rPr spc="-20" dirty="0"/>
              <a:t> </a:t>
            </a:r>
            <a:r>
              <a:rPr dirty="0"/>
              <a:t>statement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784340" y="3102102"/>
            <a:ext cx="1541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[0,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2]: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550921"/>
            <a:ext cx="41846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Verdana"/>
                <a:cs typeface="Verdana"/>
              </a:rPr>
              <a:t>sub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[</a:t>
            </a:r>
            <a:r>
              <a:rPr sz="1800" spc="-80" dirty="0">
                <a:latin typeface="Verdana"/>
                <a:cs typeface="Verdana"/>
              </a:rPr>
              <a:t>"Da</a:t>
            </a:r>
            <a:r>
              <a:rPr sz="1800" spc="-65" dirty="0">
                <a:latin typeface="Verdana"/>
                <a:cs typeface="Verdana"/>
              </a:rPr>
              <a:t>t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40" dirty="0">
                <a:latin typeface="Verdana"/>
                <a:cs typeface="Verdana"/>
              </a:rPr>
              <a:t>ruc</a:t>
            </a:r>
            <a:r>
              <a:rPr sz="1800" spc="-45" dirty="0">
                <a:latin typeface="Verdana"/>
                <a:cs typeface="Verdana"/>
              </a:rPr>
              <a:t>t</a:t>
            </a:r>
            <a:r>
              <a:rPr sz="1800" spc="-60" dirty="0">
                <a:latin typeface="Verdana"/>
                <a:cs typeface="Verdana"/>
              </a:rPr>
              <a:t>ur</a:t>
            </a:r>
            <a:r>
              <a:rPr sz="1800" spc="-80" dirty="0">
                <a:latin typeface="Verdana"/>
                <a:cs typeface="Verdana"/>
              </a:rPr>
              <a:t>e</a:t>
            </a:r>
            <a:r>
              <a:rPr sz="1800" spc="-265" dirty="0">
                <a:latin typeface="Verdana"/>
                <a:cs typeface="Verdana"/>
              </a:rPr>
              <a:t>"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"</a:t>
            </a:r>
            <a:r>
              <a:rPr sz="1800" spc="-90" dirty="0">
                <a:latin typeface="Verdana"/>
                <a:cs typeface="Verdana"/>
              </a:rPr>
              <a:t>O</a:t>
            </a:r>
            <a:r>
              <a:rPr sz="1800" spc="95" dirty="0">
                <a:latin typeface="Verdana"/>
                <a:cs typeface="Verdana"/>
              </a:rPr>
              <a:t>o</a:t>
            </a:r>
            <a:r>
              <a:rPr sz="1800" spc="85" dirty="0">
                <a:latin typeface="Verdana"/>
                <a:cs typeface="Verdana"/>
              </a:rPr>
              <a:t>p</a:t>
            </a:r>
            <a:r>
              <a:rPr sz="1800" spc="-280" dirty="0">
                <a:latin typeface="Verdana"/>
                <a:cs typeface="Verdana"/>
              </a:rPr>
              <a:t>s</a:t>
            </a:r>
            <a:r>
              <a:rPr sz="1800" spc="-250" dirty="0">
                <a:latin typeface="Verdana"/>
                <a:cs typeface="Verdana"/>
              </a:rPr>
              <a:t>"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"D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315" dirty="0">
                <a:latin typeface="Verdana"/>
                <a:cs typeface="Verdana"/>
              </a:rPr>
              <a:t>S</a:t>
            </a:r>
            <a:r>
              <a:rPr sz="1800" spc="-210" dirty="0">
                <a:latin typeface="Verdana"/>
                <a:cs typeface="Verdana"/>
              </a:rPr>
              <a:t>"] 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[</a:t>
            </a:r>
            <a:r>
              <a:rPr sz="1800" spc="-280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10" dirty="0">
                <a:latin typeface="Verdana"/>
                <a:cs typeface="Verdana"/>
              </a:rPr>
              <a:t>"]  </a:t>
            </a: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130" dirty="0">
                <a:latin typeface="Verdana"/>
                <a:cs typeface="Verdana"/>
              </a:rPr>
              <a:t>"Stu</a:t>
            </a:r>
            <a:r>
              <a:rPr sz="1800" spc="-145" dirty="0">
                <a:latin typeface="Verdana"/>
                <a:cs typeface="Verdana"/>
              </a:rPr>
              <a:t>d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95" dirty="0">
                <a:latin typeface="Verdana"/>
                <a:cs typeface="Verdana"/>
              </a:rPr>
              <a:t>me</a:t>
            </a:r>
            <a:r>
              <a:rPr sz="1800" spc="-65" dirty="0">
                <a:latin typeface="Verdana"/>
                <a:cs typeface="Verdana"/>
              </a:rPr>
              <a:t>"</a:t>
            </a:r>
            <a:r>
              <a:rPr sz="1800" spc="-180" dirty="0">
                <a:latin typeface="Verdana"/>
                <a:cs typeface="Verdana"/>
              </a:rPr>
              <a:t>,</a:t>
            </a:r>
            <a:r>
              <a:rPr sz="1800" spc="-250" dirty="0">
                <a:latin typeface="Verdana"/>
                <a:cs typeface="Verdana"/>
              </a:rPr>
              <a:t>"</a:t>
            </a:r>
            <a:r>
              <a:rPr sz="1800" spc="-360" dirty="0">
                <a:latin typeface="Verdana"/>
                <a:cs typeface="Verdana"/>
              </a:rPr>
              <a:t>S</a:t>
            </a:r>
            <a:r>
              <a:rPr sz="1800" spc="30" dirty="0">
                <a:latin typeface="Verdana"/>
                <a:cs typeface="Verdana"/>
              </a:rPr>
              <a:t>ub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20" dirty="0">
                <a:latin typeface="Verdana"/>
                <a:cs typeface="Verdana"/>
              </a:rPr>
              <a:t>m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220" dirty="0">
                <a:latin typeface="Verdana"/>
                <a:cs typeface="Verdana"/>
              </a:rPr>
              <a:t>")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85" dirty="0">
                <a:latin typeface="Verdana"/>
                <a:cs typeface="Verdana"/>
              </a:rPr>
              <a:t>ud: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su</a:t>
            </a:r>
            <a:r>
              <a:rPr sz="1800" spc="-75" dirty="0">
                <a:latin typeface="Verdana"/>
                <a:cs typeface="Verdana"/>
              </a:rPr>
              <a:t>b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90" dirty="0">
                <a:latin typeface="Verdana"/>
                <a:cs typeface="Verdana"/>
              </a:rPr>
              <a:t>n</a:t>
            </a:r>
            <a:r>
              <a:rPr sz="1800" spc="-70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10" dirty="0">
                <a:latin typeface="Verdana"/>
                <a:cs typeface="Verdana"/>
              </a:rPr>
              <a:t>x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y)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646" y="732790"/>
            <a:ext cx="5150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Python</a:t>
            </a:r>
            <a:r>
              <a:rPr sz="4000" spc="-25" dirty="0"/>
              <a:t> </a:t>
            </a:r>
            <a:r>
              <a:rPr sz="4000" spc="-5" dirty="0"/>
              <a:t>Data</a:t>
            </a:r>
            <a:r>
              <a:rPr sz="4000" spc="-20" dirty="0"/>
              <a:t> </a:t>
            </a:r>
            <a:r>
              <a:rPr sz="4000" spc="-10" dirty="0"/>
              <a:t>Structures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80386"/>
            <a:ext cx="8072755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sz="2400" b="1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collection</a:t>
            </a:r>
            <a:r>
              <a:rPr sz="24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ordered</a:t>
            </a:r>
            <a:r>
              <a:rPr sz="24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changeable.</a:t>
            </a:r>
            <a:r>
              <a:rPr sz="24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duplicate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members.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  <a:tab pos="1260475" algn="l"/>
                <a:tab pos="1633855" algn="l"/>
                <a:tab pos="1938655" algn="l"/>
                <a:tab pos="3307715" algn="l"/>
                <a:tab pos="4224020" algn="l"/>
                <a:tab pos="4598670" algn="l"/>
                <a:tab pos="5697855" algn="l"/>
                <a:tab pos="630745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Tuple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	a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collection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	is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ordered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unchangeable.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duplicate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members.</a:t>
            </a:r>
            <a:endParaRPr sz="2400" dirty="0">
              <a:latin typeface="Times New Roman"/>
              <a:cs typeface="Times New Roman"/>
            </a:endParaRPr>
          </a:p>
          <a:p>
            <a:pPr marL="355600" marR="7620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  <a:tab pos="919480" algn="l"/>
                <a:tab pos="1280795" algn="l"/>
                <a:tab pos="1572895" algn="l"/>
                <a:tab pos="2931160" algn="l"/>
                <a:tab pos="3832225" algn="l"/>
                <a:tab pos="4193540" algn="l"/>
                <a:tab pos="5586730" algn="l"/>
                <a:tab pos="6184265" algn="l"/>
                <a:tab pos="768540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Set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a	coll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ction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	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unor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	and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nindexed.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No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duplicate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members.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Dictionary</a:t>
            </a:r>
            <a:r>
              <a:rPr sz="24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collection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unordered,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changeable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indexed.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duplicate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members.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90" y="726694"/>
            <a:ext cx="96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Lists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80386"/>
            <a:ext cx="802894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26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 list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 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structure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holds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ordered collection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items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(store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sequence</a:t>
            </a:r>
            <a:r>
              <a:rPr sz="2400" i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of items</a:t>
            </a:r>
            <a:r>
              <a:rPr sz="2400" i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in a 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list).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2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items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enclosed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square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brackets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Once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created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list,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add,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remove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search </a:t>
            </a:r>
            <a:r>
              <a:rPr sz="2400" spc="-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items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list. Since we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add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remove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items,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say that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 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mutable</a:t>
            </a:r>
            <a:r>
              <a:rPr sz="2400" i="1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type i.e.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type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altered.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751" y="1043685"/>
            <a:ext cx="2542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Python</a:t>
            </a:r>
            <a:r>
              <a:rPr sz="3600" spc="-85" dirty="0"/>
              <a:t> </a:t>
            </a:r>
            <a:r>
              <a:rPr sz="3600" spc="-15" dirty="0"/>
              <a:t>Intro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11251" y="1957552"/>
            <a:ext cx="8599170" cy="43694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Guido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van</a:t>
            </a:r>
            <a:r>
              <a:rPr sz="2400" spc="-15" dirty="0">
                <a:latin typeface="Times New Roman"/>
                <a:cs typeface="Times New Roman"/>
              </a:rPr>
              <a:t> Rossum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1980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Amoeba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OS </a:t>
            </a:r>
            <a:r>
              <a:rPr sz="2400" spc="-15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Exceptions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Handle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Named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Monty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Python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Open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Software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Foundation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Scripting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Scalable,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oriented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Google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beginning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GUI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Portable,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Integratable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Interpreted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library,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Dynamically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4805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91" y="879093"/>
            <a:ext cx="72351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45" dirty="0"/>
              <a:t>To </a:t>
            </a:r>
            <a:r>
              <a:rPr sz="2800" spc="-25" dirty="0"/>
              <a:t>create </a:t>
            </a:r>
            <a:r>
              <a:rPr sz="2800" spc="-5" dirty="0"/>
              <a:t>a </a:t>
            </a:r>
            <a:r>
              <a:rPr sz="2800" dirty="0"/>
              <a:t>list, </a:t>
            </a:r>
            <a:r>
              <a:rPr sz="2800" spc="-5" dirty="0"/>
              <a:t>changing list &amp; accessing the list </a:t>
            </a:r>
            <a:r>
              <a:rPr sz="2800" spc="-685" dirty="0"/>
              <a:t> </a:t>
            </a:r>
            <a:r>
              <a:rPr sz="2800" spc="-5" dirty="0"/>
              <a:t>elements,</a:t>
            </a:r>
            <a:r>
              <a:rPr sz="2800" dirty="0"/>
              <a:t> </a:t>
            </a:r>
            <a:r>
              <a:rPr sz="2800" spc="-5" dirty="0"/>
              <a:t>looping </a:t>
            </a:r>
            <a:r>
              <a:rPr sz="2800" spc="-10" dirty="0"/>
              <a:t>through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01420" y="1962784"/>
            <a:ext cx="6330950" cy="362457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simplest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enclose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elements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square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brackets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[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]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  <a:p>
            <a:pPr marL="91440" marR="232410">
              <a:lnSpc>
                <a:spcPct val="100000"/>
              </a:lnSpc>
              <a:spcBef>
                <a:spcPts val="1210"/>
              </a:spcBef>
            </a:pPr>
            <a:r>
              <a:rPr sz="1800" spc="-110" dirty="0">
                <a:latin typeface="Verdana"/>
                <a:cs typeface="Verdana"/>
              </a:rPr>
              <a:t>studlist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38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["Nithilan", </a:t>
            </a:r>
            <a:r>
              <a:rPr sz="1800" spc="-135" dirty="0">
                <a:latin typeface="Verdana"/>
                <a:cs typeface="Verdana"/>
              </a:rPr>
              <a:t>"Harini", </a:t>
            </a:r>
            <a:r>
              <a:rPr sz="1800" spc="-120" dirty="0">
                <a:latin typeface="Verdana"/>
                <a:cs typeface="Verdana"/>
              </a:rPr>
              <a:t>"Anjani","Shamma","Imma"]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print(studlist)</a:t>
            </a:r>
            <a:endParaRPr sz="1800" dirty="0">
              <a:latin typeface="Verdana"/>
              <a:cs typeface="Verdana"/>
            </a:endParaRPr>
          </a:p>
          <a:p>
            <a:pPr marL="91440" marR="4414520">
              <a:lnSpc>
                <a:spcPct val="100000"/>
              </a:lnSpc>
            </a:pPr>
            <a:r>
              <a:rPr sz="1800" spc="-125" dirty="0">
                <a:latin typeface="Verdana"/>
                <a:cs typeface="Verdana"/>
              </a:rPr>
              <a:t>print(studlist[-1]) 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print(studlist[:4]) 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print(studlist[4]) 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print(studlist[3:]) 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studlist[0]=“Nissi”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print(studlist) 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print("Loop:")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1005840">
              <a:lnSpc>
                <a:spcPct val="100000"/>
              </a:lnSpc>
            </a:pPr>
            <a:r>
              <a:rPr sz="1800" spc="-120" dirty="0">
                <a:latin typeface="Verdana"/>
                <a:cs typeface="Verdana"/>
              </a:rPr>
              <a:t>print(x)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65" y="983691"/>
            <a:ext cx="76777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</a:t>
            </a:r>
            <a:r>
              <a:rPr spc="-20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dirty="0"/>
              <a:t>Item</a:t>
            </a:r>
            <a:r>
              <a:rPr spc="-5" dirty="0"/>
              <a:t> </a:t>
            </a:r>
            <a:r>
              <a:rPr dirty="0"/>
              <a:t>Exists </a:t>
            </a:r>
            <a:r>
              <a:rPr spc="5" dirty="0"/>
              <a:t>&amp;</a:t>
            </a:r>
            <a:r>
              <a:rPr spc="-15" dirty="0"/>
              <a:t> </a:t>
            </a:r>
            <a:r>
              <a:rPr spc="-5" dirty="0"/>
              <a:t>Finding</a:t>
            </a:r>
            <a:r>
              <a:rPr spc="-15" dirty="0"/>
              <a:t> </a:t>
            </a:r>
            <a:r>
              <a:rPr dirty="0"/>
              <a:t>length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list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857880"/>
            <a:ext cx="44951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Verdana"/>
                <a:cs typeface="Verdana"/>
              </a:rPr>
              <a:t>key=input("enter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30" dirty="0">
                <a:latin typeface="Verdana"/>
                <a:cs typeface="Verdana"/>
              </a:rPr>
              <a:t>name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search")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k</a:t>
            </a:r>
            <a:r>
              <a:rPr sz="1800" spc="-45" dirty="0">
                <a:latin typeface="Verdana"/>
                <a:cs typeface="Verdana"/>
              </a:rPr>
              <a:t>e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80" dirty="0">
                <a:latin typeface="Verdana"/>
                <a:cs typeface="Verdana"/>
              </a:rPr>
              <a:t>p</a:t>
            </a:r>
            <a:r>
              <a:rPr sz="1800" spc="-60" dirty="0">
                <a:latin typeface="Verdana"/>
                <a:cs typeface="Verdana"/>
              </a:rPr>
              <a:t>r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140" dirty="0">
                <a:latin typeface="Verdana"/>
                <a:cs typeface="Verdana"/>
              </a:rPr>
              <a:t>"</a:t>
            </a:r>
            <a:r>
              <a:rPr sz="1800" spc="-175" dirty="0">
                <a:latin typeface="Verdana"/>
                <a:cs typeface="Verdana"/>
              </a:rPr>
              <a:t>Y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k</a:t>
            </a:r>
            <a:r>
              <a:rPr sz="1800" spc="-50" dirty="0">
                <a:latin typeface="Verdana"/>
                <a:cs typeface="Verdana"/>
              </a:rPr>
              <a:t>e</a:t>
            </a:r>
            <a:r>
              <a:rPr sz="1800" spc="-100" dirty="0">
                <a:latin typeface="Verdana"/>
                <a:cs typeface="Verdana"/>
              </a:rPr>
              <a:t>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0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-220" dirty="0">
                <a:latin typeface="Verdana"/>
                <a:cs typeface="Verdana"/>
              </a:rPr>
              <a:t>")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else: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125" dirty="0">
                <a:latin typeface="Verdana"/>
                <a:cs typeface="Verdana"/>
              </a:rPr>
              <a:t>"K</a:t>
            </a:r>
            <a:r>
              <a:rPr sz="1800" spc="-135" dirty="0">
                <a:latin typeface="Verdana"/>
                <a:cs typeface="Verdana"/>
              </a:rPr>
              <a:t>e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" dirty="0">
                <a:latin typeface="Verdana"/>
                <a:cs typeface="Verdana"/>
              </a:rPr>
              <a:t>ot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</a:t>
            </a:r>
            <a:r>
              <a:rPr sz="1800" spc="-25" dirty="0">
                <a:latin typeface="Verdana"/>
                <a:cs typeface="Verdana"/>
              </a:rPr>
              <a:t>u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220" dirty="0">
                <a:latin typeface="Verdana"/>
                <a:cs typeface="Verdana"/>
              </a:rPr>
              <a:t>")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0085" y="3227323"/>
            <a:ext cx="189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print(len(studlist))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18440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spc="-95" dirty="0"/>
              <a:t> </a:t>
            </a:r>
            <a:r>
              <a:rPr dirty="0"/>
              <a:t>Items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331846"/>
            <a:ext cx="6377940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Verdana"/>
                <a:cs typeface="Verdana"/>
              </a:rPr>
              <a:t>studlist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38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["Nithilan", </a:t>
            </a:r>
            <a:r>
              <a:rPr sz="1800" spc="-135" dirty="0">
                <a:latin typeface="Verdana"/>
                <a:cs typeface="Verdana"/>
              </a:rPr>
              <a:t>"Harini", </a:t>
            </a:r>
            <a:r>
              <a:rPr sz="1800" spc="-120" dirty="0">
                <a:latin typeface="Verdana"/>
                <a:cs typeface="Verdana"/>
              </a:rPr>
              <a:t>"Anjani","Shamma","Imma"]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studlist.append("Anita")</a:t>
            </a:r>
            <a:endParaRPr sz="1800" dirty="0">
              <a:latin typeface="Verdana"/>
              <a:cs typeface="Verdana"/>
            </a:endParaRPr>
          </a:p>
          <a:p>
            <a:pPr marL="366395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print(studlist)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spc="-85" dirty="0">
                <a:latin typeface="Times New Roman"/>
                <a:cs typeface="Times New Roman"/>
              </a:rPr>
              <a:t>To</a:t>
            </a:r>
            <a:r>
              <a:rPr sz="1800" b="1" dirty="0">
                <a:latin typeface="Times New Roman"/>
                <a:cs typeface="Times New Roman"/>
              </a:rPr>
              <a:t> add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 item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specified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index, use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insert()</a:t>
            </a:r>
            <a:r>
              <a:rPr sz="1800" b="1" spc="-5" dirty="0">
                <a:latin typeface="Times New Roman"/>
                <a:cs typeface="Times New Roman"/>
              </a:rPr>
              <a:t> method: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401955" marR="3725545">
              <a:lnSpc>
                <a:spcPct val="100000"/>
              </a:lnSpc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170" dirty="0">
                <a:latin typeface="Verdana"/>
                <a:cs typeface="Verdana"/>
              </a:rPr>
              <a:t>r</a:t>
            </a:r>
            <a:r>
              <a:rPr sz="1800" spc="-155" dirty="0">
                <a:latin typeface="Verdana"/>
                <a:cs typeface="Verdana"/>
              </a:rPr>
              <a:t>t</a:t>
            </a:r>
            <a:r>
              <a:rPr sz="1800" spc="-185" dirty="0">
                <a:latin typeface="Verdana"/>
                <a:cs typeface="Verdana"/>
              </a:rPr>
              <a:t>(</a:t>
            </a:r>
            <a:r>
              <a:rPr sz="1800" spc="-145" dirty="0">
                <a:latin typeface="Verdana"/>
                <a:cs typeface="Verdana"/>
              </a:rPr>
              <a:t>1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95" dirty="0">
                <a:latin typeface="Verdana"/>
                <a:cs typeface="Verdana"/>
              </a:rPr>
              <a:t>")  </a:t>
            </a:r>
            <a:r>
              <a:rPr sz="1800" spc="-110" dirty="0">
                <a:latin typeface="Verdana"/>
                <a:cs typeface="Verdana"/>
              </a:rPr>
              <a:t>print(studlist)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644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Remove</a:t>
            </a:r>
            <a:r>
              <a:rPr spc="-30" dirty="0"/>
              <a:t> </a:t>
            </a:r>
            <a:r>
              <a:rPr dirty="0"/>
              <a:t>,</a:t>
            </a:r>
            <a:r>
              <a:rPr spc="-10" dirty="0"/>
              <a:t> </a:t>
            </a:r>
            <a:r>
              <a:rPr dirty="0"/>
              <a:t>Pop,</a:t>
            </a:r>
            <a:r>
              <a:rPr spc="-25" dirty="0"/>
              <a:t> </a:t>
            </a:r>
            <a:r>
              <a:rPr dirty="0"/>
              <a:t>del</a:t>
            </a:r>
            <a:r>
              <a:rPr spc="-25" dirty="0"/>
              <a:t> </a:t>
            </a:r>
            <a:r>
              <a:rPr spc="5" dirty="0"/>
              <a:t>&amp;</a:t>
            </a:r>
            <a:r>
              <a:rPr spc="-10" dirty="0"/>
              <a:t> </a:t>
            </a:r>
            <a:r>
              <a:rPr dirty="0"/>
              <a:t>Clear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467482" y="2517140"/>
            <a:ext cx="2613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studlist.remove("Imma")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print(studlist)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7241" y="3945499"/>
            <a:ext cx="14484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Verdana"/>
                <a:cs typeface="Verdana"/>
              </a:rPr>
              <a:t>studlist.pop()</a:t>
            </a:r>
            <a:endParaRPr sz="1800" dirty="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spc="-110" dirty="0">
                <a:latin typeface="Verdana"/>
                <a:cs typeface="Verdana"/>
              </a:rPr>
              <a:t>print(studlist)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25" dirty="0">
                <a:latin typeface="Verdana"/>
                <a:cs typeface="Verdana"/>
              </a:rPr>
              <a:t>de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-150" dirty="0">
                <a:latin typeface="Verdana"/>
                <a:cs typeface="Verdana"/>
              </a:rPr>
              <a:t>[</a:t>
            </a:r>
            <a:r>
              <a:rPr sz="1800" spc="-200" dirty="0">
                <a:latin typeface="Verdana"/>
                <a:cs typeface="Verdana"/>
              </a:rPr>
              <a:t>2</a:t>
            </a:r>
            <a:r>
              <a:rPr sz="1800" spc="-160" dirty="0">
                <a:latin typeface="Verdana"/>
                <a:cs typeface="Verdana"/>
              </a:rPr>
              <a:t>]  </a:t>
            </a:r>
            <a:r>
              <a:rPr sz="1800" spc="-110" dirty="0">
                <a:latin typeface="Verdana"/>
                <a:cs typeface="Verdana"/>
              </a:rPr>
              <a:t>print(studlist)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809" y="2517140"/>
            <a:ext cx="1537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spc="6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15" dirty="0">
                <a:latin typeface="Verdana"/>
                <a:cs typeface="Verdana"/>
              </a:rPr>
              <a:t>r</a:t>
            </a:r>
            <a:r>
              <a:rPr sz="1800" spc="-170" dirty="0">
                <a:latin typeface="Verdana"/>
                <a:cs typeface="Verdana"/>
              </a:rPr>
              <a:t>()  </a:t>
            </a:r>
            <a:r>
              <a:rPr sz="1800" spc="-110" dirty="0">
                <a:latin typeface="Verdana"/>
                <a:cs typeface="Verdana"/>
              </a:rPr>
              <a:t>print(studlist)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4294"/>
            <a:ext cx="5910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Remove</a:t>
            </a:r>
            <a:r>
              <a:rPr sz="3600" dirty="0"/>
              <a:t> </a:t>
            </a:r>
            <a:r>
              <a:rPr sz="3600" spc="-5" dirty="0"/>
              <a:t>elements</a:t>
            </a:r>
            <a:r>
              <a:rPr sz="3600" spc="15" dirty="0"/>
              <a:t> </a:t>
            </a:r>
            <a:r>
              <a:rPr sz="3600" spc="-20" dirty="0"/>
              <a:t>from</a:t>
            </a:r>
            <a:r>
              <a:rPr sz="3600" spc="5" dirty="0"/>
              <a:t> </a:t>
            </a:r>
            <a:r>
              <a:rPr sz="3600" spc="-5" dirty="0"/>
              <a:t>the</a:t>
            </a:r>
            <a:r>
              <a:rPr sz="3600" spc="5" dirty="0"/>
              <a:t> </a:t>
            </a:r>
            <a:r>
              <a:rPr sz="3600" spc="-5" dirty="0"/>
              <a:t>list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106294"/>
            <a:ext cx="8377555" cy="29673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“remove”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removes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occurrence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a value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2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found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raises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exception.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Pop does two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things: it removes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last element of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list, and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returns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it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removed.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Note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li[-1],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returns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change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list,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different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li.remove(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),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changes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but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not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value.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035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</a:t>
            </a:r>
            <a:r>
              <a:rPr spc="-6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5311"/>
            <a:ext cx="7160259" cy="323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 </a:t>
            </a:r>
            <a:r>
              <a:rPr sz="2000" spc="-5" dirty="0">
                <a:latin typeface="Times New Roman"/>
                <a:cs typeface="Times New Roman"/>
              </a:rPr>
              <a:t>copy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list simply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typing list2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10" dirty="0">
                <a:latin typeface="Times New Roman"/>
                <a:cs typeface="Times New Roman"/>
              </a:rPr>
              <a:t>list1, </a:t>
            </a:r>
            <a:r>
              <a:rPr sz="2000" spc="-5" dirty="0">
                <a:latin typeface="Times New Roman"/>
                <a:cs typeface="Times New Roman"/>
              </a:rPr>
              <a:t>because: </a:t>
            </a:r>
            <a:r>
              <a:rPr sz="2000" spc="-10" dirty="0">
                <a:latin typeface="Times New Roman"/>
                <a:cs typeface="Times New Roman"/>
              </a:rPr>
              <a:t>list2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 only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reference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list1,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automatically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 list2.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1141095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studlist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38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["Nithilan", </a:t>
            </a:r>
            <a:r>
              <a:rPr sz="1800" spc="-135" dirty="0">
                <a:latin typeface="Verdana"/>
                <a:cs typeface="Verdana"/>
              </a:rPr>
              <a:t>"Harini", </a:t>
            </a:r>
            <a:r>
              <a:rPr sz="1800" spc="-120" dirty="0">
                <a:latin typeface="Verdana"/>
                <a:cs typeface="Verdana"/>
              </a:rPr>
              <a:t>"Anjani","Shamma","Imma"]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0" dirty="0">
                <a:latin typeface="Verdana"/>
                <a:cs typeface="Verdana"/>
              </a:rPr>
              <a:t>1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spc="135" dirty="0">
                <a:latin typeface="Verdana"/>
                <a:cs typeface="Verdana"/>
              </a:rPr>
              <a:t>cop</a:t>
            </a:r>
            <a:r>
              <a:rPr sz="1800" spc="-95" dirty="0">
                <a:latin typeface="Verdana"/>
                <a:cs typeface="Verdana"/>
              </a:rPr>
              <a:t>y</a:t>
            </a:r>
            <a:r>
              <a:rPr sz="1800" spc="-185" dirty="0">
                <a:latin typeface="Verdana"/>
                <a:cs typeface="Verdana"/>
              </a:rPr>
              <a:t>()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Verdana"/>
                <a:cs typeface="Verdana"/>
              </a:rPr>
              <a:t>print(studlist1)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/>
              <a:cs typeface="Verdana"/>
            </a:endParaRPr>
          </a:p>
          <a:p>
            <a:pPr marL="12700" marR="1141095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studlist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38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["Nithilan", </a:t>
            </a:r>
            <a:r>
              <a:rPr sz="1800" spc="-135" dirty="0">
                <a:latin typeface="Verdana"/>
                <a:cs typeface="Verdana"/>
              </a:rPr>
              <a:t>"Harini", </a:t>
            </a:r>
            <a:r>
              <a:rPr sz="1800" spc="-120" dirty="0">
                <a:latin typeface="Verdana"/>
                <a:cs typeface="Verdana"/>
              </a:rPr>
              <a:t>"Anjani","Shamma","Imma"]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0" dirty="0">
                <a:latin typeface="Verdana"/>
                <a:cs typeface="Verdana"/>
              </a:rPr>
              <a:t>1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90" dirty="0">
                <a:latin typeface="Verdana"/>
                <a:cs typeface="Verdana"/>
              </a:rPr>
              <a:t>(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-155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Verdana"/>
                <a:cs typeface="Verdana"/>
              </a:rPr>
              <a:t>print(studlist1)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869391"/>
            <a:ext cx="6051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Join</a:t>
            </a:r>
            <a:r>
              <a:rPr spc="-90" dirty="0"/>
              <a:t> </a:t>
            </a:r>
            <a:r>
              <a:rPr spc="-80" dirty="0"/>
              <a:t>Two</a:t>
            </a:r>
            <a:r>
              <a:rPr spc="-10" dirty="0"/>
              <a:t> </a:t>
            </a:r>
            <a:r>
              <a:rPr dirty="0"/>
              <a:t>Lists</a:t>
            </a:r>
            <a:r>
              <a:rPr spc="-5" dirty="0"/>
              <a:t> </a:t>
            </a: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+</a:t>
            </a:r>
            <a:r>
              <a:rPr spc="-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append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09292"/>
            <a:ext cx="5350510" cy="226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latin typeface="Verdana"/>
                <a:cs typeface="Verdana"/>
              </a:rPr>
              <a:t>studlist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345" dirty="0">
                <a:latin typeface="Verdana"/>
                <a:cs typeface="Verdana"/>
              </a:rPr>
              <a:t>=</a:t>
            </a:r>
            <a:r>
              <a:rPr sz="1600" spc="-31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["Nithilan",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"Harini",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"Anjani","Shamma","Imma"]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-30" dirty="0">
                <a:latin typeface="Verdana"/>
                <a:cs typeface="Verdana"/>
              </a:rPr>
              <a:t>ud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-130" dirty="0">
                <a:latin typeface="Verdana"/>
                <a:cs typeface="Verdana"/>
              </a:rPr>
              <a:t>1</a:t>
            </a:r>
            <a:r>
              <a:rPr sz="1600" spc="-345" dirty="0">
                <a:latin typeface="Verdana"/>
                <a:cs typeface="Verdana"/>
              </a:rPr>
              <a:t>=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[</a:t>
            </a:r>
            <a:r>
              <a:rPr sz="1600" spc="-210" dirty="0">
                <a:latin typeface="Verdana"/>
                <a:cs typeface="Verdana"/>
              </a:rPr>
              <a:t>"</a:t>
            </a:r>
            <a:r>
              <a:rPr sz="1600" spc="-85" dirty="0">
                <a:latin typeface="Verdana"/>
                <a:cs typeface="Verdana"/>
              </a:rPr>
              <a:t>Dhar</a:t>
            </a:r>
            <a:r>
              <a:rPr sz="1600" spc="-70" dirty="0">
                <a:latin typeface="Verdana"/>
                <a:cs typeface="Verdana"/>
              </a:rPr>
              <a:t>s</a:t>
            </a:r>
            <a:r>
              <a:rPr sz="1600" spc="45" dirty="0">
                <a:latin typeface="Verdana"/>
                <a:cs typeface="Verdana"/>
              </a:rPr>
              <a:t>hana</a:t>
            </a:r>
            <a:r>
              <a:rPr sz="1600" spc="-220" dirty="0">
                <a:latin typeface="Verdana"/>
                <a:cs typeface="Verdana"/>
              </a:rPr>
              <a:t>"</a:t>
            </a:r>
            <a:r>
              <a:rPr sz="1600" spc="-185" dirty="0">
                <a:latin typeface="Verdana"/>
                <a:cs typeface="Verdana"/>
              </a:rPr>
              <a:t>,</a:t>
            </a:r>
            <a:r>
              <a:rPr sz="1600" spc="-250" dirty="0">
                <a:latin typeface="Verdana"/>
                <a:cs typeface="Verdana"/>
              </a:rPr>
              <a:t>"</a:t>
            </a:r>
            <a:r>
              <a:rPr sz="1600" spc="-120" dirty="0">
                <a:latin typeface="Verdana"/>
                <a:cs typeface="Verdana"/>
              </a:rPr>
              <a:t>E</a:t>
            </a:r>
            <a:r>
              <a:rPr sz="1600" spc="-90" dirty="0">
                <a:latin typeface="Verdana"/>
                <a:cs typeface="Verdana"/>
              </a:rPr>
              <a:t>v</a:t>
            </a:r>
            <a:r>
              <a:rPr sz="1600" spc="50" dirty="0">
                <a:latin typeface="Verdana"/>
                <a:cs typeface="Verdana"/>
              </a:rPr>
              <a:t>an</a:t>
            </a:r>
            <a:r>
              <a:rPr sz="1600" spc="4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n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35" dirty="0">
                <a:latin typeface="Verdana"/>
                <a:cs typeface="Verdana"/>
              </a:rPr>
              <a:t>","S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14" dirty="0">
                <a:latin typeface="Verdana"/>
                <a:cs typeface="Verdana"/>
              </a:rPr>
              <a:t>n</a:t>
            </a:r>
            <a:r>
              <a:rPr sz="1600" spc="-40" dirty="0">
                <a:latin typeface="Verdana"/>
                <a:cs typeface="Verdana"/>
              </a:rPr>
              <a:t>i</a:t>
            </a:r>
            <a:r>
              <a:rPr sz="1600" spc="-190" dirty="0">
                <a:latin typeface="Verdana"/>
                <a:cs typeface="Verdana"/>
              </a:rPr>
              <a:t>"]  </a:t>
            </a:r>
            <a:r>
              <a:rPr sz="1600" spc="-110" dirty="0">
                <a:latin typeface="Verdana"/>
                <a:cs typeface="Verdana"/>
              </a:rPr>
              <a:t>stud_new=studlist1+studlist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75" dirty="0">
                <a:latin typeface="Verdana"/>
                <a:cs typeface="Verdana"/>
              </a:rPr>
              <a:t>print(stud_new)</a:t>
            </a:r>
            <a:endParaRPr sz="16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320"/>
              </a:spcBef>
            </a:pPr>
            <a:r>
              <a:rPr sz="1600" spc="-100" dirty="0">
                <a:latin typeface="Verdana"/>
                <a:cs typeface="Verdana"/>
              </a:rPr>
              <a:t>studlist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345" dirty="0">
                <a:latin typeface="Verdana"/>
                <a:cs typeface="Verdana"/>
              </a:rPr>
              <a:t>=</a:t>
            </a:r>
            <a:r>
              <a:rPr sz="1600" spc="-31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["Nithilan",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"Harini",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"Anjani","Shamma","Imma"]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studlist1=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["Dharshana","Evangeline","Sini"]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65" dirty="0">
                <a:latin typeface="Verdana"/>
                <a:cs typeface="Verdana"/>
              </a:rPr>
              <a:t>for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x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0" dirty="0">
                <a:latin typeface="Verdana"/>
                <a:cs typeface="Verdana"/>
              </a:rPr>
              <a:t>t</a:t>
            </a:r>
            <a:r>
              <a:rPr sz="1600" spc="-30" dirty="0">
                <a:latin typeface="Verdana"/>
                <a:cs typeface="Verdana"/>
              </a:rPr>
              <a:t>ud</a:t>
            </a:r>
            <a:r>
              <a:rPr sz="1600" spc="-5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285" dirty="0">
                <a:latin typeface="Verdana"/>
                <a:cs typeface="Verdana"/>
              </a:rPr>
              <a:t>:</a:t>
            </a:r>
            <a:endParaRPr sz="1600" dirty="0">
              <a:latin typeface="Verdana"/>
              <a:cs typeface="Verdana"/>
            </a:endParaRPr>
          </a:p>
          <a:p>
            <a:pPr marL="12700" marR="2556510" indent="914400">
              <a:lnSpc>
                <a:spcPct val="100000"/>
              </a:lnSpc>
            </a:pPr>
            <a:r>
              <a:rPr sz="1600" spc="-65" dirty="0">
                <a:latin typeface="Verdana"/>
                <a:cs typeface="Verdana"/>
              </a:rPr>
              <a:t>studlist1.append(x)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print(studlist1)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752" y="4653250"/>
            <a:ext cx="5351145" cy="167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0" dirty="0">
                <a:latin typeface="Verdana"/>
                <a:cs typeface="Verdana"/>
              </a:rPr>
              <a:t>studlist </a:t>
            </a:r>
            <a:r>
              <a:rPr sz="1600" spc="-345" dirty="0">
                <a:latin typeface="Verdana"/>
                <a:cs typeface="Verdana"/>
              </a:rPr>
              <a:t>=</a:t>
            </a:r>
            <a:r>
              <a:rPr sz="1600" spc="-31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["Nithilan",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"Harini",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"Anjani","Shamma","Imma"]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0" dirty="0">
                <a:latin typeface="Verdana"/>
                <a:cs typeface="Verdana"/>
              </a:rPr>
              <a:t>t</a:t>
            </a:r>
            <a:r>
              <a:rPr sz="1600" spc="-30" dirty="0">
                <a:latin typeface="Verdana"/>
                <a:cs typeface="Verdana"/>
              </a:rPr>
              <a:t>ud</a:t>
            </a:r>
            <a:r>
              <a:rPr sz="1600" spc="-5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135" dirty="0">
                <a:latin typeface="Verdana"/>
                <a:cs typeface="Verdana"/>
              </a:rPr>
              <a:t>1</a:t>
            </a:r>
            <a:r>
              <a:rPr sz="1600" spc="-345" dirty="0">
                <a:latin typeface="Verdana"/>
                <a:cs typeface="Verdana"/>
              </a:rPr>
              <a:t>=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[</a:t>
            </a:r>
            <a:r>
              <a:rPr sz="1600" spc="-245" dirty="0">
                <a:latin typeface="Verdana"/>
                <a:cs typeface="Verdana"/>
              </a:rPr>
              <a:t>"</a:t>
            </a:r>
            <a:r>
              <a:rPr sz="1600" spc="-45" dirty="0">
                <a:latin typeface="Verdana"/>
                <a:cs typeface="Verdana"/>
              </a:rPr>
              <a:t>Dhar</a:t>
            </a:r>
            <a:r>
              <a:rPr sz="1600" spc="-15" dirty="0">
                <a:latin typeface="Verdana"/>
                <a:cs typeface="Verdana"/>
              </a:rPr>
              <a:t>shan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220" dirty="0">
                <a:latin typeface="Verdana"/>
                <a:cs typeface="Verdana"/>
              </a:rPr>
              <a:t>"</a:t>
            </a:r>
            <a:r>
              <a:rPr sz="1600" spc="-185" dirty="0">
                <a:latin typeface="Verdana"/>
                <a:cs typeface="Verdana"/>
              </a:rPr>
              <a:t>,</a:t>
            </a:r>
            <a:r>
              <a:rPr sz="1600" spc="-250" dirty="0">
                <a:latin typeface="Verdana"/>
                <a:cs typeface="Verdana"/>
              </a:rPr>
              <a:t>"</a:t>
            </a:r>
            <a:r>
              <a:rPr sz="1600" spc="-120" dirty="0">
                <a:latin typeface="Verdana"/>
                <a:cs typeface="Verdana"/>
              </a:rPr>
              <a:t>E</a:t>
            </a:r>
            <a:r>
              <a:rPr sz="1600" spc="-85" dirty="0">
                <a:latin typeface="Verdana"/>
                <a:cs typeface="Verdana"/>
              </a:rPr>
              <a:t>v</a:t>
            </a:r>
            <a:r>
              <a:rPr sz="1600" spc="50" dirty="0">
                <a:latin typeface="Verdana"/>
                <a:cs typeface="Verdana"/>
              </a:rPr>
              <a:t>an</a:t>
            </a:r>
            <a:r>
              <a:rPr sz="1600" spc="40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10" dirty="0">
                <a:latin typeface="Verdana"/>
                <a:cs typeface="Verdana"/>
              </a:rPr>
              <a:t>l</a:t>
            </a:r>
            <a:r>
              <a:rPr sz="1600" spc="-30" dirty="0">
                <a:latin typeface="Verdana"/>
                <a:cs typeface="Verdana"/>
              </a:rPr>
              <a:t>in</a:t>
            </a:r>
            <a:r>
              <a:rPr sz="1600" spc="-40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","</a:t>
            </a:r>
            <a:r>
              <a:rPr sz="1600" spc="-330" dirty="0">
                <a:latin typeface="Verdana"/>
                <a:cs typeface="Verdana"/>
              </a:rPr>
              <a:t>S</a:t>
            </a:r>
            <a:r>
              <a:rPr sz="1600" spc="-110" dirty="0">
                <a:latin typeface="Verdana"/>
                <a:cs typeface="Verdana"/>
              </a:rPr>
              <a:t>in</a:t>
            </a:r>
            <a:r>
              <a:rPr sz="1600" spc="-40" dirty="0">
                <a:latin typeface="Verdana"/>
                <a:cs typeface="Verdana"/>
              </a:rPr>
              <a:t>i</a:t>
            </a:r>
            <a:r>
              <a:rPr sz="1600" spc="-185" dirty="0">
                <a:latin typeface="Verdana"/>
                <a:cs typeface="Verdana"/>
              </a:rPr>
              <a:t>"]  </a:t>
            </a:r>
            <a:r>
              <a:rPr sz="1600" spc="-90" dirty="0">
                <a:latin typeface="Verdana"/>
                <a:cs typeface="Verdana"/>
              </a:rPr>
              <a:t>studlist1.extend(studlist)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105" dirty="0">
                <a:latin typeface="Verdana"/>
                <a:cs typeface="Verdana"/>
              </a:rPr>
              <a:t>print(studlist1)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100" dirty="0">
                <a:latin typeface="Verdana"/>
                <a:cs typeface="Verdana"/>
              </a:rPr>
              <a:t>studlist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345" dirty="0">
                <a:latin typeface="Verdana"/>
                <a:cs typeface="Verdana"/>
              </a:rPr>
              <a:t>=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["Nithilan",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"Harini",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"Anjani","Shamma","Imma"]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-30" dirty="0">
                <a:latin typeface="Verdana"/>
                <a:cs typeface="Verdana"/>
              </a:rPr>
              <a:t>ud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-130" dirty="0">
                <a:latin typeface="Verdana"/>
                <a:cs typeface="Verdana"/>
              </a:rPr>
              <a:t>1</a:t>
            </a:r>
            <a:r>
              <a:rPr sz="1600" spc="-345" dirty="0">
                <a:latin typeface="Verdana"/>
                <a:cs typeface="Verdana"/>
              </a:rPr>
              <a:t>=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80" dirty="0">
                <a:latin typeface="Verdana"/>
                <a:cs typeface="Verdana"/>
              </a:rPr>
              <a:t>[</a:t>
            </a:r>
            <a:r>
              <a:rPr sz="1600" spc="-245" dirty="0">
                <a:latin typeface="Verdana"/>
                <a:cs typeface="Verdana"/>
              </a:rPr>
              <a:t>"</a:t>
            </a:r>
            <a:r>
              <a:rPr sz="1600" spc="-85" dirty="0">
                <a:latin typeface="Verdana"/>
                <a:cs typeface="Verdana"/>
              </a:rPr>
              <a:t>Dhar</a:t>
            </a:r>
            <a:r>
              <a:rPr sz="1600" spc="-70" dirty="0">
                <a:latin typeface="Verdana"/>
                <a:cs typeface="Verdana"/>
              </a:rPr>
              <a:t>s</a:t>
            </a:r>
            <a:r>
              <a:rPr sz="1600" spc="45" dirty="0">
                <a:latin typeface="Verdana"/>
                <a:cs typeface="Verdana"/>
              </a:rPr>
              <a:t>hana</a:t>
            </a:r>
            <a:r>
              <a:rPr sz="1600" spc="-220" dirty="0">
                <a:latin typeface="Verdana"/>
                <a:cs typeface="Verdana"/>
              </a:rPr>
              <a:t>"</a:t>
            </a:r>
            <a:r>
              <a:rPr sz="1600" spc="-185" dirty="0">
                <a:latin typeface="Verdana"/>
                <a:cs typeface="Verdana"/>
              </a:rPr>
              <a:t>,</a:t>
            </a:r>
            <a:r>
              <a:rPr sz="1600" spc="-250" dirty="0">
                <a:latin typeface="Verdana"/>
                <a:cs typeface="Verdana"/>
              </a:rPr>
              <a:t>"</a:t>
            </a:r>
            <a:r>
              <a:rPr sz="1600" spc="-120" dirty="0">
                <a:latin typeface="Verdana"/>
                <a:cs typeface="Verdana"/>
              </a:rPr>
              <a:t>E</a:t>
            </a:r>
            <a:r>
              <a:rPr sz="1600" spc="-90" dirty="0">
                <a:latin typeface="Verdana"/>
                <a:cs typeface="Verdana"/>
              </a:rPr>
              <a:t>v</a:t>
            </a:r>
            <a:r>
              <a:rPr sz="1600" spc="50" dirty="0">
                <a:latin typeface="Verdana"/>
                <a:cs typeface="Verdana"/>
              </a:rPr>
              <a:t>an</a:t>
            </a:r>
            <a:r>
              <a:rPr sz="1600" spc="4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n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35" dirty="0">
                <a:latin typeface="Verdana"/>
                <a:cs typeface="Verdana"/>
              </a:rPr>
              <a:t>","S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14" dirty="0">
                <a:latin typeface="Verdana"/>
                <a:cs typeface="Verdana"/>
              </a:rPr>
              <a:t>n</a:t>
            </a:r>
            <a:r>
              <a:rPr sz="1600" spc="-40" dirty="0">
                <a:latin typeface="Verdana"/>
                <a:cs typeface="Verdana"/>
              </a:rPr>
              <a:t>i</a:t>
            </a:r>
            <a:r>
              <a:rPr sz="1600" spc="-210" dirty="0">
                <a:latin typeface="Verdana"/>
                <a:cs typeface="Verdana"/>
              </a:rPr>
              <a:t>"]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2392" y="6398463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3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B31166"/>
                </a:solidFill>
                <a:latin typeface="Tahoma"/>
                <a:cs typeface="Tahoma"/>
              </a:rPr>
              <a:t>Se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p-</a:t>
            </a: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765" y="6264046"/>
            <a:ext cx="3791585" cy="6045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2400" spc="-494" baseline="-12152" dirty="0">
                <a:latin typeface="Verdana"/>
                <a:cs typeface="Verdana"/>
              </a:rPr>
              <a:t>stu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Dr</a:t>
            </a:r>
            <a:r>
              <a:rPr sz="2400" spc="-494" baseline="-12152" dirty="0">
                <a:latin typeface="Verdana"/>
                <a:cs typeface="Verdana"/>
              </a:rPr>
              <a:t>d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.Pa</a:t>
            </a:r>
            <a:r>
              <a:rPr sz="2400" spc="-494" baseline="-12152" dirty="0">
                <a:latin typeface="Verdana"/>
                <a:cs typeface="Verdana"/>
              </a:rPr>
              <a:t>li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r</a:t>
            </a:r>
            <a:r>
              <a:rPr sz="2400" spc="-494" baseline="-12152" dirty="0">
                <a:latin typeface="Verdana"/>
                <a:cs typeface="Verdana"/>
              </a:rPr>
              <a:t>s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ka</a:t>
            </a:r>
            <a:r>
              <a:rPr sz="2400" spc="-494" baseline="-12152" dirty="0">
                <a:latin typeface="Verdana"/>
                <a:cs typeface="Verdana"/>
              </a:rPr>
              <a:t>t.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v</a:t>
            </a:r>
            <a:r>
              <a:rPr sz="2400" spc="-494" baseline="-12152" dirty="0">
                <a:latin typeface="Verdana"/>
                <a:cs typeface="Verdana"/>
              </a:rPr>
              <a:t>a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i.A</a:t>
            </a:r>
            <a:r>
              <a:rPr sz="2400" spc="-494" baseline="-12152" dirty="0">
                <a:latin typeface="Verdana"/>
                <a:cs typeface="Verdana"/>
              </a:rPr>
              <a:t>p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-M</a:t>
            </a:r>
            <a:r>
              <a:rPr sz="2400" spc="-494" baseline="-12152" dirty="0">
                <a:latin typeface="Verdana"/>
                <a:cs typeface="Verdana"/>
              </a:rPr>
              <a:t>p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SR</a:t>
            </a:r>
            <a:r>
              <a:rPr sz="2400" spc="-494" baseline="-12152" dirty="0">
                <a:latin typeface="Verdana"/>
                <a:cs typeface="Verdana"/>
              </a:rPr>
              <a:t>e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IT,</a:t>
            </a:r>
            <a:r>
              <a:rPr sz="2400" spc="-494" baseline="-12152" dirty="0">
                <a:latin typeface="Verdana"/>
                <a:cs typeface="Verdana"/>
              </a:rPr>
              <a:t>n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Py</a:t>
            </a:r>
            <a:r>
              <a:rPr sz="2400" spc="-494" baseline="-12152" dirty="0">
                <a:latin typeface="Verdana"/>
                <a:cs typeface="Verdana"/>
              </a:rPr>
              <a:t>d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tho</a:t>
            </a:r>
            <a:r>
              <a:rPr sz="2400" spc="-494" baseline="-12152" dirty="0">
                <a:latin typeface="Verdana"/>
                <a:cs typeface="Verdana"/>
              </a:rPr>
              <a:t>(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2400" spc="-494" baseline="-12152" dirty="0">
                <a:latin typeface="Verdana"/>
                <a:cs typeface="Verdana"/>
              </a:rPr>
              <a:t>st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P</a:t>
            </a:r>
            <a:r>
              <a:rPr sz="2400" spc="-494" baseline="-12152" dirty="0">
                <a:latin typeface="Verdana"/>
                <a:cs typeface="Verdana"/>
              </a:rPr>
              <a:t>u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rog</a:t>
            </a:r>
            <a:r>
              <a:rPr sz="2400" spc="-494" baseline="-12152" dirty="0">
                <a:latin typeface="Verdana"/>
                <a:cs typeface="Verdana"/>
              </a:rPr>
              <a:t>d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ra</a:t>
            </a:r>
            <a:r>
              <a:rPr sz="2400" spc="-494" baseline="-12152" dirty="0">
                <a:latin typeface="Verdana"/>
                <a:cs typeface="Verdana"/>
              </a:rPr>
              <a:t>li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400" spc="-494" baseline="-12152" dirty="0">
                <a:latin typeface="Verdana"/>
                <a:cs typeface="Verdana"/>
              </a:rPr>
              <a:t>s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400" spc="-494" baseline="-12152" dirty="0">
                <a:latin typeface="Verdana"/>
                <a:cs typeface="Verdana"/>
              </a:rPr>
              <a:t>t1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in</a:t>
            </a:r>
            <a:r>
              <a:rPr sz="2400" spc="-494" baseline="-12152" dirty="0">
                <a:latin typeface="Verdana"/>
                <a:cs typeface="Verdana"/>
              </a:rPr>
              <a:t>)</a:t>
            </a:r>
            <a:r>
              <a:rPr sz="900" b="1" spc="-330" dirty="0">
                <a:solidFill>
                  <a:srgbClr val="B31166"/>
                </a:solidFill>
                <a:latin typeface="Tahoma"/>
                <a:cs typeface="Tahoma"/>
              </a:rPr>
              <a:t>g</a:t>
            </a:r>
            <a:r>
              <a:rPr sz="900" b="1" spc="-1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40" dirty="0">
                <a:solidFill>
                  <a:srgbClr val="B31166"/>
                </a:solidFill>
                <a:latin typeface="Tahoma"/>
                <a:cs typeface="Tahoma"/>
              </a:rPr>
              <a:t>Session</a:t>
            </a:r>
            <a:r>
              <a:rPr sz="900" b="1" spc="-2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B31166"/>
                </a:solidFill>
                <a:latin typeface="Tahoma"/>
                <a:cs typeface="Tahoma"/>
              </a:rPr>
              <a:t>in</a:t>
            </a:r>
            <a:r>
              <a:rPr sz="900" b="1" spc="-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80" dirty="0">
                <a:solidFill>
                  <a:srgbClr val="B31166"/>
                </a:solidFill>
                <a:latin typeface="Tahoma"/>
                <a:cs typeface="Tahoma"/>
              </a:rPr>
              <a:t>STTP-HKBKCE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1600" spc="-100" dirty="0">
                <a:latin typeface="Verdana"/>
                <a:cs typeface="Verdana"/>
              </a:rPr>
              <a:t>print(studlist)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26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822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list()</a:t>
            </a:r>
            <a:r>
              <a:rPr spc="-35" dirty="0"/>
              <a:t> </a:t>
            </a:r>
            <a:r>
              <a:rPr dirty="0"/>
              <a:t>Constructor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613786"/>
            <a:ext cx="776859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marR="5080" indent="-342900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4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24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list()</a:t>
            </a:r>
            <a:r>
              <a:rPr sz="24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constructor</a:t>
            </a:r>
            <a:r>
              <a:rPr sz="24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sz="24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20" dirty="0">
                <a:latin typeface="Verdana"/>
                <a:cs typeface="Verdana"/>
              </a:rPr>
              <a:t>studlist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425" dirty="0">
                <a:latin typeface="Verdana"/>
                <a:cs typeface="Verdana"/>
              </a:rPr>
              <a:t>=</a:t>
            </a:r>
            <a:r>
              <a:rPr sz="2000" spc="-409" dirty="0">
                <a:latin typeface="Verdana"/>
                <a:cs typeface="Verdana"/>
              </a:rPr>
              <a:t> </a:t>
            </a:r>
            <a:r>
              <a:rPr sz="2000" spc="-140" dirty="0">
                <a:latin typeface="Verdana"/>
                <a:cs typeface="Verdana"/>
              </a:rPr>
              <a:t>list(("Nithilan",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"Harini",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"Anjani","Shamma","Imma"))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20" dirty="0">
                <a:latin typeface="Verdana"/>
                <a:cs typeface="Verdana"/>
              </a:rPr>
              <a:t>print(studlist)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572515"/>
            <a:ext cx="59461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45" dirty="0"/>
              <a:t> </a:t>
            </a:r>
            <a:r>
              <a:rPr dirty="0"/>
              <a:t>List</a:t>
            </a:r>
            <a:r>
              <a:rPr spc="-10" dirty="0"/>
              <a:t> </a:t>
            </a:r>
            <a:r>
              <a:rPr dirty="0"/>
              <a:t>sort()</a:t>
            </a:r>
            <a:r>
              <a:rPr spc="-35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List</a:t>
            </a:r>
            <a:r>
              <a:rPr spc="-15" dirty="0"/>
              <a:t> </a:t>
            </a:r>
            <a:r>
              <a:rPr spc="-5" dirty="0"/>
              <a:t>reverse() </a:t>
            </a:r>
            <a:r>
              <a:rPr spc="-785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580894"/>
            <a:ext cx="64579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Verdana"/>
                <a:cs typeface="Verdana"/>
              </a:rPr>
              <a:t>studlist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380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list(("Nithilan",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"Harini",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"Anjani","Shamma","Imma"))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studlist.sort()</a:t>
            </a:r>
            <a:endParaRPr sz="1800" dirty="0">
              <a:latin typeface="Verdana"/>
              <a:cs typeface="Verdana"/>
            </a:endParaRPr>
          </a:p>
          <a:p>
            <a:pPr marL="12700" marR="4690745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print(studlist) 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30" dirty="0">
                <a:latin typeface="Verdana"/>
                <a:cs typeface="Verdana"/>
              </a:rPr>
              <a:t>ud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rs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()  </a:t>
            </a:r>
            <a:r>
              <a:rPr sz="1800" spc="-110" dirty="0">
                <a:latin typeface="Verdana"/>
                <a:cs typeface="Verdana"/>
              </a:rPr>
              <a:t>print(studlist)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758697"/>
            <a:ext cx="37134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List</a:t>
            </a:r>
            <a:r>
              <a:rPr spc="-65" dirty="0"/>
              <a:t> </a:t>
            </a:r>
            <a:r>
              <a:rPr spc="-5" dirty="0"/>
              <a:t>Comprehensions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2246503"/>
            <a:ext cx="8426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217" y="2246503"/>
            <a:ext cx="200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comprehensions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9834" y="2246503"/>
            <a:ext cx="95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prov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486024"/>
            <a:ext cx="1958339" cy="1010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98171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It	con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4613" y="2246503"/>
            <a:ext cx="378142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512445" algn="l"/>
                <a:tab pos="1716405" algn="l"/>
                <a:tab pos="2513330" algn="l"/>
                <a:tab pos="304101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	conc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	cr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6316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containing	expression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8533" y="3104769"/>
            <a:ext cx="2129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64235" algn="l"/>
                <a:tab pos="1446530" algn="l"/>
                <a:tab pos="1928495" algn="l"/>
              </a:tabLst>
            </a:pP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ore	for	or	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3470529"/>
            <a:ext cx="11099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follow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ed  clauses.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7333" y="3470529"/>
            <a:ext cx="2293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2925" algn="l"/>
              </a:tabLst>
            </a:pP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by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tabLst>
                <a:tab pos="858519" algn="l"/>
              </a:tabLst>
            </a:pP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expressions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5519" y="3104769"/>
            <a:ext cx="2370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548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brackets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581660" algn="l"/>
                <a:tab pos="1644014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clause,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R="12700" algn="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6760" y="3470529"/>
            <a:ext cx="3359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zero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tabLst>
                <a:tab pos="791210" algn="l"/>
                <a:tab pos="229743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hing,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eaning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4074413"/>
            <a:ext cx="8302625" cy="10134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put in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kinds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objects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result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resulting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evaluating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expres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4935220"/>
            <a:ext cx="7567930" cy="101091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sion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context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and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clauses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follow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comprehension always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result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1076070"/>
            <a:ext cx="5709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spc="-5" dirty="0"/>
              <a:t>be</a:t>
            </a:r>
            <a:r>
              <a:rPr spc="-10" dirty="0"/>
              <a:t> </a:t>
            </a:r>
            <a:r>
              <a:rPr spc="-5" dirty="0"/>
              <a:t>done</a:t>
            </a:r>
            <a:r>
              <a:rPr spc="-15" dirty="0"/>
              <a:t> </a:t>
            </a:r>
            <a:r>
              <a:rPr spc="-5" dirty="0"/>
              <a:t>using</a:t>
            </a:r>
            <a:r>
              <a:rPr spc="-100" dirty="0"/>
              <a:t> </a:t>
            </a:r>
            <a:r>
              <a:rPr spc="-5" dirty="0"/>
              <a:t>Python?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61491" y="2121877"/>
            <a:ext cx="4926330" cy="36607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9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2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15" dirty="0">
                <a:latin typeface="Times New Roman"/>
                <a:cs typeface="Times New Roman"/>
              </a:rPr>
              <a:t>GUIs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30" dirty="0">
                <a:latin typeface="Times New Roman"/>
                <a:cs typeface="Times New Roman"/>
              </a:rPr>
              <a:t>Website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Programming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Rapid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Prototyping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Scientific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15" dirty="0">
                <a:latin typeface="Times New Roman"/>
                <a:cs typeface="Times New Roman"/>
              </a:rPr>
              <a:t>Natural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Make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remix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2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ages,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XML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4805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206879"/>
            <a:ext cx="8424545" cy="29324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basic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syntax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b="1" i="1" dirty="0">
                <a:solidFill>
                  <a:srgbClr val="404040"/>
                </a:solidFill>
                <a:latin typeface="Courier New"/>
                <a:cs typeface="Courier New"/>
              </a:rPr>
              <a:t>[</a:t>
            </a:r>
            <a:r>
              <a:rPr sz="24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Courier New"/>
                <a:cs typeface="Courier New"/>
              </a:rPr>
              <a:t>expression</a:t>
            </a:r>
            <a:r>
              <a:rPr sz="2400" b="1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2400" b="1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Courier New"/>
                <a:cs typeface="Courier New"/>
              </a:rPr>
              <a:t>item </a:t>
            </a:r>
            <a:r>
              <a:rPr sz="24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24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Courier New"/>
                <a:cs typeface="Courier New"/>
              </a:rPr>
              <a:t>list </a:t>
            </a:r>
            <a:r>
              <a:rPr sz="24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2400" b="1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conditional</a:t>
            </a:r>
            <a:r>
              <a:rPr sz="2400" b="1" i="1" dirty="0">
                <a:solidFill>
                  <a:srgbClr val="404040"/>
                </a:solidFill>
                <a:latin typeface="Courier New"/>
                <a:cs typeface="Courier New"/>
              </a:rPr>
              <a:t> 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equivalent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i="1" spc="-5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24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item</a:t>
            </a:r>
            <a:r>
              <a:rPr sz="2400" b="1" i="1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2400" b="1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list:</a:t>
            </a:r>
            <a:endParaRPr sz="2400">
              <a:latin typeface="Courier New"/>
              <a:cs typeface="Courier New"/>
            </a:endParaRPr>
          </a:p>
          <a:p>
            <a:pPr marR="4202430" algn="r">
              <a:lnSpc>
                <a:spcPct val="100000"/>
              </a:lnSpc>
              <a:spcBef>
                <a:spcPts val="1010"/>
              </a:spcBef>
            </a:pPr>
            <a:r>
              <a:rPr sz="2400" b="1" i="1" spc="-5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2400" b="1" i="1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conditional:</a:t>
            </a:r>
            <a:endParaRPr sz="2400">
              <a:latin typeface="Courier New"/>
              <a:cs typeface="Courier New"/>
            </a:endParaRPr>
          </a:p>
          <a:p>
            <a:pPr marR="4203065" algn="r">
              <a:lnSpc>
                <a:spcPct val="100000"/>
              </a:lnSpc>
              <a:spcBef>
                <a:spcPts val="994"/>
              </a:spcBef>
            </a:pPr>
            <a:r>
              <a:rPr sz="24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expression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491" y="758697"/>
            <a:ext cx="6051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List</a:t>
            </a:r>
            <a:r>
              <a:rPr spc="-35" dirty="0"/>
              <a:t> </a:t>
            </a:r>
            <a:r>
              <a:rPr spc="-5" dirty="0"/>
              <a:t>Comprehensions</a:t>
            </a:r>
            <a:r>
              <a:rPr spc="-45" dirty="0"/>
              <a:t> </a:t>
            </a:r>
            <a:r>
              <a:rPr spc="-5" dirty="0"/>
              <a:t>Continued…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20597"/>
            <a:ext cx="1564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</a:t>
            </a:r>
            <a:r>
              <a:rPr spc="5" dirty="0"/>
              <a:t>a</a:t>
            </a:r>
            <a:r>
              <a:rPr dirty="0"/>
              <a:t>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831594" y="2465959"/>
            <a:ext cx="42608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Verdana"/>
                <a:cs typeface="Verdana"/>
              </a:rPr>
              <a:t>rno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[]</a:t>
            </a:r>
            <a:endParaRPr sz="2400" dirty="0">
              <a:latin typeface="Verdana"/>
              <a:cs typeface="Verdana"/>
            </a:endParaRPr>
          </a:p>
          <a:p>
            <a:pPr marL="433070" marR="1670685" indent="-421005">
              <a:lnSpc>
                <a:spcPct val="100000"/>
              </a:lnSpc>
            </a:pP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x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range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spc="-225" dirty="0">
                <a:latin typeface="Verdana"/>
                <a:cs typeface="Verdana"/>
              </a:rPr>
              <a:t>55</a:t>
            </a:r>
            <a:r>
              <a:rPr sz="2400" spc="-190" dirty="0">
                <a:latin typeface="Verdana"/>
                <a:cs typeface="Verdana"/>
              </a:rPr>
              <a:t>)</a:t>
            </a:r>
            <a:r>
              <a:rPr sz="2400" spc="-365" dirty="0">
                <a:latin typeface="Verdana"/>
                <a:cs typeface="Verdana"/>
              </a:rPr>
              <a:t>:  </a:t>
            </a:r>
            <a:r>
              <a:rPr sz="2400" spc="-125" dirty="0">
                <a:latin typeface="Verdana"/>
                <a:cs typeface="Verdana"/>
              </a:rPr>
              <a:t>rno</a:t>
            </a:r>
            <a:r>
              <a:rPr sz="2400" spc="-105" dirty="0">
                <a:latin typeface="Verdana"/>
                <a:cs typeface="Verdana"/>
              </a:rPr>
              <a:t>.</a:t>
            </a:r>
            <a:r>
              <a:rPr sz="2400" spc="155" dirty="0">
                <a:latin typeface="Verdana"/>
                <a:cs typeface="Verdana"/>
              </a:rPr>
              <a:t>ap</a:t>
            </a:r>
            <a:r>
              <a:rPr sz="2400" spc="150" dirty="0">
                <a:latin typeface="Verdana"/>
                <a:cs typeface="Verdana"/>
              </a:rPr>
              <a:t>p</a:t>
            </a:r>
            <a:r>
              <a:rPr sz="2400" spc="75" dirty="0">
                <a:latin typeface="Verdana"/>
                <a:cs typeface="Verdana"/>
              </a:rPr>
              <a:t>en</a:t>
            </a:r>
            <a:r>
              <a:rPr sz="2400" spc="70" dirty="0">
                <a:latin typeface="Verdana"/>
                <a:cs typeface="Verdana"/>
              </a:rPr>
              <a:t>d</a:t>
            </a:r>
            <a:r>
              <a:rPr sz="2400" spc="-210" dirty="0">
                <a:latin typeface="Verdana"/>
                <a:cs typeface="Verdana"/>
              </a:rPr>
              <a:t>(</a:t>
            </a:r>
            <a:r>
              <a:rPr sz="2400" spc="-265" dirty="0">
                <a:latin typeface="Verdana"/>
                <a:cs typeface="Verdana"/>
              </a:rPr>
              <a:t>x</a:t>
            </a:r>
            <a:r>
              <a:rPr sz="2400" spc="-204" dirty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 marL="12700" marR="316230">
              <a:lnSpc>
                <a:spcPct val="100000"/>
              </a:lnSpc>
            </a:pPr>
            <a:r>
              <a:rPr sz="2400" spc="-140" dirty="0">
                <a:latin typeface="Verdana"/>
                <a:cs typeface="Verdana"/>
              </a:rPr>
              <a:t>pr</a:t>
            </a:r>
            <a:r>
              <a:rPr sz="2400" spc="-65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nt(</a:t>
            </a:r>
            <a:r>
              <a:rPr sz="2400" spc="-175" dirty="0">
                <a:latin typeface="Verdana"/>
                <a:cs typeface="Verdana"/>
              </a:rPr>
              <a:t>"</a:t>
            </a:r>
            <a:r>
              <a:rPr sz="2400" spc="-215" dirty="0">
                <a:latin typeface="Verdana"/>
                <a:cs typeface="Verdana"/>
              </a:rPr>
              <a:t>U</a:t>
            </a:r>
            <a:r>
              <a:rPr sz="2400" spc="-335" dirty="0">
                <a:latin typeface="Verdana"/>
                <a:cs typeface="Verdana"/>
              </a:rPr>
              <a:t>s</a:t>
            </a:r>
            <a:r>
              <a:rPr sz="2400" spc="-150" dirty="0">
                <a:latin typeface="Verdana"/>
                <a:cs typeface="Verdana"/>
              </a:rPr>
              <a:t>i</a:t>
            </a:r>
            <a:r>
              <a:rPr sz="2400" spc="30" dirty="0">
                <a:latin typeface="Verdana"/>
                <a:cs typeface="Verdana"/>
              </a:rPr>
              <a:t>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loop"</a:t>
            </a:r>
            <a:r>
              <a:rPr sz="2400" spc="-70" dirty="0">
                <a:latin typeface="Verdana"/>
                <a:cs typeface="Verdana"/>
              </a:rPr>
              <a:t>,</a:t>
            </a:r>
            <a:r>
              <a:rPr sz="2400" spc="-80" dirty="0">
                <a:latin typeface="Verdana"/>
                <a:cs typeface="Verdana"/>
              </a:rPr>
              <a:t>rn</a:t>
            </a:r>
            <a:r>
              <a:rPr sz="2400" spc="-85" dirty="0">
                <a:latin typeface="Verdana"/>
                <a:cs typeface="Verdana"/>
              </a:rPr>
              <a:t>o</a:t>
            </a:r>
            <a:r>
              <a:rPr sz="2400" spc="-175" dirty="0">
                <a:latin typeface="Verdana"/>
                <a:cs typeface="Verdana"/>
              </a:rPr>
              <a:t>)  </a:t>
            </a:r>
            <a:r>
              <a:rPr sz="2400" spc="-200" dirty="0">
                <a:latin typeface="Verdana"/>
                <a:cs typeface="Verdana"/>
              </a:rPr>
              <a:t>rno1=[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x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70" dirty="0">
                <a:latin typeface="Verdana"/>
                <a:cs typeface="Verdana"/>
              </a:rPr>
              <a:t>x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65" dirty="0">
                <a:latin typeface="Verdana"/>
                <a:cs typeface="Verdana"/>
              </a:rPr>
              <a:t>i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range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spc="-225" dirty="0">
                <a:latin typeface="Verdana"/>
                <a:cs typeface="Verdana"/>
              </a:rPr>
              <a:t>50</a:t>
            </a:r>
            <a:r>
              <a:rPr sz="2400" spc="-160" dirty="0">
                <a:latin typeface="Verdana"/>
                <a:cs typeface="Verdana"/>
              </a:rPr>
              <a:t>)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40" dirty="0">
                <a:latin typeface="Verdana"/>
                <a:cs typeface="Verdana"/>
              </a:rPr>
              <a:t>pr</a:t>
            </a:r>
            <a:r>
              <a:rPr sz="2400" spc="-65" dirty="0">
                <a:latin typeface="Verdana"/>
                <a:cs typeface="Verdana"/>
              </a:rPr>
              <a:t>i</a:t>
            </a:r>
            <a:r>
              <a:rPr sz="2400" spc="-195" dirty="0">
                <a:latin typeface="Verdana"/>
                <a:cs typeface="Verdana"/>
              </a:rPr>
              <a:t>nt(</a:t>
            </a:r>
            <a:r>
              <a:rPr sz="2400" spc="-175" dirty="0">
                <a:latin typeface="Verdana"/>
                <a:cs typeface="Verdana"/>
              </a:rPr>
              <a:t>"</a:t>
            </a:r>
            <a:r>
              <a:rPr sz="2400" spc="-225" dirty="0">
                <a:latin typeface="Verdana"/>
                <a:cs typeface="Verdana"/>
              </a:rPr>
              <a:t>us</a:t>
            </a:r>
            <a:r>
              <a:rPr sz="2400" spc="-105" dirty="0">
                <a:latin typeface="Verdana"/>
                <a:cs typeface="Verdana"/>
              </a:rPr>
              <a:t>i</a:t>
            </a:r>
            <a:r>
              <a:rPr sz="2400" spc="30" dirty="0">
                <a:latin typeface="Verdana"/>
                <a:cs typeface="Verdana"/>
              </a:rPr>
              <a:t>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l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265" dirty="0">
                <a:latin typeface="Verdana"/>
                <a:cs typeface="Verdana"/>
              </a:rPr>
              <a:t>s</a:t>
            </a:r>
            <a:r>
              <a:rPr sz="2400" spc="-195" dirty="0">
                <a:latin typeface="Verdana"/>
                <a:cs typeface="Verdana"/>
              </a:rPr>
              <a:t>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comp</a:t>
            </a:r>
            <a:r>
              <a:rPr sz="2400" spc="10" dirty="0">
                <a:latin typeface="Verdana"/>
                <a:cs typeface="Verdana"/>
              </a:rPr>
              <a:t>r</a:t>
            </a:r>
            <a:r>
              <a:rPr sz="2400" spc="-165" dirty="0">
                <a:latin typeface="Verdana"/>
                <a:cs typeface="Verdana"/>
              </a:rPr>
              <a:t>e"</a:t>
            </a:r>
            <a:r>
              <a:rPr sz="2400" spc="-145" dirty="0">
                <a:latin typeface="Verdana"/>
                <a:cs typeface="Verdana"/>
              </a:rPr>
              <a:t>,</a:t>
            </a:r>
            <a:r>
              <a:rPr sz="2400" spc="-130" dirty="0">
                <a:latin typeface="Verdana"/>
                <a:cs typeface="Verdana"/>
              </a:rPr>
              <a:t>rno1)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58697"/>
            <a:ext cx="3508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Tuples-Introduction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234311"/>
            <a:ext cx="5564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tuple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sequence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immutable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objects.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65602"/>
            <a:ext cx="8225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Tuples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sequences,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just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lists.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difference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tuples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can't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42742"/>
            <a:ext cx="5721985" cy="8915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1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changed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ie.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tuples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immutable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Tuples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parentheses</a:t>
            </a:r>
            <a:r>
              <a:rPr sz="2000" i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lists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square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brackets.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796797"/>
            <a:ext cx="3324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60" dirty="0"/>
              <a:t> </a:t>
            </a:r>
            <a:r>
              <a:rPr dirty="0"/>
              <a:t>on</a:t>
            </a:r>
            <a:r>
              <a:rPr spc="-100" dirty="0"/>
              <a:t> </a:t>
            </a:r>
            <a:r>
              <a:rPr spc="-50" dirty="0"/>
              <a:t>Tuples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2467483"/>
            <a:ext cx="6343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85" dirty="0">
                <a:latin typeface="Verdana"/>
                <a:cs typeface="Verdana"/>
              </a:rPr>
              <a:t>Sha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210" dirty="0">
                <a:latin typeface="Verdana"/>
                <a:cs typeface="Verdana"/>
              </a:rPr>
              <a:t>")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Verdana"/>
                <a:cs typeface="Verdana"/>
              </a:rPr>
              <a:t>print(studtuple)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557276"/>
            <a:ext cx="50768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988820" algn="l"/>
              </a:tabLst>
            </a:pPr>
            <a:r>
              <a:rPr dirty="0"/>
              <a:t>Access</a:t>
            </a:r>
            <a:r>
              <a:rPr spc="-75" dirty="0"/>
              <a:t> </a:t>
            </a:r>
            <a:r>
              <a:rPr spc="-60" dirty="0"/>
              <a:t>Tuple</a:t>
            </a:r>
            <a:r>
              <a:rPr spc="-15" dirty="0"/>
              <a:t> </a:t>
            </a:r>
            <a:r>
              <a:rPr dirty="0"/>
              <a:t>Items,</a:t>
            </a:r>
            <a:r>
              <a:rPr spc="-10" dirty="0"/>
              <a:t> </a:t>
            </a:r>
            <a:r>
              <a:rPr dirty="0"/>
              <a:t>Range</a:t>
            </a:r>
            <a:r>
              <a:rPr spc="-30" dirty="0"/>
              <a:t> </a:t>
            </a:r>
            <a:r>
              <a:rPr dirty="0"/>
              <a:t>of </a:t>
            </a:r>
            <a:r>
              <a:rPr spc="-785" dirty="0"/>
              <a:t> </a:t>
            </a:r>
            <a:r>
              <a:rPr dirty="0"/>
              <a:t>Indexes &amp;	Negative</a:t>
            </a:r>
            <a:r>
              <a:rPr spc="-65" dirty="0"/>
              <a:t> </a:t>
            </a:r>
            <a:r>
              <a:rPr dirty="0"/>
              <a:t>Indexes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7368" y="2543683"/>
            <a:ext cx="634365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85" dirty="0">
                <a:latin typeface="Verdana"/>
                <a:cs typeface="Verdana"/>
              </a:rPr>
              <a:t>Sha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210" dirty="0">
                <a:latin typeface="Verdana"/>
                <a:cs typeface="Verdana"/>
              </a:rPr>
              <a:t>")</a:t>
            </a:r>
            <a:endParaRPr sz="1800" dirty="0">
              <a:latin typeface="Verdana"/>
              <a:cs typeface="Verdana"/>
            </a:endParaRPr>
          </a:p>
          <a:p>
            <a:pPr marL="12700" marR="4155440">
              <a:lnSpc>
                <a:spcPct val="200000"/>
              </a:lnSpc>
            </a:pPr>
            <a:r>
              <a:rPr sz="1800" spc="-70" dirty="0">
                <a:latin typeface="Verdana"/>
                <a:cs typeface="Verdana"/>
              </a:rPr>
              <a:t>print(studtuple) 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print(studtuple[2]) 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print(studtuple[-2]) 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print(studtuple[2:5])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print(studtuple[-4:-1])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664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Change</a:t>
            </a:r>
            <a:r>
              <a:rPr spc="-105" dirty="0"/>
              <a:t> </a:t>
            </a:r>
            <a:r>
              <a:rPr spc="-60" dirty="0"/>
              <a:t>Tuple</a:t>
            </a:r>
            <a:r>
              <a:rPr spc="-95" dirty="0"/>
              <a:t> </a:t>
            </a:r>
            <a:r>
              <a:rPr spc="-50" dirty="0"/>
              <a:t>Values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7368" y="2386711"/>
            <a:ext cx="6898640" cy="137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Once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tuple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created,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you cannot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change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values.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Tuples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unchangeable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04040"/>
                </a:solidFill>
                <a:latin typeface="Times New Roman"/>
                <a:cs typeface="Times New Roman"/>
              </a:rPr>
              <a:t>immutable</a:t>
            </a:r>
            <a:r>
              <a:rPr sz="20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called.</a:t>
            </a:r>
            <a:endParaRPr sz="2000">
              <a:latin typeface="Times New Roman"/>
              <a:cs typeface="Times New Roman"/>
            </a:endParaRPr>
          </a:p>
          <a:p>
            <a:pPr marL="354965" marR="117475" indent="-3429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workaround.</a:t>
            </a:r>
            <a:r>
              <a:rPr sz="20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can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convert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tuple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list,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change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convert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list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back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tuple.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953" y="4496816"/>
            <a:ext cx="3317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4" dirty="0">
                <a:latin typeface="Verdana"/>
                <a:cs typeface="Verdana"/>
              </a:rPr>
              <a:t>",  </a:t>
            </a:r>
            <a:r>
              <a:rPr sz="1800" spc="-114" dirty="0">
                <a:latin typeface="Verdana"/>
                <a:cs typeface="Verdana"/>
              </a:rPr>
              <a:t>"Anjani","Shamma","Imma")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7953" y="5319776"/>
            <a:ext cx="1707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print(studtuple)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7953" y="5868111"/>
            <a:ext cx="22885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studtuple[1]="Nutun"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496816"/>
            <a:ext cx="33178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04" dirty="0">
                <a:latin typeface="Verdana"/>
                <a:cs typeface="Verdana"/>
              </a:rPr>
              <a:t>",  </a:t>
            </a:r>
            <a:r>
              <a:rPr sz="1800" spc="-120" dirty="0">
                <a:latin typeface="Verdana"/>
                <a:cs typeface="Verdana"/>
              </a:rPr>
              <a:t>"Anjani","Shamma","Imma") 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print(studtuple) 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s=list(studtuple)</a:t>
            </a:r>
            <a:endParaRPr sz="1800" dirty="0">
              <a:latin typeface="Verdana"/>
              <a:cs typeface="Verdana"/>
            </a:endParaRPr>
          </a:p>
          <a:p>
            <a:pPr marL="12700" marR="1307465">
              <a:lnSpc>
                <a:spcPct val="100000"/>
              </a:lnSpc>
            </a:pPr>
            <a:r>
              <a:rPr sz="1800" spc="-165" dirty="0">
                <a:latin typeface="Verdana"/>
                <a:cs typeface="Verdana"/>
              </a:rPr>
              <a:t>s[1]="Nutun" 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5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90" dirty="0">
                <a:latin typeface="Verdana"/>
                <a:cs typeface="Verdana"/>
              </a:rPr>
              <a:t>e</a:t>
            </a:r>
            <a:r>
              <a:rPr sz="1800" spc="-325" dirty="0">
                <a:latin typeface="Verdana"/>
                <a:cs typeface="Verdana"/>
              </a:rPr>
              <a:t>=</a:t>
            </a:r>
            <a:r>
              <a:rPr sz="1800" spc="-175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14" dirty="0">
                <a:latin typeface="Verdana"/>
                <a:cs typeface="Verdana"/>
              </a:rPr>
              <a:t>l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(</a:t>
            </a:r>
            <a:r>
              <a:rPr sz="1800" spc="-235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)  </a:t>
            </a:r>
            <a:r>
              <a:rPr sz="1800" spc="-70" dirty="0">
                <a:latin typeface="Verdana"/>
                <a:cs typeface="Verdana"/>
              </a:rPr>
              <a:t>print(studtuple)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930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Loop</a:t>
            </a:r>
            <a:r>
              <a:rPr spc="-90" dirty="0"/>
              <a:t> </a:t>
            </a:r>
            <a:r>
              <a:rPr spc="-10" dirty="0"/>
              <a:t>Through</a:t>
            </a:r>
            <a:r>
              <a:rPr spc="-4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60" dirty="0"/>
              <a:t>Tuple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602994" y="2467483"/>
            <a:ext cx="6344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335" dirty="0">
                <a:latin typeface="Verdana"/>
                <a:cs typeface="Verdana"/>
              </a:rPr>
              <a:t>S</a:t>
            </a:r>
            <a:r>
              <a:rPr sz="1800" spc="55" dirty="0">
                <a:latin typeface="Verdana"/>
                <a:cs typeface="Verdana"/>
              </a:rPr>
              <a:t>h</a:t>
            </a:r>
            <a:r>
              <a:rPr sz="1800" spc="40" dirty="0">
                <a:latin typeface="Verdana"/>
                <a:cs typeface="Verdana"/>
              </a:rPr>
              <a:t>a</a:t>
            </a:r>
            <a:r>
              <a:rPr sz="1800" spc="-65" dirty="0">
                <a:latin typeface="Verdana"/>
                <a:cs typeface="Verdana"/>
              </a:rPr>
              <a:t>mm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85" dirty="0">
                <a:latin typeface="Verdana"/>
                <a:cs typeface="Verdana"/>
              </a:rPr>
              <a:t>")  </a:t>
            </a:r>
            <a:r>
              <a:rPr sz="1800" spc="-70" dirty="0">
                <a:latin typeface="Verdana"/>
                <a:cs typeface="Verdana"/>
              </a:rPr>
              <a:t>print(studtuple)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00" dirty="0">
                <a:latin typeface="Verdana"/>
                <a:cs typeface="Verdana"/>
              </a:rPr>
              <a:t>e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266700">
              <a:lnSpc>
                <a:spcPct val="100000"/>
              </a:lnSpc>
            </a:pPr>
            <a:r>
              <a:rPr sz="1800" spc="-120" dirty="0">
                <a:latin typeface="Verdana"/>
                <a:cs typeface="Verdana"/>
              </a:rPr>
              <a:t>print(x)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5388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</a:t>
            </a:r>
            <a:r>
              <a:rPr spc="-35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dirty="0"/>
              <a:t>Item</a:t>
            </a:r>
            <a:r>
              <a:rPr spc="-30" dirty="0"/>
              <a:t> </a:t>
            </a:r>
            <a:r>
              <a:rPr dirty="0"/>
              <a:t>Exists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7368" y="2442464"/>
            <a:ext cx="63436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85" dirty="0">
                <a:latin typeface="Verdana"/>
                <a:cs typeface="Verdana"/>
              </a:rPr>
              <a:t>Sha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85" dirty="0">
                <a:latin typeface="Verdana"/>
                <a:cs typeface="Verdana"/>
              </a:rPr>
              <a:t>")  </a:t>
            </a:r>
            <a:r>
              <a:rPr sz="1800" spc="-70" dirty="0">
                <a:latin typeface="Verdana"/>
                <a:cs typeface="Verdana"/>
              </a:rPr>
              <a:t>print(studtuple)</a:t>
            </a:r>
            <a:endParaRPr sz="1800" dirty="0">
              <a:latin typeface="Verdana"/>
              <a:cs typeface="Verdana"/>
            </a:endParaRPr>
          </a:p>
          <a:p>
            <a:pPr marL="12700" marR="2303145">
              <a:lnSpc>
                <a:spcPct val="100000"/>
              </a:lnSpc>
            </a:pPr>
            <a:r>
              <a:rPr sz="1800" spc="-35" dirty="0">
                <a:latin typeface="Verdana"/>
                <a:cs typeface="Verdana"/>
              </a:rPr>
              <a:t>k</a:t>
            </a:r>
            <a:r>
              <a:rPr sz="1800" spc="-45" dirty="0">
                <a:latin typeface="Verdana"/>
                <a:cs typeface="Verdana"/>
              </a:rPr>
              <a:t>e</a:t>
            </a:r>
            <a:r>
              <a:rPr sz="1800" spc="-265" dirty="0">
                <a:latin typeface="Verdana"/>
                <a:cs typeface="Verdana"/>
              </a:rPr>
              <a:t>y=</a:t>
            </a:r>
            <a:r>
              <a:rPr sz="1800" spc="-9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20" dirty="0">
                <a:latin typeface="Verdana"/>
                <a:cs typeface="Verdana"/>
              </a:rPr>
              <a:t>u</a:t>
            </a:r>
            <a:r>
              <a:rPr sz="1800" spc="-110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65" dirty="0">
                <a:latin typeface="Verdana"/>
                <a:cs typeface="Verdana"/>
              </a:rPr>
              <a:t>"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80" dirty="0">
                <a:latin typeface="Verdana"/>
                <a:cs typeface="Verdana"/>
              </a:rPr>
              <a:t>ter 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me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rch</a:t>
            </a:r>
            <a:r>
              <a:rPr sz="1800" spc="-195" dirty="0">
                <a:latin typeface="Verdana"/>
                <a:cs typeface="Verdana"/>
              </a:rPr>
              <a:t>") 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k</a:t>
            </a:r>
            <a:r>
              <a:rPr sz="1800" spc="-45" dirty="0">
                <a:latin typeface="Verdana"/>
                <a:cs typeface="Verdana"/>
              </a:rPr>
              <a:t>e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00" dirty="0">
                <a:latin typeface="Verdana"/>
                <a:cs typeface="Verdana"/>
              </a:rPr>
              <a:t>e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</a:pPr>
            <a:r>
              <a:rPr sz="1800" spc="-114" dirty="0">
                <a:latin typeface="Verdana"/>
                <a:cs typeface="Verdana"/>
              </a:rPr>
              <a:t>print("Yes,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key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tuple")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else:</a:t>
            </a:r>
            <a:endParaRPr sz="18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print("Key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not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found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tuple")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368" y="869391"/>
            <a:ext cx="2350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Tuple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Length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696083"/>
            <a:ext cx="6343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25" dirty="0">
                <a:latin typeface="Verdana"/>
                <a:cs typeface="Verdana"/>
              </a:rPr>
              <a:t>h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45" dirty="0">
                <a:latin typeface="Verdana"/>
                <a:cs typeface="Verdana"/>
              </a:rPr>
              <a:t>an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85" dirty="0">
                <a:latin typeface="Verdana"/>
                <a:cs typeface="Verdana"/>
              </a:rPr>
              <a:t>Sha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85" dirty="0">
                <a:latin typeface="Verdana"/>
                <a:cs typeface="Verdana"/>
              </a:rPr>
              <a:t>")  </a:t>
            </a:r>
            <a:r>
              <a:rPr sz="1800" spc="-75" dirty="0">
                <a:latin typeface="Verdana"/>
                <a:cs typeface="Verdana"/>
              </a:rPr>
              <a:t>print(len(studtuple))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18440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spc="-95" dirty="0"/>
              <a:t> </a:t>
            </a:r>
            <a:r>
              <a:rPr dirty="0"/>
              <a:t>Items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857880"/>
            <a:ext cx="6344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Verdana"/>
                <a:cs typeface="Verdana"/>
              </a:rPr>
              <a:t>#</a:t>
            </a:r>
            <a:r>
              <a:rPr sz="1800" spc="-130" dirty="0">
                <a:latin typeface="Verdana"/>
                <a:cs typeface="Verdana"/>
              </a:rPr>
              <a:t> er</a:t>
            </a:r>
            <a:r>
              <a:rPr sz="1800" spc="-114" dirty="0">
                <a:latin typeface="Verdana"/>
                <a:cs typeface="Verdana"/>
              </a:rPr>
              <a:t>r</a:t>
            </a:r>
            <a:r>
              <a:rPr sz="1800" spc="-75" dirty="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Verdana"/>
                <a:cs typeface="Verdana"/>
              </a:rPr>
              <a:t>studtuple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("Nithilan",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"Harini",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"Anjani","Shamma","Imma")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Verdana"/>
                <a:cs typeface="Verdana"/>
              </a:rPr>
              <a:t>studtuple[5]="kavitha"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75" dirty="0">
                <a:latin typeface="Verdana"/>
                <a:cs typeface="Verdana"/>
              </a:rPr>
              <a:t>print(len(studtuple))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39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2843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IDEs</a:t>
            </a:r>
            <a:r>
              <a:rPr spc="-45" dirty="0"/>
              <a:t> </a:t>
            </a:r>
            <a:r>
              <a:rPr spc="5" dirty="0"/>
              <a:t>for</a:t>
            </a:r>
            <a:r>
              <a:rPr spc="-114" dirty="0"/>
              <a:t> </a:t>
            </a:r>
            <a:r>
              <a:rPr dirty="0"/>
              <a:t>python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487725"/>
            <a:ext cx="1519555" cy="2488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IDLE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PyCharm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Atom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VS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Vim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4805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971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Create</a:t>
            </a:r>
            <a:r>
              <a:rPr spc="-85" dirty="0"/>
              <a:t> </a:t>
            </a:r>
            <a:r>
              <a:rPr spc="-60" dirty="0"/>
              <a:t>Tuple</a:t>
            </a:r>
            <a:r>
              <a:rPr spc="-80" dirty="0"/>
              <a:t> </a:t>
            </a:r>
            <a:r>
              <a:rPr spc="-15" dirty="0"/>
              <a:t>With</a:t>
            </a:r>
            <a:r>
              <a:rPr spc="-20" dirty="0"/>
              <a:t> </a:t>
            </a:r>
            <a:r>
              <a:rPr spc="-5" dirty="0"/>
              <a:t>One</a:t>
            </a:r>
            <a:r>
              <a:rPr spc="-25" dirty="0"/>
              <a:t> </a:t>
            </a:r>
            <a:r>
              <a:rPr dirty="0"/>
              <a:t>Item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9345" cy="285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26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tuple with only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item,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 have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comma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item,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otherwise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Python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will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recognize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tuple.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0665" marR="3584575">
              <a:lnSpc>
                <a:spcPct val="100000"/>
              </a:lnSpc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250" dirty="0">
                <a:latin typeface="Verdana"/>
                <a:cs typeface="Verdana"/>
              </a:rPr>
              <a:t>ss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04" dirty="0">
                <a:latin typeface="Verdana"/>
                <a:cs typeface="Verdana"/>
              </a:rPr>
              <a:t>,</a:t>
            </a:r>
            <a:r>
              <a:rPr sz="1800" spc="-130" dirty="0">
                <a:latin typeface="Verdana"/>
                <a:cs typeface="Verdana"/>
              </a:rPr>
              <a:t>)  </a:t>
            </a:r>
            <a:r>
              <a:rPr sz="1800" spc="-70" dirty="0">
                <a:latin typeface="Verdana"/>
                <a:cs typeface="Verdana"/>
              </a:rPr>
              <a:t>print(type(studtuple))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  <a:p>
            <a:pPr marL="240665" marR="3584575">
              <a:lnSpc>
                <a:spcPct val="100000"/>
              </a:lnSpc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250" dirty="0">
                <a:latin typeface="Verdana"/>
                <a:cs typeface="Verdana"/>
              </a:rPr>
              <a:t>ss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195" dirty="0">
                <a:latin typeface="Verdana"/>
                <a:cs typeface="Verdana"/>
              </a:rPr>
              <a:t>")  </a:t>
            </a:r>
            <a:r>
              <a:rPr sz="1800" spc="-70" dirty="0">
                <a:latin typeface="Verdana"/>
                <a:cs typeface="Verdana"/>
              </a:rPr>
              <a:t>print(type(studtuple))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4987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Remove</a:t>
            </a:r>
            <a:r>
              <a:rPr spc="-85" dirty="0"/>
              <a:t> </a:t>
            </a:r>
            <a:r>
              <a:rPr dirty="0"/>
              <a:t>Items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2613786"/>
            <a:ext cx="6494145" cy="272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97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Tuples</a:t>
            </a:r>
            <a:r>
              <a:rPr sz="2400" spc="5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unchangeable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cannot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items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it, but you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delete 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tuple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completely: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 marR="155575">
              <a:lnSpc>
                <a:spcPct val="100000"/>
              </a:lnSpc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20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85" dirty="0">
                <a:latin typeface="Verdana"/>
                <a:cs typeface="Verdana"/>
              </a:rPr>
              <a:t>Sha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85" dirty="0">
                <a:latin typeface="Verdana"/>
                <a:cs typeface="Verdana"/>
              </a:rPr>
              <a:t>")  </a:t>
            </a:r>
            <a:r>
              <a:rPr sz="1800" spc="-70" dirty="0">
                <a:latin typeface="Verdana"/>
                <a:cs typeface="Verdana"/>
              </a:rPr>
              <a:t>print(studtuple)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20" dirty="0">
                <a:latin typeface="Verdana"/>
                <a:cs typeface="Verdana"/>
              </a:rPr>
              <a:t>del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studtuple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</a:t>
            </a:r>
            <a:r>
              <a:rPr sz="1800" spc="40" dirty="0">
                <a:latin typeface="Verdana"/>
                <a:cs typeface="Verdana"/>
              </a:rPr>
              <a:t>d</a:t>
            </a:r>
            <a:r>
              <a:rPr sz="1800" spc="-50" dirty="0">
                <a:latin typeface="Verdana"/>
                <a:cs typeface="Verdana"/>
              </a:rPr>
              <a:t>tup</a:t>
            </a:r>
            <a:r>
              <a:rPr sz="1800" spc="-20" dirty="0">
                <a:latin typeface="Verdana"/>
                <a:cs typeface="Verdana"/>
              </a:rPr>
              <a:t>l</a:t>
            </a:r>
            <a:r>
              <a:rPr sz="1800" spc="100" dirty="0">
                <a:latin typeface="Verdana"/>
                <a:cs typeface="Verdana"/>
              </a:rPr>
              <a:t>e</a:t>
            </a:r>
            <a:r>
              <a:rPr sz="1800" spc="-155" dirty="0">
                <a:latin typeface="Verdana"/>
                <a:cs typeface="Verdana"/>
              </a:rPr>
              <a:t>)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#</a:t>
            </a:r>
            <a:r>
              <a:rPr sz="1800" spc="-130" dirty="0">
                <a:latin typeface="Verdana"/>
                <a:cs typeface="Verdana"/>
              </a:rPr>
              <a:t> er</a:t>
            </a:r>
            <a:r>
              <a:rPr sz="1800" spc="-114" dirty="0">
                <a:latin typeface="Verdana"/>
                <a:cs typeface="Verdana"/>
              </a:rPr>
              <a:t>r</a:t>
            </a:r>
            <a:r>
              <a:rPr sz="1800" spc="-75" dirty="0">
                <a:latin typeface="Verdana"/>
                <a:cs typeface="Verdana"/>
              </a:rPr>
              <a:t>or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835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Join</a:t>
            </a:r>
            <a:r>
              <a:rPr spc="-120" dirty="0"/>
              <a:t> </a:t>
            </a:r>
            <a:r>
              <a:rPr spc="-80" dirty="0"/>
              <a:t>Two</a:t>
            </a:r>
            <a:r>
              <a:rPr spc="-85" dirty="0"/>
              <a:t> </a:t>
            </a:r>
            <a:r>
              <a:rPr spc="-50" dirty="0"/>
              <a:t>Tuples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467483"/>
            <a:ext cx="6148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ud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30" dirty="0">
                <a:latin typeface="Verdana"/>
                <a:cs typeface="Verdana"/>
              </a:rPr>
              <a:t>up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2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125" dirty="0">
                <a:latin typeface="Verdana"/>
                <a:cs typeface="Verdana"/>
              </a:rPr>
              <a:t>A</a:t>
            </a:r>
            <a:r>
              <a:rPr sz="1800" spc="-75" dirty="0">
                <a:latin typeface="Verdana"/>
                <a:cs typeface="Verdana"/>
              </a:rPr>
              <a:t>njan</a:t>
            </a:r>
            <a:r>
              <a:rPr sz="1800" spc="-30" dirty="0">
                <a:latin typeface="Verdana"/>
                <a:cs typeface="Verdana"/>
              </a:rPr>
              <a:t>i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85" dirty="0">
                <a:latin typeface="Verdana"/>
                <a:cs typeface="Verdana"/>
              </a:rPr>
              <a:t>Sha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215" dirty="0">
                <a:latin typeface="Verdana"/>
                <a:cs typeface="Verdana"/>
              </a:rPr>
              <a:t>,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65" dirty="0">
                <a:latin typeface="Verdana"/>
                <a:cs typeface="Verdana"/>
              </a:rPr>
              <a:t>m</a:t>
            </a:r>
            <a:r>
              <a:rPr sz="1800" spc="-60" dirty="0">
                <a:latin typeface="Verdana"/>
                <a:cs typeface="Verdana"/>
              </a:rPr>
              <a:t>m</a:t>
            </a:r>
            <a:r>
              <a:rPr sz="1800" spc="140" dirty="0">
                <a:latin typeface="Verdana"/>
                <a:cs typeface="Verdana"/>
              </a:rPr>
              <a:t>a</a:t>
            </a:r>
            <a:r>
              <a:rPr sz="1800" spc="-185" dirty="0">
                <a:latin typeface="Verdana"/>
                <a:cs typeface="Verdana"/>
              </a:rPr>
              <a:t>")  </a:t>
            </a:r>
            <a:r>
              <a:rPr sz="1800" spc="-100" dirty="0">
                <a:latin typeface="Verdana"/>
                <a:cs typeface="Verdana"/>
              </a:rPr>
              <a:t>studtup1=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("Dharshana","Evangeline","Sini","Sowmya") 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stud_new=studtup+studtup1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Verdana"/>
                <a:cs typeface="Verdana"/>
              </a:rPr>
              <a:t>print(stud_new)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181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tuple()</a:t>
            </a:r>
            <a:r>
              <a:rPr spc="-45" dirty="0"/>
              <a:t> </a:t>
            </a:r>
            <a:r>
              <a:rPr dirty="0"/>
              <a:t>Constructor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7368" y="2857880"/>
            <a:ext cx="68821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studtup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tuple(("Nithilan",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"Harini",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"Anjani","Shamma","Imma"))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Verdana"/>
                <a:cs typeface="Verdana"/>
              </a:rPr>
              <a:t>print(studtup)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2893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Tuple</a:t>
            </a:r>
            <a:r>
              <a:rPr spc="-70" dirty="0"/>
              <a:t> </a:t>
            </a:r>
            <a:r>
              <a:rPr dirty="0"/>
              <a:t>Methods()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2232786"/>
            <a:ext cx="7725409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00"/>
              </a:spcBef>
              <a:tabLst>
                <a:tab pos="91059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400" b="1" spc="-50" dirty="0">
                <a:solidFill>
                  <a:srgbClr val="404040"/>
                </a:solidFill>
                <a:latin typeface="Times New Roman"/>
                <a:cs typeface="Times New Roman"/>
              </a:rPr>
              <a:t> Tuple</a:t>
            </a:r>
            <a:r>
              <a:rPr sz="2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count()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200100"/>
              </a:lnSpc>
              <a:spcBef>
                <a:spcPts val="1005"/>
              </a:spcBef>
            </a:pPr>
            <a:r>
              <a:rPr sz="1800" spc="-50" dirty="0">
                <a:latin typeface="Verdana"/>
                <a:cs typeface="Verdana"/>
              </a:rPr>
              <a:t>studtup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38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tuple(("Nithilan","Imma", </a:t>
            </a:r>
            <a:r>
              <a:rPr sz="1800" spc="-135" dirty="0">
                <a:latin typeface="Verdana"/>
                <a:cs typeface="Verdana"/>
              </a:rPr>
              <a:t>"Harini", </a:t>
            </a:r>
            <a:r>
              <a:rPr sz="1800" spc="-120" dirty="0">
                <a:latin typeface="Verdana"/>
                <a:cs typeface="Verdana"/>
              </a:rPr>
              <a:t>"Anjani","Shamma","Imma"))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print(studtup.count("Imma"))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5116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110" dirty="0"/>
              <a:t> </a:t>
            </a:r>
            <a:r>
              <a:rPr spc="-60" dirty="0"/>
              <a:t>Tuple</a:t>
            </a:r>
            <a:r>
              <a:rPr spc="-15" dirty="0"/>
              <a:t> </a:t>
            </a:r>
            <a:r>
              <a:rPr spc="-5" dirty="0"/>
              <a:t>index()</a:t>
            </a:r>
            <a:r>
              <a:rPr spc="-25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54939" y="2857880"/>
            <a:ext cx="77247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studtup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85" dirty="0">
                <a:latin typeface="Verdana"/>
                <a:cs typeface="Verdana"/>
              </a:rPr>
              <a:t>=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tuple(("Nithilan","Imma",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35" dirty="0">
                <a:latin typeface="Verdana"/>
                <a:cs typeface="Verdana"/>
              </a:rPr>
              <a:t>"Harini",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"Anjani","Shamma","Imma"))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85" dirty="0">
                <a:latin typeface="Verdana"/>
                <a:cs typeface="Verdana"/>
              </a:rPr>
              <a:t>print(studtup.index("Shamma"))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058" y="530097"/>
            <a:ext cx="3221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95" dirty="0"/>
              <a:t> </a:t>
            </a:r>
            <a:r>
              <a:rPr dirty="0"/>
              <a:t>Dictionary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234311"/>
            <a:ext cx="7616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dictionary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mutable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another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container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344" y="2843911"/>
            <a:ext cx="6612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49705" algn="l"/>
                <a:tab pos="2348865" algn="l"/>
                <a:tab pos="2757170" algn="l"/>
                <a:tab pos="3446779" algn="l"/>
                <a:tab pos="4333240" algn="l"/>
                <a:tab pos="5163185" algn="l"/>
                <a:tab pos="5569585" algn="l"/>
                <a:tab pos="623252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Dic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ri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	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onsi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	pa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rs	(cal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	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s)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	keys	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2539111"/>
            <a:ext cx="72726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5"/>
              </a:spcBef>
              <a:tabLst>
                <a:tab pos="1023619" algn="l"/>
                <a:tab pos="1482725" algn="l"/>
                <a:tab pos="2450465" algn="l"/>
                <a:tab pos="3481070" algn="l"/>
                <a:tab pos="4685030" algn="l"/>
                <a:tab pos="5456555" algn="l"/>
                <a:tab pos="6646545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	of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Python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objects,	including	other	container	types.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their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3022179"/>
            <a:ext cx="7616190" cy="11938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corresponding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dictionaries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associative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arrays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hash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tables.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general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syntax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dictionary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5180838"/>
            <a:ext cx="72707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Keys are unique within a dictionary while values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be. The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dictionary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type,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keys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immutable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type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strings,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numbers,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 tuples.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419600"/>
            <a:ext cx="6858000" cy="419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46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29715"/>
            <a:ext cx="3879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Dictionary?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4591558"/>
            <a:ext cx="75241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Clr>
                <a:srgbClr val="3131CC"/>
              </a:buClr>
              <a:buSzPct val="60000"/>
              <a:buFont typeface="Wingdings"/>
              <a:buChar char="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syntax </a:t>
            </a:r>
            <a:r>
              <a:rPr sz="2000" dirty="0">
                <a:latin typeface="Times New Roman"/>
                <a:cs typeface="Times New Roman"/>
              </a:rPr>
              <a:t>for accessing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element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dictionary is the </a:t>
            </a:r>
            <a:r>
              <a:rPr sz="2000" spc="-10" dirty="0">
                <a:latin typeface="Times New Roman"/>
                <a:cs typeface="Times New Roman"/>
              </a:rPr>
              <a:t>same</a:t>
            </a:r>
            <a:r>
              <a:rPr sz="2000" spc="-5" dirty="0">
                <a:latin typeface="Times New Roman"/>
                <a:cs typeface="Times New Roman"/>
              </a:rPr>
              <a:t> as 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accessing elements of sequence types, except </a:t>
            </a:r>
            <a:r>
              <a:rPr sz="2000" dirty="0">
                <a:latin typeface="Times New Roman"/>
                <a:cs typeface="Times New Roman"/>
              </a:rPr>
              <a:t>that a key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dirty="0">
                <a:latin typeface="Times New Roman"/>
                <a:cs typeface="Times New Roman"/>
              </a:rPr>
              <a:t> within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square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brackets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instead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index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2946" y="5581903"/>
            <a:ext cx="701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alue: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718" y="2159965"/>
            <a:ext cx="6331585" cy="135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710" indent="-343535">
              <a:lnSpc>
                <a:spcPct val="100000"/>
              </a:lnSpc>
              <a:spcBef>
                <a:spcPts val="1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600710" algn="l"/>
                <a:tab pos="60134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syntax</a:t>
            </a:r>
            <a:r>
              <a:rPr sz="1800" b="1" spc="-10" dirty="0">
                <a:latin typeface="Times New Roman"/>
                <a:cs typeface="Times New Roman"/>
              </a:rPr>
              <a:t> 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declaring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dictionaries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endParaRPr sz="1800">
              <a:latin typeface="Times New Roman"/>
              <a:cs typeface="Times New Roman"/>
            </a:endParaRPr>
          </a:p>
          <a:p>
            <a:pPr marL="600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spc="-5" dirty="0">
                <a:latin typeface="Times New Roman"/>
                <a:cs typeface="Times New Roman"/>
              </a:rPr>
              <a:t>daily_temps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{'sun':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68.8,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'mon':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70.2,</a:t>
            </a:r>
            <a:r>
              <a:rPr sz="2000" spc="-5" dirty="0">
                <a:latin typeface="Times New Roman"/>
                <a:cs typeface="Times New Roman"/>
              </a:rPr>
              <a:t> 'tue': </a:t>
            </a:r>
            <a:r>
              <a:rPr sz="2000" spc="-30" dirty="0">
                <a:latin typeface="Times New Roman"/>
                <a:cs typeface="Times New Roman"/>
              </a:rPr>
              <a:t>67.2,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'wed':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71.8}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62655" y="3493008"/>
            <a:ext cx="1304290" cy="621665"/>
            <a:chOff x="2962655" y="3493008"/>
            <a:chExt cx="1304290" cy="6216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2655" y="3868039"/>
              <a:ext cx="170306" cy="17157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28822" y="3581400"/>
              <a:ext cx="39370" cy="382905"/>
            </a:xfrm>
            <a:custGeom>
              <a:avLst/>
              <a:gdLst/>
              <a:ahLst/>
              <a:cxnLst/>
              <a:rect l="l" t="t" r="r" b="b"/>
              <a:pathLst>
                <a:path w="39369" h="382904">
                  <a:moveTo>
                    <a:pt x="38988" y="126"/>
                  </a:moveTo>
                  <a:lnTo>
                    <a:pt x="1015" y="0"/>
                  </a:lnTo>
                  <a:lnTo>
                    <a:pt x="0" y="349757"/>
                  </a:lnTo>
                  <a:lnTo>
                    <a:pt x="18795" y="382397"/>
                  </a:lnTo>
                  <a:lnTo>
                    <a:pt x="37845" y="349757"/>
                  </a:lnTo>
                  <a:lnTo>
                    <a:pt x="38988" y="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717" y="3941318"/>
              <a:ext cx="172974" cy="1729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45407" y="3493008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26924" y="0"/>
                  </a:moveTo>
                  <a:lnTo>
                    <a:pt x="0" y="26924"/>
                  </a:lnTo>
                  <a:lnTo>
                    <a:pt x="531621" y="558418"/>
                  </a:lnTo>
                  <a:lnTo>
                    <a:pt x="568070" y="568070"/>
                  </a:lnTo>
                  <a:lnTo>
                    <a:pt x="558418" y="531621"/>
                  </a:lnTo>
                  <a:lnTo>
                    <a:pt x="26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25876" y="4069842"/>
            <a:ext cx="38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ahoma"/>
                <a:cs typeface="Tahoma"/>
              </a:rPr>
              <a:t>K</a:t>
            </a:r>
            <a:r>
              <a:rPr sz="1800" dirty="0">
                <a:latin typeface="Tahoma"/>
                <a:cs typeface="Tahoma"/>
              </a:rPr>
              <a:t>ey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7477" y="4146042"/>
            <a:ext cx="561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alue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775" y="5595620"/>
            <a:ext cx="185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daily_temps['sun']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07179" y="5852159"/>
            <a:ext cx="464820" cy="278765"/>
            <a:chOff x="4107179" y="5852159"/>
            <a:chExt cx="464820" cy="27876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8103" y="5976746"/>
              <a:ext cx="183769" cy="1538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07180" y="5852159"/>
              <a:ext cx="436880" cy="240029"/>
            </a:xfrm>
            <a:custGeom>
              <a:avLst/>
              <a:gdLst/>
              <a:ahLst/>
              <a:cxnLst/>
              <a:rect l="l" t="t" r="r" b="b"/>
              <a:pathLst>
                <a:path w="436879" h="240029">
                  <a:moveTo>
                    <a:pt x="436880" y="239014"/>
                  </a:moveTo>
                  <a:lnTo>
                    <a:pt x="380238" y="206603"/>
                  </a:lnTo>
                  <a:lnTo>
                    <a:pt x="18923" y="0"/>
                  </a:lnTo>
                  <a:lnTo>
                    <a:pt x="0" y="33121"/>
                  </a:lnTo>
                  <a:lnTo>
                    <a:pt x="361442" y="239725"/>
                  </a:lnTo>
                  <a:lnTo>
                    <a:pt x="399034" y="239344"/>
                  </a:lnTo>
                  <a:lnTo>
                    <a:pt x="436880" y="239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55058" y="5976620"/>
            <a:ext cx="38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ahoma"/>
                <a:cs typeface="Tahoma"/>
              </a:rPr>
              <a:t>K</a:t>
            </a:r>
            <a:r>
              <a:rPr sz="1800" dirty="0">
                <a:latin typeface="Tahoma"/>
                <a:cs typeface="Tahoma"/>
              </a:rPr>
              <a:t>ey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18" name="object 18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06907"/>
            <a:ext cx="2108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857880"/>
            <a:ext cx="31648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={</a:t>
            </a:r>
            <a:endParaRPr sz="18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</a:pPr>
            <a:r>
              <a:rPr sz="1800" spc="-140" dirty="0">
                <a:latin typeface="Verdana"/>
                <a:cs typeface="Verdana"/>
              </a:rPr>
              <a:t>"Branch":"CSE",</a:t>
            </a:r>
            <a:endParaRPr sz="18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"USN":"1MS19CS001",</a:t>
            </a:r>
            <a:endParaRPr sz="18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"Name":"Nithilan"</a:t>
            </a:r>
            <a:endParaRPr sz="1800" dirty="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</a:pPr>
            <a:r>
              <a:rPr sz="1800" spc="-515" dirty="0">
                <a:latin typeface="Verdana"/>
                <a:cs typeface="Verdana"/>
              </a:rPr>
              <a:t>}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Verdana"/>
                <a:cs typeface="Verdana"/>
              </a:rPr>
              <a:t>print(studdict)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794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Accessing</a:t>
            </a:r>
            <a:r>
              <a:rPr spc="-75" dirty="0"/>
              <a:t> </a:t>
            </a:r>
            <a:r>
              <a:rPr dirty="0"/>
              <a:t>Items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442464"/>
            <a:ext cx="31654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={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40" dirty="0">
                <a:latin typeface="Verdana"/>
                <a:cs typeface="Verdana"/>
              </a:rPr>
              <a:t>"Branch":"CSE",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80" dirty="0">
                <a:latin typeface="Verdana"/>
                <a:cs typeface="Verdana"/>
              </a:rPr>
              <a:t>"USN":"1MS19CS001",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"Name":"Nithilan"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09" dirty="0">
                <a:latin typeface="Verdana"/>
                <a:cs typeface="Verdana"/>
              </a:rPr>
              <a:t>}</a:t>
            </a:r>
            <a:endParaRPr sz="1800" dirty="0">
              <a:latin typeface="Verdana"/>
              <a:cs typeface="Verdana"/>
            </a:endParaRPr>
          </a:p>
          <a:p>
            <a:pPr marL="12700" marR="64135">
              <a:lnSpc>
                <a:spcPct val="100000"/>
              </a:lnSpc>
            </a:pPr>
            <a:r>
              <a:rPr sz="1800" spc="-80" dirty="0">
                <a:latin typeface="Verdana"/>
                <a:cs typeface="Verdana"/>
              </a:rPr>
              <a:t>print(studdict["Branch"]) 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90" dirty="0">
                <a:latin typeface="Verdana"/>
                <a:cs typeface="Verdana"/>
              </a:rPr>
              <a:t>(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ct</a:t>
            </a:r>
            <a:r>
              <a:rPr sz="1800" spc="-30" dirty="0">
                <a:latin typeface="Verdana"/>
                <a:cs typeface="Verdana"/>
              </a:rPr>
              <a:t>.</a:t>
            </a:r>
            <a:r>
              <a:rPr sz="1800" spc="95" dirty="0">
                <a:latin typeface="Verdana"/>
                <a:cs typeface="Verdana"/>
              </a:rPr>
              <a:t>ge</a:t>
            </a:r>
            <a:r>
              <a:rPr sz="1800" spc="-90" dirty="0">
                <a:latin typeface="Verdana"/>
                <a:cs typeface="Verdana"/>
              </a:rPr>
              <a:t>t</a:t>
            </a:r>
            <a:r>
              <a:rPr sz="1800" spc="-125" dirty="0">
                <a:latin typeface="Verdana"/>
                <a:cs typeface="Verdana"/>
              </a:rPr>
              <a:t>("Bra</a:t>
            </a:r>
            <a:r>
              <a:rPr sz="1800" spc="-160" dirty="0">
                <a:latin typeface="Verdana"/>
                <a:cs typeface="Verdana"/>
              </a:rPr>
              <a:t>n</a:t>
            </a:r>
            <a:r>
              <a:rPr sz="1800" spc="229" dirty="0">
                <a:latin typeface="Verdana"/>
                <a:cs typeface="Verdana"/>
              </a:rPr>
              <a:t>c</a:t>
            </a:r>
            <a:r>
              <a:rPr sz="1800" spc="-45" dirty="0">
                <a:latin typeface="Verdana"/>
                <a:cs typeface="Verdana"/>
              </a:rPr>
              <a:t>h</a:t>
            </a:r>
            <a:r>
              <a:rPr sz="1800" spc="-265" dirty="0">
                <a:latin typeface="Verdana"/>
                <a:cs typeface="Verdana"/>
              </a:rPr>
              <a:t>"</a:t>
            </a:r>
            <a:r>
              <a:rPr sz="1800" spc="-160" dirty="0">
                <a:latin typeface="Verdana"/>
                <a:cs typeface="Verdana"/>
              </a:rPr>
              <a:t>))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49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974851"/>
            <a:ext cx="20599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</a:t>
            </a:r>
            <a:r>
              <a:rPr dirty="0"/>
              <a:t>ndent</a:t>
            </a:r>
            <a:r>
              <a:rPr spc="5" dirty="0"/>
              <a:t>a</a:t>
            </a:r>
            <a:r>
              <a:rPr dirty="0"/>
              <a:t>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535635" y="2093467"/>
            <a:ext cx="7299959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131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White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beginning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important,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indentation.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3131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Leading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whitespace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(spaces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tabs)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beginning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8793" y="2900883"/>
            <a:ext cx="7493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535" y="3267202"/>
            <a:ext cx="77381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logical line </a:t>
            </a:r>
            <a:r>
              <a:rPr sz="2400" spc="-10" dirty="0">
                <a:latin typeface="Times New Roman"/>
                <a:cs typeface="Times New Roman"/>
              </a:rPr>
              <a:t>(which understand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python)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to </a:t>
            </a:r>
            <a:r>
              <a:rPr sz="2400" spc="-10" dirty="0">
                <a:latin typeface="Times New Roman"/>
                <a:cs typeface="Times New Roman"/>
              </a:rPr>
              <a:t>determine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 indentation </a:t>
            </a:r>
            <a:r>
              <a:rPr sz="2400" spc="-15" dirty="0">
                <a:latin typeface="Times New Roman"/>
                <a:cs typeface="Times New Roman"/>
              </a:rPr>
              <a:t>level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logical </a:t>
            </a:r>
            <a:r>
              <a:rPr sz="2400" spc="-5" dirty="0">
                <a:latin typeface="Times New Roman"/>
                <a:cs typeface="Times New Roman"/>
              </a:rPr>
              <a:t>line,</a:t>
            </a:r>
            <a:r>
              <a:rPr sz="2400" spc="1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in turn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used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statements.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600" y="4440377"/>
            <a:ext cx="580644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  <a:tabLst>
                <a:tab pos="448309" algn="l"/>
                <a:tab pos="1685925" algn="l"/>
                <a:tab pos="2170430" algn="l"/>
                <a:tab pos="2957195" algn="l"/>
                <a:tab pos="3677920" algn="l"/>
                <a:tab pos="4801870" algn="l"/>
                <a:tab pos="5396230" algn="l"/>
              </a:tabLst>
            </a:pP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-10" dirty="0">
                <a:latin typeface="Times New Roman"/>
                <a:cs typeface="Times New Roman"/>
              </a:rPr>
              <a:t>mixture	</a:t>
            </a:r>
            <a:r>
              <a:rPr sz="2400" spc="-5" dirty="0">
                <a:latin typeface="Times New Roman"/>
                <a:cs typeface="Times New Roman"/>
              </a:rPr>
              <a:t>of	</a:t>
            </a:r>
            <a:r>
              <a:rPr sz="2400" dirty="0">
                <a:latin typeface="Times New Roman"/>
                <a:cs typeface="Times New Roman"/>
              </a:rPr>
              <a:t>tabs	and	</a:t>
            </a:r>
            <a:r>
              <a:rPr sz="2400" spc="-5" dirty="0">
                <a:latin typeface="Times New Roman"/>
                <a:cs typeface="Times New Roman"/>
              </a:rPr>
              <a:t>spaces	</a:t>
            </a:r>
            <a:r>
              <a:rPr sz="2400" spc="-15" dirty="0">
                <a:latin typeface="Times New Roman"/>
                <a:cs typeface="Times New Roman"/>
              </a:rPr>
              <a:t>for	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28470" algn="l"/>
                <a:tab pos="2525395" algn="l"/>
                <a:tab pos="3124835" algn="l"/>
                <a:tab pos="3418840" algn="l"/>
                <a:tab pos="4323080" algn="l"/>
                <a:tab pos="4883785" algn="l"/>
                <a:tab pos="5290820" algn="l"/>
              </a:tabLst>
            </a:pP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eco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end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hat	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	a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gle	</a:t>
            </a:r>
            <a:r>
              <a:rPr sz="2400" spc="5" dirty="0">
                <a:latin typeface="Times New Roman"/>
                <a:cs typeface="Times New Roman"/>
              </a:rPr>
              <a:t>ta</a:t>
            </a:r>
            <a:r>
              <a:rPr sz="2400" dirty="0">
                <a:latin typeface="Times New Roman"/>
                <a:cs typeface="Times New Roman"/>
              </a:rPr>
              <a:t>b	or	</a:t>
            </a:r>
            <a:r>
              <a:rPr sz="2400" spc="-4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our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635" y="4440377"/>
            <a:ext cx="2053589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131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949325" algn="l"/>
                <a:tab pos="1608455" algn="l"/>
              </a:tabLst>
            </a:pPr>
            <a:r>
              <a:rPr sz="2400" spc="-5" dirty="0">
                <a:latin typeface="Times New Roman"/>
                <a:cs typeface="Times New Roman"/>
              </a:rPr>
              <a:t>Do	</a:t>
            </a:r>
            <a:r>
              <a:rPr sz="2400" spc="-10" dirty="0">
                <a:latin typeface="Times New Roman"/>
                <a:cs typeface="Times New Roman"/>
              </a:rPr>
              <a:t>not	</a:t>
            </a:r>
            <a:r>
              <a:rPr sz="2400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indentation.</a:t>
            </a:r>
            <a:endParaRPr sz="2400">
              <a:latin typeface="Times New Roman"/>
              <a:cs typeface="Times New Roman"/>
            </a:endParaRPr>
          </a:p>
          <a:p>
            <a:pPr marL="314960" marR="5080" indent="-302895">
              <a:lnSpc>
                <a:spcPct val="112900"/>
              </a:lnSpc>
              <a:spcBef>
                <a:spcPts val="225"/>
              </a:spcBef>
              <a:buClr>
                <a:srgbClr val="3131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704215" algn="l"/>
                <a:tab pos="104076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It	is	</a:t>
            </a:r>
            <a:r>
              <a:rPr sz="2400" spc="-5" dirty="0">
                <a:latin typeface="Times New Roman"/>
                <a:cs typeface="Times New Roman"/>
              </a:rPr>
              <a:t>strongly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spaces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4805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592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Change</a:t>
            </a:r>
            <a:r>
              <a:rPr spc="-130" dirty="0"/>
              <a:t> </a:t>
            </a:r>
            <a:r>
              <a:rPr spc="-50" dirty="0"/>
              <a:t>Values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442464"/>
            <a:ext cx="31654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={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40" dirty="0">
                <a:latin typeface="Verdana"/>
                <a:cs typeface="Verdana"/>
              </a:rPr>
              <a:t>"Branch":"CSE",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80" dirty="0">
                <a:latin typeface="Verdana"/>
                <a:cs typeface="Verdana"/>
              </a:rPr>
              <a:t>"USN":"1MS19CS001",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"Name":"Nithilan"</a:t>
            </a:r>
            <a:endParaRPr sz="18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09" dirty="0">
                <a:latin typeface="Verdana"/>
                <a:cs typeface="Verdana"/>
              </a:rPr>
              <a:t>}</a:t>
            </a:r>
            <a:endParaRPr sz="1800" dirty="0">
              <a:latin typeface="Verdana"/>
              <a:cs typeface="Verdana"/>
            </a:endParaRPr>
          </a:p>
          <a:p>
            <a:pPr marL="12700" marR="460375">
              <a:lnSpc>
                <a:spcPct val="100000"/>
              </a:lnSpc>
            </a:pPr>
            <a:r>
              <a:rPr sz="1800" spc="-100" dirty="0">
                <a:latin typeface="Verdana"/>
                <a:cs typeface="Verdana"/>
              </a:rPr>
              <a:t>studdict["Branch"]="ECE"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print(studdict["Branch"])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813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Loop</a:t>
            </a:r>
            <a:r>
              <a:rPr spc="-80" dirty="0"/>
              <a:t> </a:t>
            </a:r>
            <a:r>
              <a:rPr spc="-10" dirty="0"/>
              <a:t>Through</a:t>
            </a:r>
            <a:r>
              <a:rPr spc="-3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Dictionary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651628" y="3656838"/>
            <a:ext cx="411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Print</a:t>
            </a:r>
            <a:r>
              <a:rPr sz="1800" dirty="0">
                <a:latin typeface="Times New Roman"/>
                <a:cs typeface="Times New Roman"/>
              </a:rPr>
              <a:t> all </a:t>
            </a:r>
            <a:r>
              <a:rPr sz="1800" i="1" dirty="0">
                <a:latin typeface="Times New Roman"/>
                <a:cs typeface="Times New Roman"/>
              </a:rPr>
              <a:t>values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dictionary,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385186"/>
            <a:ext cx="710501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looping through a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dictionary,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return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4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keys</a:t>
            </a:r>
            <a:r>
              <a:rPr sz="2400" i="1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dictionary,</a:t>
            </a:r>
            <a:r>
              <a:rPr sz="24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4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there </a:t>
            </a:r>
            <a:r>
              <a:rPr sz="2400" spc="-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400" i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as well.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910"/>
              </a:lnSpc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={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724732"/>
            <a:ext cx="22504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Verdana"/>
                <a:cs typeface="Verdana"/>
              </a:rPr>
              <a:t>"Branch":"CSE",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0" dirty="0">
                <a:latin typeface="Verdana"/>
                <a:cs typeface="Verdana"/>
              </a:rPr>
              <a:t>"USN":"1MS19CS001",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"Name":"Nithilan"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15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097017"/>
            <a:ext cx="1753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40" dirty="0">
                <a:latin typeface="Verdana"/>
                <a:cs typeface="Verdana"/>
              </a:rPr>
              <a:t>t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648" y="5371591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print(x)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0228" y="4143502"/>
            <a:ext cx="31648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={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40" dirty="0">
                <a:latin typeface="Verdana"/>
                <a:cs typeface="Verdana"/>
              </a:rPr>
              <a:t>"Branch":"CSE",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80" dirty="0">
                <a:latin typeface="Verdana"/>
                <a:cs typeface="Verdana"/>
              </a:rPr>
              <a:t>"USN":"1MS19CS001",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"Name":"Nithilan"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515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0228" y="5789777"/>
            <a:ext cx="20948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40" dirty="0">
                <a:latin typeface="Verdana"/>
                <a:cs typeface="Verdana"/>
              </a:rPr>
              <a:t>t</a:t>
            </a:r>
            <a:r>
              <a:rPr sz="1800" spc="-275" dirty="0">
                <a:latin typeface="Verdana"/>
                <a:cs typeface="Verdana"/>
              </a:rPr>
              <a:t>:  </a:t>
            </a: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40" dirty="0">
                <a:latin typeface="Verdana"/>
                <a:cs typeface="Verdana"/>
              </a:rPr>
              <a:t>t</a:t>
            </a:r>
            <a:r>
              <a:rPr sz="1800" spc="-200" dirty="0">
                <a:latin typeface="Verdana"/>
                <a:cs typeface="Verdana"/>
              </a:rPr>
              <a:t>[</a:t>
            </a:r>
            <a:r>
              <a:rPr sz="1800" spc="-220" dirty="0">
                <a:latin typeface="Verdana"/>
                <a:cs typeface="Verdana"/>
              </a:rPr>
              <a:t>x</a:t>
            </a:r>
            <a:r>
              <a:rPr sz="1800" spc="-145" dirty="0">
                <a:latin typeface="Verdana"/>
                <a:cs typeface="Verdana"/>
              </a:rPr>
              <a:t>]</a:t>
            </a:r>
            <a:r>
              <a:rPr sz="1800" spc="-155" dirty="0"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1879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</a:t>
            </a:r>
            <a:r>
              <a:rPr spc="5" dirty="0"/>
              <a:t>o</a:t>
            </a:r>
            <a:r>
              <a:rPr dirty="0"/>
              <a:t>nary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2212085"/>
            <a:ext cx="5848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values()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dictionary: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1390" y="3015183"/>
            <a:ext cx="346265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Loop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values, by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items()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369691"/>
            <a:ext cx="120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={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3644010"/>
            <a:ext cx="22504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latin typeface="Verdana"/>
                <a:cs typeface="Verdana"/>
              </a:rPr>
              <a:t>"Branch":"CSE",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80" dirty="0">
                <a:latin typeface="Verdana"/>
                <a:cs typeface="Verdana"/>
              </a:rPr>
              <a:t>"USN":"1MS19CS001",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"Name":"Nithilan"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4467225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15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741545"/>
            <a:ext cx="268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4" dirty="0">
                <a:latin typeface="Verdana"/>
                <a:cs typeface="Verdana"/>
              </a:rPr>
              <a:t>x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25" dirty="0">
                <a:latin typeface="Verdana"/>
                <a:cs typeface="Verdana"/>
              </a:rPr>
              <a:t>u</a:t>
            </a:r>
            <a:r>
              <a:rPr sz="1800" spc="15" dirty="0">
                <a:latin typeface="Verdana"/>
                <a:cs typeface="Verdana"/>
              </a:rPr>
              <a:t>e</a:t>
            </a:r>
            <a:r>
              <a:rPr sz="1800" spc="-225" dirty="0">
                <a:latin typeface="Verdana"/>
                <a:cs typeface="Verdana"/>
              </a:rPr>
              <a:t>s</a:t>
            </a:r>
            <a:r>
              <a:rPr sz="1800" spc="-185" dirty="0">
                <a:latin typeface="Verdana"/>
                <a:cs typeface="Verdana"/>
              </a:rPr>
              <a:t>(</a:t>
            </a:r>
            <a:r>
              <a:rPr sz="1800" spc="-245" dirty="0">
                <a:latin typeface="Verdana"/>
                <a:cs typeface="Verdana"/>
              </a:rPr>
              <a:t>):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048" y="5015865"/>
            <a:ext cx="786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Verdana"/>
                <a:cs typeface="Verdana"/>
              </a:rPr>
              <a:t>print(x)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9228" y="4434332"/>
            <a:ext cx="274447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35" dirty="0">
                <a:latin typeface="Verdana"/>
                <a:cs typeface="Verdana"/>
              </a:rPr>
              <a:t>={ 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00" dirty="0">
                <a:latin typeface="Verdana"/>
                <a:cs typeface="Verdana"/>
              </a:rPr>
              <a:t>Br</a:t>
            </a:r>
            <a:r>
              <a:rPr sz="1800" spc="-11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h</a:t>
            </a:r>
            <a:r>
              <a:rPr sz="1800" spc="-305" dirty="0">
                <a:latin typeface="Verdana"/>
                <a:cs typeface="Verdana"/>
              </a:rPr>
              <a:t>"</a:t>
            </a:r>
            <a:r>
              <a:rPr sz="1800" spc="-310" dirty="0">
                <a:latin typeface="Verdana"/>
                <a:cs typeface="Verdana"/>
              </a:rPr>
              <a:t>:</a:t>
            </a:r>
            <a:r>
              <a:rPr sz="1800" spc="-150" dirty="0">
                <a:latin typeface="Verdana"/>
                <a:cs typeface="Verdana"/>
              </a:rPr>
              <a:t>"CS</a:t>
            </a:r>
            <a:r>
              <a:rPr sz="1800" spc="-145" dirty="0">
                <a:latin typeface="Verdana"/>
                <a:cs typeface="Verdana"/>
              </a:rPr>
              <a:t>E</a:t>
            </a:r>
            <a:r>
              <a:rPr sz="1800" spc="-210" dirty="0">
                <a:latin typeface="Verdana"/>
                <a:cs typeface="Verdana"/>
              </a:rPr>
              <a:t>",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"USN":"1MS19CS001",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0" dirty="0">
                <a:latin typeface="Verdana"/>
                <a:cs typeface="Verdana"/>
              </a:rPr>
              <a:t>"Name":"Nithilan"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15" dirty="0">
                <a:latin typeface="Verdana"/>
                <a:cs typeface="Verdana"/>
              </a:rPr>
              <a:t>}</a:t>
            </a:r>
            <a:endParaRPr sz="1800" dirty="0">
              <a:latin typeface="Verdana"/>
              <a:cs typeface="Verdana"/>
            </a:endParaRPr>
          </a:p>
          <a:p>
            <a:pPr marL="76200" marR="5080" indent="-64135">
              <a:lnSpc>
                <a:spcPct val="100000"/>
              </a:lnSpc>
            </a:pP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25" dirty="0">
                <a:latin typeface="Verdana"/>
                <a:cs typeface="Verdana"/>
              </a:rPr>
              <a:t>x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14" dirty="0">
                <a:latin typeface="Verdana"/>
                <a:cs typeface="Verdana"/>
              </a:rPr>
              <a:t> 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80" dirty="0">
                <a:latin typeface="Verdana"/>
                <a:cs typeface="Verdana"/>
              </a:rPr>
              <a:t>.</a:t>
            </a:r>
            <a:r>
              <a:rPr sz="1800" spc="-114" dirty="0">
                <a:latin typeface="Verdana"/>
                <a:cs typeface="Verdana"/>
              </a:rPr>
              <a:t>it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00" dirty="0">
                <a:latin typeface="Verdana"/>
                <a:cs typeface="Verdana"/>
              </a:rPr>
              <a:t>m</a:t>
            </a:r>
            <a:r>
              <a:rPr sz="1800" spc="-95" dirty="0">
                <a:latin typeface="Verdana"/>
                <a:cs typeface="Verdana"/>
              </a:rPr>
              <a:t>s</a:t>
            </a:r>
            <a:r>
              <a:rPr sz="1800" spc="-175" dirty="0">
                <a:latin typeface="Verdana"/>
                <a:cs typeface="Verdana"/>
              </a:rPr>
              <a:t>(</a:t>
            </a:r>
            <a:r>
              <a:rPr sz="1800" spc="-215" dirty="0">
                <a:latin typeface="Verdana"/>
                <a:cs typeface="Verdana"/>
              </a:rPr>
              <a:t>):  </a:t>
            </a:r>
            <a:r>
              <a:rPr sz="1800" spc="-125" dirty="0">
                <a:latin typeface="Verdana"/>
                <a:cs typeface="Verdana"/>
              </a:rPr>
              <a:t>print(x,y)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425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</a:t>
            </a:r>
            <a:r>
              <a:rPr spc="-35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dirty="0"/>
              <a:t>Key</a:t>
            </a:r>
            <a:r>
              <a:rPr spc="-35" dirty="0"/>
              <a:t> </a:t>
            </a:r>
            <a:r>
              <a:rPr dirty="0"/>
              <a:t>Exists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2391283"/>
            <a:ext cx="65208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7595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35" dirty="0">
                <a:latin typeface="Verdana"/>
                <a:cs typeface="Verdana"/>
              </a:rPr>
              <a:t>={ 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00" dirty="0">
                <a:latin typeface="Verdana"/>
                <a:cs typeface="Verdana"/>
              </a:rPr>
              <a:t>Br</a:t>
            </a:r>
            <a:r>
              <a:rPr sz="1800" spc="-11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h</a:t>
            </a:r>
            <a:r>
              <a:rPr sz="1800" spc="-305" dirty="0">
                <a:latin typeface="Verdana"/>
                <a:cs typeface="Verdana"/>
              </a:rPr>
              <a:t>"</a:t>
            </a:r>
            <a:r>
              <a:rPr sz="1800" spc="-310" dirty="0">
                <a:latin typeface="Verdana"/>
                <a:cs typeface="Verdana"/>
              </a:rPr>
              <a:t>:</a:t>
            </a:r>
            <a:r>
              <a:rPr sz="1800" spc="-150" dirty="0">
                <a:latin typeface="Verdana"/>
                <a:cs typeface="Verdana"/>
              </a:rPr>
              <a:t>"CS</a:t>
            </a:r>
            <a:r>
              <a:rPr sz="1800" spc="-145" dirty="0">
                <a:latin typeface="Verdana"/>
                <a:cs typeface="Verdana"/>
              </a:rPr>
              <a:t>E</a:t>
            </a:r>
            <a:r>
              <a:rPr sz="1800" spc="-210" dirty="0">
                <a:latin typeface="Verdana"/>
                <a:cs typeface="Verdana"/>
              </a:rPr>
              <a:t>",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"USN":"1MS19CS001",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latin typeface="Verdana"/>
                <a:cs typeface="Verdana"/>
              </a:rPr>
              <a:t>"Name":"Nithilan“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15" dirty="0">
                <a:latin typeface="Verdana"/>
                <a:cs typeface="Verdana"/>
              </a:rPr>
              <a:t>}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"</a:t>
            </a:r>
            <a:r>
              <a:rPr sz="1800" spc="-290" dirty="0">
                <a:latin typeface="Verdana"/>
                <a:cs typeface="Verdana"/>
              </a:rPr>
              <a:t>U</a:t>
            </a:r>
            <a:r>
              <a:rPr sz="1800" spc="-240" dirty="0">
                <a:latin typeface="Verdana"/>
                <a:cs typeface="Verdana"/>
              </a:rPr>
              <a:t>SN</a:t>
            </a:r>
            <a:r>
              <a:rPr sz="1800" spc="-155" dirty="0">
                <a:latin typeface="Verdana"/>
                <a:cs typeface="Verdana"/>
              </a:rPr>
              <a:t>"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40" dirty="0">
                <a:latin typeface="Verdana"/>
                <a:cs typeface="Verdana"/>
              </a:rPr>
              <a:t>t</a:t>
            </a:r>
            <a:r>
              <a:rPr sz="1800" spc="-320" dirty="0">
                <a:latin typeface="Verdana"/>
                <a:cs typeface="Verdana"/>
              </a:rPr>
              <a:t>: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Verdana"/>
                <a:cs typeface="Verdana"/>
              </a:rPr>
              <a:t>print("Yes,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75" dirty="0">
                <a:latin typeface="Verdana"/>
                <a:cs typeface="Verdana"/>
              </a:rPr>
              <a:t>USN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is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one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keys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studdict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dictionary")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221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  <a:r>
              <a:rPr spc="-90" dirty="0"/>
              <a:t> </a:t>
            </a:r>
            <a:r>
              <a:rPr dirty="0"/>
              <a:t>Length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033397" y="2619883"/>
            <a:ext cx="34677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50" dirty="0">
                <a:latin typeface="Verdana"/>
                <a:cs typeface="Verdana"/>
              </a:rPr>
              <a:t>={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00" dirty="0">
                <a:latin typeface="Verdana"/>
                <a:cs typeface="Verdana"/>
              </a:rPr>
              <a:t>Br</a:t>
            </a:r>
            <a:r>
              <a:rPr sz="1800" spc="-11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h</a:t>
            </a:r>
            <a:r>
              <a:rPr sz="1800" spc="-305" dirty="0">
                <a:latin typeface="Verdana"/>
                <a:cs typeface="Verdana"/>
              </a:rPr>
              <a:t>"</a:t>
            </a:r>
            <a:r>
              <a:rPr sz="1800" spc="-310" dirty="0">
                <a:latin typeface="Verdana"/>
                <a:cs typeface="Verdana"/>
              </a:rPr>
              <a:t>:</a:t>
            </a:r>
            <a:r>
              <a:rPr sz="1800" spc="-150" dirty="0">
                <a:latin typeface="Verdana"/>
                <a:cs typeface="Verdana"/>
              </a:rPr>
              <a:t>"CS</a:t>
            </a:r>
            <a:r>
              <a:rPr sz="1800" spc="-140" dirty="0">
                <a:latin typeface="Verdana"/>
                <a:cs typeface="Verdana"/>
              </a:rPr>
              <a:t>E</a:t>
            </a:r>
            <a:r>
              <a:rPr sz="1800" spc="-195" dirty="0">
                <a:latin typeface="Verdana"/>
                <a:cs typeface="Verdana"/>
              </a:rPr>
              <a:t>",  </a:t>
            </a:r>
            <a:r>
              <a:rPr sz="1800" spc="-180" dirty="0">
                <a:latin typeface="Verdana"/>
                <a:cs typeface="Verdana"/>
              </a:rPr>
              <a:t>"USN":"1MS19CS001",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</a:pPr>
            <a:r>
              <a:rPr sz="1800" spc="-105" dirty="0">
                <a:latin typeface="Verdana"/>
                <a:cs typeface="Verdana"/>
              </a:rPr>
              <a:t>"Name":"Nithilan"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1632" y="3168218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9" dirty="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397" y="4012937"/>
            <a:ext cx="207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Verdana"/>
                <a:cs typeface="Verdana"/>
              </a:rPr>
              <a:t>print(len(studdict))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385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Adding</a:t>
            </a:r>
            <a:r>
              <a:rPr spc="-75" dirty="0"/>
              <a:t> </a:t>
            </a:r>
            <a:r>
              <a:rPr dirty="0"/>
              <a:t>Items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719578"/>
            <a:ext cx="33140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8021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60" dirty="0">
                <a:latin typeface="Verdana"/>
                <a:cs typeface="Verdana"/>
              </a:rPr>
              <a:t>ct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35" dirty="0">
                <a:latin typeface="Verdana"/>
                <a:cs typeface="Verdana"/>
              </a:rPr>
              <a:t>={  </a:t>
            </a:r>
            <a:r>
              <a:rPr sz="1800" spc="-275" dirty="0">
                <a:latin typeface="Verdana"/>
                <a:cs typeface="Verdana"/>
              </a:rPr>
              <a:t>"</a:t>
            </a:r>
            <a:r>
              <a:rPr sz="1800" spc="-100" dirty="0">
                <a:latin typeface="Verdana"/>
                <a:cs typeface="Verdana"/>
              </a:rPr>
              <a:t>Br</a:t>
            </a:r>
            <a:r>
              <a:rPr sz="1800" spc="-11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0" dirty="0">
                <a:latin typeface="Verdana"/>
                <a:cs typeface="Verdana"/>
              </a:rPr>
              <a:t>c</a:t>
            </a:r>
            <a:r>
              <a:rPr sz="1800" spc="90" dirty="0">
                <a:latin typeface="Verdana"/>
                <a:cs typeface="Verdana"/>
              </a:rPr>
              <a:t>h</a:t>
            </a:r>
            <a:r>
              <a:rPr sz="1800" spc="-305" dirty="0">
                <a:latin typeface="Verdana"/>
                <a:cs typeface="Verdana"/>
              </a:rPr>
              <a:t>"</a:t>
            </a:r>
            <a:r>
              <a:rPr sz="1800" spc="-310" dirty="0">
                <a:latin typeface="Verdana"/>
                <a:cs typeface="Verdana"/>
              </a:rPr>
              <a:t>:</a:t>
            </a:r>
            <a:r>
              <a:rPr sz="1800" spc="-150" dirty="0">
                <a:latin typeface="Verdana"/>
                <a:cs typeface="Verdana"/>
              </a:rPr>
              <a:t>"CS</a:t>
            </a:r>
            <a:r>
              <a:rPr sz="1800" spc="-145" dirty="0">
                <a:latin typeface="Verdana"/>
                <a:cs typeface="Verdana"/>
              </a:rPr>
              <a:t>E</a:t>
            </a:r>
            <a:r>
              <a:rPr sz="1800" spc="-210" dirty="0">
                <a:latin typeface="Verdana"/>
                <a:cs typeface="Verdana"/>
              </a:rPr>
              <a:t>",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"USN":"1MS19CS001",</a:t>
            </a:r>
            <a:endParaRPr sz="1800" dirty="0">
              <a:latin typeface="Verdana"/>
              <a:cs typeface="Verdana"/>
            </a:endParaRPr>
          </a:p>
          <a:p>
            <a:pPr marR="1382395" algn="ctr">
              <a:lnSpc>
                <a:spcPct val="100000"/>
              </a:lnSpc>
            </a:pPr>
            <a:r>
              <a:rPr sz="1800" spc="-80" dirty="0">
                <a:latin typeface="Verdana"/>
                <a:cs typeface="Verdana"/>
              </a:rPr>
              <a:t>"Name":"Nithilan“</a:t>
            </a:r>
            <a:endParaRPr sz="1800" dirty="0">
              <a:latin typeface="Verdana"/>
              <a:cs typeface="Verdana"/>
            </a:endParaRPr>
          </a:p>
          <a:p>
            <a:pPr marR="1370965" algn="ctr">
              <a:lnSpc>
                <a:spcPct val="100000"/>
              </a:lnSpc>
            </a:pPr>
            <a:r>
              <a:rPr sz="1800" spc="-509" dirty="0">
                <a:latin typeface="Verdana"/>
                <a:cs typeface="Verdana"/>
              </a:rPr>
              <a:t>}</a:t>
            </a:r>
            <a:endParaRPr sz="18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udd</a:t>
            </a:r>
            <a:r>
              <a:rPr sz="1800" spc="30" dirty="0">
                <a:latin typeface="Verdana"/>
                <a:cs typeface="Verdana"/>
              </a:rPr>
              <a:t>i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40" dirty="0">
                <a:latin typeface="Verdana"/>
                <a:cs typeface="Verdana"/>
              </a:rPr>
              <a:t>t</a:t>
            </a:r>
            <a:r>
              <a:rPr sz="1800" spc="-200" dirty="0">
                <a:latin typeface="Verdana"/>
                <a:cs typeface="Verdana"/>
              </a:rPr>
              <a:t>[</a:t>
            </a:r>
            <a:r>
              <a:rPr sz="1800" spc="-195" dirty="0">
                <a:latin typeface="Verdana"/>
                <a:cs typeface="Verdana"/>
              </a:rPr>
              <a:t>"</a:t>
            </a:r>
            <a:r>
              <a:rPr sz="1800" spc="-295" dirty="0">
                <a:latin typeface="Verdana"/>
                <a:cs typeface="Verdana"/>
              </a:rPr>
              <a:t>B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80" dirty="0">
                <a:latin typeface="Verdana"/>
                <a:cs typeface="Verdana"/>
              </a:rPr>
              <a:t>o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gro</a:t>
            </a:r>
            <a:r>
              <a:rPr sz="1800" spc="-40" dirty="0">
                <a:latin typeface="Verdana"/>
                <a:cs typeface="Verdana"/>
              </a:rPr>
              <a:t>u</a:t>
            </a:r>
            <a:r>
              <a:rPr sz="1800" spc="-100" dirty="0">
                <a:latin typeface="Verdana"/>
                <a:cs typeface="Verdana"/>
              </a:rPr>
              <a:t>p</a:t>
            </a:r>
            <a:r>
              <a:rPr sz="1800" spc="-80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]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80" dirty="0">
                <a:latin typeface="Verdana"/>
                <a:cs typeface="Verdana"/>
              </a:rPr>
              <a:t>=</a:t>
            </a:r>
            <a:r>
              <a:rPr sz="1800" spc="-70" dirty="0">
                <a:latin typeface="Verdana"/>
                <a:cs typeface="Verdana"/>
              </a:rPr>
              <a:t>"O</a:t>
            </a:r>
            <a:r>
              <a:rPr sz="1800" spc="-110" dirty="0">
                <a:latin typeface="Verdana"/>
                <a:cs typeface="Verdana"/>
              </a:rPr>
              <a:t>+“  </a:t>
            </a:r>
            <a:r>
              <a:rPr sz="1800" spc="-65" dirty="0">
                <a:latin typeface="Verdana"/>
                <a:cs typeface="Verdana"/>
              </a:rPr>
              <a:t>print(studdict)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860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Removing</a:t>
            </a:r>
            <a:r>
              <a:rPr spc="-90" dirty="0"/>
              <a:t> </a:t>
            </a:r>
            <a:r>
              <a:rPr dirty="0"/>
              <a:t>Items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2616834"/>
            <a:ext cx="22688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4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Bran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212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studdi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po</a:t>
            </a:r>
            <a:r>
              <a:rPr sz="1800" dirty="0">
                <a:latin typeface="Times New Roman"/>
                <a:cs typeface="Times New Roman"/>
              </a:rPr>
              <a:t>p("Bran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h")  </a:t>
            </a:r>
            <a:r>
              <a:rPr sz="1800" dirty="0">
                <a:latin typeface="Times New Roman"/>
                <a:cs typeface="Times New Roman"/>
              </a:rPr>
              <a:t>print(studdict)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4267" y="2754833"/>
            <a:ext cx="226822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studdict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={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"Branch":"CSE",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 dirty="0">
              <a:latin typeface="Times New Roman"/>
              <a:cs typeface="Times New Roman"/>
            </a:endParaRPr>
          </a:p>
          <a:p>
            <a:pPr marR="295910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6134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studdi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popi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em()  print(studdict)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59918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del</a:t>
            </a:r>
            <a:r>
              <a:rPr spc="-10" dirty="0"/>
              <a:t> </a:t>
            </a:r>
            <a:r>
              <a:rPr dirty="0"/>
              <a:t>keyword</a:t>
            </a:r>
            <a:r>
              <a:rPr spc="-40" dirty="0"/>
              <a:t> </a:t>
            </a:r>
            <a:r>
              <a:rPr spc="-5" dirty="0"/>
              <a:t>removes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item </a:t>
            </a:r>
            <a:r>
              <a:rPr spc="-78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specified</a:t>
            </a:r>
            <a:r>
              <a:rPr spc="-30" dirty="0"/>
              <a:t> </a:t>
            </a:r>
            <a:r>
              <a:rPr dirty="0"/>
              <a:t>key name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439415"/>
            <a:ext cx="226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37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h":"CSE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</a:p>
          <a:p>
            <a:pPr marL="12700" marR="39052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studdict["USN"]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print(studdict)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55473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del</a:t>
            </a:r>
            <a:r>
              <a:rPr spc="-5" dirty="0"/>
              <a:t> </a:t>
            </a:r>
            <a:r>
              <a:rPr dirty="0"/>
              <a:t>keyword</a:t>
            </a:r>
            <a:r>
              <a:rPr spc="-40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also</a:t>
            </a:r>
            <a:r>
              <a:rPr spc="-30" dirty="0"/>
              <a:t> </a:t>
            </a:r>
            <a:r>
              <a:rPr dirty="0"/>
              <a:t>delete </a:t>
            </a:r>
            <a:r>
              <a:rPr spc="-78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dictionary</a:t>
            </a:r>
            <a:r>
              <a:rPr spc="-45" dirty="0"/>
              <a:t> </a:t>
            </a:r>
            <a:r>
              <a:rPr dirty="0"/>
              <a:t>completely: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439415"/>
            <a:ext cx="226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37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h":"CSE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</a:p>
          <a:p>
            <a:pPr marL="12700" marR="2660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del studdict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print(studdict)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#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54203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clear()</a:t>
            </a:r>
            <a:r>
              <a:rPr spc="-25" dirty="0"/>
              <a:t> </a:t>
            </a:r>
            <a:r>
              <a:rPr dirty="0"/>
              <a:t>method</a:t>
            </a:r>
            <a:r>
              <a:rPr spc="-45" dirty="0"/>
              <a:t> </a:t>
            </a:r>
            <a:r>
              <a:rPr dirty="0"/>
              <a:t>empties</a:t>
            </a:r>
            <a:r>
              <a:rPr spc="-20" dirty="0"/>
              <a:t> </a:t>
            </a:r>
            <a:r>
              <a:rPr dirty="0"/>
              <a:t>the </a:t>
            </a:r>
            <a:r>
              <a:rPr spc="-785" dirty="0"/>
              <a:t> </a:t>
            </a:r>
            <a:r>
              <a:rPr dirty="0"/>
              <a:t>dictionary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439415"/>
            <a:ext cx="226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37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h":"CSE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</a:p>
          <a:p>
            <a:pPr marL="12700" marR="864869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studdi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()  print(studdict)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59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157" y="1009269"/>
            <a:ext cx="1663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V</a:t>
            </a:r>
            <a:r>
              <a:rPr dirty="0"/>
              <a:t>a</a:t>
            </a:r>
            <a:r>
              <a:rPr spc="5" dirty="0"/>
              <a:t>r</a:t>
            </a:r>
            <a:r>
              <a:rPr dirty="0"/>
              <a:t>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29157" y="2173935"/>
            <a:ext cx="7927975" cy="266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variable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(identifier)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430520">
              <a:lnSpc>
                <a:spcPct val="103499"/>
              </a:lnSpc>
            </a:pPr>
            <a:r>
              <a:rPr sz="2400" b="1" spc="-15" dirty="0">
                <a:latin typeface="Times New Roman"/>
                <a:cs typeface="Times New Roman"/>
              </a:rPr>
              <a:t>Example: 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fname="PARKAVI”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fac_no=525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height=5.2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print(fname,fac_no,height)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4805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212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Copy</a:t>
            </a:r>
            <a:r>
              <a:rPr spc="-5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Dictionary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433573"/>
            <a:ext cx="22688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4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Bran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</a:p>
          <a:p>
            <a:pPr marL="12700" marR="53276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s1=stud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()  print(s1)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21707" y="2446401"/>
            <a:ext cx="226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studdict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"Branch":"CSE",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69278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s1=di</a:t>
            </a:r>
            <a:r>
              <a:rPr sz="1800" spc="5" dirty="0">
                <a:latin typeface="Times New Roman"/>
                <a:cs typeface="Times New Roman"/>
              </a:rPr>
              <a:t>ct</a:t>
            </a:r>
            <a:r>
              <a:rPr sz="1800" dirty="0">
                <a:latin typeface="Times New Roman"/>
                <a:cs typeface="Times New Roman"/>
              </a:rPr>
              <a:t>(studdi</a:t>
            </a:r>
            <a:r>
              <a:rPr sz="1800" spc="5" dirty="0">
                <a:latin typeface="Times New Roman"/>
                <a:cs typeface="Times New Roman"/>
              </a:rPr>
              <a:t>ct</a:t>
            </a:r>
            <a:r>
              <a:rPr sz="1800" dirty="0">
                <a:latin typeface="Times New Roman"/>
                <a:cs typeface="Times New Roman"/>
              </a:rPr>
              <a:t>)  print(s1)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403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Nested</a:t>
            </a:r>
            <a:r>
              <a:rPr spc="-75" dirty="0"/>
              <a:t> </a:t>
            </a:r>
            <a:r>
              <a:rPr dirty="0"/>
              <a:t>Dictionaries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2385186"/>
            <a:ext cx="822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dictionary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</a:t>
            </a:r>
            <a:r>
              <a:rPr sz="24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dictionaries,</a:t>
            </a:r>
            <a:r>
              <a:rPr sz="24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538094"/>
            <a:ext cx="7152640" cy="241046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nested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dictionaries.</a:t>
            </a:r>
            <a:endParaRPr sz="2400" dirty="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1255"/>
              </a:spcBef>
            </a:pPr>
            <a:r>
              <a:rPr sz="1800" dirty="0">
                <a:latin typeface="Times New Roman"/>
                <a:cs typeface="Times New Roman"/>
              </a:rPr>
              <a:t>students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</a:t>
            </a:r>
          </a:p>
          <a:p>
            <a:pPr marL="50927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"stud1":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{"Branch":"CSE","USN":"1MS19CS001","Name":"Nithilan"},</a:t>
            </a:r>
            <a:endParaRPr sz="1800" dirty="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"stud2":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{"Branch":"EEE","USN":"1MS19CS002","Name":"Dinesh"},</a:t>
            </a:r>
            <a:endParaRPr sz="1800" dirty="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"stud3":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{"Branch":"CV","USN":"1MS19CS003","Name":"Shammy"}</a:t>
            </a:r>
            <a:endParaRPr sz="1800" dirty="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</a:p>
          <a:p>
            <a:pPr marL="28067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print(students)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3403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Nested</a:t>
            </a:r>
            <a:r>
              <a:rPr spc="-75" dirty="0"/>
              <a:t> </a:t>
            </a:r>
            <a:r>
              <a:rPr dirty="0"/>
              <a:t>Dictionaries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7368" y="2232786"/>
            <a:ext cx="7614284" cy="3488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288415" algn="l"/>
                <a:tab pos="2035175" algn="l"/>
                <a:tab pos="3669029" algn="l"/>
                <a:tab pos="4331970" algn="l"/>
                <a:tab pos="5196205" algn="l"/>
                <a:tab pos="5775325" algn="l"/>
                <a:tab pos="714565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Cre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	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ree	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ctio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arie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,	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one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ic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nary	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contain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three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dictionaries:</a:t>
            </a:r>
            <a:endParaRPr sz="24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  <a:spcBef>
                <a:spcPts val="2060"/>
              </a:spcBef>
            </a:pPr>
            <a:r>
              <a:rPr sz="1800" dirty="0">
                <a:latin typeface="Times New Roman"/>
                <a:cs typeface="Times New Roman"/>
              </a:rPr>
              <a:t>stud1=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{"Branch":"CSE","USN":"1MS19CS001","Name":"Nithilan"}</a:t>
            </a:r>
            <a:endParaRPr sz="1800" dirty="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stud2=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{"Branch":"EEE","USN":"1MS19CS002","Name":"Dinesh"}</a:t>
            </a:r>
            <a:endParaRPr sz="1800" dirty="0">
              <a:latin typeface="Times New Roman"/>
              <a:cs typeface="Times New Roman"/>
            </a:endParaRPr>
          </a:p>
          <a:p>
            <a:pPr marL="315595" marR="877569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stud3=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{"Branch":"CV","USN":"1MS19CS003","Name":"Shammy"}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students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{</a:t>
            </a:r>
          </a:p>
          <a:p>
            <a:pPr marL="54419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"S1"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stud1,</a:t>
            </a:r>
            <a:endParaRPr sz="1800" dirty="0">
              <a:latin typeface="Times New Roman"/>
              <a:cs typeface="Times New Roman"/>
            </a:endParaRPr>
          </a:p>
          <a:p>
            <a:pPr marL="544195" marR="590296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"S2"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stud2,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"S3"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stud3</a:t>
            </a:r>
            <a:endParaRPr sz="1800" dirty="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</a:p>
          <a:p>
            <a:pPr marL="3155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print(students)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956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dict()</a:t>
            </a:r>
            <a:r>
              <a:rPr spc="-50" dirty="0"/>
              <a:t> </a:t>
            </a:r>
            <a:r>
              <a:rPr dirty="0"/>
              <a:t>Constructor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7054850" cy="227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4434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dict()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constructor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new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dictionary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429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stud1=dict(Branch="CSE",USN="1MS19CS001",Name="Nithilan")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print(stud1)</a:t>
            </a:r>
            <a:endParaRPr sz="2000" dirty="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</a:pP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#</a:t>
            </a:r>
            <a:r>
              <a:rPr sz="20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note</a:t>
            </a:r>
            <a:r>
              <a:rPr sz="20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keywords</a:t>
            </a:r>
            <a:r>
              <a:rPr sz="2000" spc="-5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8000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string</a:t>
            </a:r>
            <a:r>
              <a:rPr sz="2000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Times New Roman"/>
                <a:cs typeface="Times New Roman"/>
              </a:rPr>
              <a:t>literals</a:t>
            </a:r>
            <a:endParaRPr sz="2000" dirty="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# note</a:t>
            </a:r>
            <a:r>
              <a:rPr sz="20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use</a:t>
            </a:r>
            <a:r>
              <a:rPr sz="20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of equals</a:t>
            </a:r>
            <a:r>
              <a:rPr sz="2000" spc="-3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rather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colon</a:t>
            </a:r>
            <a:r>
              <a:rPr sz="20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Times New Roman"/>
                <a:cs typeface="Times New Roman"/>
              </a:rPr>
              <a:t>assignment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5571" y="553040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378" y="263014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797"/>
                  </a:lnTo>
                  <a:lnTo>
                    <a:pt x="8286877" y="1912239"/>
                  </a:lnTo>
                  <a:lnTo>
                    <a:pt x="7917688" y="1961769"/>
                  </a:lnTo>
                  <a:lnTo>
                    <a:pt x="7176008" y="2044065"/>
                  </a:lnTo>
                  <a:lnTo>
                    <a:pt x="6806819" y="2073783"/>
                  </a:lnTo>
                  <a:lnTo>
                    <a:pt x="6075045" y="2116582"/>
                  </a:lnTo>
                  <a:lnTo>
                    <a:pt x="5363083" y="2139696"/>
                  </a:lnTo>
                  <a:lnTo>
                    <a:pt x="5013706" y="2142998"/>
                  </a:lnTo>
                  <a:lnTo>
                    <a:pt x="4337939" y="2142998"/>
                  </a:lnTo>
                  <a:lnTo>
                    <a:pt x="4011676" y="2136394"/>
                  </a:lnTo>
                  <a:lnTo>
                    <a:pt x="3695192" y="2126488"/>
                  </a:lnTo>
                  <a:lnTo>
                    <a:pt x="3091942" y="2100199"/>
                  </a:lnTo>
                  <a:lnTo>
                    <a:pt x="2534920" y="2067179"/>
                  </a:lnTo>
                  <a:lnTo>
                    <a:pt x="2030603" y="2027682"/>
                  </a:lnTo>
                  <a:lnTo>
                    <a:pt x="903262" y="1912239"/>
                  </a:lnTo>
                  <a:lnTo>
                    <a:pt x="514350" y="1860219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493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  <a:r>
              <a:rPr spc="-85" dirty="0"/>
              <a:t> </a:t>
            </a:r>
            <a:r>
              <a:rPr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8" name="object 8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17" y="831291"/>
            <a:ext cx="6667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45" dirty="0"/>
              <a:t> </a:t>
            </a:r>
            <a:r>
              <a:rPr dirty="0"/>
              <a:t>Dictionary</a:t>
            </a:r>
            <a:r>
              <a:rPr spc="-35" dirty="0"/>
              <a:t> </a:t>
            </a:r>
            <a:r>
              <a:rPr spc="-5" dirty="0"/>
              <a:t>fromkeys()</a:t>
            </a:r>
            <a:r>
              <a:rPr spc="-35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069644" y="2613786"/>
            <a:ext cx="7004684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fromkeys()</a:t>
            </a:r>
            <a:r>
              <a:rPr sz="24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returns</a:t>
            </a:r>
            <a:r>
              <a:rPr sz="24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dictionary</a:t>
            </a:r>
            <a:r>
              <a:rPr sz="24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specified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keys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specified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459865">
              <a:lnSpc>
                <a:spcPct val="100000"/>
              </a:lnSpc>
              <a:spcBef>
                <a:spcPts val="2075"/>
              </a:spcBef>
            </a:pP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('USN','Name')</a:t>
            </a:r>
            <a:endParaRPr sz="1800">
              <a:latin typeface="Times New Roman"/>
              <a:cs typeface="Times New Roman"/>
            </a:endParaRPr>
          </a:p>
          <a:p>
            <a:pPr marL="14598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=0</a:t>
            </a:r>
            <a:endParaRPr sz="1800">
              <a:latin typeface="Times New Roman"/>
              <a:cs typeface="Times New Roman"/>
            </a:endParaRPr>
          </a:p>
          <a:p>
            <a:pPr marL="1459865" marR="344233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dict.fromkeys(x,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y)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5817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spc="-45" dirty="0"/>
              <a:t> </a:t>
            </a:r>
            <a:r>
              <a:rPr dirty="0"/>
              <a:t>Dictionary</a:t>
            </a:r>
            <a:r>
              <a:rPr spc="-35" dirty="0"/>
              <a:t> </a:t>
            </a:r>
            <a:r>
              <a:rPr dirty="0"/>
              <a:t>keys()</a:t>
            </a:r>
            <a:r>
              <a:rPr spc="-25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34872" y="2232786"/>
            <a:ext cx="2964815" cy="26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keys: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709295" marR="67373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Bran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>
              <a:latin typeface="Times New Roman"/>
              <a:cs typeface="Times New Roman"/>
            </a:endParaRPr>
          </a:p>
          <a:p>
            <a:pPr marL="7092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709295" marR="53213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studdict.keys()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4360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  <a:r>
              <a:rPr spc="-55" dirty="0"/>
              <a:t> </a:t>
            </a:r>
            <a:r>
              <a:rPr dirty="0"/>
              <a:t>pop()</a:t>
            </a:r>
            <a:r>
              <a:rPr spc="-50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439415"/>
            <a:ext cx="22682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37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h":"CSE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1212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studdi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po</a:t>
            </a:r>
            <a:r>
              <a:rPr sz="1800" dirty="0">
                <a:latin typeface="Times New Roman"/>
                <a:cs typeface="Times New Roman"/>
              </a:rPr>
              <a:t>p("Bran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h")  </a:t>
            </a:r>
            <a:r>
              <a:rPr sz="1800" dirty="0">
                <a:latin typeface="Times New Roman"/>
                <a:cs typeface="Times New Roman"/>
              </a:rPr>
              <a:t>print(studdict)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5128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  <a:r>
              <a:rPr spc="-50" dirty="0"/>
              <a:t> </a:t>
            </a:r>
            <a:r>
              <a:rPr dirty="0"/>
              <a:t>popitem()</a:t>
            </a:r>
            <a:r>
              <a:rPr spc="-55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5458460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last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item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dictionary: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1078865" marR="279717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Bran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 marL="107886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>
              <a:latin typeface="Times New Roman"/>
              <a:cs typeface="Times New Roman"/>
            </a:endParaRPr>
          </a:p>
          <a:p>
            <a:pPr marL="107886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>
              <a:latin typeface="Times New Roman"/>
              <a:cs typeface="Times New Roman"/>
            </a:endParaRPr>
          </a:p>
          <a:p>
            <a:pPr marL="10788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078865" marR="26847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studdi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popi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em()  print(studdict)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5399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  <a:r>
              <a:rPr spc="-45" dirty="0"/>
              <a:t> </a:t>
            </a:r>
            <a:r>
              <a:rPr dirty="0"/>
              <a:t>setdefault()</a:t>
            </a:r>
            <a:r>
              <a:rPr spc="-55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300732"/>
            <a:ext cx="36703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7581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h":"CSE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studdi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setd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faul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Bl</a:t>
            </a:r>
            <a:r>
              <a:rPr sz="1800" spc="5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od</a:t>
            </a:r>
            <a:r>
              <a:rPr sz="1800" spc="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rou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spc="-5" dirty="0">
                <a:latin typeface="Times New Roman"/>
                <a:cs typeface="Times New Roman"/>
              </a:rPr>
              <a:t>","O+")  </a:t>
            </a:r>
            <a:r>
              <a:rPr sz="1800" dirty="0">
                <a:latin typeface="Times New Roman"/>
                <a:cs typeface="Times New Roman"/>
              </a:rPr>
              <a:t>print(studdict)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69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1029715"/>
            <a:ext cx="992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</a:t>
            </a:r>
            <a:r>
              <a:rPr spc="-10" dirty="0"/>
              <a:t>nput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356105" y="2113915"/>
            <a:ext cx="6084570" cy="24612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4965" marR="796290" indent="-354965">
              <a:lnSpc>
                <a:spcPct val="103299"/>
              </a:lnSpc>
              <a:spcBef>
                <a:spcPts val="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built-in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getting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user: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7499"/>
              </a:lnSpc>
              <a:spcBef>
                <a:spcPts val="1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cname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input("Please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enter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college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")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print(cname)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4805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902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  <a:r>
              <a:rPr spc="-55" dirty="0"/>
              <a:t> </a:t>
            </a:r>
            <a:r>
              <a:rPr dirty="0"/>
              <a:t>update()</a:t>
            </a:r>
            <a:r>
              <a:rPr spc="-50" dirty="0"/>
              <a:t> </a:t>
            </a:r>
            <a:r>
              <a:rPr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4502150" cy="26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item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dictionary: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899160" marR="202120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Bran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 marL="89916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>
              <a:latin typeface="Times New Roman"/>
              <a:cs typeface="Times New Roman"/>
            </a:endParaRPr>
          </a:p>
          <a:p>
            <a:pPr marL="89916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>
              <a:latin typeface="Times New Roman"/>
              <a:cs typeface="Times New Roman"/>
            </a:endParaRPr>
          </a:p>
          <a:p>
            <a:pPr marL="89916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89916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studdi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upda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({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Bloodgrou</a:t>
            </a:r>
            <a:r>
              <a:rPr sz="1800" spc="5" dirty="0">
                <a:latin typeface="Times New Roman"/>
                <a:cs typeface="Times New Roman"/>
              </a:rPr>
              <a:t>p</a:t>
            </a:r>
            <a:r>
              <a:rPr sz="1800" spc="-5" dirty="0">
                <a:latin typeface="Times New Roman"/>
                <a:cs typeface="Times New Roman"/>
              </a:rPr>
              <a:t>":"O+"})  </a:t>
            </a:r>
            <a:r>
              <a:rPr sz="1800" dirty="0">
                <a:latin typeface="Times New Roman"/>
                <a:cs typeface="Times New Roman"/>
              </a:rPr>
              <a:t>print(studdict)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70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791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  <a:r>
              <a:rPr spc="-45" dirty="0"/>
              <a:t> </a:t>
            </a:r>
            <a:r>
              <a:rPr dirty="0"/>
              <a:t>values()</a:t>
            </a:r>
            <a:r>
              <a:rPr spc="-40" dirty="0"/>
              <a:t> </a:t>
            </a:r>
            <a:r>
              <a:rPr dirty="0"/>
              <a:t>Method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404177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Return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values:</a:t>
            </a:r>
            <a:endParaRPr sz="2400">
              <a:latin typeface="Times New Roman"/>
              <a:cs typeface="Times New Roman"/>
            </a:endParaRPr>
          </a:p>
          <a:p>
            <a:pPr marL="1786255" marR="67437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Times New Roman"/>
                <a:cs typeface="Times New Roman"/>
              </a:rPr>
              <a:t>studdict </a:t>
            </a:r>
            <a:r>
              <a:rPr sz="1800" spc="-5" dirty="0">
                <a:latin typeface="Times New Roman"/>
                <a:cs typeface="Times New Roman"/>
              </a:rPr>
              <a:t>={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Bran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spc="-5" dirty="0">
                <a:latin typeface="Times New Roman"/>
                <a:cs typeface="Times New Roman"/>
              </a:rPr>
              <a:t>h":"C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",</a:t>
            </a:r>
            <a:endParaRPr sz="18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"USN":"1MS19CS001",</a:t>
            </a:r>
            <a:endParaRPr sz="18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"Name":"Nithilan"</a:t>
            </a:r>
            <a:endParaRPr sz="18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studdict.values()</a:t>
            </a:r>
            <a:endParaRPr sz="1800">
              <a:latin typeface="Times New Roman"/>
              <a:cs typeface="Times New Roman"/>
            </a:endParaRPr>
          </a:p>
          <a:p>
            <a:pPr marL="178625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print(x)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71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594" y="3075813"/>
            <a:ext cx="4615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Python</a:t>
            </a:r>
            <a:r>
              <a:rPr sz="4800" spc="-35" dirty="0"/>
              <a:t> </a:t>
            </a:r>
            <a:r>
              <a:rPr sz="4800" spc="-5" dirty="0"/>
              <a:t>Functions</a:t>
            </a:r>
            <a:endParaRPr sz="48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2205227"/>
            <a:ext cx="6621780" cy="3357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1029715"/>
            <a:ext cx="33134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Defining</a:t>
            </a:r>
            <a:r>
              <a:rPr spc="-18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4" name="object 4"/>
          <p:cNvSpPr txBox="1"/>
          <p:nvPr/>
        </p:nvSpPr>
        <p:spPr>
          <a:xfrm>
            <a:off x="1377822" y="5733999"/>
            <a:ext cx="537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imes New Roman"/>
                <a:cs typeface="Times New Roman"/>
              </a:rPr>
              <a:t>You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can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define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latin typeface="Times New Roman"/>
                <a:cs typeface="Times New Roman"/>
              </a:rPr>
              <a:t>function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spc="-15" dirty="0">
                <a:latin typeface="Times New Roman"/>
                <a:cs typeface="Times New Roman"/>
              </a:rPr>
              <a:t>invoke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 </a:t>
            </a:r>
            <a:r>
              <a:rPr sz="1800" b="1" spc="-5" dirty="0">
                <a:latin typeface="Times New Roman"/>
                <a:cs typeface="Times New Roman"/>
              </a:rPr>
              <a:t>arguments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73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5198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Creating</a:t>
            </a:r>
            <a:r>
              <a:rPr spc="-7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3131946"/>
            <a:ext cx="259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add():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print("addition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function")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74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2556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Calling</a:t>
            </a:r>
            <a:r>
              <a:rPr spc="-5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993516"/>
            <a:ext cx="2594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add():</a:t>
            </a:r>
            <a:endParaRPr sz="18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print("addition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function")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75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1970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</a:t>
            </a:r>
            <a:r>
              <a:rPr spc="5" dirty="0"/>
              <a:t>g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993516"/>
            <a:ext cx="36277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add(a,b):</a:t>
            </a:r>
            <a:endParaRPr sz="18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print("addition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result:",a+b)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add(1,2)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76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926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Nu</a:t>
            </a:r>
            <a:r>
              <a:rPr spc="-15" dirty="0"/>
              <a:t>m</a:t>
            </a:r>
            <a:r>
              <a:rPr dirty="0"/>
              <a:t>ber</a:t>
            </a:r>
            <a:r>
              <a:rPr spc="-60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dirty="0"/>
              <a:t>Ar</a:t>
            </a:r>
            <a:r>
              <a:rPr spc="5" dirty="0"/>
              <a:t>g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848483"/>
            <a:ext cx="6031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Verdana"/>
                <a:cs typeface="Verdana"/>
              </a:rPr>
              <a:t>def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add(a,b):</a:t>
            </a:r>
            <a:endParaRPr sz="1800">
              <a:latin typeface="Verdana"/>
              <a:cs typeface="Verdana"/>
            </a:endParaRPr>
          </a:p>
          <a:p>
            <a:pPr marL="12700" marR="5080" indent="254000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60" dirty="0">
                <a:latin typeface="Verdana"/>
                <a:cs typeface="Verdana"/>
              </a:rPr>
              <a:t>"</a:t>
            </a:r>
            <a:r>
              <a:rPr sz="1800" spc="-80" dirty="0">
                <a:latin typeface="Verdana"/>
                <a:cs typeface="Verdana"/>
              </a:rPr>
              <a:t>a</a:t>
            </a:r>
            <a:r>
              <a:rPr sz="1800" spc="105" dirty="0">
                <a:latin typeface="Verdana"/>
                <a:cs typeface="Verdana"/>
              </a:rPr>
              <a:t>d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iti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fu</a:t>
            </a:r>
            <a:r>
              <a:rPr sz="1800" spc="-75" dirty="0">
                <a:latin typeface="Verdana"/>
                <a:cs typeface="Verdana"/>
              </a:rPr>
              <a:t>n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res</a:t>
            </a:r>
            <a:r>
              <a:rPr sz="1800" spc="-135" dirty="0">
                <a:latin typeface="Verdana"/>
                <a:cs typeface="Verdana"/>
              </a:rPr>
              <a:t>u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340" dirty="0">
                <a:latin typeface="Verdana"/>
                <a:cs typeface="Verdana"/>
              </a:rPr>
              <a:t>:</a:t>
            </a:r>
            <a:r>
              <a:rPr sz="1800" spc="-265" dirty="0">
                <a:latin typeface="Verdana"/>
                <a:cs typeface="Verdana"/>
              </a:rPr>
              <a:t>"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375" dirty="0">
                <a:latin typeface="Verdana"/>
                <a:cs typeface="Verdana"/>
              </a:rPr>
              <a:t>+</a:t>
            </a:r>
            <a:r>
              <a:rPr sz="1800" spc="114" dirty="0">
                <a:latin typeface="Verdana"/>
                <a:cs typeface="Verdana"/>
              </a:rPr>
              <a:t>b</a:t>
            </a:r>
            <a:r>
              <a:rPr sz="1800" spc="-170" dirty="0">
                <a:latin typeface="Verdana"/>
                <a:cs typeface="Verdana"/>
              </a:rPr>
              <a:t>,</a:t>
            </a:r>
            <a:r>
              <a:rPr sz="1800" spc="-265" dirty="0">
                <a:latin typeface="Verdana"/>
                <a:cs typeface="Verdana"/>
              </a:rPr>
              <a:t>"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demo</a:t>
            </a:r>
            <a:r>
              <a:rPr sz="1800" spc="-20" dirty="0">
                <a:latin typeface="Verdana"/>
                <a:cs typeface="Verdana"/>
              </a:rPr>
              <a:t>"</a:t>
            </a:r>
            <a:r>
              <a:rPr sz="1800" spc="-130" dirty="0">
                <a:latin typeface="Verdana"/>
                <a:cs typeface="Verdana"/>
              </a:rPr>
              <a:t>)  </a:t>
            </a:r>
            <a:r>
              <a:rPr sz="1800" spc="-60" dirty="0">
                <a:latin typeface="Verdana"/>
                <a:cs typeface="Verdana"/>
              </a:rPr>
              <a:t>add(1,2)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77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65366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If you try to call </a:t>
            </a:r>
            <a:r>
              <a:rPr spc="-5" dirty="0"/>
              <a:t>the </a:t>
            </a:r>
            <a:r>
              <a:rPr dirty="0"/>
              <a:t>function with 1 </a:t>
            </a:r>
            <a:r>
              <a:rPr spc="5" dirty="0"/>
              <a:t> </a:t>
            </a:r>
            <a:r>
              <a:rPr dirty="0"/>
              <a:t>or</a:t>
            </a:r>
            <a:r>
              <a:rPr spc="-55" dirty="0"/>
              <a:t> </a:t>
            </a:r>
            <a:r>
              <a:rPr dirty="0"/>
              <a:t>3</a:t>
            </a:r>
            <a:r>
              <a:rPr spc="-15" dirty="0"/>
              <a:t> </a:t>
            </a:r>
            <a:r>
              <a:rPr dirty="0"/>
              <a:t>arguments,</a:t>
            </a:r>
            <a:r>
              <a:rPr spc="-40" dirty="0"/>
              <a:t> </a:t>
            </a:r>
            <a:r>
              <a:rPr dirty="0"/>
              <a:t>you</a:t>
            </a:r>
            <a:r>
              <a:rPr spc="-25" dirty="0"/>
              <a:t> </a:t>
            </a:r>
            <a:r>
              <a:rPr dirty="0"/>
              <a:t>will</a:t>
            </a:r>
            <a:r>
              <a:rPr spc="-20" dirty="0"/>
              <a:t> </a:t>
            </a:r>
            <a:r>
              <a:rPr dirty="0"/>
              <a:t>get an</a:t>
            </a:r>
            <a:r>
              <a:rPr spc="-20" dirty="0"/>
              <a:t> </a:t>
            </a:r>
            <a:r>
              <a:rPr spc="-10" dirty="0"/>
              <a:t>error: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857880"/>
            <a:ext cx="6031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Verdana"/>
                <a:cs typeface="Verdana"/>
              </a:rPr>
              <a:t>def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add(a,b):</a:t>
            </a:r>
            <a:endParaRPr sz="1800">
              <a:latin typeface="Verdana"/>
              <a:cs typeface="Verdana"/>
            </a:endParaRPr>
          </a:p>
          <a:p>
            <a:pPr marL="267335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60" dirty="0">
                <a:latin typeface="Verdana"/>
                <a:cs typeface="Verdana"/>
              </a:rPr>
              <a:t>"</a:t>
            </a:r>
            <a:r>
              <a:rPr sz="1800" spc="-80" dirty="0">
                <a:latin typeface="Verdana"/>
                <a:cs typeface="Verdana"/>
              </a:rPr>
              <a:t>a</a:t>
            </a:r>
            <a:r>
              <a:rPr sz="1800" spc="105" dirty="0">
                <a:latin typeface="Verdana"/>
                <a:cs typeface="Verdana"/>
              </a:rPr>
              <a:t>d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14" dirty="0">
                <a:latin typeface="Verdana"/>
                <a:cs typeface="Verdana"/>
              </a:rPr>
              <a:t>iti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fu</a:t>
            </a:r>
            <a:r>
              <a:rPr sz="1800" spc="-75" dirty="0">
                <a:latin typeface="Verdana"/>
                <a:cs typeface="Verdana"/>
              </a:rPr>
              <a:t>n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res</a:t>
            </a:r>
            <a:r>
              <a:rPr sz="1800" spc="-135" dirty="0">
                <a:latin typeface="Verdana"/>
                <a:cs typeface="Verdana"/>
              </a:rPr>
              <a:t>u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340" dirty="0">
                <a:latin typeface="Verdana"/>
                <a:cs typeface="Verdana"/>
              </a:rPr>
              <a:t>:</a:t>
            </a:r>
            <a:r>
              <a:rPr sz="1800" spc="-265" dirty="0">
                <a:latin typeface="Verdana"/>
                <a:cs typeface="Verdana"/>
              </a:rPr>
              <a:t>"</a:t>
            </a:r>
            <a:r>
              <a:rPr sz="1800" spc="-160" dirty="0">
                <a:latin typeface="Verdana"/>
                <a:cs typeface="Verdana"/>
              </a:rPr>
              <a:t>,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375" dirty="0">
                <a:latin typeface="Verdana"/>
                <a:cs typeface="Verdana"/>
              </a:rPr>
              <a:t>+</a:t>
            </a:r>
            <a:r>
              <a:rPr sz="1800" spc="114" dirty="0">
                <a:latin typeface="Verdana"/>
                <a:cs typeface="Verdana"/>
              </a:rPr>
              <a:t>b</a:t>
            </a:r>
            <a:r>
              <a:rPr sz="1800" spc="-170" dirty="0">
                <a:latin typeface="Verdana"/>
                <a:cs typeface="Verdana"/>
              </a:rPr>
              <a:t>,</a:t>
            </a:r>
            <a:r>
              <a:rPr sz="1800" spc="-265" dirty="0">
                <a:latin typeface="Verdana"/>
                <a:cs typeface="Verdana"/>
              </a:rPr>
              <a:t>"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demo</a:t>
            </a:r>
            <a:r>
              <a:rPr sz="1800" spc="-20" dirty="0">
                <a:latin typeface="Verdana"/>
                <a:cs typeface="Verdana"/>
              </a:rPr>
              <a:t>"</a:t>
            </a:r>
            <a:r>
              <a:rPr sz="1800" spc="-155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add(1)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78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918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Arbitrary</a:t>
            </a:r>
            <a:r>
              <a:rPr spc="-204" dirty="0"/>
              <a:t> </a:t>
            </a:r>
            <a:r>
              <a:rPr dirty="0"/>
              <a:t>Ar</a:t>
            </a:r>
            <a:r>
              <a:rPr spc="5" dirty="0"/>
              <a:t>g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ents,</a:t>
            </a:r>
            <a:r>
              <a:rPr spc="-30" dirty="0"/>
              <a:t> </a:t>
            </a:r>
            <a:r>
              <a:rPr spc="15" dirty="0"/>
              <a:t>*</a:t>
            </a:r>
            <a:r>
              <a:rPr dirty="0"/>
              <a:t>args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2156586"/>
            <a:ext cx="8189595" cy="373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97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we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do not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know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how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 passed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into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our function, add a * before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parameter name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definition.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function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receive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tuple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arguments,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items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accordingly: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460500">
              <a:lnSpc>
                <a:spcPct val="100000"/>
              </a:lnSpc>
              <a:spcBef>
                <a:spcPts val="2150"/>
              </a:spcBef>
            </a:pPr>
            <a:r>
              <a:rPr sz="2400" dirty="0">
                <a:latin typeface="Times New Roman"/>
                <a:cs typeface="Times New Roman"/>
              </a:rPr>
              <a:t>def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arb_arg_fun(*nums):</a:t>
            </a:r>
            <a:endParaRPr sz="2400">
              <a:latin typeface="Times New Roman"/>
              <a:cs typeface="Times New Roman"/>
            </a:endParaRPr>
          </a:p>
          <a:p>
            <a:pPr marL="1460500" marR="1738630" indent="3048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print("The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nums[2])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arb_arg_fun(23,34,45)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79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664" y="1029715"/>
            <a:ext cx="1809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</a:t>
            </a:r>
            <a:r>
              <a:rPr spc="-15" dirty="0"/>
              <a:t>o</a:t>
            </a:r>
            <a:r>
              <a:rPr dirty="0"/>
              <a:t>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229664" y="2201367"/>
            <a:ext cx="6761480" cy="3486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ts val="2385"/>
              </a:lnSpc>
              <a:spcBef>
                <a:spcPts val="105"/>
              </a:spcBef>
              <a:buClr>
                <a:srgbClr val="3131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operator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symbol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represents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ts val="2505"/>
              </a:lnSpc>
            </a:pP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100" b="1" spc="-55" dirty="0">
                <a:latin typeface="Times New Roman"/>
                <a:cs typeface="Times New Roman"/>
              </a:rPr>
              <a:t>operands</a:t>
            </a:r>
            <a:r>
              <a:rPr sz="2000" spc="-5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marR="5237480">
              <a:lnSpc>
                <a:spcPct val="104200"/>
              </a:lnSpc>
            </a:pPr>
            <a:r>
              <a:rPr sz="2000" dirty="0">
                <a:latin typeface="Times New Roman"/>
                <a:cs typeface="Times New Roman"/>
              </a:rPr>
              <a:t>print(-2)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print(2/2)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print(3//3)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print(2+3)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print(2-3)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print(2/3)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print(2%3)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int(2**2)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4805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651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</a:t>
            </a:r>
            <a:r>
              <a:rPr spc="5" dirty="0"/>
              <a:t>y</a:t>
            </a:r>
            <a:r>
              <a:rPr dirty="0"/>
              <a:t>wo</a:t>
            </a:r>
            <a:r>
              <a:rPr spc="5" dirty="0"/>
              <a:t>r</a:t>
            </a:r>
            <a:r>
              <a:rPr dirty="0"/>
              <a:t>d</a:t>
            </a:r>
            <a:r>
              <a:rPr spc="-220" dirty="0"/>
              <a:t> </a:t>
            </a:r>
            <a:r>
              <a:rPr dirty="0"/>
              <a:t>Ar</a:t>
            </a:r>
            <a:r>
              <a:rPr spc="5" dirty="0"/>
              <a:t>g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1618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18110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215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	can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6998" y="2613786"/>
            <a:ext cx="416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2815" algn="l"/>
                <a:tab pos="1920875" algn="l"/>
                <a:tab pos="361251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	send	a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gu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ents	with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852800"/>
            <a:ext cx="6186170" cy="23812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sz="2400" i="1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400" i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syntax.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4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sz="24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arguments</a:t>
            </a:r>
            <a:r>
              <a:rPr sz="24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24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matter.</a:t>
            </a:r>
            <a:endParaRPr sz="2400">
              <a:latin typeface="Times New Roman"/>
              <a:cs typeface="Times New Roman"/>
            </a:endParaRPr>
          </a:p>
          <a:p>
            <a:pPr marL="1153795" marR="1704339" indent="-254635">
              <a:lnSpc>
                <a:spcPct val="100000"/>
              </a:lnSpc>
              <a:spcBef>
                <a:spcPts val="1435"/>
              </a:spcBef>
            </a:pPr>
            <a:r>
              <a:rPr sz="1800" spc="40" dirty="0">
                <a:latin typeface="Verdana"/>
                <a:cs typeface="Verdana"/>
              </a:rPr>
              <a:t>def </a:t>
            </a:r>
            <a:r>
              <a:rPr sz="1800" spc="-110" dirty="0">
                <a:latin typeface="Verdana"/>
                <a:cs typeface="Verdana"/>
              </a:rPr>
              <a:t>key_arg_fun(n1,n2,n3): 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-370" dirty="0">
                <a:latin typeface="Verdana"/>
                <a:cs typeface="Verdana"/>
              </a:rPr>
              <a:t>T</a:t>
            </a:r>
            <a:r>
              <a:rPr sz="1800" spc="-4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60" dirty="0">
                <a:latin typeface="Verdana"/>
                <a:cs typeface="Verdana"/>
              </a:rPr>
              <a:t>rd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25" dirty="0">
                <a:latin typeface="Verdana"/>
                <a:cs typeface="Verdana"/>
              </a:rPr>
              <a:t>umb</a:t>
            </a:r>
            <a:r>
              <a:rPr sz="1800" spc="10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55" dirty="0">
                <a:latin typeface="Verdana"/>
                <a:cs typeface="Verdana"/>
              </a:rPr>
              <a:t>3)</a:t>
            </a:r>
            <a:endParaRPr sz="1800">
              <a:latin typeface="Verdana"/>
              <a:cs typeface="Verdana"/>
            </a:endParaRPr>
          </a:p>
          <a:p>
            <a:pPr marL="899160">
              <a:lnSpc>
                <a:spcPct val="100000"/>
              </a:lnSpc>
            </a:pPr>
            <a:r>
              <a:rPr sz="1800" spc="-140" dirty="0">
                <a:latin typeface="Verdana"/>
                <a:cs typeface="Verdana"/>
              </a:rPr>
              <a:t>key_arg_fun(n3=23,n1=34,n2=45)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80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907491"/>
            <a:ext cx="7346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Arbitrary</a:t>
            </a:r>
            <a:r>
              <a:rPr spc="-25" dirty="0"/>
              <a:t> </a:t>
            </a:r>
            <a:r>
              <a:rPr dirty="0"/>
              <a:t>Ke</a:t>
            </a:r>
            <a:r>
              <a:rPr spc="5" dirty="0"/>
              <a:t>y</a:t>
            </a:r>
            <a:r>
              <a:rPr dirty="0"/>
              <a:t>wo</a:t>
            </a:r>
            <a:r>
              <a:rPr spc="5" dirty="0"/>
              <a:t>r</a:t>
            </a:r>
            <a:r>
              <a:rPr dirty="0"/>
              <a:t>d</a:t>
            </a:r>
            <a:r>
              <a:rPr spc="-220" dirty="0"/>
              <a:t> </a:t>
            </a:r>
            <a:r>
              <a:rPr dirty="0"/>
              <a:t>Ar</a:t>
            </a:r>
            <a:r>
              <a:rPr spc="5" dirty="0"/>
              <a:t>g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ents,</a:t>
            </a:r>
            <a:r>
              <a:rPr spc="-30" dirty="0"/>
              <a:t> </a:t>
            </a:r>
            <a:r>
              <a:rPr dirty="0"/>
              <a:t>*</a:t>
            </a:r>
            <a:r>
              <a:rPr spc="30" dirty="0"/>
              <a:t>*</a:t>
            </a:r>
            <a:r>
              <a:rPr dirty="0"/>
              <a:t>kwargs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2234311"/>
            <a:ext cx="8073390" cy="2846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0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do</a:t>
            </a:r>
            <a:r>
              <a:rPr sz="20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know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20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20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keyword</a:t>
            </a:r>
            <a:r>
              <a:rPr sz="20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arguments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passed</a:t>
            </a:r>
            <a:r>
              <a:rPr sz="20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into </a:t>
            </a:r>
            <a:r>
              <a:rPr sz="2000" spc="-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add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asterisk: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**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parameter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function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definition.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5"/>
              </a:spcBef>
            </a:pPr>
            <a:r>
              <a:rPr sz="1600" spc="-15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79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4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000" spc="4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000" spc="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receive</a:t>
            </a:r>
            <a:r>
              <a:rPr sz="20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4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dictionary</a:t>
            </a:r>
            <a:r>
              <a:rPr sz="2000" spc="4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arguments,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items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accordingly: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arb_key_arg_fun(**nums):</a:t>
            </a:r>
            <a:endParaRPr sz="200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print("The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nums["n1"])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arb_key_arg_fun(n3=23,n1=34,n2=45)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81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4331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Default</a:t>
            </a:r>
            <a:r>
              <a:rPr spc="-65" dirty="0"/>
              <a:t> </a:t>
            </a:r>
            <a:r>
              <a:rPr dirty="0"/>
              <a:t>Parameter</a:t>
            </a:r>
            <a:r>
              <a:rPr spc="-170" dirty="0"/>
              <a:t> </a:t>
            </a:r>
            <a:r>
              <a:rPr spc="-55" dirty="0"/>
              <a:t>Value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5603875" cy="269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call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without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argument,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default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value: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66700" marR="2369185" indent="-254635" algn="just">
              <a:lnSpc>
                <a:spcPct val="100000"/>
              </a:lnSpc>
            </a:pPr>
            <a:r>
              <a:rPr lang="en-US" sz="2000" dirty="0" err="1">
                <a:latin typeface="Times New Roman"/>
                <a:cs typeface="Times New Roman"/>
              </a:rPr>
              <a:t>d</a:t>
            </a:r>
            <a:r>
              <a:rPr sz="2000" dirty="0" err="1">
                <a:latin typeface="Times New Roman"/>
                <a:cs typeface="Times New Roman"/>
              </a:rPr>
              <a:t>ef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def_fun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dirty="0" err="1">
                <a:latin typeface="Times New Roman"/>
                <a:cs typeface="Times New Roman"/>
              </a:rPr>
              <a:t>num</a:t>
            </a:r>
            <a:r>
              <a:rPr sz="2000" dirty="0">
                <a:latin typeface="Times New Roman"/>
                <a:cs typeface="Times New Roman"/>
              </a:rPr>
              <a:t>=350):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print("The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number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num)</a:t>
            </a:r>
            <a:endParaRPr sz="2000" dirty="0">
              <a:latin typeface="Times New Roman"/>
              <a:cs typeface="Times New Roman"/>
            </a:endParaRPr>
          </a:p>
          <a:p>
            <a:pPr marL="12700" marR="436626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_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23)  def</a:t>
            </a:r>
            <a:r>
              <a:rPr sz="2000" spc="5" dirty="0">
                <a:latin typeface="Times New Roman"/>
                <a:cs typeface="Times New Roman"/>
              </a:rPr>
              <a:t>_</a:t>
            </a:r>
            <a:r>
              <a:rPr sz="2000" dirty="0">
                <a:latin typeface="Times New Roman"/>
                <a:cs typeface="Times New Roman"/>
              </a:rPr>
              <a:t>fun</a:t>
            </a:r>
            <a:r>
              <a:rPr sz="2000" spc="-10" dirty="0">
                <a:latin typeface="Times New Roman"/>
                <a:cs typeface="Times New Roman"/>
              </a:rPr>
              <a:t>(3</a:t>
            </a:r>
            <a:r>
              <a:rPr sz="2000" dirty="0">
                <a:latin typeface="Times New Roman"/>
                <a:cs typeface="Times New Roman"/>
              </a:rPr>
              <a:t>4)  def_fun()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82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5279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Passing</a:t>
            </a:r>
            <a:r>
              <a:rPr spc="-25" dirty="0"/>
              <a:t> </a:t>
            </a:r>
            <a:r>
              <a:rPr dirty="0"/>
              <a:t>a L</a:t>
            </a:r>
            <a:r>
              <a:rPr spc="-10" dirty="0"/>
              <a:t>i</a:t>
            </a:r>
            <a:r>
              <a:rPr dirty="0"/>
              <a:t>st as an</a:t>
            </a:r>
            <a:r>
              <a:rPr spc="-195" dirty="0"/>
              <a:t> </a:t>
            </a:r>
            <a:r>
              <a:rPr dirty="0"/>
              <a:t>Ar</a:t>
            </a:r>
            <a:r>
              <a:rPr spc="5" dirty="0"/>
              <a:t>g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857880"/>
            <a:ext cx="3628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Verdana"/>
                <a:cs typeface="Verdana"/>
              </a:rPr>
              <a:t>def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rno(nums):</a:t>
            </a:r>
            <a:endParaRPr sz="1800">
              <a:latin typeface="Verdana"/>
              <a:cs typeface="Verdana"/>
            </a:endParaRPr>
          </a:p>
          <a:p>
            <a:pPr marL="267335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270" dirty="0">
                <a:latin typeface="Verdana"/>
                <a:cs typeface="Verdana"/>
              </a:rPr>
              <a:t>"</a:t>
            </a:r>
            <a:r>
              <a:rPr sz="1800" spc="-370" dirty="0">
                <a:latin typeface="Verdana"/>
                <a:cs typeface="Verdana"/>
              </a:rPr>
              <a:t>T</a:t>
            </a:r>
            <a:r>
              <a:rPr sz="1800" spc="-4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ro</a:t>
            </a:r>
            <a:r>
              <a:rPr sz="1800" spc="-55" dirty="0">
                <a:latin typeface="Verdana"/>
                <a:cs typeface="Verdana"/>
              </a:rPr>
              <a:t>l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25" dirty="0">
                <a:latin typeface="Verdana"/>
                <a:cs typeface="Verdana"/>
              </a:rPr>
              <a:t>umb</a:t>
            </a:r>
            <a:r>
              <a:rPr sz="1800" spc="10" dirty="0">
                <a:latin typeface="Verdana"/>
                <a:cs typeface="Verdana"/>
              </a:rPr>
              <a:t>e</a:t>
            </a:r>
            <a:r>
              <a:rPr sz="1800" spc="-235" dirty="0">
                <a:latin typeface="Verdana"/>
                <a:cs typeface="Verdana"/>
              </a:rPr>
              <a:t>rs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45" dirty="0">
                <a:latin typeface="Verdana"/>
                <a:cs typeface="Verdana"/>
              </a:rPr>
              <a:t>"</a:t>
            </a:r>
            <a:r>
              <a:rPr sz="1800" spc="-190" dirty="0">
                <a:latin typeface="Verdana"/>
                <a:cs typeface="Verdana"/>
              </a:rPr>
              <a:t>,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35" dirty="0">
                <a:latin typeface="Verdana"/>
                <a:cs typeface="Verdana"/>
              </a:rPr>
              <a:t>um</a:t>
            </a:r>
            <a:r>
              <a:rPr sz="1800" spc="-90" dirty="0">
                <a:latin typeface="Verdana"/>
                <a:cs typeface="Verdana"/>
              </a:rPr>
              <a:t>s</a:t>
            </a:r>
            <a:r>
              <a:rPr sz="1800" spc="-155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60" dirty="0">
                <a:latin typeface="Verdana"/>
                <a:cs typeface="Verdana"/>
              </a:rPr>
              <a:t>sno=[34,45,23]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Verdana"/>
                <a:cs typeface="Verdana"/>
              </a:rPr>
              <a:t>rno(sno)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83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499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Return</a:t>
            </a:r>
            <a:r>
              <a:rPr spc="-135" dirty="0"/>
              <a:t> </a:t>
            </a:r>
            <a:r>
              <a:rPr spc="-50" dirty="0"/>
              <a:t>Values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716529"/>
            <a:ext cx="20510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gracemarks(num):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2+num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n=gracemarks(34)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84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4169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pass</a:t>
            </a:r>
            <a:r>
              <a:rPr spc="-25" dirty="0"/>
              <a:t> </a:t>
            </a:r>
            <a:r>
              <a:rPr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78153" y="2232786"/>
            <a:ext cx="6189980" cy="255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definitions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cannot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empty,</a:t>
            </a:r>
            <a:r>
              <a:rPr sz="24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 for some reason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 definition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with no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content, put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pass statement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avoid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getting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error.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678305" marR="2874645" indent="-25019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def</a:t>
            </a:r>
            <a:r>
              <a:rPr sz="1800" spc="-10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function():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pass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85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1790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364994" y="2580894"/>
            <a:ext cx="37058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Verdana"/>
                <a:cs typeface="Verdana"/>
              </a:rPr>
              <a:t>def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fact(num):</a:t>
            </a:r>
            <a:endParaRPr sz="1800">
              <a:latin typeface="Verdana"/>
              <a:cs typeface="Verdana"/>
            </a:endParaRPr>
          </a:p>
          <a:p>
            <a:pPr marL="267335">
              <a:lnSpc>
                <a:spcPct val="100000"/>
              </a:lnSpc>
            </a:pP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0" dirty="0">
                <a:latin typeface="Verdana"/>
                <a:cs typeface="Verdana"/>
              </a:rPr>
              <a:t>f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num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05" dirty="0">
                <a:latin typeface="Verdana"/>
                <a:cs typeface="Verdana"/>
              </a:rPr>
              <a:t>==1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20" dirty="0">
                <a:latin typeface="Verdana"/>
                <a:cs typeface="Verdana"/>
              </a:rPr>
              <a:t>: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05" dirty="0">
                <a:latin typeface="Verdana"/>
                <a:cs typeface="Verdana"/>
              </a:rPr>
              <a:t>urn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267335">
              <a:lnSpc>
                <a:spcPct val="100000"/>
              </a:lnSpc>
              <a:tabLst>
                <a:tab pos="1079500" algn="l"/>
              </a:tabLst>
            </a:pP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320" dirty="0">
                <a:latin typeface="Verdana"/>
                <a:cs typeface="Verdana"/>
              </a:rPr>
              <a:t>: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1800" spc="-85" dirty="0">
                <a:latin typeface="Verdana"/>
                <a:cs typeface="Verdana"/>
              </a:rPr>
              <a:t>re</a:t>
            </a:r>
            <a:r>
              <a:rPr sz="1800" spc="-80" dirty="0">
                <a:latin typeface="Verdana"/>
                <a:cs typeface="Verdana"/>
              </a:rPr>
              <a:t>t</a:t>
            </a:r>
            <a:r>
              <a:rPr sz="1800" spc="-105" dirty="0">
                <a:latin typeface="Verdana"/>
                <a:cs typeface="Verdana"/>
              </a:rPr>
              <a:t>urn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num</a:t>
            </a:r>
            <a:r>
              <a:rPr sz="1800" spc="-390" dirty="0">
                <a:latin typeface="Verdana"/>
                <a:cs typeface="Verdana"/>
              </a:rPr>
              <a:t>*</a:t>
            </a:r>
            <a:r>
              <a:rPr sz="1800" spc="25" dirty="0">
                <a:latin typeface="Verdana"/>
                <a:cs typeface="Verdana"/>
              </a:rPr>
              <a:t>f</a:t>
            </a:r>
            <a:r>
              <a:rPr sz="1800" spc="40" dirty="0">
                <a:latin typeface="Verdana"/>
                <a:cs typeface="Verdana"/>
              </a:rPr>
              <a:t>a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85" dirty="0">
                <a:latin typeface="Verdana"/>
                <a:cs typeface="Verdana"/>
              </a:rPr>
              <a:t>(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55" dirty="0">
                <a:latin typeface="Verdana"/>
                <a:cs typeface="Verdana"/>
              </a:rPr>
              <a:t>um</a:t>
            </a:r>
            <a:r>
              <a:rPr sz="1800" spc="-220" dirty="0">
                <a:latin typeface="Verdana"/>
                <a:cs typeface="Verdana"/>
              </a:rPr>
              <a:t>-</a:t>
            </a:r>
            <a:r>
              <a:rPr sz="1800" spc="-140" dirty="0">
                <a:latin typeface="Verdana"/>
                <a:cs typeface="Verdana"/>
              </a:rPr>
              <a:t>1)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 marR="2664460">
              <a:lnSpc>
                <a:spcPct val="100000"/>
              </a:lnSpc>
            </a:pP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=f</a:t>
            </a:r>
            <a:r>
              <a:rPr sz="1800" spc="-114" dirty="0">
                <a:latin typeface="Verdana"/>
                <a:cs typeface="Verdana"/>
              </a:rPr>
              <a:t>a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35" dirty="0">
                <a:latin typeface="Verdana"/>
                <a:cs typeface="Verdana"/>
              </a:rPr>
              <a:t>t</a:t>
            </a:r>
            <a:r>
              <a:rPr sz="1800" spc="-195" dirty="0">
                <a:latin typeface="Verdana"/>
                <a:cs typeface="Verdana"/>
              </a:rPr>
              <a:t>(</a:t>
            </a:r>
            <a:r>
              <a:rPr sz="1800" spc="-145" dirty="0">
                <a:latin typeface="Verdana"/>
                <a:cs typeface="Verdana"/>
              </a:rPr>
              <a:t>4</a:t>
            </a:r>
            <a:r>
              <a:rPr sz="1800" spc="-130" dirty="0">
                <a:latin typeface="Verdana"/>
                <a:cs typeface="Verdana"/>
              </a:rPr>
              <a:t>)  </a:t>
            </a:r>
            <a:r>
              <a:rPr sz="1800" spc="-105" dirty="0">
                <a:latin typeface="Verdana"/>
                <a:cs typeface="Verdana"/>
              </a:rPr>
              <a:t>print(n)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86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097"/>
            <a:ext cx="1918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2232786"/>
            <a:ext cx="8072120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variable,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 only </a:t>
            </a:r>
            <a:r>
              <a:rPr sz="2400" i="1" spc="-15" dirty="0">
                <a:solidFill>
                  <a:srgbClr val="404040"/>
                </a:solidFill>
                <a:latin typeface="Times New Roman"/>
                <a:cs typeface="Times New Roman"/>
              </a:rPr>
              <a:t>refers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the object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does not represent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object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itself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points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our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computer's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stored.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binding </a:t>
            </a:r>
            <a:r>
              <a:rPr sz="2400" b="1" spc="-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name</a:t>
            </a:r>
            <a:r>
              <a:rPr sz="24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87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06297"/>
            <a:ext cx="453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Pass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reference</a:t>
            </a:r>
            <a:r>
              <a:rPr sz="32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vs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81911"/>
            <a:ext cx="807339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spc="53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All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parameters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(arguments) in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Python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language are passed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reference.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means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change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what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parameter refers to within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function, 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change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reflects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back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calling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0" y="3314700"/>
            <a:ext cx="6819900" cy="3373120"/>
            <a:chOff x="762000" y="3314700"/>
            <a:chExt cx="6819900" cy="3373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6019800"/>
              <a:ext cx="6819900" cy="6675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562600"/>
              <a:ext cx="762000" cy="381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2872" y="3314700"/>
              <a:ext cx="4334256" cy="1905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88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5343" y="0"/>
              <a:ext cx="765048" cy="1164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4968" y="0"/>
              <a:ext cx="685800" cy="1099185"/>
            </a:xfrm>
            <a:custGeom>
              <a:avLst/>
              <a:gdLst/>
              <a:ahLst/>
              <a:cxnLst/>
              <a:rect l="l" t="t" r="r" b="b"/>
              <a:pathLst>
                <a:path w="685800" h="1099185">
                  <a:moveTo>
                    <a:pt x="685800" y="0"/>
                  </a:moveTo>
                  <a:lnTo>
                    <a:pt x="0" y="0"/>
                  </a:lnTo>
                  <a:lnTo>
                    <a:pt x="0" y="1098803"/>
                  </a:lnTo>
                  <a:lnTo>
                    <a:pt x="685800" y="109880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1594" y="3228213"/>
            <a:ext cx="4058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1860" algn="l"/>
              </a:tabLst>
            </a:pPr>
            <a:r>
              <a:rPr sz="4800" spc="-5" dirty="0"/>
              <a:t>Python	Strings</a:t>
            </a:r>
            <a:endParaRPr sz="4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120" y="1119962"/>
            <a:ext cx="5420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Boolean</a:t>
            </a:r>
            <a:r>
              <a:rPr spc="-50" dirty="0"/>
              <a:t> </a:t>
            </a:r>
            <a:r>
              <a:rPr spc="-10" dirty="0"/>
              <a:t>values</a:t>
            </a:r>
            <a:r>
              <a:rPr spc="-17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837996" y="2118867"/>
            <a:ext cx="7030084" cy="20307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Boolean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value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false.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3131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Boolean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True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False.</a:t>
            </a:r>
            <a:endParaRPr sz="2400">
              <a:latin typeface="Times New Roman"/>
              <a:cs typeface="Times New Roman"/>
            </a:endParaRPr>
          </a:p>
          <a:p>
            <a:pPr marL="506095" marR="5441315">
              <a:lnSpc>
                <a:spcPct val="175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pe</a:t>
            </a:r>
            <a:r>
              <a:rPr sz="2000" spc="5" dirty="0">
                <a:latin typeface="Times New Roman"/>
                <a:cs typeface="Times New Roman"/>
              </a:rPr>
              <a:t>(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)  </a:t>
            </a:r>
            <a:r>
              <a:rPr sz="2000" spc="-5" dirty="0">
                <a:latin typeface="Times New Roman"/>
                <a:cs typeface="Times New Roman"/>
              </a:rPr>
              <a:t>type(true)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4805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1113789"/>
            <a:ext cx="3612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Strings-Introduction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874037"/>
            <a:ext cx="8072120" cy="15621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St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gs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a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lar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pes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-2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 them simply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enclosing characters 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quotes.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410483"/>
            <a:ext cx="8074025" cy="11322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2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treats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single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quotes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double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quotes.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-22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1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Creating</a:t>
            </a:r>
            <a:r>
              <a:rPr sz="28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strings</a:t>
            </a:r>
            <a:r>
              <a:rPr sz="2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assigning</a:t>
            </a:r>
            <a:r>
              <a:rPr sz="2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</a:t>
            </a:r>
            <a:r>
              <a:rPr sz="2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4388155"/>
            <a:ext cx="4371975" cy="168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3275" indent="342900">
              <a:lnSpc>
                <a:spcPct val="130100"/>
              </a:lnSpc>
              <a:spcBef>
                <a:spcPts val="100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variable.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example: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var1 =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'Hello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World!'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var2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=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"Python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Programming"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566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85" dirty="0"/>
              <a:t> </a:t>
            </a:r>
            <a:r>
              <a:rPr dirty="0"/>
              <a:t>Literals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871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literals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are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surrounded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either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quotation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marks,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double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quotation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marks.</a:t>
            </a:r>
            <a:endParaRPr sz="2400" dirty="0">
              <a:latin typeface="Times New Roman"/>
              <a:cs typeface="Times New Roman"/>
            </a:endParaRPr>
          </a:p>
          <a:p>
            <a:pPr marL="2070100" marR="2355215" algn="ctr">
              <a:lnSpc>
                <a:spcPct val="100000"/>
              </a:lnSpc>
              <a:spcBef>
                <a:spcPts val="2160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prin</a:t>
            </a:r>
            <a:r>
              <a:rPr sz="1800" spc="5" dirty="0">
                <a:solidFill>
                  <a:srgbClr val="0000CD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H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ell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"</a:t>
            </a:r>
            <a:r>
              <a:rPr sz="1800" dirty="0">
                <a:latin typeface="Consolas"/>
                <a:cs typeface="Consolas"/>
              </a:rPr>
              <a:t>)  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prin</a:t>
            </a:r>
            <a:r>
              <a:rPr sz="1800" spc="5" dirty="0">
                <a:solidFill>
                  <a:srgbClr val="0000CD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'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H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ell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o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'</a:t>
            </a:r>
            <a:r>
              <a:rPr sz="18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368" y="869391"/>
            <a:ext cx="4679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Assign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Variable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156330" y="3269107"/>
            <a:ext cx="14465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e=</a:t>
            </a:r>
            <a:r>
              <a:rPr sz="2000" spc="-5" dirty="0">
                <a:latin typeface="Times New Roman"/>
                <a:cs typeface="Times New Roman"/>
              </a:rPr>
              <a:t>"</a:t>
            </a:r>
            <a:r>
              <a:rPr lang="en-US" sz="2000" spc="5" dirty="0" err="1">
                <a:latin typeface="Times New Roman"/>
                <a:cs typeface="Times New Roman"/>
              </a:rPr>
              <a:t>rit</a:t>
            </a:r>
            <a:r>
              <a:rPr sz="2000" dirty="0">
                <a:latin typeface="Times New Roman"/>
                <a:cs typeface="Times New Roman"/>
              </a:rPr>
              <a:t>“  </a:t>
            </a:r>
            <a:r>
              <a:rPr sz="2000" spc="-5" dirty="0">
                <a:latin typeface="Times New Roman"/>
                <a:cs typeface="Times New Roman"/>
              </a:rPr>
              <a:t>print(name)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971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Multiline</a:t>
            </a:r>
            <a:r>
              <a:rPr spc="-65" dirty="0"/>
              <a:t> </a:t>
            </a:r>
            <a:r>
              <a:rPr dirty="0"/>
              <a:t>Strings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7368" y="2198878"/>
            <a:ext cx="6574155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Assign</a:t>
            </a:r>
            <a:r>
              <a:rPr sz="1800" dirty="0">
                <a:latin typeface="Times New Roman"/>
                <a:cs typeface="Times New Roman"/>
              </a:rPr>
              <a:t>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multiline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 three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quotes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</a:t>
            </a: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single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quotes:</a:t>
            </a:r>
          </a:p>
          <a:p>
            <a:pPr marL="1535430" marR="314833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"""M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Ramaiah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</a:t>
            </a:r>
          </a:p>
          <a:p>
            <a:pPr marL="1535430" marR="37084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Technology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Bangalore"""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print(a)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541145" marR="329946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'''M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Ramaiah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</a:t>
            </a:r>
          </a:p>
          <a:p>
            <a:pPr marL="1541145" marR="37026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Technology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Bangalore'''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227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</a:t>
            </a:r>
            <a:r>
              <a:rPr spc="-15" dirty="0"/>
              <a:t>n</a:t>
            </a:r>
            <a:r>
              <a:rPr dirty="0"/>
              <a:t>gs</a:t>
            </a:r>
            <a:r>
              <a:rPr spc="-15" dirty="0"/>
              <a:t> </a:t>
            </a:r>
            <a:r>
              <a:rPr dirty="0"/>
              <a:t>a</a:t>
            </a:r>
            <a:r>
              <a:rPr spc="-55" dirty="0"/>
              <a:t>r</a:t>
            </a:r>
            <a:r>
              <a:rPr dirty="0"/>
              <a:t>e</a:t>
            </a:r>
            <a:r>
              <a:rPr spc="-185" dirty="0"/>
              <a:t> </a:t>
            </a:r>
            <a:r>
              <a:rPr dirty="0"/>
              <a:t>Ar</a:t>
            </a:r>
            <a:r>
              <a:rPr spc="5" dirty="0"/>
              <a:t>r</a:t>
            </a:r>
            <a:r>
              <a:rPr dirty="0"/>
              <a:t>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681938" y="6397793"/>
            <a:ext cx="5795061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 err="1"/>
              <a:t>Dr.Parkavi.A</a:t>
            </a:r>
            <a:r>
              <a:rPr lang="en-US" spc="-55" dirty="0"/>
              <a:t>-Associate Professor, </a:t>
            </a:r>
            <a:r>
              <a:rPr lang="en-US" spc="-55" dirty="0" err="1"/>
              <a:t>Dept</a:t>
            </a:r>
            <a:r>
              <a:rPr lang="en-US" spc="-55" dirty="0"/>
              <a:t> of CSE,MSRIT. (</a:t>
            </a:r>
            <a:r>
              <a:rPr lang="en-US" spc="-55" dirty="0" err="1"/>
              <a:t>M.Tech</a:t>
            </a:r>
            <a:r>
              <a:rPr lang="en-US" spc="-55" dirty="0"/>
              <a:t>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700722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other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popular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programming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languages,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strings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Python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arrays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bytes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representing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unicode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characters.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69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However,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Python does not have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character data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type,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simply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length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1.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409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Square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brackets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227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</a:t>
            </a:r>
            <a:r>
              <a:rPr spc="-15" dirty="0"/>
              <a:t>n</a:t>
            </a:r>
            <a:r>
              <a:rPr dirty="0"/>
              <a:t>gs</a:t>
            </a:r>
            <a:r>
              <a:rPr spc="-15" dirty="0"/>
              <a:t> </a:t>
            </a:r>
            <a:r>
              <a:rPr dirty="0"/>
              <a:t>a</a:t>
            </a:r>
            <a:r>
              <a:rPr spc="-55" dirty="0"/>
              <a:t>r</a:t>
            </a:r>
            <a:r>
              <a:rPr dirty="0"/>
              <a:t>e</a:t>
            </a:r>
            <a:r>
              <a:rPr spc="-185" dirty="0"/>
              <a:t> </a:t>
            </a:r>
            <a:r>
              <a:rPr dirty="0"/>
              <a:t>Ar</a:t>
            </a:r>
            <a:r>
              <a:rPr spc="5" dirty="0"/>
              <a:t>r</a:t>
            </a:r>
            <a:r>
              <a:rPr dirty="0"/>
              <a:t>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203575" y="2996311"/>
            <a:ext cx="15208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name="</a:t>
            </a:r>
            <a:r>
              <a:rPr lang="en-US" sz="2000" dirty="0" err="1">
                <a:latin typeface="Times New Roman"/>
                <a:cs typeface="Times New Roman"/>
              </a:rPr>
              <a:t>rit</a:t>
            </a:r>
            <a:r>
              <a:rPr sz="2000" dirty="0">
                <a:latin typeface="Times New Roman"/>
                <a:cs typeface="Times New Roman"/>
              </a:rPr>
              <a:t>“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print(name[1])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1201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-10" dirty="0"/>
              <a:t>l</a:t>
            </a:r>
            <a:r>
              <a:rPr dirty="0"/>
              <a:t>icing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189980" cy="368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return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range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characters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using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slice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syntax.</a:t>
            </a:r>
            <a:endParaRPr sz="2400" dirty="0">
              <a:latin typeface="Times New Roman"/>
              <a:cs typeface="Times New Roman"/>
            </a:endParaRPr>
          </a:p>
          <a:p>
            <a:pPr marL="354965" marR="6985" indent="-3429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Specify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start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index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end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index,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separated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colon,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to return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part of the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string.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460500" marR="28378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"""M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Ramaiah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</a:t>
            </a:r>
          </a:p>
          <a:p>
            <a:pPr marL="1460500" marR="3399154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Technology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Bangalore"""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print(a[3:11])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3175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Negative</a:t>
            </a:r>
            <a:r>
              <a:rPr spc="-100" dirty="0"/>
              <a:t> </a:t>
            </a:r>
            <a:r>
              <a:rPr dirty="0"/>
              <a:t>Indexing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6065520" cy="262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negative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indexes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start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slice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end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the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string: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31265" marR="294132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"""M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Ramaiah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</a:t>
            </a:r>
          </a:p>
          <a:p>
            <a:pPr marL="1231265" marR="350329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Technology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Bangalore"""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print(a[-9:-1])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454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90" dirty="0"/>
              <a:t> </a:t>
            </a:r>
            <a:r>
              <a:rPr dirty="0"/>
              <a:t>Length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2613786"/>
            <a:ext cx="2442845" cy="231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Len()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545465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"""M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Ramaiah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</a:t>
            </a:r>
          </a:p>
          <a:p>
            <a:pPr marL="545465" marR="56642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Technology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Bangalore"""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print(len(a))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368" y="869391"/>
            <a:ext cx="2725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85" dirty="0"/>
              <a:t> </a:t>
            </a:r>
            <a:r>
              <a:rPr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8694" y="4992700"/>
            <a:ext cx="636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case: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290698"/>
            <a:ext cx="6190615" cy="272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1001394" algn="l"/>
                <a:tab pos="1918970" algn="l"/>
                <a:tab pos="3004185" algn="l"/>
                <a:tab pos="4206875" algn="l"/>
                <a:tab pos="4820920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The	strip()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ethod	re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oves	any	whi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space  from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beginning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end</a:t>
            </a:r>
            <a:endParaRPr sz="2400" dirty="0">
              <a:latin typeface="Times New Roman"/>
              <a:cs typeface="Times New Roman"/>
            </a:endParaRPr>
          </a:p>
          <a:p>
            <a:pPr marL="393065" marR="3503929">
              <a:lnSpc>
                <a:spcPts val="2160"/>
              </a:lnSpc>
              <a:spcBef>
                <a:spcPts val="60"/>
              </a:spcBef>
              <a:tabLst>
                <a:tab pos="1417955" algn="l"/>
              </a:tabLst>
            </a:pPr>
            <a:r>
              <a:rPr sz="1800" dirty="0">
                <a:latin typeface="Times New Roman"/>
                <a:cs typeface="Times New Roman"/>
              </a:rPr>
              <a:t>a = </a:t>
            </a:r>
            <a:r>
              <a:rPr sz="1800" spc="-5" dirty="0">
                <a:latin typeface="Times New Roman"/>
                <a:cs typeface="Times New Roman"/>
              </a:rPr>
              <a:t>"""	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Ramaiah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</a:t>
            </a:r>
          </a:p>
          <a:p>
            <a:pPr marL="393065">
              <a:lnSpc>
                <a:spcPts val="2090"/>
              </a:lnSpc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Technology</a:t>
            </a:r>
            <a:endParaRPr sz="1800" dirty="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tabLst>
                <a:tab pos="1675764" algn="l"/>
              </a:tabLst>
            </a:pPr>
            <a:r>
              <a:rPr sz="1800" dirty="0">
                <a:latin typeface="Times New Roman"/>
                <a:cs typeface="Times New Roman"/>
              </a:rPr>
              <a:t>Bangalore	"""</a:t>
            </a:r>
          </a:p>
          <a:p>
            <a:pPr marL="3930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print(a.strip())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-17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lower()</a:t>
            </a:r>
            <a:r>
              <a:rPr sz="24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4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returns</a:t>
            </a:r>
            <a:r>
              <a:rPr sz="24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string</a:t>
            </a:r>
            <a:r>
              <a:rPr sz="24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lower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975" y="5236209"/>
            <a:ext cx="19088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"""M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Ramaiah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Bangalore"""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2392" y="6398463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3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900" b="1" spc="-15" dirty="0">
                <a:solidFill>
                  <a:srgbClr val="B31166"/>
                </a:solidFill>
                <a:latin typeface="Tahoma"/>
                <a:cs typeface="Tahoma"/>
              </a:rPr>
              <a:t>Se</a:t>
            </a:r>
            <a:r>
              <a:rPr sz="900" b="1" spc="-10" dirty="0">
                <a:solidFill>
                  <a:srgbClr val="B31166"/>
                </a:solidFill>
                <a:latin typeface="Tahoma"/>
                <a:cs typeface="Tahoma"/>
              </a:rPr>
              <a:t>p-</a:t>
            </a:r>
            <a:r>
              <a:rPr sz="900" b="1" spc="-75" dirty="0">
                <a:solidFill>
                  <a:srgbClr val="B31166"/>
                </a:solidFill>
                <a:latin typeface="Tahoma"/>
                <a:cs typeface="Tahoma"/>
              </a:rPr>
              <a:t>20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539" y="6284163"/>
            <a:ext cx="36214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b="1" spc="-55" dirty="0">
                <a:solidFill>
                  <a:srgbClr val="B31166"/>
                </a:solidFill>
                <a:latin typeface="Tahoma"/>
                <a:cs typeface="Tahoma"/>
              </a:rPr>
              <a:t>Dr.Parkavi.A-MSRIT,</a:t>
            </a:r>
            <a:r>
              <a:rPr sz="900" b="1" spc="-2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45" dirty="0">
                <a:solidFill>
                  <a:srgbClr val="B31166"/>
                </a:solidFill>
                <a:latin typeface="Tahoma"/>
                <a:cs typeface="Tahoma"/>
              </a:rPr>
              <a:t>Python</a:t>
            </a:r>
            <a:r>
              <a:rPr sz="900" b="1" spc="1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215" dirty="0">
                <a:solidFill>
                  <a:srgbClr val="B31166"/>
                </a:solidFill>
                <a:latin typeface="Tahoma"/>
                <a:cs typeface="Tahoma"/>
              </a:rPr>
              <a:t>Program</a:t>
            </a:r>
            <a:r>
              <a:rPr sz="2700" spc="-322" baseline="-12345" dirty="0">
                <a:latin typeface="Times New Roman"/>
                <a:cs typeface="Times New Roman"/>
              </a:rPr>
              <a:t>p</a:t>
            </a:r>
            <a:r>
              <a:rPr sz="900" b="1" spc="-215" dirty="0">
                <a:solidFill>
                  <a:srgbClr val="B31166"/>
                </a:solidFill>
                <a:latin typeface="Tahoma"/>
                <a:cs typeface="Tahoma"/>
              </a:rPr>
              <a:t>m</a:t>
            </a:r>
            <a:r>
              <a:rPr sz="2700" spc="-322" baseline="-12345" dirty="0">
                <a:latin typeface="Times New Roman"/>
                <a:cs typeface="Times New Roman"/>
              </a:rPr>
              <a:t>r</a:t>
            </a:r>
            <a:r>
              <a:rPr sz="900" b="1" spc="-215" dirty="0">
                <a:solidFill>
                  <a:srgbClr val="B31166"/>
                </a:solidFill>
                <a:latin typeface="Tahoma"/>
                <a:cs typeface="Tahoma"/>
              </a:rPr>
              <a:t>i</a:t>
            </a:r>
            <a:r>
              <a:rPr sz="2700" spc="-322" baseline="-12345" dirty="0">
                <a:latin typeface="Times New Roman"/>
                <a:cs typeface="Times New Roman"/>
              </a:rPr>
              <a:t>i</a:t>
            </a:r>
            <a:r>
              <a:rPr sz="900" b="1" spc="-215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2700" spc="-322" baseline="-12345" dirty="0">
                <a:latin typeface="Times New Roman"/>
                <a:cs typeface="Times New Roman"/>
              </a:rPr>
              <a:t>n</a:t>
            </a:r>
            <a:r>
              <a:rPr sz="900" b="1" spc="-215" dirty="0">
                <a:solidFill>
                  <a:srgbClr val="B31166"/>
                </a:solidFill>
                <a:latin typeface="Tahoma"/>
                <a:cs typeface="Tahoma"/>
              </a:rPr>
              <a:t>g</a:t>
            </a:r>
            <a:r>
              <a:rPr sz="900" b="1" spc="-12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427" baseline="-12345" dirty="0">
                <a:latin typeface="Times New Roman"/>
                <a:cs typeface="Times New Roman"/>
              </a:rPr>
              <a:t>t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e</a:t>
            </a:r>
            <a:r>
              <a:rPr sz="2700" spc="-427" baseline="-12345" dirty="0">
                <a:latin typeface="Times New Roman"/>
                <a:cs typeface="Times New Roman"/>
              </a:rPr>
              <a:t>(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s</a:t>
            </a:r>
            <a:r>
              <a:rPr sz="2700" spc="-427" baseline="-12345" dirty="0">
                <a:latin typeface="Times New Roman"/>
                <a:cs typeface="Times New Roman"/>
              </a:rPr>
              <a:t>a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si</a:t>
            </a:r>
            <a:r>
              <a:rPr sz="2700" spc="-427" baseline="-12345" dirty="0">
                <a:latin typeface="Times New Roman"/>
                <a:cs typeface="Times New Roman"/>
              </a:rPr>
              <a:t>.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o</a:t>
            </a:r>
            <a:r>
              <a:rPr sz="2700" spc="-427" baseline="-12345" dirty="0">
                <a:latin typeface="Times New Roman"/>
                <a:cs typeface="Times New Roman"/>
              </a:rPr>
              <a:t>l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n</a:t>
            </a:r>
            <a:r>
              <a:rPr sz="2700" spc="-427" baseline="-12345" dirty="0">
                <a:latin typeface="Times New Roman"/>
                <a:cs typeface="Times New Roman"/>
              </a:rPr>
              <a:t>o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in</a:t>
            </a:r>
            <a:r>
              <a:rPr sz="2700" spc="-427" baseline="-12345" dirty="0">
                <a:latin typeface="Times New Roman"/>
                <a:cs typeface="Times New Roman"/>
              </a:rPr>
              <a:t>w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ST</a:t>
            </a:r>
            <a:r>
              <a:rPr sz="2700" spc="-427" baseline="-12345" dirty="0">
                <a:latin typeface="Times New Roman"/>
                <a:cs typeface="Times New Roman"/>
              </a:rPr>
              <a:t>e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TP</a:t>
            </a:r>
            <a:r>
              <a:rPr sz="2700" spc="-427" baseline="-12345" dirty="0">
                <a:latin typeface="Times New Roman"/>
                <a:cs typeface="Times New Roman"/>
              </a:rPr>
              <a:t>r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-</a:t>
            </a:r>
            <a:r>
              <a:rPr sz="2700" spc="-427" baseline="-12345" dirty="0">
                <a:latin typeface="Times New Roman"/>
                <a:cs typeface="Times New Roman"/>
              </a:rPr>
              <a:t>(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H</a:t>
            </a:r>
            <a:r>
              <a:rPr sz="2700" spc="-427" baseline="-12345" dirty="0">
                <a:latin typeface="Times New Roman"/>
                <a:cs typeface="Times New Roman"/>
              </a:rPr>
              <a:t>)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K</a:t>
            </a:r>
            <a:r>
              <a:rPr sz="2700" spc="-427" baseline="-12345" dirty="0">
                <a:latin typeface="Times New Roman"/>
                <a:cs typeface="Times New Roman"/>
              </a:rPr>
              <a:t>)</a:t>
            </a:r>
            <a:r>
              <a:rPr sz="900" b="1" spc="-285" dirty="0">
                <a:solidFill>
                  <a:srgbClr val="B31166"/>
                </a:solidFill>
                <a:latin typeface="Tahoma"/>
                <a:cs typeface="Tahoma"/>
              </a:rPr>
              <a:t>BKCE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5744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0" dirty="0">
                <a:solidFill>
                  <a:srgbClr val="FFFFFF"/>
                </a:solidFill>
                <a:latin typeface="Verdana"/>
                <a:cs typeface="Verdana"/>
              </a:rPr>
              <a:t>99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/>
              <a:t>Dr.Parkavi.A-Associate Professor, Dept of CSE,MSRIT. (M.Tech-Python Lab-2023)</a:t>
            </a:r>
            <a:endParaRPr lang="en-US" spc="-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6876</Words>
  <Application>Microsoft Office PowerPoint</Application>
  <PresentationFormat>On-screen Show (4:3)</PresentationFormat>
  <Paragraphs>1398</Paragraphs>
  <Slides>168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168</vt:i4>
      </vt:variant>
    </vt:vector>
  </HeadingPairs>
  <TitlesOfParts>
    <vt:vector size="178" baseType="lpstr">
      <vt:lpstr>Arial MT</vt:lpstr>
      <vt:lpstr>Calibri</vt:lpstr>
      <vt:lpstr>Consolas</vt:lpstr>
      <vt:lpstr>Courier New</vt:lpstr>
      <vt:lpstr>Lucida Sans Unicode</vt:lpstr>
      <vt:lpstr>Tahoma</vt:lpstr>
      <vt:lpstr>Times New Roman</vt:lpstr>
      <vt:lpstr>Verdana</vt:lpstr>
      <vt:lpstr>Wingdings</vt:lpstr>
      <vt:lpstr>Office Theme</vt:lpstr>
      <vt:lpstr>Python Programming</vt:lpstr>
      <vt:lpstr>Python Intro</vt:lpstr>
      <vt:lpstr>What can be done using Python?</vt:lpstr>
      <vt:lpstr>IDEs for python</vt:lpstr>
      <vt:lpstr>Indentation</vt:lpstr>
      <vt:lpstr>Variables</vt:lpstr>
      <vt:lpstr>Input</vt:lpstr>
      <vt:lpstr>Operators</vt:lpstr>
      <vt:lpstr>Boolean values and expressions</vt:lpstr>
      <vt:lpstr>Boolean values and expressions</vt:lpstr>
      <vt:lpstr>PowerPoint Presentation</vt:lpstr>
      <vt:lpstr>Conditional execution</vt:lpstr>
      <vt:lpstr>Chained conditionals</vt:lpstr>
      <vt:lpstr>Python for While Statements</vt:lpstr>
      <vt:lpstr>Range() in python</vt:lpstr>
      <vt:lpstr>Python for Loop Statements</vt:lpstr>
      <vt:lpstr>Nested Loops &amp; Pass statement</vt:lpstr>
      <vt:lpstr>Python Data Structures</vt:lpstr>
      <vt:lpstr>Lists</vt:lpstr>
      <vt:lpstr>To create a list, changing list &amp; accessing the list  elements, looping through</vt:lpstr>
      <vt:lpstr>Check if Item Exists &amp; Finding length of list</vt:lpstr>
      <vt:lpstr>Add Items</vt:lpstr>
      <vt:lpstr>Remove , Pop, del &amp; Clear</vt:lpstr>
      <vt:lpstr>Remove elements from the list</vt:lpstr>
      <vt:lpstr>Copy a List</vt:lpstr>
      <vt:lpstr>Join Two Lists using + and append</vt:lpstr>
      <vt:lpstr>The list() Constructor</vt:lpstr>
      <vt:lpstr>Python List sort() &amp; List reverse()  Method</vt:lpstr>
      <vt:lpstr>List Comprehensions</vt:lpstr>
      <vt:lpstr>List Comprehensions Continued…</vt:lpstr>
      <vt:lpstr>Example</vt:lpstr>
      <vt:lpstr>Tuples-Introduction</vt:lpstr>
      <vt:lpstr>Example on Tuples</vt:lpstr>
      <vt:lpstr>Access Tuple Items, Range of  Indexes &amp; Negative Indexes</vt:lpstr>
      <vt:lpstr>Change Tuple Values</vt:lpstr>
      <vt:lpstr>Loop Through a Tuple</vt:lpstr>
      <vt:lpstr>Check if Item Exists</vt:lpstr>
      <vt:lpstr>PowerPoint Presentation</vt:lpstr>
      <vt:lpstr>Add Items</vt:lpstr>
      <vt:lpstr>Create Tuple With One Item</vt:lpstr>
      <vt:lpstr>Remove Items</vt:lpstr>
      <vt:lpstr>Join Two Tuples</vt:lpstr>
      <vt:lpstr>The tuple() Constructor</vt:lpstr>
      <vt:lpstr>Tuple Methods()</vt:lpstr>
      <vt:lpstr>Python Tuple index() Method</vt:lpstr>
      <vt:lpstr>Python Dictionary</vt:lpstr>
      <vt:lpstr>What Is a Dictionary?</vt:lpstr>
      <vt:lpstr>Dictionary</vt:lpstr>
      <vt:lpstr>Accessing Items</vt:lpstr>
      <vt:lpstr>Change Values</vt:lpstr>
      <vt:lpstr>Loop Through a Dictionary</vt:lpstr>
      <vt:lpstr>Dictionary</vt:lpstr>
      <vt:lpstr>Check if Key Exists</vt:lpstr>
      <vt:lpstr>Dictionary Length</vt:lpstr>
      <vt:lpstr>Adding Items</vt:lpstr>
      <vt:lpstr>Removing Items</vt:lpstr>
      <vt:lpstr>The del keyword removes the item  with the specified key name</vt:lpstr>
      <vt:lpstr>The del keyword can also delete  the dictionary completely:</vt:lpstr>
      <vt:lpstr>The clear() method empties the  dictionary</vt:lpstr>
      <vt:lpstr>Copy a Dictionary</vt:lpstr>
      <vt:lpstr>Nested Dictionaries</vt:lpstr>
      <vt:lpstr>Nested Dictionaries</vt:lpstr>
      <vt:lpstr>The dict() Constructor</vt:lpstr>
      <vt:lpstr>Dictionary Methods</vt:lpstr>
      <vt:lpstr>Python Dictionary fromkeys() Method</vt:lpstr>
      <vt:lpstr>Python Dictionary keys() Method</vt:lpstr>
      <vt:lpstr>Dictionary pop() Method</vt:lpstr>
      <vt:lpstr>Dictionary popitem() Method</vt:lpstr>
      <vt:lpstr>Dictionary setdefault() Method</vt:lpstr>
      <vt:lpstr>Dictionary update() Method</vt:lpstr>
      <vt:lpstr>Dictionary values() Method</vt:lpstr>
      <vt:lpstr>Python Functions</vt:lpstr>
      <vt:lpstr>Defining Functions</vt:lpstr>
      <vt:lpstr>Creating a Function</vt:lpstr>
      <vt:lpstr>Calling a Function</vt:lpstr>
      <vt:lpstr>Arguments</vt:lpstr>
      <vt:lpstr>Number of Arguments</vt:lpstr>
      <vt:lpstr>If you try to call the function with 1  or 3 arguments, you will get an error:</vt:lpstr>
      <vt:lpstr>Arbitrary Arguments, *args</vt:lpstr>
      <vt:lpstr>Keyword Arguments</vt:lpstr>
      <vt:lpstr>Arbitrary Keyword Arguments, **kwargs</vt:lpstr>
      <vt:lpstr>Default Parameter Value</vt:lpstr>
      <vt:lpstr>Passing a List as an Argument</vt:lpstr>
      <vt:lpstr>Return Values</vt:lpstr>
      <vt:lpstr>The pass Statement</vt:lpstr>
      <vt:lpstr>Recursion</vt:lpstr>
      <vt:lpstr>References</vt:lpstr>
      <vt:lpstr>PowerPoint Presentation</vt:lpstr>
      <vt:lpstr>Python Strings</vt:lpstr>
      <vt:lpstr>Strings-Introduction</vt:lpstr>
      <vt:lpstr>String Literals</vt:lpstr>
      <vt:lpstr>PowerPoint Presentation</vt:lpstr>
      <vt:lpstr>Multiline Strings</vt:lpstr>
      <vt:lpstr>Strings are Arrays</vt:lpstr>
      <vt:lpstr>Strings are Arrays</vt:lpstr>
      <vt:lpstr>Slicing</vt:lpstr>
      <vt:lpstr>Negative Indexing</vt:lpstr>
      <vt:lpstr>String Length</vt:lpstr>
      <vt:lpstr>String Methods</vt:lpstr>
      <vt:lpstr>String Methods</vt:lpstr>
      <vt:lpstr>String Methods</vt:lpstr>
      <vt:lpstr>Check String</vt:lpstr>
      <vt:lpstr>String Concatenation</vt:lpstr>
      <vt:lpstr>String Format</vt:lpstr>
      <vt:lpstr>PowerPoint Presentation</vt:lpstr>
      <vt:lpstr>String Format()</vt:lpstr>
      <vt:lpstr>Escape Character</vt:lpstr>
      <vt:lpstr>Built-in Strings methods</vt:lpstr>
      <vt:lpstr>String conversions</vt:lpstr>
      <vt:lpstr>Strings and Secret Codes</vt:lpstr>
      <vt:lpstr>Strings and Secret Codes</vt:lpstr>
      <vt:lpstr>Python string “center” method</vt:lpstr>
      <vt:lpstr>String endswith function</vt:lpstr>
      <vt:lpstr>Python string find method</vt:lpstr>
      <vt:lpstr>String replace method</vt:lpstr>
      <vt:lpstr>Python File Handling</vt:lpstr>
      <vt:lpstr>File Handling in Python</vt:lpstr>
      <vt:lpstr>File modes</vt:lpstr>
      <vt:lpstr>File modes</vt:lpstr>
      <vt:lpstr>File Handling in Python- Open in W and R  mode</vt:lpstr>
      <vt:lpstr>PowerPoint Presentation</vt:lpstr>
      <vt:lpstr>Close Files</vt:lpstr>
      <vt:lpstr>Write to an Existing File</vt:lpstr>
      <vt:lpstr>PowerPoint Presentation</vt:lpstr>
      <vt:lpstr>Delete Folder</vt:lpstr>
      <vt:lpstr>Python Objects and Classes</vt:lpstr>
      <vt:lpstr>Overview of OOPS</vt:lpstr>
      <vt:lpstr>Defining a Class</vt:lpstr>
      <vt:lpstr>Create a Class &amp; Create Object</vt:lpstr>
      <vt:lpstr>Methods in Classes</vt:lpstr>
      <vt:lpstr>Definition of a class</vt:lpstr>
      <vt:lpstr>Instantiating Objects</vt:lpstr>
      <vt:lpstr>No Need to “free”</vt:lpstr>
      <vt:lpstr>  del  method</vt:lpstr>
      <vt:lpstr>Modify, Delete Object &amp; Object  Properties and Pass stmt</vt:lpstr>
      <vt:lpstr>Inheritance(Subclasses)</vt:lpstr>
      <vt:lpstr>Create a Parent Class</vt:lpstr>
      <vt:lpstr>Create a Child Class</vt:lpstr>
      <vt:lpstr>Add the init () Function</vt:lpstr>
      <vt:lpstr>Use the super() Function</vt:lpstr>
      <vt:lpstr>Add Properties</vt:lpstr>
      <vt:lpstr>Add Methods</vt:lpstr>
      <vt:lpstr>Overriding Methods</vt:lpstr>
      <vt:lpstr>Python Modules</vt:lpstr>
      <vt:lpstr>Python module</vt:lpstr>
      <vt:lpstr>Create &amp; Use a Module</vt:lpstr>
      <vt:lpstr>Variables in Module &amp; importing  them</vt:lpstr>
      <vt:lpstr>Naming &amp; Re-naming a Module  a Module</vt:lpstr>
      <vt:lpstr>Built-in Modules</vt:lpstr>
      <vt:lpstr>Using the dir() Function</vt:lpstr>
      <vt:lpstr>Import From Module</vt:lpstr>
      <vt:lpstr>from ….import* statement</vt:lpstr>
      <vt:lpstr>import vs from import statement</vt:lpstr>
      <vt:lpstr>Steps to create a package</vt:lpstr>
      <vt:lpstr>Steps to create a package</vt:lpstr>
      <vt:lpstr>Regular Expressions</vt:lpstr>
      <vt:lpstr>Regular Expressions</vt:lpstr>
      <vt:lpstr>Regular Expression  Meta characters</vt:lpstr>
      <vt:lpstr>Regular Expression  Special Sequences</vt:lpstr>
      <vt:lpstr>Sets</vt:lpstr>
      <vt:lpstr>RegEx Module  &amp; Search for strings</vt:lpstr>
      <vt:lpstr>RegEx Functions</vt:lpstr>
      <vt:lpstr>The findall() Function</vt:lpstr>
      <vt:lpstr>The search() Function</vt:lpstr>
      <vt:lpstr>Search with result (no match)</vt:lpstr>
      <vt:lpstr>The split() Function</vt:lpstr>
      <vt:lpstr>The sub() Function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Admin</dc:creator>
  <cp:lastModifiedBy>ibmnvidia</cp:lastModifiedBy>
  <cp:revision>16</cp:revision>
  <dcterms:created xsi:type="dcterms:W3CDTF">2023-02-14T03:37:47Z</dcterms:created>
  <dcterms:modified xsi:type="dcterms:W3CDTF">2023-04-18T04:09:52Z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2023-02-14T00:00:00Z</vt:filetime>
  </property>
</Properties>
</file>