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0EEF44C-461B-4D67-9C95-B9485CDC03CC}">
  <a:tblStyle styleId="{40EEF44C-461B-4D67-9C95-B9485CDC03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www.kaggle.com/c/data-science-bowl-2017" TargetMode="External"/><Relationship Id="rId4" Type="http://schemas.openxmlformats.org/officeDocument/2006/relationships/hyperlink" Target="https://archive.ics.uci.edu/ml/datasets/lung+canc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Lung Cancer Prediction using Data Mining techniques</a:t>
            </a:r>
            <a:endParaRPr sz="3600"/>
          </a:p>
        </p:txBody>
      </p:sp>
      <p:sp>
        <p:nvSpPr>
          <p:cNvPr id="68" name="Shape 68"/>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Data Mining Project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577625" y="574275"/>
            <a:ext cx="6227100" cy="2605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4800"/>
              <a:t>Thank you...</a:t>
            </a:r>
            <a:endParaRPr sz="4800"/>
          </a:p>
        </p:txBody>
      </p:sp>
      <p:sp>
        <p:nvSpPr>
          <p:cNvPr id="138" name="Shape 138"/>
          <p:cNvSpPr txBox="1"/>
          <p:nvPr/>
        </p:nvSpPr>
        <p:spPr>
          <a:xfrm>
            <a:off x="3994950" y="3121075"/>
            <a:ext cx="3732900" cy="1598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a:solidFill>
                  <a:schemeClr val="lt1"/>
                </a:solidFill>
                <a:latin typeface="Roboto"/>
                <a:ea typeface="Roboto"/>
                <a:cs typeface="Roboto"/>
                <a:sym typeface="Roboto"/>
              </a:rPr>
              <a:t>COE15B019</a:t>
            </a:r>
            <a:endParaRPr b="1" sz="2400">
              <a:solidFill>
                <a:schemeClr val="lt1"/>
              </a:solidFill>
              <a:latin typeface="Roboto"/>
              <a:ea typeface="Roboto"/>
              <a:cs typeface="Roboto"/>
              <a:sym typeface="Roboto"/>
            </a:endParaRPr>
          </a:p>
          <a:p>
            <a:pPr indent="0" lvl="0" marL="0" algn="ctr">
              <a:spcBef>
                <a:spcPts val="0"/>
              </a:spcBef>
              <a:spcAft>
                <a:spcPts val="0"/>
              </a:spcAft>
              <a:buNone/>
            </a:pPr>
            <a:r>
              <a:rPr b="1" lang="en" sz="2400">
                <a:solidFill>
                  <a:schemeClr val="lt1"/>
                </a:solidFill>
                <a:latin typeface="Roboto"/>
                <a:ea typeface="Roboto"/>
                <a:cs typeface="Roboto"/>
                <a:sym typeface="Roboto"/>
              </a:rPr>
              <a:t>COE15B029</a:t>
            </a:r>
            <a:endParaRPr b="1" sz="2400">
              <a:solidFill>
                <a:schemeClr val="lt1"/>
              </a:solidFill>
              <a:latin typeface="Roboto"/>
              <a:ea typeface="Roboto"/>
              <a:cs typeface="Roboto"/>
              <a:sym typeface="Roboto"/>
            </a:endParaRPr>
          </a:p>
          <a:p>
            <a:pPr indent="0" lvl="0" marL="0" algn="ctr">
              <a:spcBef>
                <a:spcPts val="0"/>
              </a:spcBef>
              <a:spcAft>
                <a:spcPts val="0"/>
              </a:spcAft>
              <a:buNone/>
            </a:pPr>
            <a:r>
              <a:rPr b="1" lang="en" sz="2400">
                <a:solidFill>
                  <a:schemeClr val="lt1"/>
                </a:solidFill>
                <a:latin typeface="Roboto"/>
                <a:ea typeface="Roboto"/>
                <a:cs typeface="Roboto"/>
                <a:sym typeface="Roboto"/>
              </a:rPr>
              <a:t>CED15B010</a:t>
            </a:r>
            <a:endParaRPr b="1" sz="2400">
              <a:solidFill>
                <a:schemeClr val="lt1"/>
              </a:solidFill>
              <a:latin typeface="Roboto"/>
              <a:ea typeface="Roboto"/>
              <a:cs typeface="Roboto"/>
              <a:sym typeface="Roboto"/>
            </a:endParaRPr>
          </a:p>
          <a:p>
            <a:pPr indent="0" lvl="0" marL="0" algn="ctr">
              <a:spcBef>
                <a:spcPts val="0"/>
              </a:spcBef>
              <a:spcAft>
                <a:spcPts val="0"/>
              </a:spcAft>
              <a:buNone/>
            </a:pPr>
            <a:r>
              <a:rPr b="1" lang="en" sz="2400">
                <a:solidFill>
                  <a:schemeClr val="lt1"/>
                </a:solidFill>
                <a:latin typeface="Roboto"/>
                <a:ea typeface="Roboto"/>
                <a:cs typeface="Roboto"/>
                <a:sym typeface="Roboto"/>
              </a:rPr>
              <a:t>CED15BI033</a:t>
            </a:r>
            <a:endParaRPr b="1" sz="24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 do we do Cancer Prediction??</a:t>
            </a:r>
            <a:endParaRPr/>
          </a:p>
        </p:txBody>
      </p:sp>
      <p:sp>
        <p:nvSpPr>
          <p:cNvPr id="74" name="Shape 74"/>
          <p:cNvSpPr txBox="1"/>
          <p:nvPr>
            <p:ph idx="1" type="body"/>
          </p:nvPr>
        </p:nvSpPr>
        <p:spPr>
          <a:xfrm>
            <a:off x="0" y="1860175"/>
            <a:ext cx="9144000" cy="34581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The increase in population coupled with the growth in diseases has necessitated the inclusion of data mining in medical diagnosis to extract the underlying pattern. Of these, cancer claims over 7 million lives every year and lung cancer accounts for 18% of these mortalities.</a:t>
            </a:r>
            <a:endParaRPr sz="1600"/>
          </a:p>
          <a:p>
            <a:pPr indent="-330200" lvl="0" marL="457200" rtl="0">
              <a:spcBef>
                <a:spcPts val="0"/>
              </a:spcBef>
              <a:spcAft>
                <a:spcPts val="0"/>
              </a:spcAft>
              <a:buSzPts val="1600"/>
              <a:buChar char="●"/>
            </a:pPr>
            <a:r>
              <a:rPr lang="en" sz="1600"/>
              <a:t>Existing medical techniques like X-Ray, Computed Tomography (CT) scan, sputum cytology analysis are of complex equipment with high cost and also proven to be efficient only in stage 4, when the tumor has spread to other parts of the body.</a:t>
            </a:r>
            <a:endParaRPr sz="1600"/>
          </a:p>
          <a:p>
            <a:pPr indent="-330200" lvl="0" marL="457200" rtl="0">
              <a:spcBef>
                <a:spcPts val="0"/>
              </a:spcBef>
              <a:spcAft>
                <a:spcPts val="0"/>
              </a:spcAft>
              <a:buSzPts val="1600"/>
              <a:buChar char="●"/>
            </a:pPr>
            <a:r>
              <a:rPr lang="en" sz="1600"/>
              <a:t>The proposed system involves the development of a data mining tool that will help in the classification of patients into the category that could potentially test positive for lung cancer in stage 1.</a:t>
            </a:r>
            <a:endParaRPr sz="1600"/>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60950" y="0"/>
            <a:ext cx="82221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About Lung Cancer (briefly</a:t>
            </a:r>
            <a:r>
              <a:rPr lang="en" sz="2400"/>
              <a:t>...</a:t>
            </a:r>
            <a:r>
              <a:rPr lang="en" sz="2400"/>
              <a:t>.)</a:t>
            </a:r>
            <a:endParaRPr sz="2400"/>
          </a:p>
        </p:txBody>
      </p:sp>
      <p:sp>
        <p:nvSpPr>
          <p:cNvPr id="80" name="Shape 80"/>
          <p:cNvSpPr txBox="1"/>
          <p:nvPr/>
        </p:nvSpPr>
        <p:spPr>
          <a:xfrm>
            <a:off x="530100" y="736575"/>
            <a:ext cx="8083800" cy="24594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Cancer is two types i.e., Non-Small Cell Lung Cancer (NSCLC), Small Cell Lung Cancer (SCLC) and Mixed Small Cell/Large Cell Cancer ( if both).</a:t>
            </a:r>
            <a:endParaRPr sz="1800">
              <a:solidFill>
                <a:schemeClr val="lt1"/>
              </a:solidFill>
              <a:latin typeface="Roboto"/>
              <a:ea typeface="Roboto"/>
              <a:cs typeface="Roboto"/>
              <a:sym typeface="Roboto"/>
            </a:endParaRPr>
          </a:p>
        </p:txBody>
      </p:sp>
      <p:sp>
        <p:nvSpPr>
          <p:cNvPr id="81" name="Shape 81"/>
          <p:cNvSpPr txBox="1"/>
          <p:nvPr/>
        </p:nvSpPr>
        <p:spPr>
          <a:xfrm>
            <a:off x="460950" y="736575"/>
            <a:ext cx="8083800" cy="1841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2400">
                <a:solidFill>
                  <a:schemeClr val="lt1"/>
                </a:solidFill>
                <a:latin typeface="Roboto"/>
                <a:ea typeface="Roboto"/>
                <a:cs typeface="Roboto"/>
                <a:sym typeface="Roboto"/>
              </a:rPr>
              <a:t>Indications for Cancer disease</a:t>
            </a:r>
            <a:endParaRPr sz="2400">
              <a:solidFill>
                <a:schemeClr val="lt1"/>
              </a:solidFill>
              <a:latin typeface="Roboto"/>
              <a:ea typeface="Roboto"/>
              <a:cs typeface="Roboto"/>
              <a:sym typeface="Roboto"/>
            </a:endParaRPr>
          </a:p>
        </p:txBody>
      </p:sp>
      <p:sp>
        <p:nvSpPr>
          <p:cNvPr id="82" name="Shape 82"/>
          <p:cNvSpPr txBox="1"/>
          <p:nvPr/>
        </p:nvSpPr>
        <p:spPr>
          <a:xfrm>
            <a:off x="460950" y="1910075"/>
            <a:ext cx="3533100" cy="47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1"/>
                </a:solidFill>
                <a:latin typeface="Roboto"/>
                <a:ea typeface="Roboto"/>
                <a:cs typeface="Roboto"/>
                <a:sym typeface="Roboto"/>
              </a:rPr>
              <a:t>Symptoms</a:t>
            </a:r>
            <a:endParaRPr sz="1800">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endParaRPr>
          </a:p>
          <a:p>
            <a:pPr indent="-330200" lvl="0" marL="45720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Chest, shoulder, or back pain that doesn't go away.</a:t>
            </a:r>
            <a:endParaRPr sz="1600">
              <a:solidFill>
                <a:schemeClr val="lt1"/>
              </a:solidFill>
              <a:latin typeface="Roboto"/>
              <a:ea typeface="Roboto"/>
              <a:cs typeface="Roboto"/>
              <a:sym typeface="Roboto"/>
            </a:endParaRPr>
          </a:p>
          <a:p>
            <a:pPr indent="-330200" lvl="0" marL="45720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Weight loss and loss of appetite.</a:t>
            </a:r>
            <a:endParaRPr sz="1600">
              <a:solidFill>
                <a:schemeClr val="lt1"/>
              </a:solidFill>
              <a:latin typeface="Roboto"/>
              <a:ea typeface="Roboto"/>
              <a:cs typeface="Roboto"/>
              <a:sym typeface="Roboto"/>
            </a:endParaRPr>
          </a:p>
          <a:p>
            <a:pPr indent="-330200" lvl="0" marL="45720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Repeated respiratory infections, such as bronchitis or pneumonia.</a:t>
            </a:r>
            <a:endParaRPr sz="1600">
              <a:solidFill>
                <a:schemeClr val="lt1"/>
              </a:solidFill>
              <a:latin typeface="Roboto"/>
              <a:ea typeface="Roboto"/>
              <a:cs typeface="Roboto"/>
              <a:sym typeface="Roboto"/>
            </a:endParaRPr>
          </a:p>
          <a:p>
            <a:pPr indent="-330200" lvl="0" marL="45720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 cough that does not go away and gets worse over time</a:t>
            </a:r>
            <a:endParaRPr sz="1600">
              <a:solidFill>
                <a:schemeClr val="lt1"/>
              </a:solidFill>
              <a:latin typeface="Roboto"/>
              <a:ea typeface="Roboto"/>
              <a:cs typeface="Roboto"/>
              <a:sym typeface="Roboto"/>
            </a:endParaRPr>
          </a:p>
        </p:txBody>
      </p:sp>
      <p:sp>
        <p:nvSpPr>
          <p:cNvPr id="83" name="Shape 83"/>
          <p:cNvSpPr txBox="1"/>
          <p:nvPr/>
        </p:nvSpPr>
        <p:spPr>
          <a:xfrm>
            <a:off x="4896400" y="1850250"/>
            <a:ext cx="35331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chemeClr val="lt1"/>
                </a:solidFill>
                <a:latin typeface="Roboto"/>
                <a:ea typeface="Roboto"/>
                <a:cs typeface="Roboto"/>
                <a:sym typeface="Roboto"/>
              </a:rPr>
              <a:t>Risk factors</a:t>
            </a:r>
            <a:endParaRPr sz="1800">
              <a:solidFill>
                <a:schemeClr val="lt1"/>
              </a:solidFill>
              <a:latin typeface="Roboto"/>
              <a:ea typeface="Roboto"/>
              <a:cs typeface="Roboto"/>
              <a:sym typeface="Roboto"/>
            </a:endParaRPr>
          </a:p>
          <a:p>
            <a:pPr indent="0" lvl="0" marL="0" rtl="0">
              <a:spcBef>
                <a:spcPts val="0"/>
              </a:spcBef>
              <a:spcAft>
                <a:spcPts val="0"/>
              </a:spcAft>
              <a:buNone/>
            </a:pPr>
            <a:r>
              <a:t/>
            </a:r>
            <a:endParaRPr>
              <a:solidFill>
                <a:schemeClr val="lt1"/>
              </a:solidFill>
            </a:endParaRPr>
          </a:p>
          <a:p>
            <a:pPr indent="-330200" lvl="0" marL="457200" rtl="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Smoking: i. Beedi ii. Cigarette iii. Hukka </a:t>
            </a:r>
            <a:endParaRPr sz="1600">
              <a:solidFill>
                <a:schemeClr val="lt1"/>
              </a:solidFill>
              <a:latin typeface="Roboto"/>
              <a:ea typeface="Roboto"/>
              <a:cs typeface="Roboto"/>
              <a:sym typeface="Roboto"/>
            </a:endParaRPr>
          </a:p>
          <a:p>
            <a:pPr indent="-330200" lvl="0" marL="457200" rtl="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Second-hand smoke.</a:t>
            </a:r>
            <a:endParaRPr sz="1600">
              <a:solidFill>
                <a:schemeClr val="lt1"/>
              </a:solidFill>
              <a:latin typeface="Roboto"/>
              <a:ea typeface="Roboto"/>
              <a:cs typeface="Roboto"/>
              <a:sym typeface="Roboto"/>
            </a:endParaRPr>
          </a:p>
          <a:p>
            <a:pPr indent="-330200" lvl="0" marL="457200" rtl="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Air pollution.</a:t>
            </a:r>
            <a:endParaRPr sz="1600">
              <a:solidFill>
                <a:schemeClr val="lt1"/>
              </a:solidFill>
              <a:latin typeface="Roboto"/>
              <a:ea typeface="Roboto"/>
              <a:cs typeface="Roboto"/>
              <a:sym typeface="Roboto"/>
            </a:endParaRPr>
          </a:p>
          <a:p>
            <a:pPr indent="-330200" lvl="0" marL="457200" rtl="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Insufficient consumption of fruits &amp; vegetables.</a:t>
            </a:r>
            <a:endParaRPr sz="1600">
              <a:solidFill>
                <a:schemeClr val="lt1"/>
              </a:solidFill>
              <a:latin typeface="Roboto"/>
              <a:ea typeface="Roboto"/>
              <a:cs typeface="Roboto"/>
              <a:sym typeface="Roboto"/>
            </a:endParaRPr>
          </a:p>
          <a:p>
            <a:pPr indent="-330200" lvl="0" marL="457200" rtl="0">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 Suffering with other types of malignancy </a:t>
            </a:r>
            <a:endParaRPr sz="16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0975" y="0"/>
            <a:ext cx="3221400" cy="5871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Model </a:t>
            </a:r>
            <a:endParaRPr/>
          </a:p>
        </p:txBody>
      </p:sp>
      <p:pic>
        <p:nvPicPr>
          <p:cNvPr id="89" name="Shape 89"/>
          <p:cNvPicPr preferRelativeResize="0"/>
          <p:nvPr/>
        </p:nvPicPr>
        <p:blipFill>
          <a:blip r:embed="rId3">
            <a:alphaModFix/>
          </a:blip>
          <a:stretch>
            <a:fillRect/>
          </a:stretch>
        </p:blipFill>
        <p:spPr>
          <a:xfrm>
            <a:off x="0" y="587100"/>
            <a:ext cx="3283350" cy="4556400"/>
          </a:xfrm>
          <a:prstGeom prst="rect">
            <a:avLst/>
          </a:prstGeom>
          <a:noFill/>
          <a:ln>
            <a:noFill/>
          </a:ln>
        </p:spPr>
      </p:pic>
      <p:sp>
        <p:nvSpPr>
          <p:cNvPr id="90" name="Shape 90"/>
          <p:cNvSpPr txBox="1"/>
          <p:nvPr/>
        </p:nvSpPr>
        <p:spPr>
          <a:xfrm>
            <a:off x="3620425" y="199750"/>
            <a:ext cx="5156100" cy="128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666666"/>
                </a:solidFill>
                <a:latin typeface="Roboto"/>
                <a:ea typeface="Roboto"/>
                <a:cs typeface="Roboto"/>
                <a:sym typeface="Roboto"/>
              </a:rPr>
              <a:t>Step 1</a:t>
            </a:r>
            <a:endParaRPr>
              <a:solidFill>
                <a:srgbClr val="666666"/>
              </a:solidFill>
              <a:latin typeface="Roboto"/>
              <a:ea typeface="Roboto"/>
              <a:cs typeface="Roboto"/>
              <a:sym typeface="Roboto"/>
            </a:endParaRPr>
          </a:p>
          <a:p>
            <a:pPr indent="-317500" lvl="0" marL="457200" rtl="0">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The gathered data is preprocessed, fed into the database and classified to yield significant patterns using decision tree algorithm. </a:t>
            </a:r>
            <a:endParaRPr>
              <a:solidFill>
                <a:srgbClr val="666666"/>
              </a:solidFill>
              <a:latin typeface="Roboto"/>
              <a:ea typeface="Roboto"/>
              <a:cs typeface="Roboto"/>
              <a:sym typeface="Roboto"/>
            </a:endParaRPr>
          </a:p>
          <a:p>
            <a:pPr indent="0" lvl="0" marL="0">
              <a:spcBef>
                <a:spcPts val="0"/>
              </a:spcBef>
              <a:spcAft>
                <a:spcPts val="0"/>
              </a:spcAft>
              <a:buNone/>
            </a:pPr>
            <a:r>
              <a:rPr lang="en">
                <a:solidFill>
                  <a:srgbClr val="666666"/>
                </a:solidFill>
                <a:latin typeface="Roboto"/>
                <a:ea typeface="Roboto"/>
                <a:cs typeface="Roboto"/>
                <a:sym typeface="Roboto"/>
              </a:rPr>
              <a:t>Step 2</a:t>
            </a:r>
            <a:endParaRPr>
              <a:solidFill>
                <a:srgbClr val="666666"/>
              </a:solidFill>
              <a:latin typeface="Roboto"/>
              <a:ea typeface="Roboto"/>
              <a:cs typeface="Roboto"/>
              <a:sym typeface="Roboto"/>
            </a:endParaRPr>
          </a:p>
          <a:p>
            <a:pPr indent="-317500" lvl="0" marL="457200" rtl="0">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Then the data is clustered using K- means clustering algorithm to separate cancer and non cancer patient data.</a:t>
            </a:r>
            <a:endParaRPr>
              <a:solidFill>
                <a:srgbClr val="666666"/>
              </a:solidFill>
              <a:latin typeface="Roboto"/>
              <a:ea typeface="Roboto"/>
              <a:cs typeface="Roboto"/>
              <a:sym typeface="Roboto"/>
            </a:endParaRPr>
          </a:p>
          <a:p>
            <a:pPr indent="0" lvl="0" marL="0">
              <a:spcBef>
                <a:spcPts val="0"/>
              </a:spcBef>
              <a:spcAft>
                <a:spcPts val="0"/>
              </a:spcAft>
              <a:buNone/>
            </a:pPr>
            <a:r>
              <a:t/>
            </a:r>
            <a:endParaRPr/>
          </a:p>
        </p:txBody>
      </p:sp>
      <p:sp>
        <p:nvSpPr>
          <p:cNvPr id="91" name="Shape 91"/>
          <p:cNvSpPr txBox="1"/>
          <p:nvPr/>
        </p:nvSpPr>
        <p:spPr>
          <a:xfrm>
            <a:off x="3682850" y="2059875"/>
            <a:ext cx="4756500" cy="52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chemeClr val="lt2"/>
                </a:solidFill>
              </a:rPr>
              <a:t>Why Decision tree algorithm?</a:t>
            </a:r>
            <a:endParaRPr b="1">
              <a:solidFill>
                <a:schemeClr val="lt2"/>
              </a:solidFill>
            </a:endParaRPr>
          </a:p>
        </p:txBody>
      </p:sp>
      <p:sp>
        <p:nvSpPr>
          <p:cNvPr id="92" name="Shape 92"/>
          <p:cNvSpPr txBox="1"/>
          <p:nvPr/>
        </p:nvSpPr>
        <p:spPr>
          <a:xfrm>
            <a:off x="3820225" y="3360825"/>
            <a:ext cx="4756500" cy="52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lt2"/>
                </a:solidFill>
              </a:rPr>
              <a:t>Why K-Means Clustering algorithm?</a:t>
            </a:r>
            <a:endParaRPr b="1">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0" y="205900"/>
            <a:ext cx="8520600" cy="655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Datasets</a:t>
            </a:r>
            <a:endParaRPr sz="3000"/>
          </a:p>
        </p:txBody>
      </p:sp>
      <p:sp>
        <p:nvSpPr>
          <p:cNvPr id="98" name="Shape 98"/>
          <p:cNvSpPr txBox="1"/>
          <p:nvPr/>
        </p:nvSpPr>
        <p:spPr>
          <a:xfrm>
            <a:off x="549300" y="861400"/>
            <a:ext cx="7540500" cy="24594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Kaggle Website</a:t>
            </a:r>
            <a:endParaRPr sz="1800">
              <a:solidFill>
                <a:schemeClr val="lt2"/>
              </a:solidFill>
              <a:latin typeface="Roboto"/>
              <a:ea typeface="Roboto"/>
              <a:cs typeface="Roboto"/>
              <a:sym typeface="Roboto"/>
            </a:endParaRPr>
          </a:p>
          <a:p>
            <a:pPr indent="0" lvl="0" marL="0">
              <a:spcBef>
                <a:spcPts val="0"/>
              </a:spcBef>
              <a:spcAft>
                <a:spcPts val="0"/>
              </a:spcAft>
              <a:buNone/>
            </a:pPr>
            <a:r>
              <a:rPr lang="en" sz="1800" u="sng">
                <a:solidFill>
                  <a:schemeClr val="dk1"/>
                </a:solidFill>
                <a:latin typeface="Roboto"/>
                <a:ea typeface="Roboto"/>
                <a:cs typeface="Roboto"/>
                <a:sym typeface="Roboto"/>
                <a:hlinkClick r:id="rId3"/>
              </a:rPr>
              <a:t>https://www.kaggle.com/c/data-science-bowl-2017</a:t>
            </a:r>
            <a:endParaRPr sz="1800">
              <a:solidFill>
                <a:schemeClr val="dk1"/>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Machine Learning Repository</a:t>
            </a:r>
            <a:endParaRPr sz="1800">
              <a:solidFill>
                <a:schemeClr val="lt2"/>
              </a:solidFill>
              <a:latin typeface="Roboto"/>
              <a:ea typeface="Roboto"/>
              <a:cs typeface="Roboto"/>
              <a:sym typeface="Roboto"/>
            </a:endParaRPr>
          </a:p>
          <a:p>
            <a:pPr indent="0" lvl="0" marL="0">
              <a:spcBef>
                <a:spcPts val="0"/>
              </a:spcBef>
              <a:spcAft>
                <a:spcPts val="0"/>
              </a:spcAft>
              <a:buNone/>
            </a:pPr>
            <a:r>
              <a:rPr lang="en" sz="1800" u="sng">
                <a:solidFill>
                  <a:schemeClr val="dk1"/>
                </a:solidFill>
                <a:latin typeface="Roboto"/>
                <a:ea typeface="Roboto"/>
                <a:cs typeface="Roboto"/>
                <a:sym typeface="Roboto"/>
                <a:hlinkClick r:id="rId4"/>
              </a:rPr>
              <a:t>https://archive.ics.uci.edu/ml/datasets/lung+cancer</a:t>
            </a:r>
            <a:endParaRPr sz="1800">
              <a:solidFill>
                <a:schemeClr val="dk1"/>
              </a:solidFill>
              <a:latin typeface="Roboto"/>
              <a:ea typeface="Roboto"/>
              <a:cs typeface="Roboto"/>
              <a:sym typeface="Roboto"/>
            </a:endParaRPr>
          </a:p>
        </p:txBody>
      </p:sp>
      <p:sp>
        <p:nvSpPr>
          <p:cNvPr id="99" name="Shape 99"/>
          <p:cNvSpPr txBox="1"/>
          <p:nvPr/>
        </p:nvSpPr>
        <p:spPr>
          <a:xfrm>
            <a:off x="586500" y="2434400"/>
            <a:ext cx="7971000" cy="202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2"/>
                </a:solidFill>
                <a:latin typeface="Roboto"/>
                <a:ea typeface="Roboto"/>
                <a:cs typeface="Roboto"/>
                <a:sym typeface="Roboto"/>
              </a:rPr>
              <a:t>Attributes can be “</a:t>
            </a:r>
            <a:r>
              <a:rPr b="1" lang="en" sz="1800">
                <a:solidFill>
                  <a:schemeClr val="lt2"/>
                </a:solidFill>
                <a:latin typeface="Roboto"/>
                <a:ea typeface="Roboto"/>
                <a:cs typeface="Roboto"/>
                <a:sym typeface="Roboto"/>
              </a:rPr>
              <a:t>Age, Marital status, Symptoms relating to cancer, occupational hazards, family history of cancer</a:t>
            </a:r>
            <a:r>
              <a:rPr lang="en" sz="1800">
                <a:solidFill>
                  <a:schemeClr val="lt2"/>
                </a:solidFill>
                <a:latin typeface="Roboto"/>
                <a:ea typeface="Roboto"/>
                <a:cs typeface="Roboto"/>
                <a:sym typeface="Roboto"/>
              </a:rPr>
              <a:t>” etc.</a:t>
            </a:r>
            <a:endParaRPr sz="1800">
              <a:solidFill>
                <a:schemeClr val="lt2"/>
              </a:solidFill>
              <a:latin typeface="Roboto"/>
              <a:ea typeface="Roboto"/>
              <a:cs typeface="Roboto"/>
              <a:sym typeface="Roboto"/>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4294967295" type="title"/>
          </p:nvPr>
        </p:nvSpPr>
        <p:spPr>
          <a:xfrm>
            <a:off x="0" y="124850"/>
            <a:ext cx="9144000" cy="105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rPr>
              <a:t>Classification and Significant Pattern Generation</a:t>
            </a:r>
            <a:endParaRPr sz="3000">
              <a:solidFill>
                <a:schemeClr val="lt2"/>
              </a:solidFill>
            </a:endParaRPr>
          </a:p>
          <a:p>
            <a:pPr indent="0" lvl="0" marL="0" algn="ctr">
              <a:spcBef>
                <a:spcPts val="0"/>
              </a:spcBef>
              <a:spcAft>
                <a:spcPts val="0"/>
              </a:spcAft>
              <a:buNone/>
            </a:pPr>
            <a:r>
              <a:t/>
            </a:r>
            <a:endParaRPr sz="3000">
              <a:solidFill>
                <a:schemeClr val="lt2"/>
              </a:solidFill>
            </a:endParaRPr>
          </a:p>
        </p:txBody>
      </p:sp>
      <p:sp>
        <p:nvSpPr>
          <p:cNvPr id="105" name="Shape 105"/>
          <p:cNvSpPr txBox="1"/>
          <p:nvPr/>
        </p:nvSpPr>
        <p:spPr>
          <a:xfrm>
            <a:off x="536825" y="811475"/>
            <a:ext cx="8227200" cy="16137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frequent itemsets that occur throughout the database and have a significant link to cancer status are mined as significant patterns.</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data is fed into the decision tree algorithm to obtain the significant patterns related to cancer and non cancer data sets.</a:t>
            </a:r>
            <a:endParaRPr sz="1800">
              <a:solidFill>
                <a:schemeClr val="lt2"/>
              </a:solidFill>
              <a:latin typeface="Roboto"/>
              <a:ea typeface="Roboto"/>
              <a:cs typeface="Roboto"/>
              <a:sym typeface="Roboto"/>
            </a:endParaRPr>
          </a:p>
          <a:p>
            <a:pPr indent="0" lvl="0" marL="0">
              <a:spcBef>
                <a:spcPts val="0"/>
              </a:spcBef>
              <a:spcAft>
                <a:spcPts val="0"/>
              </a:spcAft>
              <a:buNone/>
            </a:pPr>
            <a:r>
              <a:t/>
            </a:r>
            <a:endParaRPr/>
          </a:p>
        </p:txBody>
      </p:sp>
      <p:sp>
        <p:nvSpPr>
          <p:cNvPr id="106" name="Shape 106"/>
          <p:cNvSpPr txBox="1"/>
          <p:nvPr/>
        </p:nvSpPr>
        <p:spPr>
          <a:xfrm>
            <a:off x="511850" y="2147275"/>
            <a:ext cx="6791400" cy="49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lt2"/>
                </a:solidFill>
                <a:latin typeface="Roboto"/>
                <a:ea typeface="Roboto"/>
                <a:cs typeface="Roboto"/>
                <a:sym typeface="Roboto"/>
              </a:rPr>
              <a:t>Weightage to Significant Pattern</a:t>
            </a:r>
            <a:endParaRPr sz="2400">
              <a:solidFill>
                <a:schemeClr val="lt2"/>
              </a:solidFill>
              <a:latin typeface="Roboto"/>
              <a:ea typeface="Roboto"/>
              <a:cs typeface="Roboto"/>
              <a:sym typeface="Roboto"/>
            </a:endParaRPr>
          </a:p>
        </p:txBody>
      </p:sp>
      <p:sp>
        <p:nvSpPr>
          <p:cNvPr id="107" name="Shape 107"/>
          <p:cNvSpPr txBox="1"/>
          <p:nvPr/>
        </p:nvSpPr>
        <p:spPr>
          <a:xfrm>
            <a:off x="545850" y="2771600"/>
            <a:ext cx="8052300" cy="1747800"/>
          </a:xfrm>
          <a:prstGeom prst="rect">
            <a:avLst/>
          </a:prstGeom>
          <a:noFill/>
          <a:ln>
            <a:noFill/>
          </a:ln>
        </p:spPr>
        <p:txBody>
          <a:bodyPr anchorCtr="0" anchor="ctr" bIns="91425" lIns="91425" spcFirstLastPara="1" rIns="91425" wrap="square" tIns="91425">
            <a:noAutofit/>
          </a:bodyPr>
          <a:lstStyle/>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Weightage is calculated for every frequent pattern based on the attributes to analyze its impact on the output.</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They should satisfy the condition  </a:t>
            </a:r>
            <a:r>
              <a:rPr b="1" lang="en" sz="1800">
                <a:solidFill>
                  <a:srgbClr val="434343"/>
                </a:solidFill>
                <a:latin typeface="Roboto"/>
                <a:ea typeface="Roboto"/>
                <a:cs typeface="Roboto"/>
                <a:sym typeface="Roboto"/>
              </a:rPr>
              <a:t>Sw(i)=Sum of (W(i)*F(i)) where</a:t>
            </a:r>
            <a:endParaRPr b="1" sz="1800">
              <a:solidFill>
                <a:srgbClr val="434343"/>
              </a:solidFill>
              <a:latin typeface="Roboto"/>
              <a:ea typeface="Roboto"/>
              <a:cs typeface="Roboto"/>
              <a:sym typeface="Roboto"/>
            </a:endParaRPr>
          </a:p>
          <a:p>
            <a:pPr indent="457200" lvl="0" marL="0" rtl="0">
              <a:spcBef>
                <a:spcPts val="0"/>
              </a:spcBef>
              <a:spcAft>
                <a:spcPts val="0"/>
              </a:spcAft>
              <a:buNone/>
            </a:pPr>
            <a:r>
              <a:rPr b="1" lang="en" sz="1800">
                <a:solidFill>
                  <a:srgbClr val="434343"/>
                </a:solidFill>
                <a:latin typeface="Roboto"/>
                <a:ea typeface="Roboto"/>
                <a:cs typeface="Roboto"/>
                <a:sym typeface="Roboto"/>
              </a:rPr>
              <a:t> Sw = Significant Weightage , W(i) = Weightage of each attribute , </a:t>
            </a:r>
            <a:endParaRPr b="1" sz="1800">
              <a:solidFill>
                <a:srgbClr val="434343"/>
              </a:solidFill>
              <a:latin typeface="Roboto"/>
              <a:ea typeface="Roboto"/>
              <a:cs typeface="Roboto"/>
              <a:sym typeface="Roboto"/>
            </a:endParaRPr>
          </a:p>
          <a:p>
            <a:pPr indent="457200" lvl="0" marL="0" rtl="0">
              <a:spcBef>
                <a:spcPts val="0"/>
              </a:spcBef>
              <a:spcAft>
                <a:spcPts val="0"/>
              </a:spcAft>
              <a:buNone/>
            </a:pPr>
            <a:r>
              <a:rPr b="1" lang="en" sz="1800">
                <a:solidFill>
                  <a:srgbClr val="434343"/>
                </a:solidFill>
                <a:latin typeface="Roboto"/>
                <a:ea typeface="Roboto"/>
                <a:cs typeface="Roboto"/>
                <a:sym typeface="Roboto"/>
              </a:rPr>
              <a:t> F(i)=   Frequency of the rule </a:t>
            </a:r>
            <a:r>
              <a:rPr lang="en" sz="1800">
                <a:solidFill>
                  <a:schemeClr val="lt2"/>
                </a:solidFill>
                <a:latin typeface="Roboto"/>
                <a:ea typeface="Roboto"/>
                <a:cs typeface="Roboto"/>
                <a:sym typeface="Roboto"/>
              </a:rPr>
              <a:t>to take it as a Significant pattern.</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0" y="124850"/>
            <a:ext cx="4619100" cy="521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solidFill>
                  <a:srgbClr val="666666"/>
                </a:solidFill>
              </a:rPr>
              <a:t>Example of Significant pattern</a:t>
            </a:r>
            <a:endParaRPr sz="2400">
              <a:solidFill>
                <a:srgbClr val="666666"/>
              </a:solidFill>
            </a:endParaRPr>
          </a:p>
        </p:txBody>
      </p:sp>
      <p:sp>
        <p:nvSpPr>
          <p:cNvPr id="113" name="Shape 113"/>
          <p:cNvSpPr txBox="1"/>
          <p:nvPr/>
        </p:nvSpPr>
        <p:spPr>
          <a:xfrm>
            <a:off x="274650" y="699125"/>
            <a:ext cx="3995100" cy="12234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Age - gender - living area - family history- anemia-symptoms -&gt; none- Cancer Type -&gt; None. </a:t>
            </a:r>
            <a:endParaRPr sz="1600">
              <a:solidFill>
                <a:srgbClr val="666666"/>
              </a:solidFill>
              <a:latin typeface="Roboto"/>
              <a:ea typeface="Roboto"/>
              <a:cs typeface="Roboto"/>
              <a:sym typeface="Roboto"/>
            </a:endParaRPr>
          </a:p>
          <a:p>
            <a:pPr indent="0" lvl="0" marL="0">
              <a:spcBef>
                <a:spcPts val="0"/>
              </a:spcBef>
              <a:spcAft>
                <a:spcPts val="0"/>
              </a:spcAft>
              <a:buNone/>
            </a:pPr>
            <a:r>
              <a:t/>
            </a:r>
            <a:endParaRPr sz="1600">
              <a:solidFill>
                <a:srgbClr val="666666"/>
              </a:solidFill>
              <a:latin typeface="Roboto"/>
              <a:ea typeface="Roboto"/>
              <a:cs typeface="Roboto"/>
              <a:sym typeface="Roboto"/>
            </a:endParaRPr>
          </a:p>
          <a:p>
            <a:pPr indent="457200" lvl="0" marL="0">
              <a:spcBef>
                <a:spcPts val="0"/>
              </a:spcBef>
              <a:spcAft>
                <a:spcPts val="0"/>
              </a:spcAft>
              <a:buNone/>
            </a:pPr>
            <a:r>
              <a:rPr lang="en" sz="1600">
                <a:solidFill>
                  <a:srgbClr val="666666"/>
                </a:solidFill>
                <a:latin typeface="Roboto"/>
                <a:ea typeface="Roboto"/>
                <a:cs typeface="Roboto"/>
                <a:sym typeface="Roboto"/>
              </a:rPr>
              <a:t>Weightage =100.55</a:t>
            </a:r>
            <a:endParaRPr sz="1600">
              <a:solidFill>
                <a:srgbClr val="666666"/>
              </a:solidFill>
              <a:latin typeface="Roboto"/>
              <a:ea typeface="Roboto"/>
              <a:cs typeface="Roboto"/>
              <a:sym typeface="Roboto"/>
            </a:endParaRPr>
          </a:p>
          <a:p>
            <a:pPr indent="0" lvl="0" marL="0">
              <a:spcBef>
                <a:spcPts val="0"/>
              </a:spcBef>
              <a:spcAft>
                <a:spcPts val="0"/>
              </a:spcAft>
              <a:buNone/>
            </a:pPr>
            <a:r>
              <a:t/>
            </a:r>
            <a:endParaRPr/>
          </a:p>
        </p:txBody>
      </p:sp>
      <p:sp>
        <p:nvSpPr>
          <p:cNvPr id="114" name="Shape 114"/>
          <p:cNvSpPr txBox="1"/>
          <p:nvPr>
            <p:ph type="title"/>
          </p:nvPr>
        </p:nvSpPr>
        <p:spPr>
          <a:xfrm>
            <a:off x="-37350" y="2424813"/>
            <a:ext cx="4619100" cy="521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solidFill>
                  <a:srgbClr val="666666"/>
                </a:solidFill>
              </a:rPr>
              <a:t>Example of Decision rule</a:t>
            </a:r>
            <a:endParaRPr sz="2400">
              <a:solidFill>
                <a:srgbClr val="666666"/>
              </a:solidFill>
            </a:endParaRPr>
          </a:p>
        </p:txBody>
      </p:sp>
      <p:sp>
        <p:nvSpPr>
          <p:cNvPr id="115" name="Shape 115"/>
          <p:cNvSpPr txBox="1"/>
          <p:nvPr/>
        </p:nvSpPr>
        <p:spPr>
          <a:xfrm>
            <a:off x="237150" y="3123650"/>
            <a:ext cx="4144800" cy="12234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If symptoms = none and risk score = x &lt;45 then </a:t>
            </a:r>
            <a:endParaRPr sz="1600">
              <a:solidFill>
                <a:srgbClr val="666666"/>
              </a:solidFill>
              <a:latin typeface="Roboto"/>
              <a:ea typeface="Roboto"/>
              <a:cs typeface="Roboto"/>
              <a:sym typeface="Roboto"/>
            </a:endParaRPr>
          </a:p>
          <a:p>
            <a:pPr indent="457200" lvl="0" marL="0" rtl="0">
              <a:spcBef>
                <a:spcPts val="0"/>
              </a:spcBef>
              <a:spcAft>
                <a:spcPts val="0"/>
              </a:spcAft>
              <a:buNone/>
            </a:pPr>
            <a:r>
              <a:rPr lang="en" sz="1600">
                <a:solidFill>
                  <a:srgbClr val="666666"/>
                </a:solidFill>
                <a:latin typeface="Roboto"/>
                <a:ea typeface="Roboto"/>
                <a:cs typeface="Roboto"/>
                <a:sym typeface="Roboto"/>
              </a:rPr>
              <a:t>result = you don’t have cancer, </a:t>
            </a:r>
            <a:endParaRPr sz="1600">
              <a:solidFill>
                <a:srgbClr val="666666"/>
              </a:solidFill>
              <a:latin typeface="Roboto"/>
              <a:ea typeface="Roboto"/>
              <a:cs typeface="Roboto"/>
              <a:sym typeface="Roboto"/>
            </a:endParaRPr>
          </a:p>
          <a:p>
            <a:pPr indent="0" lvl="0" marL="457200" rtl="0">
              <a:spcBef>
                <a:spcPts val="0"/>
              </a:spcBef>
              <a:spcAft>
                <a:spcPts val="0"/>
              </a:spcAft>
              <a:buNone/>
            </a:pPr>
            <a:r>
              <a:rPr lang="en" sz="1600">
                <a:solidFill>
                  <a:srgbClr val="666666"/>
                </a:solidFill>
                <a:latin typeface="Roboto"/>
                <a:ea typeface="Roboto"/>
                <a:cs typeface="Roboto"/>
                <a:sym typeface="Roboto"/>
              </a:rPr>
              <a:t>tests = do simple clinical tests to confirm.</a:t>
            </a:r>
            <a:endParaRPr sz="1600">
              <a:solidFill>
                <a:srgbClr val="666666"/>
              </a:solidFill>
              <a:latin typeface="Roboto"/>
              <a:ea typeface="Roboto"/>
              <a:cs typeface="Roboto"/>
              <a:sym typeface="Roboto"/>
            </a:endParaRPr>
          </a:p>
          <a:p>
            <a:pPr indent="457200" lvl="0" marL="0" rtl="0">
              <a:spcBef>
                <a:spcPts val="0"/>
              </a:spcBef>
              <a:spcAft>
                <a:spcPts val="0"/>
              </a:spcAft>
              <a:buNone/>
            </a:pPr>
            <a:r>
              <a:t/>
            </a:r>
            <a:endParaRPr sz="1600">
              <a:solidFill>
                <a:srgbClr val="666666"/>
              </a:solidFill>
              <a:latin typeface="Roboto"/>
              <a:ea typeface="Roboto"/>
              <a:cs typeface="Roboto"/>
              <a:sym typeface="Roboto"/>
            </a:endParaRPr>
          </a:p>
          <a:p>
            <a:pPr indent="457200" lvl="0" marL="0" rtl="0">
              <a:spcBef>
                <a:spcPts val="0"/>
              </a:spcBef>
              <a:spcAft>
                <a:spcPts val="0"/>
              </a:spcAft>
              <a:buNone/>
            </a:pPr>
            <a:r>
              <a:t/>
            </a:r>
            <a:endParaRPr sz="1600">
              <a:solidFill>
                <a:srgbClr val="666666"/>
              </a:solidFill>
              <a:latin typeface="Roboto"/>
              <a:ea typeface="Roboto"/>
              <a:cs typeface="Roboto"/>
              <a:sym typeface="Roboto"/>
            </a:endParaRPr>
          </a:p>
          <a:p>
            <a:pPr indent="0" lvl="0" marL="0" rtl="0">
              <a:spcBef>
                <a:spcPts val="0"/>
              </a:spcBef>
              <a:spcAft>
                <a:spcPts val="0"/>
              </a:spcAft>
              <a:buNone/>
            </a:pPr>
            <a:r>
              <a:t/>
            </a:r>
            <a:endParaRPr/>
          </a:p>
          <a:p>
            <a:pPr indent="457200" lvl="0" marL="0" rtl="0">
              <a:spcBef>
                <a:spcPts val="0"/>
              </a:spcBef>
              <a:spcAft>
                <a:spcPts val="0"/>
              </a:spcAft>
              <a:buNone/>
            </a:pPr>
            <a:r>
              <a:t/>
            </a:r>
            <a:endParaRPr sz="1600">
              <a:solidFill>
                <a:srgbClr val="666666"/>
              </a:solidFill>
              <a:latin typeface="Roboto"/>
              <a:ea typeface="Roboto"/>
              <a:cs typeface="Roboto"/>
              <a:sym typeface="Roboto"/>
            </a:endParaRPr>
          </a:p>
          <a:p>
            <a:pPr indent="0" lvl="0" marL="0" rtl="0">
              <a:spcBef>
                <a:spcPts val="0"/>
              </a:spcBef>
              <a:spcAft>
                <a:spcPts val="0"/>
              </a:spcAft>
              <a:buNone/>
            </a:pPr>
            <a:r>
              <a:t/>
            </a:r>
            <a:endParaRPr/>
          </a:p>
        </p:txBody>
      </p:sp>
      <p:sp>
        <p:nvSpPr>
          <p:cNvPr id="116" name="Shape 116"/>
          <p:cNvSpPr txBox="1"/>
          <p:nvPr/>
        </p:nvSpPr>
        <p:spPr>
          <a:xfrm>
            <a:off x="4619100" y="0"/>
            <a:ext cx="4524900" cy="107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Risk scores and their respective attributes </a:t>
            </a:r>
            <a:endParaRPr sz="2400">
              <a:solidFill>
                <a:schemeClr val="lt1"/>
              </a:solidFill>
              <a:latin typeface="Roboto"/>
              <a:ea typeface="Roboto"/>
              <a:cs typeface="Roboto"/>
              <a:sym typeface="Roboto"/>
            </a:endParaRPr>
          </a:p>
        </p:txBody>
      </p:sp>
      <p:graphicFrame>
        <p:nvGraphicFramePr>
          <p:cNvPr id="117" name="Shape 117"/>
          <p:cNvGraphicFramePr/>
          <p:nvPr/>
        </p:nvGraphicFramePr>
        <p:xfrm>
          <a:off x="4848863" y="1073700"/>
          <a:ext cx="3000000" cy="3000000"/>
        </p:xfrm>
        <a:graphic>
          <a:graphicData uri="http://schemas.openxmlformats.org/drawingml/2006/table">
            <a:tbl>
              <a:tblPr>
                <a:noFill/>
                <a:tableStyleId>{40EEF44C-461B-4D67-9C95-B9485CDC03CC}</a:tableStyleId>
              </a:tblPr>
              <a:tblGrid>
                <a:gridCol w="1355125"/>
                <a:gridCol w="1355125"/>
                <a:gridCol w="1355125"/>
              </a:tblGrid>
              <a:tr h="964875">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Age</a:t>
                      </a:r>
                      <a:endParaRPr>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tc>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x&lt;30</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30 &lt; x &lt; 40 </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40&lt; x &lt; 60 </a:t>
                      </a:r>
                      <a:endParaRPr>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tc>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3</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4</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5 </a:t>
                      </a:r>
                      <a:endParaRPr>
                        <a:solidFill>
                          <a:schemeClr val="lt1"/>
                        </a:solidFill>
                        <a:latin typeface="Roboto"/>
                        <a:ea typeface="Roboto"/>
                        <a:cs typeface="Roboto"/>
                        <a:sym typeface="Roboto"/>
                      </a:endParaRPr>
                    </a:p>
                    <a:p>
                      <a:pPr indent="0" lvl="0" marL="0" rtl="0">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tc>
              </a:tr>
              <a:tr h="1162900">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Habits</a:t>
                      </a:r>
                      <a:endParaRPr>
                        <a:solidFill>
                          <a:schemeClr val="lt1"/>
                        </a:solidFill>
                        <a:latin typeface="Roboto"/>
                        <a:ea typeface="Roboto"/>
                        <a:cs typeface="Roboto"/>
                        <a:sym typeface="Roboto"/>
                      </a:endParaRPr>
                    </a:p>
                  </a:txBody>
                  <a:tcPr marT="91425" marB="91425" marR="91425" marL="91425"/>
                </a:tc>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Smoking </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Alcohol</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Chewing</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Hot beverage </a:t>
                      </a:r>
                      <a:endParaRPr>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tc>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3</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5</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3</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2</a:t>
                      </a:r>
                      <a:endParaRPr>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tc>
              </a:tr>
              <a:tr h="766850">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Family History</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of Cancer</a:t>
                      </a:r>
                      <a:endParaRPr>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tc>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Yes</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No </a:t>
                      </a:r>
                      <a:endParaRPr>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tc>
                <a:tc>
                  <a:txBody>
                    <a:bodyPr>
                      <a:noAutofit/>
                    </a:bodyPr>
                    <a:lstStyle/>
                    <a:p>
                      <a:pPr indent="0" lvl="0" marL="0">
                        <a:spcBef>
                          <a:spcPts val="0"/>
                        </a:spcBef>
                        <a:spcAft>
                          <a:spcPts val="0"/>
                        </a:spcAft>
                        <a:buNone/>
                      </a:pPr>
                      <a:r>
                        <a:rPr lang="en">
                          <a:solidFill>
                            <a:schemeClr val="lt1"/>
                          </a:solidFill>
                          <a:latin typeface="Roboto"/>
                          <a:ea typeface="Roboto"/>
                          <a:cs typeface="Roboto"/>
                          <a:sym typeface="Roboto"/>
                        </a:rPr>
                        <a:t>5</a:t>
                      </a:r>
                      <a:endParaRPr>
                        <a:solidFill>
                          <a:schemeClr val="lt1"/>
                        </a:solidFill>
                        <a:latin typeface="Roboto"/>
                        <a:ea typeface="Roboto"/>
                        <a:cs typeface="Roboto"/>
                        <a:sym typeface="Roboto"/>
                      </a:endParaRPr>
                    </a:p>
                    <a:p>
                      <a:pPr indent="0" lvl="0" marL="0">
                        <a:spcBef>
                          <a:spcPts val="0"/>
                        </a:spcBef>
                        <a:spcAft>
                          <a:spcPts val="0"/>
                        </a:spcAft>
                        <a:buNone/>
                      </a:pPr>
                      <a:r>
                        <a:rPr lang="en">
                          <a:solidFill>
                            <a:schemeClr val="lt1"/>
                          </a:solidFill>
                          <a:latin typeface="Roboto"/>
                          <a:ea typeface="Roboto"/>
                          <a:cs typeface="Roboto"/>
                          <a:sym typeface="Roboto"/>
                        </a:rPr>
                        <a:t>1</a:t>
                      </a:r>
                      <a:endParaRPr>
                        <a:solidFill>
                          <a:schemeClr val="lt1"/>
                        </a:solidFill>
                        <a:latin typeface="Roboto"/>
                        <a:ea typeface="Roboto"/>
                        <a:cs typeface="Roboto"/>
                        <a:sym typeface="Roboto"/>
                      </a:endParaRPr>
                    </a:p>
                    <a:p>
                      <a:pPr indent="0" lvl="0" marL="0">
                        <a:spcBef>
                          <a:spcPts val="0"/>
                        </a:spcBef>
                        <a:spcAft>
                          <a:spcPts val="0"/>
                        </a:spcAft>
                        <a:buNone/>
                      </a:pPr>
                      <a:r>
                        <a:t/>
                      </a:r>
                      <a:endParaRPr>
                        <a:solidFill>
                          <a:schemeClr val="lt1"/>
                        </a:solidFill>
                        <a:latin typeface="Roboto"/>
                        <a:ea typeface="Roboto"/>
                        <a:cs typeface="Roboto"/>
                        <a:sym typeface="Roboto"/>
                      </a:endParaRPr>
                    </a:p>
                  </a:txBody>
                  <a:tcPr marT="91425" marB="91425" marR="91425" marL="91425"/>
                </a:tc>
              </a:tr>
            </a:tbl>
          </a:graphicData>
        </a:graphic>
      </p:graphicFrame>
      <p:sp>
        <p:nvSpPr>
          <p:cNvPr id="118" name="Shape 118"/>
          <p:cNvSpPr txBox="1"/>
          <p:nvPr/>
        </p:nvSpPr>
        <p:spPr>
          <a:xfrm>
            <a:off x="4848875" y="4244625"/>
            <a:ext cx="3995100" cy="611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latin typeface="Roboto"/>
                <a:ea typeface="Roboto"/>
                <a:cs typeface="Roboto"/>
                <a:sym typeface="Roboto"/>
              </a:rPr>
              <a:t>*All these attributes and their risk scores are tentative and they could be modified to increase accuracy.</a:t>
            </a:r>
            <a:endParaRPr>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4294967295" type="title"/>
          </p:nvPr>
        </p:nvSpPr>
        <p:spPr>
          <a:xfrm>
            <a:off x="0" y="124850"/>
            <a:ext cx="9144000" cy="105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rPr>
              <a:t>K-Means Clustering</a:t>
            </a:r>
            <a:endParaRPr sz="3000">
              <a:solidFill>
                <a:schemeClr val="lt2"/>
              </a:solidFill>
            </a:endParaRPr>
          </a:p>
          <a:p>
            <a:pPr indent="0" lvl="0" marL="0" rtl="0" algn="ctr">
              <a:spcBef>
                <a:spcPts val="0"/>
              </a:spcBef>
              <a:spcAft>
                <a:spcPts val="0"/>
              </a:spcAft>
              <a:buNone/>
            </a:pPr>
            <a:r>
              <a:t/>
            </a:r>
            <a:endParaRPr sz="3000">
              <a:solidFill>
                <a:schemeClr val="lt2"/>
              </a:solidFill>
            </a:endParaRPr>
          </a:p>
        </p:txBody>
      </p:sp>
      <p:sp>
        <p:nvSpPr>
          <p:cNvPr id="124" name="Shape 124"/>
          <p:cNvSpPr txBox="1"/>
          <p:nvPr/>
        </p:nvSpPr>
        <p:spPr>
          <a:xfrm>
            <a:off x="511850" y="624225"/>
            <a:ext cx="8227200" cy="16137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instances are now clustered into a number of classes where each class is identified by a unique feature based on the significant patterns mined by the decision tree algorithm. </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aim of clustering is that the data object is assigned to unknown classes that has a unique feature and hence maximize the intraclass similarity and minimize the interclass similarity.</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a:p>
        </p:txBody>
      </p:sp>
      <p:sp>
        <p:nvSpPr>
          <p:cNvPr id="125" name="Shape 125"/>
          <p:cNvSpPr txBox="1"/>
          <p:nvPr/>
        </p:nvSpPr>
        <p:spPr>
          <a:xfrm>
            <a:off x="545850" y="2384475"/>
            <a:ext cx="6791400" cy="49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lt2"/>
                </a:solidFill>
                <a:latin typeface="Roboto"/>
                <a:ea typeface="Roboto"/>
                <a:cs typeface="Roboto"/>
                <a:sym typeface="Roboto"/>
              </a:rPr>
              <a:t>Algorithm</a:t>
            </a:r>
            <a:endParaRPr sz="2400">
              <a:solidFill>
                <a:schemeClr val="lt2"/>
              </a:solidFill>
              <a:latin typeface="Roboto"/>
              <a:ea typeface="Roboto"/>
              <a:cs typeface="Roboto"/>
              <a:sym typeface="Roboto"/>
            </a:endParaRPr>
          </a:p>
        </p:txBody>
      </p:sp>
      <p:sp>
        <p:nvSpPr>
          <p:cNvPr id="126" name="Shape 126"/>
          <p:cNvSpPr txBox="1"/>
          <p:nvPr/>
        </p:nvSpPr>
        <p:spPr>
          <a:xfrm>
            <a:off x="545850" y="3155375"/>
            <a:ext cx="8052300" cy="1747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sz="1800">
                <a:solidFill>
                  <a:schemeClr val="lt2"/>
                </a:solidFill>
                <a:latin typeface="Roboto"/>
                <a:ea typeface="Roboto"/>
                <a:cs typeface="Roboto"/>
                <a:sym typeface="Roboto"/>
              </a:rPr>
              <a:t>Input: K- the number of clusters, D- data set containing n objects.</a:t>
            </a:r>
            <a:endParaRPr sz="1800">
              <a:solidFill>
                <a:schemeClr val="lt2"/>
              </a:solidFill>
              <a:latin typeface="Roboto"/>
              <a:ea typeface="Roboto"/>
              <a:cs typeface="Roboto"/>
              <a:sym typeface="Roboto"/>
            </a:endParaRPr>
          </a:p>
          <a:p>
            <a:pPr indent="0" lvl="0" marL="0">
              <a:spcBef>
                <a:spcPts val="0"/>
              </a:spcBef>
              <a:spcAft>
                <a:spcPts val="0"/>
              </a:spcAft>
              <a:buNone/>
            </a:pPr>
            <a:r>
              <a:rPr lang="en" sz="1800">
                <a:solidFill>
                  <a:schemeClr val="lt2"/>
                </a:solidFill>
                <a:latin typeface="Roboto"/>
                <a:ea typeface="Roboto"/>
                <a:cs typeface="Roboto"/>
                <a:sym typeface="Roboto"/>
              </a:rPr>
              <a:t>Output: Clusters</a:t>
            </a:r>
            <a:endParaRPr sz="1800">
              <a:solidFill>
                <a:schemeClr val="lt2"/>
              </a:solidFill>
              <a:latin typeface="Roboto"/>
              <a:ea typeface="Roboto"/>
              <a:cs typeface="Roboto"/>
              <a:sym typeface="Roboto"/>
            </a:endParaRPr>
          </a:p>
          <a:p>
            <a:pPr indent="0" lvl="0" marL="0">
              <a:spcBef>
                <a:spcPts val="0"/>
              </a:spcBef>
              <a:spcAft>
                <a:spcPts val="0"/>
              </a:spcAft>
              <a:buNone/>
            </a:pPr>
            <a:r>
              <a:t/>
            </a:r>
            <a:endParaRPr sz="1800">
              <a:solidFill>
                <a:schemeClr val="lt2"/>
              </a:solidFill>
              <a:latin typeface="Roboto"/>
              <a:ea typeface="Roboto"/>
              <a:cs typeface="Roboto"/>
              <a:sym typeface="Roboto"/>
            </a:endParaRPr>
          </a:p>
          <a:p>
            <a:pPr indent="0" lvl="0" marL="0">
              <a:spcBef>
                <a:spcPts val="0"/>
              </a:spcBef>
              <a:spcAft>
                <a:spcPts val="0"/>
              </a:spcAft>
              <a:buNone/>
            </a:pPr>
            <a:r>
              <a:rPr lang="en" sz="1800">
                <a:solidFill>
                  <a:schemeClr val="lt2"/>
                </a:solidFill>
                <a:latin typeface="Roboto"/>
                <a:ea typeface="Roboto"/>
                <a:cs typeface="Roboto"/>
                <a:sym typeface="Roboto"/>
              </a:rPr>
              <a:t>Step 1:</a:t>
            </a:r>
            <a:endParaRPr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Choose two mean values from weightage of significant patterns as the initial cluster centers.</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nvSpPr>
        <p:spPr>
          <a:xfrm>
            <a:off x="419250" y="224725"/>
            <a:ext cx="8305500" cy="4082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lt2"/>
                </a:solidFill>
                <a:latin typeface="Roboto"/>
                <a:ea typeface="Roboto"/>
                <a:cs typeface="Roboto"/>
                <a:sym typeface="Roboto"/>
              </a:rPr>
              <a:t>Step 2:</a:t>
            </a:r>
            <a:endParaRPr b="1"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Choose two mean values from weightage of significant patterns as the initial cluster centers.</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rPr b="1" lang="en" sz="1800">
                <a:solidFill>
                  <a:schemeClr val="lt2"/>
                </a:solidFill>
                <a:latin typeface="Roboto"/>
                <a:ea typeface="Roboto"/>
                <a:cs typeface="Roboto"/>
                <a:sym typeface="Roboto"/>
              </a:rPr>
              <a:t>Step 3:</a:t>
            </a:r>
            <a:endParaRPr b="1"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a:t>
            </a:r>
            <a:r>
              <a:rPr lang="en" sz="1800">
                <a:solidFill>
                  <a:schemeClr val="lt2"/>
                </a:solidFill>
                <a:latin typeface="Roboto"/>
                <a:ea typeface="Roboto"/>
                <a:cs typeface="Roboto"/>
                <a:sym typeface="Roboto"/>
              </a:rPr>
              <a:t>ssign each object to the cluster to which it is most similar based on the</a:t>
            </a:r>
            <a:endParaRPr sz="1800">
              <a:solidFill>
                <a:schemeClr val="lt2"/>
              </a:solidFill>
              <a:latin typeface="Roboto"/>
              <a:ea typeface="Roboto"/>
              <a:cs typeface="Roboto"/>
              <a:sym typeface="Roboto"/>
            </a:endParaRPr>
          </a:p>
          <a:p>
            <a:pPr indent="0" lvl="0" marL="0">
              <a:spcBef>
                <a:spcPts val="0"/>
              </a:spcBef>
              <a:spcAft>
                <a:spcPts val="0"/>
              </a:spcAft>
              <a:buNone/>
            </a:pPr>
            <a:r>
              <a:rPr lang="en" sz="1800">
                <a:solidFill>
                  <a:schemeClr val="lt2"/>
                </a:solidFill>
                <a:latin typeface="Roboto"/>
                <a:ea typeface="Roboto"/>
                <a:cs typeface="Roboto"/>
                <a:sym typeface="Roboto"/>
              </a:rPr>
              <a:t>mean value of the weightage</a:t>
            </a:r>
            <a:endParaRPr sz="1800">
              <a:solidFill>
                <a:schemeClr val="lt2"/>
              </a:solidFill>
              <a:latin typeface="Roboto"/>
              <a:ea typeface="Roboto"/>
              <a:cs typeface="Roboto"/>
              <a:sym typeface="Roboto"/>
            </a:endParaRPr>
          </a:p>
          <a:p>
            <a:pPr indent="0" lvl="0" marL="0">
              <a:spcBef>
                <a:spcPts val="0"/>
              </a:spcBef>
              <a:spcAft>
                <a:spcPts val="0"/>
              </a:spcAft>
              <a:buNone/>
            </a:pPr>
            <a:r>
              <a:t/>
            </a:r>
            <a:endParaRPr sz="1800">
              <a:solidFill>
                <a:schemeClr val="lt2"/>
              </a:solidFill>
              <a:latin typeface="Roboto"/>
              <a:ea typeface="Roboto"/>
              <a:cs typeface="Roboto"/>
              <a:sym typeface="Roboto"/>
            </a:endParaRPr>
          </a:p>
          <a:p>
            <a:pPr indent="0" lvl="0" marL="0">
              <a:spcBef>
                <a:spcPts val="0"/>
              </a:spcBef>
              <a:spcAft>
                <a:spcPts val="0"/>
              </a:spcAft>
              <a:buNone/>
            </a:pPr>
            <a:r>
              <a:rPr b="1" lang="en" sz="1800">
                <a:solidFill>
                  <a:schemeClr val="lt2"/>
                </a:solidFill>
                <a:latin typeface="Roboto"/>
                <a:ea typeface="Roboto"/>
                <a:cs typeface="Roboto"/>
                <a:sym typeface="Roboto"/>
              </a:rPr>
              <a:t>Step 4:</a:t>
            </a:r>
            <a:endParaRPr b="1" sz="1800">
              <a:solidFill>
                <a:schemeClr val="lt2"/>
              </a:solidFill>
              <a:latin typeface="Roboto"/>
              <a:ea typeface="Roboto"/>
              <a:cs typeface="Roboto"/>
              <a:sym typeface="Roboto"/>
            </a:endParaRPr>
          </a:p>
          <a:p>
            <a:pPr indent="-342900" lvl="0" marL="457200" rtl="0">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 Update the cluster means by calculating mean value of all the objects in the cluster</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sz="1800">
              <a:solidFill>
                <a:schemeClr val="lt2"/>
              </a:solidFill>
              <a:latin typeface="Roboto"/>
              <a:ea typeface="Roboto"/>
              <a:cs typeface="Roboto"/>
              <a:sym typeface="Roboto"/>
            </a:endParaRPr>
          </a:p>
          <a:p>
            <a:pPr indent="0" lvl="0" marL="0" rtl="0">
              <a:spcBef>
                <a:spcPts val="0"/>
              </a:spcBef>
              <a:spcAft>
                <a:spcPts val="0"/>
              </a:spcAft>
              <a:buNone/>
            </a:pPr>
            <a:r>
              <a:t/>
            </a:r>
            <a:endParaRPr/>
          </a:p>
        </p:txBody>
      </p:sp>
      <p:sp>
        <p:nvSpPr>
          <p:cNvPr id="132" name="Shape 132"/>
          <p:cNvSpPr txBox="1"/>
          <p:nvPr/>
        </p:nvSpPr>
        <p:spPr>
          <a:xfrm>
            <a:off x="586750" y="3607950"/>
            <a:ext cx="7890000" cy="83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2"/>
                </a:solidFill>
                <a:latin typeface="Roboto"/>
                <a:ea typeface="Roboto"/>
                <a:cs typeface="Roboto"/>
                <a:sym typeface="Roboto"/>
              </a:rPr>
              <a:t>Now two clusters have been generated based on the weightage</a:t>
            </a:r>
            <a:endParaRPr sz="1800">
              <a:solidFill>
                <a:schemeClr val="lt2"/>
              </a:solidFill>
              <a:latin typeface="Roboto"/>
              <a:ea typeface="Roboto"/>
              <a:cs typeface="Roboto"/>
              <a:sym typeface="Roboto"/>
            </a:endParaRPr>
          </a:p>
          <a:p>
            <a:pPr indent="0" lvl="0" marL="0">
              <a:spcBef>
                <a:spcPts val="0"/>
              </a:spcBef>
              <a:spcAft>
                <a:spcPts val="0"/>
              </a:spcAft>
              <a:buNone/>
            </a:pPr>
            <a:r>
              <a:rPr lang="en" sz="1800">
                <a:solidFill>
                  <a:schemeClr val="lt2"/>
                </a:solidFill>
                <a:latin typeface="Roboto"/>
                <a:ea typeface="Roboto"/>
                <a:cs typeface="Roboto"/>
                <a:sym typeface="Roboto"/>
              </a:rPr>
              <a:t>scores of the significant pattern. The two clusters are named as </a:t>
            </a:r>
            <a:r>
              <a:rPr b="1" lang="en" sz="1800">
                <a:solidFill>
                  <a:schemeClr val="lt2"/>
                </a:solidFill>
                <a:latin typeface="Roboto"/>
                <a:ea typeface="Roboto"/>
                <a:cs typeface="Roboto"/>
                <a:sym typeface="Roboto"/>
              </a:rPr>
              <a:t>Non cancer</a:t>
            </a:r>
            <a:r>
              <a:rPr lang="en" sz="1800">
                <a:solidFill>
                  <a:schemeClr val="lt2"/>
                </a:solidFill>
                <a:latin typeface="Roboto"/>
                <a:ea typeface="Roboto"/>
                <a:cs typeface="Roboto"/>
                <a:sym typeface="Roboto"/>
              </a:rPr>
              <a:t> and </a:t>
            </a:r>
            <a:r>
              <a:rPr b="1" lang="en" sz="1800">
                <a:solidFill>
                  <a:schemeClr val="lt2"/>
                </a:solidFill>
                <a:latin typeface="Roboto"/>
                <a:ea typeface="Roboto"/>
                <a:cs typeface="Roboto"/>
                <a:sym typeface="Roboto"/>
              </a:rPr>
              <a:t>Cancer clusters</a:t>
            </a:r>
            <a:endParaRPr b="1" sz="1800">
              <a:solidFill>
                <a:schemeClr val="lt2"/>
              </a:solidFill>
              <a:latin typeface="Roboto"/>
              <a:ea typeface="Roboto"/>
              <a:cs typeface="Roboto"/>
              <a:sym typeface="Roboto"/>
            </a:endParaRPr>
          </a:p>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