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verage" panose="02000503040000020003" pitchFamily="2" charset="77"/>
      <p:regular r:id="rId22"/>
    </p:embeddedFont>
    <p:embeddedFont>
      <p:font typeface="Oswald"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70" d="100"/>
          <a:sy n="170"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ed8f2d41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ed8f2d41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ed8f2d41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ed8f2d4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ebdd3c08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ebdd3c0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401c0415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401c041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ebdd3c08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ebdd3c08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ebdd3c08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ebdd3c08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01c04158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01c04158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401c04158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401c0415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401c04158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401c04158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ed8f2d417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ed8f2d417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e568d07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e568d07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e568d077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e568d07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e568d077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e568d07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ed8f2d41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ed8f2d41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ed8f2d417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ed8f2d417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ed8f2d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ed8f2d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dc4257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dc4257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7.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Predicting Length of Stay using MediCare claims data</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Anay Dutta</a:t>
            </a:r>
            <a:endParaRPr b="1"/>
          </a:p>
          <a:p>
            <a:pPr marL="0" lvl="0" indent="0" algn="ctr" rtl="0">
              <a:spcBef>
                <a:spcPts val="0"/>
              </a:spcBef>
              <a:spcAft>
                <a:spcPts val="0"/>
              </a:spcAft>
              <a:buNone/>
            </a:pPr>
            <a:r>
              <a:rPr lang="en" b="1"/>
              <a:t>Zohaib Sheikh</a:t>
            </a:r>
            <a:endParaRPr b="1"/>
          </a:p>
          <a:p>
            <a:pPr marL="0" lvl="0" indent="0" algn="ctr" rtl="0">
              <a:spcBef>
                <a:spcPts val="0"/>
              </a:spcBef>
              <a:spcAft>
                <a:spcPts val="0"/>
              </a:spcAft>
              <a:buNone/>
            </a:pPr>
            <a:r>
              <a:rPr lang="en" b="1"/>
              <a:t>Pruthvinath</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00550" y="193475"/>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Engineering- Outpatient Dataset</a:t>
            </a:r>
            <a:endParaRPr/>
          </a:p>
        </p:txBody>
      </p:sp>
      <p:sp>
        <p:nvSpPr>
          <p:cNvPr id="115" name="Google Shape;115;p22"/>
          <p:cNvSpPr txBox="1"/>
          <p:nvPr/>
        </p:nvSpPr>
        <p:spPr>
          <a:xfrm>
            <a:off x="379425" y="1148850"/>
            <a:ext cx="83370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Similar Column transformations were applied on Outpatient Dataset as were applied on Inpatient Dataset</a:t>
            </a:r>
            <a:endParaRPr sz="1600">
              <a:solidFill>
                <a:schemeClr val="accent3"/>
              </a:solidFill>
              <a:latin typeface="Average"/>
              <a:ea typeface="Average"/>
              <a:cs typeface="Average"/>
              <a:sym typeface="Average"/>
            </a:endParaRPr>
          </a:p>
          <a:p>
            <a:pPr marL="457200" lvl="0" indent="0" algn="l" rtl="0">
              <a:spcBef>
                <a:spcPts val="0"/>
              </a:spcBef>
              <a:spcAft>
                <a:spcPts val="0"/>
              </a:spcAft>
              <a:buNone/>
            </a:pP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Only those rows were considered where Length of Stay was greater than 0.</a:t>
            </a:r>
            <a:endParaRPr sz="1600">
              <a:solidFill>
                <a:schemeClr val="accent3"/>
              </a:solidFill>
              <a:latin typeface="Average"/>
              <a:ea typeface="Average"/>
              <a:cs typeface="Average"/>
              <a:sym typeface="Average"/>
            </a:endParaRPr>
          </a:p>
          <a:p>
            <a:pPr marL="457200" lvl="0" indent="0" algn="l" rtl="0">
              <a:spcBef>
                <a:spcPts val="0"/>
              </a:spcBef>
              <a:spcAft>
                <a:spcPts val="0"/>
              </a:spcAft>
              <a:buNone/>
            </a:pPr>
            <a:r>
              <a:rPr lang="en" sz="1600">
                <a:solidFill>
                  <a:schemeClr val="accent3"/>
                </a:solidFill>
                <a:latin typeface="Average"/>
                <a:ea typeface="Average"/>
                <a:cs typeface="Average"/>
                <a:sym typeface="Average"/>
              </a:rPr>
              <a:t>(Total records in this dataset =</a:t>
            </a:r>
            <a:r>
              <a:rPr lang="en" sz="1600" u="sng">
                <a:solidFill>
                  <a:schemeClr val="accent3"/>
                </a:solidFill>
                <a:latin typeface="Average"/>
                <a:ea typeface="Average"/>
                <a:cs typeface="Average"/>
                <a:sym typeface="Average"/>
              </a:rPr>
              <a:t> 790,790</a:t>
            </a:r>
            <a:r>
              <a:rPr lang="en" sz="1600">
                <a:solidFill>
                  <a:schemeClr val="accent3"/>
                </a:solidFill>
                <a:latin typeface="Average"/>
                <a:ea typeface="Average"/>
                <a:cs typeface="Average"/>
                <a:sym typeface="Average"/>
              </a:rPr>
              <a:t>;   Kept records = </a:t>
            </a:r>
            <a:r>
              <a:rPr lang="en" sz="1600" u="sng">
                <a:solidFill>
                  <a:schemeClr val="accent3"/>
                </a:solidFill>
                <a:latin typeface="Average"/>
                <a:ea typeface="Average"/>
                <a:cs typeface="Average"/>
                <a:sym typeface="Average"/>
              </a:rPr>
              <a:t>94,402</a:t>
            </a:r>
            <a:endParaRPr sz="1600" u="sng">
              <a:solidFill>
                <a:schemeClr val="accent3"/>
              </a:solidFill>
              <a:latin typeface="Average"/>
              <a:ea typeface="Average"/>
              <a:cs typeface="Average"/>
              <a:sym typeface="Average"/>
            </a:endParaRPr>
          </a:p>
          <a:p>
            <a:pPr marL="457200" lvl="0" indent="0" algn="l" rtl="0">
              <a:spcBef>
                <a:spcPts val="0"/>
              </a:spcBef>
              <a:spcAft>
                <a:spcPts val="0"/>
              </a:spcAft>
              <a:buNone/>
            </a:pPr>
            <a:endParaRPr sz="1600" u="sng">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highlight>
                  <a:schemeClr val="lt1"/>
                </a:highlight>
                <a:latin typeface="Average"/>
                <a:ea typeface="Average"/>
                <a:cs typeface="Average"/>
                <a:sym typeface="Average"/>
              </a:rPr>
              <a:t>Columns taken in to account:</a:t>
            </a:r>
            <a:endParaRPr sz="1600">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r>
              <a:rPr lang="en" sz="1600" b="1">
                <a:solidFill>
                  <a:schemeClr val="accent3"/>
                </a:solidFill>
                <a:highlight>
                  <a:schemeClr val="lt1"/>
                </a:highlight>
                <a:latin typeface="Average"/>
                <a:ea typeface="Average"/>
                <a:cs typeface="Average"/>
                <a:sym typeface="Average"/>
              </a:rPr>
              <a:t>DESYNPUF_ID, ADMTNG_ICD9_DGNS_CD, num_vists,  Length_of_stay, Year, Inpatient_Outpatient, Count_DGNS</a:t>
            </a:r>
            <a:endParaRPr sz="1600" b="1">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endParaRPr sz="1600" u="sng">
              <a:solidFill>
                <a:schemeClr val="accent3"/>
              </a:solidFill>
              <a:latin typeface="Average"/>
              <a:ea typeface="Average"/>
              <a:cs typeface="Average"/>
              <a:sym typeface="Average"/>
            </a:endParaRPr>
          </a:p>
          <a:p>
            <a:pPr marL="457200" lvl="0" indent="0" algn="l" rtl="0">
              <a:spcBef>
                <a:spcPts val="0"/>
              </a:spcBef>
              <a:spcAft>
                <a:spcPts val="0"/>
              </a:spcAft>
              <a:buNone/>
            </a:pPr>
            <a:endParaRPr sz="1600" u="sng">
              <a:solidFill>
                <a:schemeClr val="accent3"/>
              </a:solidFill>
              <a:latin typeface="Average"/>
              <a:ea typeface="Average"/>
              <a:cs typeface="Average"/>
              <a:sym typeface="Average"/>
            </a:endParaRPr>
          </a:p>
          <a:p>
            <a:pPr marL="457200" lvl="0" indent="0" algn="l" rtl="0">
              <a:spcBef>
                <a:spcPts val="0"/>
              </a:spcBef>
              <a:spcAft>
                <a:spcPts val="0"/>
              </a:spcAft>
              <a:buNone/>
            </a:pPr>
            <a:r>
              <a:rPr lang="en" sz="1600" u="sng">
                <a:solidFill>
                  <a:schemeClr val="accent3"/>
                </a:solidFill>
                <a:latin typeface="Average"/>
                <a:ea typeface="Average"/>
                <a:cs typeface="Average"/>
                <a:sym typeface="Average"/>
              </a:rPr>
              <a:t> </a:t>
            </a:r>
            <a:endParaRPr sz="1600" u="sng">
              <a:solidFill>
                <a:schemeClr val="accent3"/>
              </a:solidFill>
              <a:latin typeface="Average"/>
              <a:ea typeface="Average"/>
              <a:cs typeface="Average"/>
              <a:sym typeface="Average"/>
            </a:endParaRPr>
          </a:p>
          <a:p>
            <a:pPr marL="0" lvl="0" indent="0" algn="l" rtl="0">
              <a:spcBef>
                <a:spcPts val="0"/>
              </a:spcBef>
              <a:spcAft>
                <a:spcPts val="0"/>
              </a:spcAft>
              <a:buNone/>
            </a:pPr>
            <a:endParaRPr sz="1600">
              <a:solidFill>
                <a:schemeClr val="accent3"/>
              </a:solidFill>
              <a:latin typeface="Average"/>
              <a:ea typeface="Average"/>
              <a:cs typeface="Average"/>
              <a:sym typeface="Average"/>
            </a:endParaRPr>
          </a:p>
        </p:txBody>
      </p:sp>
      <p:pic>
        <p:nvPicPr>
          <p:cNvPr id="116" name="Google Shape;116;p22"/>
          <p:cNvPicPr preferRelativeResize="0"/>
          <p:nvPr/>
        </p:nvPicPr>
        <p:blipFill>
          <a:blip r:embed="rId3">
            <a:alphaModFix/>
          </a:blip>
          <a:stretch>
            <a:fillRect/>
          </a:stretch>
        </p:blipFill>
        <p:spPr>
          <a:xfrm>
            <a:off x="1386512" y="3546125"/>
            <a:ext cx="6322825" cy="146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22950" y="1944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Combining Inpatient, Outpatient Dataset with HCC score Dataset</a:t>
            </a:r>
            <a:endParaRPr/>
          </a:p>
        </p:txBody>
      </p:sp>
      <p:sp>
        <p:nvSpPr>
          <p:cNvPr id="122" name="Google Shape;122;p23"/>
          <p:cNvSpPr txBox="1"/>
          <p:nvPr/>
        </p:nvSpPr>
        <p:spPr>
          <a:xfrm>
            <a:off x="121675" y="1509750"/>
            <a:ext cx="9022200" cy="1554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The Inpatient Dataset was concatenated with Outpatient Dataset.</a:t>
            </a:r>
            <a:endParaRPr sz="1500">
              <a:solidFill>
                <a:schemeClr val="accent3"/>
              </a:solidFill>
              <a:latin typeface="Average"/>
              <a:ea typeface="Average"/>
              <a:cs typeface="Average"/>
              <a:sym typeface="Average"/>
            </a:endParaRPr>
          </a:p>
          <a:p>
            <a:pPr marL="0" lvl="0" indent="0" algn="l" rtl="0">
              <a:spcBef>
                <a:spcPts val="0"/>
              </a:spcBef>
              <a:spcAft>
                <a:spcPts val="0"/>
              </a:spcAft>
              <a:buNone/>
            </a:pPr>
            <a:endParaRPr sz="1500">
              <a:solidFill>
                <a:schemeClr val="accent3"/>
              </a:solidFill>
              <a:latin typeface="Average"/>
              <a:ea typeface="Average"/>
              <a:cs typeface="Average"/>
              <a:sym typeface="Average"/>
            </a:endParaRPr>
          </a:p>
          <a:p>
            <a:pPr marL="457200" lvl="0" indent="-323850" algn="l" rtl="0">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HCC Score Dataset was inner joined with with the Combined dataset of Inpatient &amp; Outpatient;</a:t>
            </a:r>
            <a:endParaRPr sz="1500">
              <a:solidFill>
                <a:schemeClr val="accent3"/>
              </a:solidFill>
              <a:latin typeface="Average"/>
              <a:ea typeface="Average"/>
              <a:cs typeface="Average"/>
              <a:sym typeface="Average"/>
            </a:endParaRPr>
          </a:p>
          <a:p>
            <a:pPr marL="457200" lvl="0" indent="0" algn="l" rtl="0">
              <a:spcBef>
                <a:spcPts val="0"/>
              </a:spcBef>
              <a:spcAft>
                <a:spcPts val="0"/>
              </a:spcAft>
              <a:buNone/>
            </a:pPr>
            <a:endParaRPr sz="1500">
              <a:solidFill>
                <a:schemeClr val="accent3"/>
              </a:solidFill>
              <a:latin typeface="Average"/>
              <a:ea typeface="Average"/>
              <a:cs typeface="Average"/>
              <a:sym typeface="Average"/>
            </a:endParaRPr>
          </a:p>
          <a:p>
            <a:pPr marL="457200" lvl="0" indent="-323850" algn="l" rtl="0">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We got a new column “HCC_score”</a:t>
            </a:r>
            <a:endParaRPr sz="1500">
              <a:solidFill>
                <a:schemeClr val="accent3"/>
              </a:solidFill>
              <a:latin typeface="Average"/>
              <a:ea typeface="Average"/>
              <a:cs typeface="Average"/>
              <a:sym typeface="Average"/>
            </a:endParaRPr>
          </a:p>
          <a:p>
            <a:pPr marL="457200" lvl="0" indent="0" algn="l" rtl="0">
              <a:spcBef>
                <a:spcPts val="0"/>
              </a:spcBef>
              <a:spcAft>
                <a:spcPts val="0"/>
              </a:spcAft>
              <a:buNone/>
            </a:pPr>
            <a:endParaRPr>
              <a:solidFill>
                <a:schemeClr val="accent3"/>
              </a:solidFill>
              <a:latin typeface="Average"/>
              <a:ea typeface="Average"/>
              <a:cs typeface="Average"/>
              <a:sym typeface="Average"/>
            </a:endParaRPr>
          </a:p>
        </p:txBody>
      </p:sp>
      <p:pic>
        <p:nvPicPr>
          <p:cNvPr id="123" name="Google Shape;123;p23"/>
          <p:cNvPicPr preferRelativeResize="0"/>
          <p:nvPr/>
        </p:nvPicPr>
        <p:blipFill>
          <a:blip r:embed="rId3">
            <a:alphaModFix/>
          </a:blip>
          <a:stretch>
            <a:fillRect/>
          </a:stretch>
        </p:blipFill>
        <p:spPr>
          <a:xfrm>
            <a:off x="668375" y="3064350"/>
            <a:ext cx="7161349" cy="184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63525" y="174725"/>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All Combined and removing duplicates</a:t>
            </a:r>
            <a:endParaRPr/>
          </a:p>
        </p:txBody>
      </p:sp>
      <p:sp>
        <p:nvSpPr>
          <p:cNvPr id="129" name="Google Shape;129;p24"/>
          <p:cNvSpPr txBox="1"/>
          <p:nvPr/>
        </p:nvSpPr>
        <p:spPr>
          <a:xfrm>
            <a:off x="674750" y="3827200"/>
            <a:ext cx="8295900" cy="4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50" u="sng">
              <a:solidFill>
                <a:schemeClr val="accent3"/>
              </a:solidFill>
              <a:highlight>
                <a:srgbClr val="FFFFFF"/>
              </a:highlight>
            </a:endParaRPr>
          </a:p>
        </p:txBody>
      </p:sp>
      <p:sp>
        <p:nvSpPr>
          <p:cNvPr id="130" name="Google Shape;130;p24"/>
          <p:cNvSpPr txBox="1"/>
          <p:nvPr/>
        </p:nvSpPr>
        <p:spPr>
          <a:xfrm>
            <a:off x="663775" y="1649200"/>
            <a:ext cx="8051700" cy="2893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Finally the Beneficiary Dataset was combined with everything else on two columns “DESYNPUF_ID” and “Year”.</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Joining with “Year” column was really important here in order to capture the details of the patient for that particular year.</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Duplicate rows were removed.</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One-Hot-Encoding was performed on the categorical columns.</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Final Output saved saved in a .csv file which will be used for model Building</a:t>
            </a:r>
            <a:endParaRPr sz="16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645900" y="30820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Tests</a:t>
            </a:r>
            <a:endParaRPr/>
          </a:p>
        </p:txBody>
      </p:sp>
      <p:sp>
        <p:nvSpPr>
          <p:cNvPr id="136" name="Google Shape;136;p25"/>
          <p:cNvSpPr txBox="1"/>
          <p:nvPr/>
        </p:nvSpPr>
        <p:spPr>
          <a:xfrm>
            <a:off x="855525" y="1056250"/>
            <a:ext cx="41037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Performed chi-square tests on different categorical variables with Length_of_stay (categorical).</a:t>
            </a:r>
            <a:endParaRPr sz="1600">
              <a:solidFill>
                <a:schemeClr val="accent3"/>
              </a:solidFill>
              <a:latin typeface="Average"/>
              <a:ea typeface="Average"/>
              <a:cs typeface="Average"/>
              <a:sym typeface="Average"/>
            </a:endParaRPr>
          </a:p>
          <a:p>
            <a:pPr marL="0" lvl="0" indent="0" algn="l" rtl="0">
              <a:spcBef>
                <a:spcPts val="0"/>
              </a:spcBef>
              <a:spcAft>
                <a:spcPts val="0"/>
              </a:spcAft>
              <a:buNone/>
            </a:pP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Categorical columns which are significant (p &lt; 0.05):</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Age_bins</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ESRD</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All past disease conditions except ISCHMCHT and Osteoporosis. </a:t>
            </a:r>
            <a:endParaRPr sz="1600">
              <a:solidFill>
                <a:schemeClr val="accent3"/>
              </a:solidFill>
              <a:latin typeface="Average"/>
              <a:ea typeface="Average"/>
              <a:cs typeface="Average"/>
              <a:sym typeface="Average"/>
            </a:endParaRPr>
          </a:p>
          <a:p>
            <a:pPr marL="914400" lvl="0" indent="0" algn="l" rtl="0">
              <a:spcBef>
                <a:spcPts val="0"/>
              </a:spcBef>
              <a:spcAft>
                <a:spcPts val="0"/>
              </a:spcAft>
              <a:buNone/>
            </a:pP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Numerical columns which are significant are:</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HCC scores</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Number of visits</a:t>
            </a:r>
            <a:endParaRPr sz="1600">
              <a:solidFill>
                <a:schemeClr val="accent3"/>
              </a:solidFill>
              <a:latin typeface="Average"/>
              <a:ea typeface="Average"/>
              <a:cs typeface="Average"/>
              <a:sym typeface="Average"/>
            </a:endParaRPr>
          </a:p>
          <a:p>
            <a:pPr marL="914400" lvl="1"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Total diagnosis codes</a:t>
            </a:r>
            <a:endParaRPr sz="1600">
              <a:solidFill>
                <a:schemeClr val="accent3"/>
              </a:solidFill>
              <a:latin typeface="Average"/>
              <a:ea typeface="Average"/>
              <a:cs typeface="Average"/>
              <a:sym typeface="Average"/>
            </a:endParaRPr>
          </a:p>
          <a:p>
            <a:pPr marL="0" lvl="0" indent="0" algn="l" rtl="0">
              <a:spcBef>
                <a:spcPts val="0"/>
              </a:spcBef>
              <a:spcAft>
                <a:spcPts val="0"/>
              </a:spcAft>
              <a:buNone/>
            </a:pPr>
            <a:endParaRPr sz="1600">
              <a:solidFill>
                <a:schemeClr val="accent3"/>
              </a:solidFill>
              <a:latin typeface="Average"/>
              <a:ea typeface="Average"/>
              <a:cs typeface="Average"/>
              <a:sym typeface="Average"/>
            </a:endParaRPr>
          </a:p>
        </p:txBody>
      </p:sp>
      <p:pic>
        <p:nvPicPr>
          <p:cNvPr id="137" name="Google Shape;137;p25"/>
          <p:cNvPicPr preferRelativeResize="0"/>
          <p:nvPr/>
        </p:nvPicPr>
        <p:blipFill>
          <a:blip r:embed="rId3">
            <a:alphaModFix/>
          </a:blip>
          <a:stretch>
            <a:fillRect/>
          </a:stretch>
        </p:blipFill>
        <p:spPr>
          <a:xfrm>
            <a:off x="5076875" y="1321600"/>
            <a:ext cx="3859958" cy="3669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645900" y="172875"/>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Building</a:t>
            </a:r>
            <a:endParaRPr/>
          </a:p>
        </p:txBody>
      </p:sp>
      <p:pic>
        <p:nvPicPr>
          <p:cNvPr id="143" name="Google Shape;143;p26"/>
          <p:cNvPicPr preferRelativeResize="0"/>
          <p:nvPr/>
        </p:nvPicPr>
        <p:blipFill>
          <a:blip r:embed="rId3">
            <a:alphaModFix/>
          </a:blip>
          <a:stretch>
            <a:fillRect/>
          </a:stretch>
        </p:blipFill>
        <p:spPr>
          <a:xfrm>
            <a:off x="4313600" y="1185925"/>
            <a:ext cx="4568476" cy="2771676"/>
          </a:xfrm>
          <a:prstGeom prst="rect">
            <a:avLst/>
          </a:prstGeom>
          <a:noFill/>
          <a:ln>
            <a:noFill/>
          </a:ln>
        </p:spPr>
      </p:pic>
      <p:sp>
        <p:nvSpPr>
          <p:cNvPr id="144" name="Google Shape;144;p26"/>
          <p:cNvSpPr txBox="1"/>
          <p:nvPr/>
        </p:nvSpPr>
        <p:spPr>
          <a:xfrm>
            <a:off x="565425" y="1632425"/>
            <a:ext cx="525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145" name="Google Shape;145;p26"/>
          <p:cNvSpPr txBox="1"/>
          <p:nvPr/>
        </p:nvSpPr>
        <p:spPr>
          <a:xfrm>
            <a:off x="629250" y="1431800"/>
            <a:ext cx="34563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Input the one hot encoded CSV file with all the required columns.</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Created sample split between training and validation data sets (75:25)</a:t>
            </a:r>
            <a:br>
              <a:rPr lang="en" sz="1600">
                <a:solidFill>
                  <a:schemeClr val="accent3"/>
                </a:solidFill>
                <a:latin typeface="Average"/>
                <a:ea typeface="Average"/>
                <a:cs typeface="Average"/>
                <a:sym typeface="Average"/>
              </a:rPr>
            </a:br>
            <a:endParaRPr sz="1600">
              <a:solidFill>
                <a:schemeClr val="accent3"/>
              </a:solidFill>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Ran the forest and decision tree models.</a:t>
            </a:r>
            <a:endParaRPr sz="16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45900" y="299075"/>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a:t>
            </a:r>
            <a:endParaRPr/>
          </a:p>
        </p:txBody>
      </p:sp>
      <p:sp>
        <p:nvSpPr>
          <p:cNvPr id="151" name="Google Shape;151;p27"/>
          <p:cNvSpPr txBox="1"/>
          <p:nvPr/>
        </p:nvSpPr>
        <p:spPr>
          <a:xfrm>
            <a:off x="547175" y="1160075"/>
            <a:ext cx="3173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The confusion matrix shows that the model is more biased towards estimating ‘Short’. It can be observed more in estimation of ‘Long’ stay. The model needs further improvement regarding the classification of length of stay.</a:t>
            </a:r>
            <a:endParaRPr>
              <a:solidFill>
                <a:schemeClr val="accent3"/>
              </a:solidFill>
              <a:latin typeface="Average"/>
              <a:ea typeface="Average"/>
              <a:cs typeface="Average"/>
              <a:sym typeface="Average"/>
            </a:endParaRPr>
          </a:p>
        </p:txBody>
      </p:sp>
      <p:pic>
        <p:nvPicPr>
          <p:cNvPr id="152" name="Google Shape;152;p27"/>
          <p:cNvPicPr preferRelativeResize="0"/>
          <p:nvPr/>
        </p:nvPicPr>
        <p:blipFill>
          <a:blip r:embed="rId3">
            <a:alphaModFix/>
          </a:blip>
          <a:stretch>
            <a:fillRect/>
          </a:stretch>
        </p:blipFill>
        <p:spPr>
          <a:xfrm>
            <a:off x="3720875" y="1411700"/>
            <a:ext cx="4993099" cy="912650"/>
          </a:xfrm>
          <a:prstGeom prst="rect">
            <a:avLst/>
          </a:prstGeom>
          <a:noFill/>
          <a:ln>
            <a:noFill/>
          </a:ln>
        </p:spPr>
      </p:pic>
      <p:pic>
        <p:nvPicPr>
          <p:cNvPr id="153" name="Google Shape;153;p27"/>
          <p:cNvPicPr preferRelativeResize="0"/>
          <p:nvPr/>
        </p:nvPicPr>
        <p:blipFill>
          <a:blip r:embed="rId4">
            <a:alphaModFix/>
          </a:blip>
          <a:stretch>
            <a:fillRect/>
          </a:stretch>
        </p:blipFill>
        <p:spPr>
          <a:xfrm>
            <a:off x="4532125" y="2779549"/>
            <a:ext cx="3425293" cy="2111226"/>
          </a:xfrm>
          <a:prstGeom prst="rect">
            <a:avLst/>
          </a:prstGeom>
          <a:noFill/>
          <a:ln>
            <a:noFill/>
          </a:ln>
        </p:spPr>
      </p:pic>
      <p:sp>
        <p:nvSpPr>
          <p:cNvPr id="154" name="Google Shape;154;p27"/>
          <p:cNvSpPr txBox="1"/>
          <p:nvPr/>
        </p:nvSpPr>
        <p:spPr>
          <a:xfrm>
            <a:off x="711325" y="3438125"/>
            <a:ext cx="365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Predicting ‘Long’ as ‘Short’ more. So need to increase the number of days of stay as ‘Long’ =&gt; so that present lower range of ‘Long’ category comes to ‘Short’ category. </a:t>
            </a:r>
            <a:endParaRPr>
              <a:solidFill>
                <a:schemeClr val="accent3"/>
              </a:solidFill>
              <a:latin typeface="Average"/>
              <a:ea typeface="Average"/>
              <a:cs typeface="Average"/>
              <a:sym typeface="Average"/>
            </a:endParaRPr>
          </a:p>
          <a:p>
            <a:pPr marL="457200" lvl="0" indent="-317500" algn="l"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Same for the rest.</a:t>
            </a:r>
            <a:endParaRPr>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311700" y="1389600"/>
            <a:ext cx="33543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From variable importance plot:</a:t>
            </a:r>
            <a:endParaRPr sz="1600"/>
          </a:p>
          <a:p>
            <a:pPr marL="457200" lvl="0" indent="-330200" algn="l" rtl="0">
              <a:spcBef>
                <a:spcPts val="1600"/>
              </a:spcBef>
              <a:spcAft>
                <a:spcPts val="0"/>
              </a:spcAft>
              <a:buSzPts val="1600"/>
              <a:buChar char="●"/>
            </a:pPr>
            <a:r>
              <a:rPr lang="en" sz="1600"/>
              <a:t>The important variables are numerical columns i.e. HCC Score, Num of Diagnosis codes, Num of visits than categorical variables.</a:t>
            </a:r>
            <a:endParaRPr sz="1600"/>
          </a:p>
          <a:p>
            <a:pPr marL="0" lvl="0" indent="0" algn="l" rtl="0">
              <a:spcBef>
                <a:spcPts val="1600"/>
              </a:spcBef>
              <a:spcAft>
                <a:spcPts val="1600"/>
              </a:spcAft>
              <a:buNone/>
            </a:pPr>
            <a:endParaRPr sz="1600"/>
          </a:p>
        </p:txBody>
      </p:sp>
      <p:pic>
        <p:nvPicPr>
          <p:cNvPr id="160" name="Google Shape;160;p28"/>
          <p:cNvPicPr preferRelativeResize="0"/>
          <p:nvPr/>
        </p:nvPicPr>
        <p:blipFill>
          <a:blip r:embed="rId3">
            <a:alphaModFix/>
          </a:blip>
          <a:stretch>
            <a:fillRect/>
          </a:stretch>
        </p:blipFill>
        <p:spPr>
          <a:xfrm>
            <a:off x="4670627" y="601850"/>
            <a:ext cx="3963724" cy="3939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884600" y="767875"/>
            <a:ext cx="6748575" cy="3525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329075" y="635700"/>
            <a:ext cx="4896600" cy="119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After recategorizing the length of stay column into different ranges, the results as follows: </a:t>
            </a:r>
            <a:endParaRPr sz="1600"/>
          </a:p>
        </p:txBody>
      </p:sp>
      <p:pic>
        <p:nvPicPr>
          <p:cNvPr id="171" name="Google Shape;171;p30"/>
          <p:cNvPicPr preferRelativeResize="0"/>
          <p:nvPr/>
        </p:nvPicPr>
        <p:blipFill>
          <a:blip r:embed="rId3">
            <a:alphaModFix/>
          </a:blip>
          <a:stretch>
            <a:fillRect/>
          </a:stretch>
        </p:blipFill>
        <p:spPr>
          <a:xfrm>
            <a:off x="732900" y="1537500"/>
            <a:ext cx="5497674" cy="1197600"/>
          </a:xfrm>
          <a:prstGeom prst="rect">
            <a:avLst/>
          </a:prstGeom>
          <a:noFill/>
          <a:ln>
            <a:noFill/>
          </a:ln>
        </p:spPr>
      </p:pic>
      <p:pic>
        <p:nvPicPr>
          <p:cNvPr id="172" name="Google Shape;172;p30"/>
          <p:cNvPicPr preferRelativeResize="0"/>
          <p:nvPr/>
        </p:nvPicPr>
        <p:blipFill>
          <a:blip r:embed="rId4">
            <a:alphaModFix/>
          </a:blip>
          <a:stretch>
            <a:fillRect/>
          </a:stretch>
        </p:blipFill>
        <p:spPr>
          <a:xfrm>
            <a:off x="732900" y="2815025"/>
            <a:ext cx="3623050" cy="2167400"/>
          </a:xfrm>
          <a:prstGeom prst="rect">
            <a:avLst/>
          </a:prstGeom>
          <a:noFill/>
          <a:ln>
            <a:noFill/>
          </a:ln>
        </p:spPr>
      </p:pic>
      <p:sp>
        <p:nvSpPr>
          <p:cNvPr id="173" name="Google Shape;173;p30"/>
          <p:cNvSpPr txBox="1"/>
          <p:nvPr/>
        </p:nvSpPr>
        <p:spPr>
          <a:xfrm>
            <a:off x="4572000" y="3305450"/>
            <a:ext cx="432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Now the errors are reduced.</a:t>
            </a:r>
            <a:endParaRPr>
              <a:solidFill>
                <a:schemeClr val="dk1"/>
              </a:solidFill>
              <a:latin typeface="Average"/>
              <a:ea typeface="Average"/>
              <a:cs typeface="Average"/>
              <a:sym typeface="Average"/>
            </a:endParaRPr>
          </a:p>
        </p:txBody>
      </p:sp>
      <p:pic>
        <p:nvPicPr>
          <p:cNvPr id="174" name="Google Shape;174;p30"/>
          <p:cNvPicPr preferRelativeResize="0"/>
          <p:nvPr/>
        </p:nvPicPr>
        <p:blipFill>
          <a:blip r:embed="rId5">
            <a:alphaModFix/>
          </a:blip>
          <a:stretch>
            <a:fillRect/>
          </a:stretch>
        </p:blipFill>
        <p:spPr>
          <a:xfrm>
            <a:off x="4468650" y="3705650"/>
            <a:ext cx="4432149" cy="70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Data: 4 different datasets:</a:t>
            </a:r>
            <a:endParaRPr sz="1300" dirty="0"/>
          </a:p>
          <a:p>
            <a:pPr marL="914400" lvl="1" indent="-311150" algn="l" rtl="0">
              <a:spcBef>
                <a:spcPts val="0"/>
              </a:spcBef>
              <a:spcAft>
                <a:spcPts val="0"/>
              </a:spcAft>
              <a:buSzPts val="1300"/>
              <a:buChar char="○"/>
            </a:pPr>
            <a:r>
              <a:rPr lang="en" sz="1300" dirty="0"/>
              <a:t>Beneficiary summary (2008 - 2010)</a:t>
            </a:r>
            <a:endParaRPr sz="1300" dirty="0"/>
          </a:p>
          <a:p>
            <a:pPr marL="914400" lvl="1" indent="-311150" algn="l" rtl="0">
              <a:spcBef>
                <a:spcPts val="0"/>
              </a:spcBef>
              <a:spcAft>
                <a:spcPts val="0"/>
              </a:spcAft>
              <a:buSzPts val="1300"/>
              <a:buChar char="○"/>
            </a:pPr>
            <a:r>
              <a:rPr lang="en" sz="1300" dirty="0"/>
              <a:t>Inpatient Claims </a:t>
            </a:r>
            <a:endParaRPr sz="1300" dirty="0"/>
          </a:p>
          <a:p>
            <a:pPr marL="914400" lvl="1" indent="-311150" algn="l" rtl="0">
              <a:spcBef>
                <a:spcPts val="0"/>
              </a:spcBef>
              <a:spcAft>
                <a:spcPts val="0"/>
              </a:spcAft>
              <a:buSzPts val="1300"/>
              <a:buChar char="○"/>
            </a:pPr>
            <a:r>
              <a:rPr lang="en" sz="1300" dirty="0"/>
              <a:t>Outpatient claims</a:t>
            </a:r>
            <a:br>
              <a:rPr lang="en" sz="1300" dirty="0"/>
            </a:br>
            <a:endParaRPr sz="1300" dirty="0"/>
          </a:p>
          <a:p>
            <a:pPr marL="457200" lvl="0" indent="-311150" algn="l" rtl="0">
              <a:spcBef>
                <a:spcPts val="0"/>
              </a:spcBef>
              <a:spcAft>
                <a:spcPts val="0"/>
              </a:spcAft>
              <a:buSzPts val="1300"/>
              <a:buChar char="●"/>
            </a:pPr>
            <a:r>
              <a:rPr lang="en" sz="1300" dirty="0"/>
              <a:t>Beneficiary summary Sample:</a:t>
            </a:r>
            <a:endParaRPr sz="1300" dirty="0"/>
          </a:p>
          <a:p>
            <a:pPr marL="914400" lvl="1" indent="-311150" algn="l" rtl="0">
              <a:spcBef>
                <a:spcPts val="0"/>
              </a:spcBef>
              <a:spcAft>
                <a:spcPts val="0"/>
              </a:spcAft>
              <a:buSzPts val="1300"/>
              <a:buChar char="○"/>
            </a:pPr>
            <a:r>
              <a:rPr lang="en" sz="1300" dirty="0"/>
              <a:t>Contains 32 variables across all the 3 years</a:t>
            </a:r>
            <a:endParaRPr sz="1300" dirty="0"/>
          </a:p>
          <a:p>
            <a:pPr marL="914400" lvl="1" indent="-311150" algn="l" rtl="0">
              <a:spcBef>
                <a:spcPts val="0"/>
              </a:spcBef>
              <a:spcAft>
                <a:spcPts val="0"/>
              </a:spcAft>
              <a:buSzPts val="1300"/>
              <a:buChar char="○"/>
            </a:pPr>
            <a:r>
              <a:rPr lang="en" sz="1300" dirty="0"/>
              <a:t>Approx. 115k records each year</a:t>
            </a:r>
            <a:br>
              <a:rPr lang="en" sz="1300" dirty="0"/>
            </a:br>
            <a:endParaRPr sz="1300" dirty="0"/>
          </a:p>
          <a:p>
            <a:pPr marL="457200" lvl="0" indent="-311150" algn="l" rtl="0">
              <a:spcBef>
                <a:spcPts val="0"/>
              </a:spcBef>
              <a:spcAft>
                <a:spcPts val="0"/>
              </a:spcAft>
              <a:buSzPts val="1300"/>
              <a:buChar char="●"/>
            </a:pPr>
            <a:r>
              <a:rPr lang="en" sz="1300" dirty="0"/>
              <a:t>Inpatient claims Sample:</a:t>
            </a:r>
            <a:endParaRPr sz="1300" dirty="0"/>
          </a:p>
          <a:p>
            <a:pPr marL="914400" lvl="1" indent="-311150" algn="l" rtl="0">
              <a:spcBef>
                <a:spcPts val="0"/>
              </a:spcBef>
              <a:spcAft>
                <a:spcPts val="0"/>
              </a:spcAft>
              <a:buSzPts val="1300"/>
              <a:buChar char="○"/>
            </a:pPr>
            <a:r>
              <a:rPr lang="en" sz="1300" dirty="0"/>
              <a:t>Contains 81 variables</a:t>
            </a:r>
            <a:endParaRPr sz="1300" dirty="0"/>
          </a:p>
          <a:p>
            <a:pPr marL="914400" lvl="1" indent="-311150" algn="l" rtl="0">
              <a:spcBef>
                <a:spcPts val="0"/>
              </a:spcBef>
              <a:spcAft>
                <a:spcPts val="0"/>
              </a:spcAft>
              <a:buSzPts val="1300"/>
              <a:buChar char="○"/>
            </a:pPr>
            <a:r>
              <a:rPr lang="en" sz="1300" dirty="0"/>
              <a:t>Approx. 66k records</a:t>
            </a:r>
            <a:br>
              <a:rPr lang="en" sz="1300" dirty="0"/>
            </a:br>
            <a:endParaRPr sz="1300" dirty="0"/>
          </a:p>
          <a:p>
            <a:pPr marL="457200" lvl="0" indent="-311150" algn="l" rtl="0">
              <a:spcBef>
                <a:spcPts val="0"/>
              </a:spcBef>
              <a:spcAft>
                <a:spcPts val="0"/>
              </a:spcAft>
              <a:buSzPts val="1300"/>
              <a:buChar char="●"/>
            </a:pPr>
            <a:r>
              <a:rPr lang="en" sz="1300" dirty="0"/>
              <a:t>Outpatient claims sample:</a:t>
            </a:r>
            <a:endParaRPr sz="1300" dirty="0"/>
          </a:p>
          <a:p>
            <a:pPr marL="914400" lvl="1" indent="-311150" algn="l" rtl="0">
              <a:spcBef>
                <a:spcPts val="0"/>
              </a:spcBef>
              <a:spcAft>
                <a:spcPts val="0"/>
              </a:spcAft>
              <a:buSzPts val="1300"/>
              <a:buChar char="○"/>
            </a:pPr>
            <a:r>
              <a:rPr lang="en" sz="1300" dirty="0"/>
              <a:t>Contains 76 variables</a:t>
            </a:r>
            <a:endParaRPr sz="1300" dirty="0"/>
          </a:p>
          <a:p>
            <a:pPr marL="914400" lvl="1" indent="-311150" algn="l" rtl="0">
              <a:spcBef>
                <a:spcPts val="0"/>
              </a:spcBef>
              <a:spcAft>
                <a:spcPts val="0"/>
              </a:spcAft>
              <a:buSzPts val="1300"/>
              <a:buChar char="○"/>
            </a:pPr>
            <a:r>
              <a:rPr lang="en" sz="1300" dirty="0"/>
              <a:t>Approx. 790k records</a:t>
            </a:r>
            <a:endParaRPr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81125" y="781700"/>
            <a:ext cx="71613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Project objective: </a:t>
            </a:r>
            <a:br>
              <a:rPr lang="en" sz="4200" b="1"/>
            </a:br>
            <a:endParaRPr sz="4200" b="1"/>
          </a:p>
          <a:p>
            <a:pPr marL="0" lvl="0" indent="0" algn="l" rtl="0">
              <a:spcBef>
                <a:spcPts val="0"/>
              </a:spcBef>
              <a:spcAft>
                <a:spcPts val="0"/>
              </a:spcAft>
              <a:buNone/>
            </a:pPr>
            <a:r>
              <a:rPr lang="en" sz="4200" b="1">
                <a:solidFill>
                  <a:schemeClr val="accent2"/>
                </a:solidFill>
              </a:rPr>
              <a:t>Predicting Length of stay based on Beneficiary summary and Inpatients and Outpatients  claims data</a:t>
            </a:r>
            <a:endParaRPr sz="4200" b="1">
              <a:solidFill>
                <a:schemeClr val="accent2"/>
              </a:solidFill>
            </a:endParaRPr>
          </a:p>
          <a:p>
            <a:pPr marL="0" lvl="0" indent="0" algn="l" rtl="0">
              <a:spcBef>
                <a:spcPts val="0"/>
              </a:spcBef>
              <a:spcAft>
                <a:spcPts val="0"/>
              </a:spcAft>
              <a:buNone/>
            </a:pP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 - Beneficiary Summary Data</a:t>
            </a:r>
            <a:endParaRPr/>
          </a:p>
        </p:txBody>
      </p:sp>
      <p:sp>
        <p:nvSpPr>
          <p:cNvPr id="77" name="Google Shape;77;p16"/>
          <p:cNvSpPr txBox="1">
            <a:spLocks noGrp="1"/>
          </p:cNvSpPr>
          <p:nvPr>
            <p:ph type="body" idx="1"/>
          </p:nvPr>
        </p:nvSpPr>
        <p:spPr>
          <a:xfrm>
            <a:off x="311700" y="1152475"/>
            <a:ext cx="4857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Appending 3 years data sets of Beneficiary summary (2008 - 2010)</a:t>
            </a:r>
            <a:endParaRPr/>
          </a:p>
          <a:p>
            <a:pPr marL="457200" lvl="0" indent="-342900" algn="l" rtl="0">
              <a:spcBef>
                <a:spcPts val="0"/>
              </a:spcBef>
              <a:spcAft>
                <a:spcPts val="0"/>
              </a:spcAft>
              <a:buSzPts val="1800"/>
              <a:buChar char="●"/>
            </a:pPr>
            <a:r>
              <a:rPr lang="en"/>
              <a:t>Creating a column to denote year</a:t>
            </a:r>
            <a:endParaRPr/>
          </a:p>
          <a:p>
            <a:pPr marL="457200" lvl="0" indent="-342900" algn="l" rtl="0">
              <a:spcBef>
                <a:spcPts val="0"/>
              </a:spcBef>
              <a:spcAft>
                <a:spcPts val="0"/>
              </a:spcAft>
              <a:buSzPts val="1800"/>
              <a:buChar char="●"/>
            </a:pPr>
            <a:r>
              <a:rPr lang="en"/>
              <a:t>Converting the data type of required features.</a:t>
            </a:r>
            <a:endParaRPr/>
          </a:p>
          <a:p>
            <a:pPr marL="457200" lvl="0" indent="-342900" algn="l" rtl="0">
              <a:spcBef>
                <a:spcPts val="0"/>
              </a:spcBef>
              <a:spcAft>
                <a:spcPts val="0"/>
              </a:spcAft>
              <a:buSzPts val="1800"/>
              <a:buChar char="●"/>
            </a:pPr>
            <a:r>
              <a:rPr lang="en"/>
              <a:t>Converting different columns from having numerical values to categories for classification (this also helps in not misunderstanding the numerical categories as numerics in modelling)</a:t>
            </a:r>
            <a:endParaRPr/>
          </a:p>
          <a:p>
            <a:pPr marL="457200" lvl="0" indent="0" algn="l" rtl="0">
              <a:spcBef>
                <a:spcPts val="1600"/>
              </a:spcBef>
              <a:spcAft>
                <a:spcPts val="1600"/>
              </a:spcAft>
              <a:buNone/>
            </a:pPr>
            <a:endParaRPr/>
          </a:p>
        </p:txBody>
      </p:sp>
      <p:pic>
        <p:nvPicPr>
          <p:cNvPr id="78" name="Google Shape;78;p16"/>
          <p:cNvPicPr preferRelativeResize="0"/>
          <p:nvPr/>
        </p:nvPicPr>
        <p:blipFill>
          <a:blip r:embed="rId3">
            <a:alphaModFix/>
          </a:blip>
          <a:stretch>
            <a:fillRect/>
          </a:stretch>
        </p:blipFill>
        <p:spPr>
          <a:xfrm>
            <a:off x="5486450" y="1152475"/>
            <a:ext cx="1740649" cy="3535499"/>
          </a:xfrm>
          <a:prstGeom prst="rect">
            <a:avLst/>
          </a:prstGeom>
          <a:noFill/>
          <a:ln>
            <a:noFill/>
          </a:ln>
        </p:spPr>
      </p:pic>
      <p:pic>
        <p:nvPicPr>
          <p:cNvPr id="79" name="Google Shape;79;p16"/>
          <p:cNvPicPr preferRelativeResize="0"/>
          <p:nvPr/>
        </p:nvPicPr>
        <p:blipFill>
          <a:blip r:embed="rId4">
            <a:alphaModFix/>
          </a:blip>
          <a:stretch>
            <a:fillRect/>
          </a:stretch>
        </p:blipFill>
        <p:spPr>
          <a:xfrm>
            <a:off x="7379500" y="1170125"/>
            <a:ext cx="1612100" cy="3535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286025" y="829950"/>
            <a:ext cx="4859100" cy="3483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Combined different coverage months of part A, B, D into new single column i.e. </a:t>
            </a:r>
            <a:r>
              <a:rPr lang="en" sz="1600" dirty="0" err="1"/>
              <a:t>Bene_Covered</a:t>
            </a:r>
            <a:r>
              <a:rPr lang="en" sz="1600" dirty="0"/>
              <a:t> into 2 categories: Yes or No =&gt; &gt;99% beneficiaries are covered =&gt; no much variance =&gt; not included in the final model.</a:t>
            </a:r>
            <a:br>
              <a:rPr lang="en" sz="1600" dirty="0"/>
            </a:br>
            <a:endParaRPr sz="1600" dirty="0"/>
          </a:p>
          <a:p>
            <a:pPr marL="457200" lvl="0" indent="-330200" algn="l" rtl="0">
              <a:spcBef>
                <a:spcPts val="0"/>
              </a:spcBef>
              <a:spcAft>
                <a:spcPts val="0"/>
              </a:spcAft>
              <a:buSzPts val="1600"/>
              <a:buChar char="●"/>
            </a:pPr>
            <a:r>
              <a:rPr lang="en" sz="1600" dirty="0"/>
              <a:t>Tried to utilize the State and County SSA codes to extract the relevant population information the beneficiary is exposed to.</a:t>
            </a:r>
            <a:br>
              <a:rPr lang="en" sz="1600" dirty="0"/>
            </a:br>
            <a:endParaRPr sz="1600" dirty="0"/>
          </a:p>
          <a:p>
            <a:pPr marL="457200" lvl="0" indent="-330200" algn="l" rtl="0">
              <a:spcBef>
                <a:spcPts val="0"/>
              </a:spcBef>
              <a:spcAft>
                <a:spcPts val="0"/>
              </a:spcAft>
              <a:buSzPts val="1600"/>
              <a:buChar char="●"/>
            </a:pPr>
            <a:r>
              <a:rPr lang="en" sz="1600" dirty="0"/>
              <a:t>No common columns to join hence unable to extract population information.</a:t>
            </a:r>
            <a:br>
              <a:rPr lang="en" sz="1600" dirty="0"/>
            </a:br>
            <a:endParaRPr sz="1600" dirty="0"/>
          </a:p>
          <a:p>
            <a:pPr marL="457200" lvl="0" indent="-330200" algn="l" rtl="0">
              <a:spcBef>
                <a:spcPts val="0"/>
              </a:spcBef>
              <a:spcAft>
                <a:spcPts val="0"/>
              </a:spcAft>
              <a:buSzPts val="1600"/>
              <a:buChar char="●"/>
            </a:pPr>
            <a:r>
              <a:rPr lang="en" sz="1600" dirty="0"/>
              <a:t>Then removed the above raw columns. </a:t>
            </a:r>
            <a:endParaRPr sz="1600" dirty="0"/>
          </a:p>
          <a:p>
            <a:pPr marL="45720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pic>
        <p:nvPicPr>
          <p:cNvPr id="85" name="Google Shape;85;p17"/>
          <p:cNvPicPr preferRelativeResize="0"/>
          <p:nvPr/>
        </p:nvPicPr>
        <p:blipFill>
          <a:blip r:embed="rId3">
            <a:alphaModFix/>
          </a:blip>
          <a:stretch>
            <a:fillRect/>
          </a:stretch>
        </p:blipFill>
        <p:spPr>
          <a:xfrm>
            <a:off x="5649975" y="1691162"/>
            <a:ext cx="3298026" cy="161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93800" y="495875"/>
            <a:ext cx="82242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Manipulating the birth and death dates (or with 2010-12-31) to find the Age and then converting age into age categories as &lt;25 years, 25-50 years, 50-75 years and &gt;75 years.</a:t>
            </a:r>
            <a:endParaRPr/>
          </a:p>
          <a:p>
            <a:pPr marL="457200" lvl="0" indent="-342900" algn="l" rtl="0">
              <a:spcBef>
                <a:spcPts val="0"/>
              </a:spcBef>
              <a:spcAft>
                <a:spcPts val="0"/>
              </a:spcAft>
              <a:buSzPts val="1800"/>
              <a:buChar char="●"/>
            </a:pPr>
            <a:r>
              <a:rPr lang="en"/>
              <a:t>Then removing null values in entire data set and also the reimbursement amounts columns as those amounts comes after the patient discharge =&gt; no role in estimating length of the stay.</a:t>
            </a:r>
            <a:endParaRPr/>
          </a:p>
          <a:p>
            <a:pPr marL="457200" lvl="0" indent="-342900" algn="l" rtl="0">
              <a:spcBef>
                <a:spcPts val="0"/>
              </a:spcBef>
              <a:spcAft>
                <a:spcPts val="0"/>
              </a:spcAft>
              <a:buSzPts val="1800"/>
              <a:buChar char="●"/>
            </a:pPr>
            <a:r>
              <a:rPr lang="en"/>
              <a:t>Atlast, output the beneficiary summary data set into a CSV file, which then be used in tests and modelling. </a:t>
            </a:r>
            <a:endParaRPr/>
          </a:p>
        </p:txBody>
      </p:sp>
      <p:pic>
        <p:nvPicPr>
          <p:cNvPr id="91" name="Google Shape;91;p18"/>
          <p:cNvPicPr preferRelativeResize="0"/>
          <p:nvPr/>
        </p:nvPicPr>
        <p:blipFill rotWithShape="1">
          <a:blip r:embed="rId3">
            <a:alphaModFix/>
          </a:blip>
          <a:srcRect t="5750" r="6829" b="14275"/>
          <a:stretch/>
        </p:blipFill>
        <p:spPr>
          <a:xfrm>
            <a:off x="1348763" y="3205975"/>
            <a:ext cx="6446475" cy="17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611125" y="738500"/>
            <a:ext cx="2772400" cy="2368575"/>
          </a:xfrm>
          <a:prstGeom prst="rect">
            <a:avLst/>
          </a:prstGeom>
          <a:noFill/>
          <a:ln>
            <a:noFill/>
          </a:ln>
        </p:spPr>
      </p:pic>
      <p:pic>
        <p:nvPicPr>
          <p:cNvPr id="97" name="Google Shape;97;p19"/>
          <p:cNvPicPr preferRelativeResize="0"/>
          <p:nvPr/>
        </p:nvPicPr>
        <p:blipFill>
          <a:blip r:embed="rId4">
            <a:alphaModFix/>
          </a:blip>
          <a:stretch>
            <a:fillRect/>
          </a:stretch>
        </p:blipFill>
        <p:spPr>
          <a:xfrm>
            <a:off x="4572000" y="205975"/>
            <a:ext cx="3052125" cy="4731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769600" y="168725"/>
            <a:ext cx="69873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Engineering- Inpatient Dataset</a:t>
            </a:r>
            <a:endParaRPr/>
          </a:p>
        </p:txBody>
      </p:sp>
      <p:sp>
        <p:nvSpPr>
          <p:cNvPr id="103" name="Google Shape;103;p20"/>
          <p:cNvSpPr txBox="1"/>
          <p:nvPr/>
        </p:nvSpPr>
        <p:spPr>
          <a:xfrm>
            <a:off x="189900" y="1075700"/>
            <a:ext cx="8452800" cy="3847177"/>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accent3"/>
              </a:buClr>
              <a:buSzPts val="1700"/>
              <a:buFont typeface="Average"/>
              <a:buChar char="●"/>
            </a:pPr>
            <a:r>
              <a:rPr lang="en" sz="1700" dirty="0">
                <a:solidFill>
                  <a:schemeClr val="accent3"/>
                </a:solidFill>
                <a:highlight>
                  <a:schemeClr val="lt1"/>
                </a:highlight>
                <a:latin typeface="Average"/>
                <a:ea typeface="Average"/>
                <a:cs typeface="Average"/>
                <a:sym typeface="Average"/>
              </a:rPr>
              <a:t>Didn’t consider all payment related columns </a:t>
            </a:r>
            <a:r>
              <a:rPr lang="en" sz="1700" dirty="0" err="1">
                <a:solidFill>
                  <a:schemeClr val="accent3"/>
                </a:solidFill>
                <a:highlight>
                  <a:schemeClr val="lt1"/>
                </a:highlight>
                <a:latin typeface="Average"/>
                <a:ea typeface="Average"/>
                <a:cs typeface="Average"/>
                <a:sym typeface="Average"/>
              </a:rPr>
              <a:t>bec</a:t>
            </a:r>
            <a:r>
              <a:rPr lang="en-US" sz="1700" dirty="0">
                <a:solidFill>
                  <a:schemeClr val="accent3"/>
                </a:solidFill>
                <a:highlight>
                  <a:schemeClr val="lt1"/>
                </a:highlight>
                <a:latin typeface="Average"/>
                <a:ea typeface="Average"/>
                <a:cs typeface="Average"/>
                <a:sym typeface="Average"/>
              </a:rPr>
              <a:t>au</a:t>
            </a:r>
            <a:r>
              <a:rPr lang="en" sz="1700" dirty="0">
                <a:solidFill>
                  <a:schemeClr val="accent3"/>
                </a:solidFill>
                <a:highlight>
                  <a:schemeClr val="lt1"/>
                </a:highlight>
                <a:latin typeface="Average"/>
                <a:ea typeface="Average"/>
                <a:cs typeface="Average"/>
                <a:sym typeface="Average"/>
              </a:rPr>
              <a:t>se all the payment related data is collected at the end of discharge.</a:t>
            </a:r>
            <a:br>
              <a:rPr lang="en" sz="1700" dirty="0">
                <a:solidFill>
                  <a:schemeClr val="accent3"/>
                </a:solidFill>
                <a:highlight>
                  <a:schemeClr val="lt1"/>
                </a:highlight>
                <a:latin typeface="Average"/>
                <a:ea typeface="Average"/>
                <a:cs typeface="Average"/>
                <a:sym typeface="Average"/>
              </a:rPr>
            </a:br>
            <a:endParaRPr lang="en" sz="1700" dirty="0">
              <a:solidFill>
                <a:schemeClr val="accent3"/>
              </a:solidFill>
              <a:highlight>
                <a:schemeClr val="lt1"/>
              </a:highlight>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dirty="0">
                <a:solidFill>
                  <a:schemeClr val="accent3"/>
                </a:solidFill>
                <a:highlight>
                  <a:schemeClr val="lt1"/>
                </a:highlight>
                <a:latin typeface="Average"/>
                <a:ea typeface="Average"/>
                <a:cs typeface="Average"/>
                <a:sym typeface="Average"/>
              </a:rPr>
              <a:t>Didn’t consider all the physician number related columns as those are not related to the </a:t>
            </a:r>
            <a:r>
              <a:rPr lang="en" sz="1700" dirty="0" err="1">
                <a:solidFill>
                  <a:schemeClr val="accent3"/>
                </a:solidFill>
                <a:highlight>
                  <a:schemeClr val="lt1"/>
                </a:highlight>
                <a:latin typeface="Average"/>
                <a:ea typeface="Average"/>
                <a:cs typeface="Average"/>
                <a:sym typeface="Average"/>
              </a:rPr>
              <a:t>leng</a:t>
            </a:r>
            <a:r>
              <a:rPr lang="en-US" sz="1700" dirty="0" err="1">
                <a:solidFill>
                  <a:schemeClr val="accent3"/>
                </a:solidFill>
                <a:highlight>
                  <a:schemeClr val="lt1"/>
                </a:highlight>
                <a:latin typeface="Average"/>
                <a:ea typeface="Average"/>
                <a:cs typeface="Average"/>
                <a:sym typeface="Average"/>
              </a:rPr>
              <a:t>th</a:t>
            </a:r>
            <a:r>
              <a:rPr lang="en" sz="1700" dirty="0">
                <a:solidFill>
                  <a:schemeClr val="accent3"/>
                </a:solidFill>
                <a:highlight>
                  <a:schemeClr val="lt1"/>
                </a:highlight>
                <a:latin typeface="Average"/>
                <a:ea typeface="Average"/>
                <a:cs typeface="Average"/>
                <a:sym typeface="Average"/>
              </a:rPr>
              <a:t> of stay.</a:t>
            </a:r>
            <a:br>
              <a:rPr lang="en" sz="1700" dirty="0">
                <a:solidFill>
                  <a:schemeClr val="accent3"/>
                </a:solidFill>
                <a:highlight>
                  <a:schemeClr val="lt1"/>
                </a:highlight>
                <a:latin typeface="Average"/>
                <a:ea typeface="Average"/>
                <a:cs typeface="Average"/>
                <a:sym typeface="Average"/>
              </a:rPr>
            </a:br>
            <a:endParaRPr lang="en" sz="1700" dirty="0">
              <a:solidFill>
                <a:schemeClr val="accent3"/>
              </a:solidFill>
              <a:highlight>
                <a:schemeClr val="lt1"/>
              </a:highlight>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dirty="0">
                <a:solidFill>
                  <a:schemeClr val="accent3"/>
                </a:solidFill>
                <a:highlight>
                  <a:schemeClr val="lt1"/>
                </a:highlight>
                <a:latin typeface="Average"/>
                <a:ea typeface="Average"/>
                <a:cs typeface="Average"/>
                <a:sym typeface="Average"/>
              </a:rPr>
              <a:t>Created a new column “Length of stay” using "CLM_FROM_DT", "CLM_THRU_DT"</a:t>
            </a:r>
            <a:endParaRPr sz="1700" dirty="0">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endParaRPr sz="1700" dirty="0">
              <a:solidFill>
                <a:schemeClr val="accent3"/>
              </a:solidFill>
              <a:highlight>
                <a:schemeClr val="lt1"/>
              </a:highlight>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dirty="0">
                <a:solidFill>
                  <a:schemeClr val="accent3"/>
                </a:solidFill>
                <a:highlight>
                  <a:schemeClr val="lt1"/>
                </a:highlight>
                <a:latin typeface="Average"/>
                <a:ea typeface="Average"/>
                <a:cs typeface="Average"/>
                <a:sym typeface="Average"/>
              </a:rPr>
              <a:t>Removed the column “Segment” because of disproportionate values. </a:t>
            </a:r>
            <a:endParaRPr sz="1700" dirty="0">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endParaRPr sz="1700" dirty="0">
              <a:solidFill>
                <a:schemeClr val="accent3"/>
              </a:solidFill>
              <a:highlight>
                <a:schemeClr val="lt1"/>
              </a:highlight>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dirty="0">
                <a:solidFill>
                  <a:schemeClr val="accent3"/>
                </a:solidFill>
                <a:highlight>
                  <a:schemeClr val="lt1"/>
                </a:highlight>
                <a:latin typeface="Average"/>
                <a:ea typeface="Average"/>
                <a:cs typeface="Average"/>
                <a:sym typeface="Average"/>
              </a:rPr>
              <a:t>Based on codes </a:t>
            </a:r>
            <a:r>
              <a:rPr lang="en" sz="1700" dirty="0" err="1">
                <a:solidFill>
                  <a:schemeClr val="accent3"/>
                </a:solidFill>
                <a:highlight>
                  <a:schemeClr val="lt1"/>
                </a:highlight>
                <a:latin typeface="Average"/>
                <a:ea typeface="Average"/>
                <a:cs typeface="Average"/>
                <a:sym typeface="Average"/>
              </a:rPr>
              <a:t>categorised</a:t>
            </a:r>
            <a:r>
              <a:rPr lang="en" sz="1700" dirty="0">
                <a:solidFill>
                  <a:schemeClr val="accent3"/>
                </a:solidFill>
                <a:highlight>
                  <a:schemeClr val="lt1"/>
                </a:highlight>
                <a:latin typeface="Average"/>
                <a:ea typeface="Average"/>
                <a:cs typeface="Average"/>
                <a:sym typeface="Average"/>
              </a:rPr>
              <a:t> “ADMTNG_ICD9_DGNS_CD” into 9 categories:  '</a:t>
            </a:r>
            <a:r>
              <a:rPr lang="en" sz="1700" dirty="0" err="1">
                <a:solidFill>
                  <a:schemeClr val="accent3"/>
                </a:solidFill>
                <a:highlight>
                  <a:schemeClr val="lt1"/>
                </a:highlight>
                <a:latin typeface="Average"/>
                <a:ea typeface="Average"/>
                <a:cs typeface="Average"/>
                <a:sym typeface="Average"/>
              </a:rPr>
              <a:t>Circulatory',"Respiratory</a:t>
            </a:r>
            <a:r>
              <a:rPr lang="en" sz="1700" dirty="0">
                <a:solidFill>
                  <a:schemeClr val="accent3"/>
                </a:solidFill>
                <a:highlight>
                  <a:schemeClr val="lt1"/>
                </a:highlight>
                <a:latin typeface="Average"/>
                <a:ea typeface="Average"/>
                <a:cs typeface="Average"/>
                <a:sym typeface="Average"/>
              </a:rPr>
              <a:t>" , "Digestive", "Diabetes" , "Injury", "Musculoskeletal", "Genitourinary", "Neoplasms", "Supplementary factors" </a:t>
            </a:r>
            <a:endParaRPr sz="1700" dirty="0">
              <a:solidFill>
                <a:schemeClr val="accent3"/>
              </a:solidFill>
              <a:highlight>
                <a:schemeClr val="lt1"/>
              </a:highlight>
              <a:latin typeface="Average"/>
              <a:ea typeface="Average"/>
              <a:cs typeface="Average"/>
              <a:sym typeface="Average"/>
            </a:endParaRPr>
          </a:p>
          <a:p>
            <a:pPr marL="914400" lvl="0" indent="0" algn="l" rtl="0">
              <a:spcBef>
                <a:spcPts val="0"/>
              </a:spcBef>
              <a:spcAft>
                <a:spcPts val="0"/>
              </a:spcAft>
              <a:buNone/>
            </a:pPr>
            <a:endParaRPr sz="1700" dirty="0">
              <a:solidFill>
                <a:schemeClr val="accent3"/>
              </a:solidFill>
              <a:highlight>
                <a:schemeClr val="lt1"/>
              </a:highlight>
              <a:latin typeface="Average"/>
              <a:ea typeface="Average"/>
              <a:cs typeface="Average"/>
              <a:sym typeface="Average"/>
            </a:endParaRPr>
          </a:p>
        </p:txBody>
      </p:sp>
      <p:sp>
        <p:nvSpPr>
          <p:cNvPr id="2" name="TextBox 1">
            <a:extLst>
              <a:ext uri="{FF2B5EF4-FFF2-40B4-BE49-F238E27FC236}">
                <a16:creationId xmlns:a16="http://schemas.microsoft.com/office/drawing/2014/main" id="{972A2691-58A6-386E-5E53-4AE75C1F0004}"/>
              </a:ext>
            </a:extLst>
          </p:cNvPr>
          <p:cNvSpPr txBox="1"/>
          <p:nvPr/>
        </p:nvSpPr>
        <p:spPr>
          <a:xfrm>
            <a:off x="7622771" y="5735782"/>
            <a:ext cx="184731" cy="307777"/>
          </a:xfrm>
          <a:prstGeom prst="rect">
            <a:avLst/>
          </a:prstGeom>
          <a:noFill/>
        </p:spPr>
        <p:txBody>
          <a:bodyPr wrap="non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769600" y="168725"/>
            <a:ext cx="69873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Engineering- Inpatient Dataset</a:t>
            </a:r>
            <a:endParaRPr/>
          </a:p>
        </p:txBody>
      </p:sp>
      <p:sp>
        <p:nvSpPr>
          <p:cNvPr id="109" name="Google Shape;109;p21"/>
          <p:cNvSpPr txBox="1"/>
          <p:nvPr/>
        </p:nvSpPr>
        <p:spPr>
          <a:xfrm>
            <a:off x="134700" y="867882"/>
            <a:ext cx="8874600" cy="4339619"/>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endParaRPr sz="1600" dirty="0">
              <a:solidFill>
                <a:schemeClr val="accent3"/>
              </a:solidFill>
              <a:highlight>
                <a:schemeClr val="lt1"/>
              </a:highlight>
              <a:latin typeface="Average"/>
              <a:ea typeface="Average"/>
              <a:cs typeface="Average"/>
              <a:sym typeface="Average"/>
            </a:endParaRPr>
          </a:p>
          <a:p>
            <a:pPr marL="457200" lvl="0" indent="-336550">
              <a:buClr>
                <a:schemeClr val="accent3"/>
              </a:buClr>
              <a:buSzPts val="1700"/>
              <a:buFont typeface="Average"/>
              <a:buChar char="●"/>
            </a:pPr>
            <a:r>
              <a:rPr lang="en-US" sz="1600" dirty="0">
                <a:solidFill>
                  <a:schemeClr val="accent3"/>
                </a:solidFill>
                <a:highlight>
                  <a:schemeClr val="lt1"/>
                </a:highlight>
                <a:latin typeface="Average"/>
                <a:ea typeface="Average"/>
                <a:cs typeface="Average"/>
                <a:sym typeface="Average"/>
              </a:rPr>
              <a:t>Engineered a New column </a:t>
            </a:r>
            <a:r>
              <a:rPr lang="en-US" sz="1600" u="sng" dirty="0">
                <a:solidFill>
                  <a:schemeClr val="accent3"/>
                </a:solidFill>
                <a:highlight>
                  <a:schemeClr val="lt1"/>
                </a:highlight>
                <a:latin typeface="Average"/>
                <a:ea typeface="Average"/>
                <a:cs typeface="Average"/>
                <a:sym typeface="Average"/>
              </a:rPr>
              <a:t>“</a:t>
            </a:r>
            <a:r>
              <a:rPr lang="en-US" sz="1600" u="sng" dirty="0" err="1">
                <a:solidFill>
                  <a:schemeClr val="accent3"/>
                </a:solidFill>
                <a:highlight>
                  <a:schemeClr val="lt1"/>
                </a:highlight>
                <a:latin typeface="Average"/>
                <a:ea typeface="Average"/>
                <a:cs typeface="Average"/>
                <a:sym typeface="Average"/>
              </a:rPr>
              <a:t>Number_of_Visits</a:t>
            </a:r>
            <a:r>
              <a:rPr lang="en-US" sz="1600" u="sng" dirty="0">
                <a:solidFill>
                  <a:schemeClr val="accent3"/>
                </a:solidFill>
                <a:highlight>
                  <a:schemeClr val="lt1"/>
                </a:highlight>
                <a:latin typeface="Average"/>
                <a:ea typeface="Average"/>
                <a:cs typeface="Average"/>
                <a:sym typeface="Average"/>
              </a:rPr>
              <a:t>” </a:t>
            </a:r>
            <a:r>
              <a:rPr lang="en-US" sz="1600" dirty="0">
                <a:solidFill>
                  <a:schemeClr val="accent3"/>
                </a:solidFill>
                <a:highlight>
                  <a:schemeClr val="lt1"/>
                </a:highlight>
                <a:latin typeface="Average"/>
                <a:ea typeface="Average"/>
                <a:cs typeface="Average"/>
                <a:sym typeface="Average"/>
              </a:rPr>
              <a:t> - Based on date-time the values were calculated giving us the information on the number of times the patient revisited.</a:t>
            </a:r>
          </a:p>
          <a:p>
            <a:pPr lvl="0"/>
            <a:endParaRPr lang="en-US" sz="1600" dirty="0">
              <a:solidFill>
                <a:schemeClr val="accent3"/>
              </a:solidFill>
              <a:highlight>
                <a:schemeClr val="lt1"/>
              </a:highlight>
              <a:latin typeface="Average"/>
              <a:ea typeface="Average"/>
              <a:cs typeface="Average"/>
              <a:sym typeface="Average"/>
            </a:endParaRPr>
          </a:p>
          <a:p>
            <a:pPr marL="457200" lvl="0" indent="-330200">
              <a:buClr>
                <a:schemeClr val="accent3"/>
              </a:buClr>
              <a:buSzPts val="1600"/>
              <a:buFont typeface="Average"/>
              <a:buChar char="●"/>
            </a:pPr>
            <a:r>
              <a:rPr lang="en-US" dirty="0">
                <a:solidFill>
                  <a:schemeClr val="accent3"/>
                </a:solidFill>
                <a:highlight>
                  <a:schemeClr val="lt1"/>
                </a:highlight>
                <a:latin typeface="Average"/>
                <a:ea typeface="Average"/>
                <a:cs typeface="Average"/>
                <a:sym typeface="Average"/>
              </a:rPr>
              <a:t>Constructed two new columns  “Year” column and “Inpatient vs Outpatient”</a:t>
            </a:r>
            <a:br>
              <a:rPr lang="en-US" dirty="0">
                <a:solidFill>
                  <a:schemeClr val="accent3"/>
                </a:solidFill>
                <a:highlight>
                  <a:schemeClr val="lt1"/>
                </a:highlight>
                <a:latin typeface="Average"/>
                <a:ea typeface="Average"/>
                <a:cs typeface="Average"/>
                <a:sym typeface="Average"/>
              </a:rPr>
            </a:br>
            <a:endParaRPr lang="en-US" sz="1600" dirty="0">
              <a:solidFill>
                <a:schemeClr val="accent3"/>
              </a:solidFill>
              <a:highlight>
                <a:schemeClr val="lt1"/>
              </a:highlight>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dirty="0">
                <a:solidFill>
                  <a:schemeClr val="accent3"/>
                </a:solidFill>
                <a:highlight>
                  <a:schemeClr val="lt1"/>
                </a:highlight>
                <a:latin typeface="Average"/>
                <a:ea typeface="Average"/>
                <a:cs typeface="Average"/>
                <a:sym typeface="Average"/>
              </a:rPr>
              <a:t>Based on ICD9_DGNS_CD_1-9 columns constructed a new column “</a:t>
            </a:r>
            <a:r>
              <a:rPr lang="en" sz="1600" dirty="0" err="1">
                <a:solidFill>
                  <a:schemeClr val="accent3"/>
                </a:solidFill>
                <a:highlight>
                  <a:schemeClr val="lt1"/>
                </a:highlight>
                <a:latin typeface="Average"/>
                <a:ea typeface="Average"/>
                <a:cs typeface="Average"/>
                <a:sym typeface="Average"/>
              </a:rPr>
              <a:t>Count_DGNS</a:t>
            </a:r>
            <a:r>
              <a:rPr lang="en" sz="1600" dirty="0">
                <a:solidFill>
                  <a:schemeClr val="accent3"/>
                </a:solidFill>
                <a:highlight>
                  <a:schemeClr val="lt1"/>
                </a:highlight>
                <a:latin typeface="Average"/>
                <a:ea typeface="Average"/>
                <a:cs typeface="Average"/>
                <a:sym typeface="Average"/>
              </a:rPr>
              <a:t>”- which gives us the count of  preliminary diagnoses.</a:t>
            </a:r>
            <a:endParaRPr sz="1600" dirty="0">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endParaRPr sz="1600" dirty="0">
              <a:solidFill>
                <a:schemeClr val="accent3"/>
              </a:solidFill>
              <a:highlight>
                <a:schemeClr val="lt1"/>
              </a:highlight>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dirty="0">
                <a:solidFill>
                  <a:schemeClr val="accent3"/>
                </a:solidFill>
                <a:highlight>
                  <a:schemeClr val="lt1"/>
                </a:highlight>
                <a:latin typeface="Average"/>
                <a:ea typeface="Average"/>
                <a:cs typeface="Average"/>
                <a:sym typeface="Average"/>
              </a:rPr>
              <a:t>Data Leakage - columns related to ICD9_PRCDR_CD were removed taking data leakage into account.</a:t>
            </a:r>
            <a:endParaRPr sz="1600" dirty="0">
              <a:solidFill>
                <a:schemeClr val="accent3"/>
              </a:solidFill>
              <a:highlight>
                <a:schemeClr val="lt1"/>
              </a:highlight>
              <a:latin typeface="Average"/>
              <a:ea typeface="Average"/>
              <a:cs typeface="Average"/>
              <a:sym typeface="Average"/>
            </a:endParaRPr>
          </a:p>
          <a:p>
            <a:pPr marL="914400" lvl="0" indent="0" algn="l" rtl="0">
              <a:spcBef>
                <a:spcPts val="0"/>
              </a:spcBef>
              <a:spcAft>
                <a:spcPts val="0"/>
              </a:spcAft>
              <a:buNone/>
            </a:pPr>
            <a:endParaRPr sz="1600" dirty="0">
              <a:solidFill>
                <a:schemeClr val="accent3"/>
              </a:solidFill>
              <a:highlight>
                <a:schemeClr val="lt1"/>
              </a:highlight>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dirty="0">
                <a:solidFill>
                  <a:schemeClr val="accent3"/>
                </a:solidFill>
                <a:highlight>
                  <a:schemeClr val="lt1"/>
                </a:highlight>
                <a:latin typeface="Average"/>
                <a:ea typeface="Average"/>
                <a:cs typeface="Average"/>
                <a:sym typeface="Average"/>
              </a:rPr>
              <a:t>Length of Stay was </a:t>
            </a:r>
            <a:r>
              <a:rPr lang="en" sz="1600" dirty="0" err="1">
                <a:solidFill>
                  <a:schemeClr val="accent3"/>
                </a:solidFill>
                <a:highlight>
                  <a:schemeClr val="lt1"/>
                </a:highlight>
                <a:latin typeface="Average"/>
                <a:ea typeface="Average"/>
                <a:cs typeface="Average"/>
                <a:sym typeface="Average"/>
              </a:rPr>
              <a:t>categorised</a:t>
            </a:r>
            <a:r>
              <a:rPr lang="en" sz="1600" dirty="0">
                <a:solidFill>
                  <a:schemeClr val="accent3"/>
                </a:solidFill>
                <a:highlight>
                  <a:schemeClr val="lt1"/>
                </a:highlight>
                <a:latin typeface="Average"/>
                <a:ea typeface="Average"/>
                <a:cs typeface="Average"/>
                <a:sym typeface="Average"/>
              </a:rPr>
              <a:t> in to: “Short (0-9)” , “Long (10-15)” , “Over-Long (&gt;15 days)”</a:t>
            </a:r>
            <a:br>
              <a:rPr lang="en" sz="1600" dirty="0">
                <a:solidFill>
                  <a:schemeClr val="accent3"/>
                </a:solidFill>
                <a:highlight>
                  <a:schemeClr val="lt1"/>
                </a:highlight>
                <a:latin typeface="Average"/>
                <a:ea typeface="Average"/>
                <a:cs typeface="Average"/>
                <a:sym typeface="Average"/>
              </a:rPr>
            </a:br>
            <a:endParaRPr sz="1600" dirty="0">
              <a:solidFill>
                <a:schemeClr val="accent3"/>
              </a:solidFill>
              <a:highlight>
                <a:schemeClr val="lt1"/>
              </a:highlight>
              <a:latin typeface="Average"/>
              <a:ea typeface="Average"/>
              <a:cs typeface="Average"/>
              <a:sym typeface="Average"/>
            </a:endParaRPr>
          </a:p>
          <a:p>
            <a:pPr marL="457200" lvl="0" indent="-330200" algn="l" rtl="0">
              <a:spcBef>
                <a:spcPts val="0"/>
              </a:spcBef>
              <a:spcAft>
                <a:spcPts val="0"/>
              </a:spcAft>
              <a:buClr>
                <a:schemeClr val="accent3"/>
              </a:buClr>
              <a:buSzPts val="1600"/>
              <a:buFont typeface="Average"/>
              <a:buChar char="●"/>
            </a:pPr>
            <a:r>
              <a:rPr lang="en" sz="1600" dirty="0">
                <a:solidFill>
                  <a:schemeClr val="accent3"/>
                </a:solidFill>
                <a:highlight>
                  <a:schemeClr val="lt1"/>
                </a:highlight>
                <a:latin typeface="Average"/>
                <a:ea typeface="Average"/>
                <a:cs typeface="Average"/>
                <a:sym typeface="Average"/>
              </a:rPr>
              <a:t>Columns taken in to account:</a:t>
            </a:r>
            <a:endParaRPr sz="1600" dirty="0">
              <a:solidFill>
                <a:schemeClr val="accent3"/>
              </a:solidFill>
              <a:highlight>
                <a:schemeClr val="lt1"/>
              </a:highlight>
              <a:latin typeface="Average"/>
              <a:ea typeface="Average"/>
              <a:cs typeface="Average"/>
              <a:sym typeface="Average"/>
            </a:endParaRPr>
          </a:p>
          <a:p>
            <a:pPr marL="457200" lvl="0" indent="0" algn="l" rtl="0">
              <a:spcBef>
                <a:spcPts val="0"/>
              </a:spcBef>
              <a:spcAft>
                <a:spcPts val="0"/>
              </a:spcAft>
              <a:buNone/>
            </a:pPr>
            <a:r>
              <a:rPr lang="en" sz="1600" b="1" dirty="0">
                <a:solidFill>
                  <a:schemeClr val="accent3"/>
                </a:solidFill>
                <a:highlight>
                  <a:schemeClr val="lt1"/>
                </a:highlight>
                <a:latin typeface="Average"/>
                <a:ea typeface="Average"/>
                <a:cs typeface="Average"/>
                <a:sym typeface="Average"/>
              </a:rPr>
              <a:t>DESYNPUF_ID, ADMTNG_ICD9_DGNS_CD, </a:t>
            </a:r>
            <a:r>
              <a:rPr lang="en" sz="1600" b="1" dirty="0" err="1">
                <a:solidFill>
                  <a:schemeClr val="accent3"/>
                </a:solidFill>
                <a:highlight>
                  <a:schemeClr val="lt1"/>
                </a:highlight>
                <a:latin typeface="Average"/>
                <a:ea typeface="Average"/>
                <a:cs typeface="Average"/>
                <a:sym typeface="Average"/>
              </a:rPr>
              <a:t>num_vists</a:t>
            </a:r>
            <a:r>
              <a:rPr lang="en" sz="1600" b="1" dirty="0">
                <a:solidFill>
                  <a:schemeClr val="accent3"/>
                </a:solidFill>
                <a:highlight>
                  <a:schemeClr val="lt1"/>
                </a:highlight>
                <a:latin typeface="Average"/>
                <a:ea typeface="Average"/>
                <a:cs typeface="Average"/>
                <a:sym typeface="Average"/>
              </a:rPr>
              <a:t>,  </a:t>
            </a:r>
            <a:r>
              <a:rPr lang="en" sz="1600" b="1" dirty="0" err="1">
                <a:solidFill>
                  <a:schemeClr val="accent3"/>
                </a:solidFill>
                <a:highlight>
                  <a:schemeClr val="lt1"/>
                </a:highlight>
                <a:latin typeface="Average"/>
                <a:ea typeface="Average"/>
                <a:cs typeface="Average"/>
                <a:sym typeface="Average"/>
              </a:rPr>
              <a:t>Length_of_stay</a:t>
            </a:r>
            <a:r>
              <a:rPr lang="en" sz="1600" b="1" dirty="0">
                <a:solidFill>
                  <a:schemeClr val="accent3"/>
                </a:solidFill>
                <a:highlight>
                  <a:schemeClr val="lt1"/>
                </a:highlight>
                <a:latin typeface="Average"/>
                <a:ea typeface="Average"/>
                <a:cs typeface="Average"/>
                <a:sym typeface="Average"/>
              </a:rPr>
              <a:t>, Year, </a:t>
            </a:r>
            <a:r>
              <a:rPr lang="en" sz="1600" b="1" dirty="0" err="1">
                <a:solidFill>
                  <a:schemeClr val="accent3"/>
                </a:solidFill>
                <a:highlight>
                  <a:schemeClr val="lt1"/>
                </a:highlight>
                <a:latin typeface="Average"/>
                <a:ea typeface="Average"/>
                <a:cs typeface="Average"/>
                <a:sym typeface="Average"/>
              </a:rPr>
              <a:t>Inpatient_Outpatient</a:t>
            </a:r>
            <a:r>
              <a:rPr lang="en" sz="1600" b="1" dirty="0">
                <a:solidFill>
                  <a:schemeClr val="accent3"/>
                </a:solidFill>
                <a:highlight>
                  <a:schemeClr val="lt1"/>
                </a:highlight>
                <a:latin typeface="Average"/>
                <a:ea typeface="Average"/>
                <a:cs typeface="Average"/>
                <a:sym typeface="Average"/>
              </a:rPr>
              <a:t>, </a:t>
            </a:r>
            <a:r>
              <a:rPr lang="en" sz="1600" b="1" dirty="0" err="1">
                <a:solidFill>
                  <a:schemeClr val="accent3"/>
                </a:solidFill>
                <a:highlight>
                  <a:schemeClr val="lt1"/>
                </a:highlight>
                <a:latin typeface="Average"/>
                <a:ea typeface="Average"/>
                <a:cs typeface="Average"/>
                <a:sym typeface="Average"/>
              </a:rPr>
              <a:t>Count_DGNS</a:t>
            </a:r>
            <a:endParaRPr sz="1600" b="1" dirty="0">
              <a:solidFill>
                <a:schemeClr val="accent3"/>
              </a:solidFill>
              <a:highlight>
                <a:schemeClr val="lt1"/>
              </a:highlight>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1069</Words>
  <Application>Microsoft Macintosh PowerPoint</Application>
  <PresentationFormat>On-screen Show (16:9)</PresentationFormat>
  <Paragraphs>100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Oswald</vt:lpstr>
      <vt:lpstr>Average</vt:lpstr>
      <vt:lpstr>Slate</vt:lpstr>
      <vt:lpstr>Predicting Length of Stay using MediCare claims data</vt:lpstr>
      <vt:lpstr>Overview</vt:lpstr>
      <vt:lpstr>Project objective:   Predicting Length of stay based on Beneficiary summary and Inpatients and Outpatients  claims data </vt:lpstr>
      <vt:lpstr>Feature Engineering - Beneficiary Summary Data</vt:lpstr>
      <vt:lpstr>PowerPoint Presentation</vt:lpstr>
      <vt:lpstr>PowerPoint Presentation</vt:lpstr>
      <vt:lpstr>PowerPoint Presentation</vt:lpstr>
      <vt:lpstr>Feature Engineering- Inpatient Dataset</vt:lpstr>
      <vt:lpstr>Feature Engineering- Inpatient Dataset</vt:lpstr>
      <vt:lpstr>Feature Engineering- Outpatient Dataset</vt:lpstr>
      <vt:lpstr>Combining Inpatient, Outpatient Dataset with HCC score Dataset</vt:lpstr>
      <vt:lpstr>All Combined and removing duplicates</vt:lpstr>
      <vt:lpstr>Tests</vt:lpstr>
      <vt:lpstr>Model Building</vt:lpstr>
      <vt:lpstr>Results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Length of Stay using MediCare claims data</dc:title>
  <cp:lastModifiedBy>Jeripity Venkata, Pruthvinath</cp:lastModifiedBy>
  <cp:revision>2</cp:revision>
  <dcterms:modified xsi:type="dcterms:W3CDTF">2022-08-03T19:36:04Z</dcterms:modified>
</cp:coreProperties>
</file>