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43"/>
  </p:notesMasterIdLst>
  <p:handoutMasterIdLst>
    <p:handoutMasterId r:id="rId44"/>
  </p:handoutMasterIdLst>
  <p:sldIdLst>
    <p:sldId id="286" r:id="rId2"/>
    <p:sldId id="288" r:id="rId3"/>
    <p:sldId id="289" r:id="rId4"/>
    <p:sldId id="302" r:id="rId5"/>
    <p:sldId id="299" r:id="rId6"/>
    <p:sldId id="304" r:id="rId7"/>
    <p:sldId id="305" r:id="rId8"/>
    <p:sldId id="306" r:id="rId9"/>
    <p:sldId id="336" r:id="rId10"/>
    <p:sldId id="337" r:id="rId11"/>
    <p:sldId id="308" r:id="rId12"/>
    <p:sldId id="307" r:id="rId13"/>
    <p:sldId id="309" r:id="rId14"/>
    <p:sldId id="310" r:id="rId15"/>
    <p:sldId id="311" r:id="rId16"/>
    <p:sldId id="312" r:id="rId17"/>
    <p:sldId id="313" r:id="rId18"/>
    <p:sldId id="315" r:id="rId19"/>
    <p:sldId id="316" r:id="rId20"/>
    <p:sldId id="317" r:id="rId21"/>
    <p:sldId id="318" r:id="rId22"/>
    <p:sldId id="319" r:id="rId23"/>
    <p:sldId id="322" r:id="rId24"/>
    <p:sldId id="347" r:id="rId25"/>
    <p:sldId id="327" r:id="rId26"/>
    <p:sldId id="329" r:id="rId27"/>
    <p:sldId id="330" r:id="rId28"/>
    <p:sldId id="331" r:id="rId29"/>
    <p:sldId id="332" r:id="rId30"/>
    <p:sldId id="333" r:id="rId31"/>
    <p:sldId id="334" r:id="rId32"/>
    <p:sldId id="335" r:id="rId33"/>
    <p:sldId id="338" r:id="rId34"/>
    <p:sldId id="339" r:id="rId35"/>
    <p:sldId id="340" r:id="rId36"/>
    <p:sldId id="341" r:id="rId37"/>
    <p:sldId id="342" r:id="rId38"/>
    <p:sldId id="343" r:id="rId39"/>
    <p:sldId id="344" r:id="rId40"/>
    <p:sldId id="345" r:id="rId41"/>
    <p:sldId id="34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2A1534-E44A-475C-8EEA-7633D5AADB3C}">
          <p14:sldIdLst>
            <p14:sldId id="286"/>
            <p14:sldId id="288"/>
            <p14:sldId id="289"/>
            <p14:sldId id="302"/>
            <p14:sldId id="299"/>
            <p14:sldId id="304"/>
            <p14:sldId id="305"/>
            <p14:sldId id="306"/>
            <p14:sldId id="336"/>
            <p14:sldId id="337"/>
            <p14:sldId id="308"/>
            <p14:sldId id="307"/>
            <p14:sldId id="309"/>
            <p14:sldId id="310"/>
            <p14:sldId id="311"/>
            <p14:sldId id="312"/>
            <p14:sldId id="313"/>
            <p14:sldId id="315"/>
            <p14:sldId id="316"/>
            <p14:sldId id="317"/>
            <p14:sldId id="318"/>
            <p14:sldId id="319"/>
            <p14:sldId id="322"/>
            <p14:sldId id="347"/>
            <p14:sldId id="327"/>
            <p14:sldId id="329"/>
            <p14:sldId id="330"/>
            <p14:sldId id="331"/>
            <p14:sldId id="332"/>
            <p14:sldId id="333"/>
            <p14:sldId id="334"/>
            <p14:sldId id="335"/>
            <p14:sldId id="338"/>
            <p14:sldId id="339"/>
            <p14:sldId id="340"/>
            <p14:sldId id="341"/>
            <p14:sldId id="342"/>
            <p14:sldId id="343"/>
            <p14:sldId id="344"/>
            <p14:sldId id="345"/>
            <p14:sldId id="346"/>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8F3F0"/>
    <a:srgbClr val="E5DACF"/>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94830"/>
  </p:normalViewPr>
  <p:slideViewPr>
    <p:cSldViewPr snapToGrid="0">
      <p:cViewPr varScale="1">
        <p:scale>
          <a:sx n="62" d="100"/>
          <a:sy n="62" d="100"/>
        </p:scale>
        <p:origin x="712" y="4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UTHVI\Desktop\Project\Plastic%20Ban%20N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UTHVI\Desktop\Project\Plastic%20Ban%20Ne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UTHVI\Desktop\Project\Plastic%20Ban%20Ne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itesh\Downloads\AMG%20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RUTHVI\AppData\Local\Microsoft\Windows\INetCache\IE\GATMYN72\curve%5b2%5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400"/>
              <a:t>Government</a:t>
            </a:r>
            <a:r>
              <a:rPr lang="en-IN" sz="2400" baseline="0"/>
              <a:t> Actions For Effective Ban</a:t>
            </a:r>
            <a:endParaRPr lang="en-IN" sz="2400"/>
          </a:p>
        </c:rich>
      </c:tx>
      <c:overlay val="0"/>
      <c:spPr>
        <a:noFill/>
        <a:ln>
          <a:noFill/>
        </a:ln>
        <a:effectLst/>
      </c:spPr>
      <c:txPr>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4.4071165460332844E-2"/>
          <c:y val="9.200728705046321E-2"/>
          <c:w val="0.91635607311996381"/>
          <c:h val="0.6308598257604181"/>
        </c:manualLayout>
      </c:layout>
      <c:barChart>
        <c:barDir val="col"/>
        <c:grouping val="clustered"/>
        <c:varyColors val="0"/>
        <c:ser>
          <c:idx val="0"/>
          <c:order val="0"/>
          <c:tx>
            <c:strRef>
              <c:f>Sheet4!$B$1</c:f>
              <c:strCache>
                <c:ptCount val="1"/>
                <c:pt idx="0">
                  <c:v>Action government should enforce</c:v>
                </c:pt>
              </c:strCache>
            </c:strRef>
          </c:tx>
          <c:spPr>
            <a:gradFill rotWithShape="1">
              <a:gsLst>
                <a:gs pos="0">
                  <a:schemeClr val="accent1">
                    <a:shade val="76000"/>
                    <a:tint val="94000"/>
                    <a:satMod val="100000"/>
                    <a:lumMod val="104000"/>
                  </a:schemeClr>
                </a:gs>
                <a:gs pos="69000">
                  <a:schemeClr val="accent1">
                    <a:shade val="76000"/>
                    <a:shade val="86000"/>
                    <a:satMod val="130000"/>
                    <a:lumMod val="102000"/>
                  </a:schemeClr>
                </a:gs>
                <a:gs pos="100000">
                  <a:schemeClr val="accent1">
                    <a:shade val="76000"/>
                    <a:shade val="72000"/>
                    <a:satMod val="130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cat>
            <c:strRef>
              <c:f>Sheet4!$A$2:$A$7</c:f>
              <c:strCache>
                <c:ptCount val="6"/>
                <c:pt idx="0">
                  <c:v>Gives more alternatives in low price over plastic products.</c:v>
                </c:pt>
                <c:pt idx="1">
                  <c:v>Welcoming other ideas such as buyback scheme for plastic bottles.</c:v>
                </c:pt>
                <c:pt idx="2">
                  <c:v>Take strict actions on manufacturers or retailers or vendors or shopkeeper.</c:v>
                </c:pt>
                <c:pt idx="3">
                  <c:v>Penalize if someone found using banned plastic products.</c:v>
                </c:pt>
                <c:pt idx="4">
                  <c:v>Gives rewards to local bodies to go plastic free.</c:v>
                </c:pt>
                <c:pt idx="5">
                  <c:v>CC-TV monitoring in companies/shops via civic inspector.</c:v>
                </c:pt>
              </c:strCache>
            </c:strRef>
          </c:cat>
          <c:val>
            <c:numRef>
              <c:f>Sheet4!$B$2:$B$7</c:f>
              <c:numCache>
                <c:formatCode>General</c:formatCode>
                <c:ptCount val="6"/>
                <c:pt idx="0">
                  <c:v>285</c:v>
                </c:pt>
                <c:pt idx="1">
                  <c:v>251</c:v>
                </c:pt>
                <c:pt idx="2">
                  <c:v>247</c:v>
                </c:pt>
                <c:pt idx="3">
                  <c:v>236</c:v>
                </c:pt>
                <c:pt idx="4">
                  <c:v>216</c:v>
                </c:pt>
                <c:pt idx="5">
                  <c:v>110</c:v>
                </c:pt>
              </c:numCache>
            </c:numRef>
          </c:val>
          <c:extLst>
            <c:ext xmlns:c16="http://schemas.microsoft.com/office/drawing/2014/chart" uri="{C3380CC4-5D6E-409C-BE32-E72D297353CC}">
              <c16:uniqueId val="{00000000-DF90-4A20-AD8E-33B11B59A1C7}"/>
            </c:ext>
          </c:extLst>
        </c:ser>
        <c:dLbls>
          <c:showLegendKey val="0"/>
          <c:showVal val="0"/>
          <c:showCatName val="0"/>
          <c:showSerName val="0"/>
          <c:showPercent val="0"/>
          <c:showBubbleSize val="0"/>
        </c:dLbls>
        <c:gapWidth val="219"/>
        <c:overlap val="-27"/>
        <c:axId val="1653267967"/>
        <c:axId val="1653272287"/>
      </c:barChart>
      <c:lineChart>
        <c:grouping val="stacked"/>
        <c:varyColors val="0"/>
        <c:ser>
          <c:idx val="1"/>
          <c:order val="1"/>
          <c:tx>
            <c:strRef>
              <c:f>Sheet4!$E$1</c:f>
              <c:strCache>
                <c:ptCount val="1"/>
                <c:pt idx="0">
                  <c:v>Cumulative Frequency </c:v>
                </c:pt>
              </c:strCache>
            </c:strRef>
          </c:tx>
          <c:spPr>
            <a:ln w="76200" cap="rnd">
              <a:solidFill>
                <a:srgbClr val="FF0000"/>
              </a:solidFill>
              <a:round/>
            </a:ln>
            <a:effectLst>
              <a:outerShdw blurRad="57150" dist="19050" dir="5400000" algn="ctr" rotWithShape="0">
                <a:srgbClr val="000000">
                  <a:alpha val="63000"/>
                </a:srgbClr>
              </a:outerShdw>
            </a:effectLst>
          </c:spPr>
          <c:marker>
            <c:symbol val="circle"/>
            <c:size val="6"/>
            <c:spPr>
              <a:solidFill>
                <a:schemeClr val="tx2">
                  <a:lumMod val="50000"/>
                </a:schemeClr>
              </a:solidFill>
              <a:ln w="76200">
                <a:solidFill>
                  <a:srgbClr val="FF0000"/>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dLbls>
            <c:dLbl>
              <c:idx val="0"/>
              <c:layout>
                <c:manualLayout>
                  <c:x val="2.032906711069811E-2"/>
                  <c:y val="1.8135785968626836E-2"/>
                </c:manualLayout>
              </c:layout>
              <c:tx>
                <c:rich>
                  <a:bodyPr/>
                  <a:lstStyle/>
                  <a:p>
                    <a:fld id="{A20AFD74-63E0-40F1-B230-54E851A1B0CC}"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DF90-4A20-AD8E-33B11B59A1C7}"/>
                </c:ext>
              </c:extLst>
            </c:dLbl>
            <c:dLbl>
              <c:idx val="1"/>
              <c:layout>
                <c:manualLayout>
                  <c:x val="1.6544275695083932E-2"/>
                  <c:y val="2.1158470278299334E-2"/>
                </c:manualLayout>
              </c:layout>
              <c:tx>
                <c:rich>
                  <a:bodyPr/>
                  <a:lstStyle/>
                  <a:p>
                    <a:fld id="{3ABD180C-11B5-4580-B851-AA64A1EFD902}"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DF90-4A20-AD8E-33B11B59A1C7}"/>
                </c:ext>
              </c:extLst>
            </c:dLbl>
            <c:dLbl>
              <c:idx val="2"/>
              <c:layout>
                <c:manualLayout>
                  <c:x val="2.9023177568204047E-2"/>
                  <c:y val="2.4181108889484892E-2"/>
                </c:manualLayout>
              </c:layout>
              <c:tx>
                <c:rich>
                  <a:bodyPr/>
                  <a:lstStyle/>
                  <a:p>
                    <a:fld id="{F9FEB1C9-07C4-4620-B0E4-FAF6F47BA655}"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layout>
                    <c:manualLayout>
                      <c:w val="7.2514273134946627E-2"/>
                      <c:h val="7.2028460016793597E-2"/>
                    </c:manualLayout>
                  </c15:layout>
                  <c15:dlblFieldTable/>
                  <c15:showDataLabelsRange val="0"/>
                </c:ext>
                <c:ext xmlns:c16="http://schemas.microsoft.com/office/drawing/2014/chart" uri="{C3380CC4-5D6E-409C-BE32-E72D297353CC}">
                  <c16:uniqueId val="{00000003-DF90-4A20-AD8E-33B11B59A1C7}"/>
                </c:ext>
              </c:extLst>
            </c:dLbl>
            <c:dLbl>
              <c:idx val="3"/>
              <c:layout>
                <c:manualLayout>
                  <c:x val="1.4706022840074606E-2"/>
                  <c:y val="1.8135831667113717E-2"/>
                </c:manualLayout>
              </c:layout>
              <c:tx>
                <c:rich>
                  <a:bodyPr/>
                  <a:lstStyle/>
                  <a:p>
                    <a:fld id="{1D3EC07E-5561-4CE5-91B4-DC193E0148C3}"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DF90-4A20-AD8E-33B11B59A1C7}"/>
                </c:ext>
              </c:extLst>
            </c:dLbl>
            <c:dLbl>
              <c:idx val="4"/>
              <c:layout>
                <c:manualLayout>
                  <c:x val="2.9412045680149213E-2"/>
                  <c:y val="3.9294301945412995E-2"/>
                </c:manualLayout>
              </c:layout>
              <c:tx>
                <c:rich>
                  <a:bodyPr/>
                  <a:lstStyle/>
                  <a:p>
                    <a:fld id="{0CE4C166-CA6A-4C66-AAD1-34243DC04FC7}"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DF90-4A20-AD8E-33B11B59A1C7}"/>
                </c:ext>
              </c:extLst>
            </c:dLbl>
            <c:dLbl>
              <c:idx val="5"/>
              <c:tx>
                <c:rich>
                  <a:bodyPr/>
                  <a:lstStyle/>
                  <a:p>
                    <a:fld id="{EB99218F-F234-4AE1-81A4-FBE5F8FA99DC}" type="VALUE">
                      <a:rPr lang="en-US" smtClean="0"/>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DF90-4A20-AD8E-33B11B59A1C7}"/>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Sheet4!$A$2:$A$7</c:f>
              <c:strCache>
                <c:ptCount val="6"/>
                <c:pt idx="0">
                  <c:v>Gives more alternatives in low price over plastic products.</c:v>
                </c:pt>
                <c:pt idx="1">
                  <c:v>Welcoming other ideas such as buyback scheme for plastic bottles.</c:v>
                </c:pt>
                <c:pt idx="2">
                  <c:v>Take strict actions on manufacturers or retailers or vendors or shopkeeper.</c:v>
                </c:pt>
                <c:pt idx="3">
                  <c:v>Penalize if someone found using banned plastic products.</c:v>
                </c:pt>
                <c:pt idx="4">
                  <c:v>Gives rewards to local bodies to go plastic free.</c:v>
                </c:pt>
                <c:pt idx="5">
                  <c:v>CC-TV monitoring in companies/shops via civic inspector.</c:v>
                </c:pt>
              </c:strCache>
            </c:strRef>
          </c:cat>
          <c:val>
            <c:numRef>
              <c:f>Sheet4!$E$2:$E$7</c:f>
              <c:numCache>
                <c:formatCode>General</c:formatCode>
                <c:ptCount val="6"/>
                <c:pt idx="0">
                  <c:v>21</c:v>
                </c:pt>
                <c:pt idx="1">
                  <c:v>40</c:v>
                </c:pt>
                <c:pt idx="2">
                  <c:v>58</c:v>
                </c:pt>
                <c:pt idx="3">
                  <c:v>76</c:v>
                </c:pt>
                <c:pt idx="4">
                  <c:v>92</c:v>
                </c:pt>
                <c:pt idx="5">
                  <c:v>100</c:v>
                </c:pt>
              </c:numCache>
            </c:numRef>
          </c:val>
          <c:smooth val="0"/>
          <c:extLst>
            <c:ext xmlns:c16="http://schemas.microsoft.com/office/drawing/2014/chart" uri="{C3380CC4-5D6E-409C-BE32-E72D297353CC}">
              <c16:uniqueId val="{00000006-DF90-4A20-AD8E-33B11B59A1C7}"/>
            </c:ext>
          </c:extLst>
        </c:ser>
        <c:dLbls>
          <c:showLegendKey val="0"/>
          <c:showVal val="0"/>
          <c:showCatName val="0"/>
          <c:showSerName val="0"/>
          <c:showPercent val="0"/>
          <c:showBubbleSize val="0"/>
        </c:dLbls>
        <c:marker val="1"/>
        <c:smooth val="0"/>
        <c:axId val="1026550144"/>
        <c:axId val="1026542464"/>
      </c:lineChart>
      <c:catAx>
        <c:axId val="16532679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crossAx val="1653272287"/>
        <c:crosses val="autoZero"/>
        <c:auto val="1"/>
        <c:lblAlgn val="ctr"/>
        <c:lblOffset val="100"/>
        <c:noMultiLvlLbl val="0"/>
      </c:catAx>
      <c:valAx>
        <c:axId val="16532722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1653267967"/>
        <c:crosses val="autoZero"/>
        <c:crossBetween val="between"/>
      </c:valAx>
      <c:valAx>
        <c:axId val="102654246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1026550144"/>
        <c:crosses val="max"/>
        <c:crossBetween val="between"/>
      </c:valAx>
      <c:catAx>
        <c:axId val="1026550144"/>
        <c:scaling>
          <c:orientation val="minMax"/>
        </c:scaling>
        <c:delete val="1"/>
        <c:axPos val="b"/>
        <c:numFmt formatCode="General" sourceLinked="1"/>
        <c:majorTickMark val="none"/>
        <c:minorTickMark val="none"/>
        <c:tickLblPos val="nextTo"/>
        <c:crossAx val="1026542464"/>
        <c:crosses val="autoZero"/>
        <c:auto val="1"/>
        <c:lblAlgn val="ctr"/>
        <c:lblOffset val="100"/>
        <c:noMultiLvlLbl val="0"/>
      </c:catAx>
      <c:spPr>
        <a:noFill/>
        <a:ln>
          <a:noFill/>
        </a:ln>
        <a:effectLst/>
      </c:spPr>
    </c:plotArea>
    <c:legend>
      <c:legendPos val="b"/>
      <c:layout>
        <c:manualLayout>
          <c:xMode val="edge"/>
          <c:yMode val="edge"/>
          <c:x val="0.13791088449072489"/>
          <c:y val="0.94317617410209031"/>
          <c:w val="0.67919419061225583"/>
          <c:h val="5.6823825897909637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Alternatives Used</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'O6'!$T$22</c:f>
              <c:strCache>
                <c:ptCount val="1"/>
                <c:pt idx="0">
                  <c:v>Alternatives</c:v>
                </c:pt>
              </c:strCache>
            </c:strRef>
          </c:tx>
          <c:spPr>
            <a:gradFill rotWithShape="1">
              <a:gsLst>
                <a:gs pos="0">
                  <a:schemeClr val="accent2">
                    <a:tint val="94000"/>
                    <a:satMod val="100000"/>
                    <a:lumMod val="104000"/>
                  </a:schemeClr>
                </a:gs>
                <a:gs pos="69000">
                  <a:schemeClr val="accent2">
                    <a:shade val="86000"/>
                    <a:satMod val="130000"/>
                    <a:lumMod val="102000"/>
                  </a:schemeClr>
                </a:gs>
                <a:gs pos="100000">
                  <a:schemeClr val="accent2">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invertIfNegative val="0"/>
          <c:cat>
            <c:strRef>
              <c:f>'O6'!$S$23:$S$27</c:f>
              <c:strCache>
                <c:ptCount val="5"/>
                <c:pt idx="0">
                  <c:v>cloth</c:v>
                </c:pt>
                <c:pt idx="1">
                  <c:v>paper</c:v>
                </c:pt>
                <c:pt idx="2">
                  <c:v>Jute</c:v>
                </c:pt>
                <c:pt idx="3">
                  <c:v>Woven</c:v>
                </c:pt>
                <c:pt idx="4">
                  <c:v>leather</c:v>
                </c:pt>
              </c:strCache>
            </c:strRef>
          </c:cat>
          <c:val>
            <c:numRef>
              <c:f>'O6'!$T$23:$T$27</c:f>
              <c:numCache>
                <c:formatCode>General</c:formatCode>
                <c:ptCount val="5"/>
                <c:pt idx="0">
                  <c:v>314</c:v>
                </c:pt>
                <c:pt idx="1">
                  <c:v>235</c:v>
                </c:pt>
                <c:pt idx="2">
                  <c:v>163</c:v>
                </c:pt>
                <c:pt idx="3">
                  <c:v>62</c:v>
                </c:pt>
                <c:pt idx="4">
                  <c:v>37</c:v>
                </c:pt>
              </c:numCache>
            </c:numRef>
          </c:val>
          <c:extLst>
            <c:ext xmlns:c16="http://schemas.microsoft.com/office/drawing/2014/chart" uri="{C3380CC4-5D6E-409C-BE32-E72D297353CC}">
              <c16:uniqueId val="{00000000-FECF-4068-A94D-28B2A7444DDF}"/>
            </c:ext>
          </c:extLst>
        </c:ser>
        <c:dLbls>
          <c:showLegendKey val="0"/>
          <c:showVal val="0"/>
          <c:showCatName val="0"/>
          <c:showSerName val="0"/>
          <c:showPercent val="0"/>
          <c:showBubbleSize val="0"/>
        </c:dLbls>
        <c:gapWidth val="219"/>
        <c:overlap val="-27"/>
        <c:axId val="790249168"/>
        <c:axId val="790243888"/>
      </c:barChart>
      <c:lineChart>
        <c:grouping val="stacked"/>
        <c:varyColors val="0"/>
        <c:ser>
          <c:idx val="1"/>
          <c:order val="1"/>
          <c:tx>
            <c:strRef>
              <c:f>'O6'!$U$22</c:f>
              <c:strCache>
                <c:ptCount val="1"/>
                <c:pt idx="0">
                  <c:v>Cumulative Frequency </c:v>
                </c:pt>
              </c:strCache>
            </c:strRef>
          </c:tx>
          <c:spPr>
            <a:ln w="57150" cap="rnd">
              <a:solidFill>
                <a:schemeClr val="accent4"/>
              </a:solidFill>
              <a:round/>
            </a:ln>
            <a:effectLst>
              <a:outerShdw blurRad="76200" dist="38100" dir="5400000" algn="ctr" rotWithShape="0">
                <a:srgbClr val="000000">
                  <a:alpha val="76000"/>
                </a:srgbClr>
              </a:outerShdw>
            </a:effectLst>
          </c:spPr>
          <c:marker>
            <c:symbol val="circle"/>
            <c:size val="6"/>
            <c:spPr>
              <a:gradFill rotWithShape="1">
                <a:gsLst>
                  <a:gs pos="0">
                    <a:schemeClr val="accent4">
                      <a:tint val="94000"/>
                      <a:satMod val="100000"/>
                      <a:lumMod val="104000"/>
                    </a:schemeClr>
                  </a:gs>
                  <a:gs pos="69000">
                    <a:schemeClr val="accent4">
                      <a:shade val="86000"/>
                      <a:satMod val="130000"/>
                      <a:lumMod val="102000"/>
                    </a:schemeClr>
                  </a:gs>
                  <a:gs pos="100000">
                    <a:schemeClr val="accent4">
                      <a:shade val="72000"/>
                      <a:satMod val="130000"/>
                      <a:lumMod val="100000"/>
                    </a:schemeClr>
                  </a:gs>
                </a:gsLst>
                <a:lin ang="5400000" scaled="0"/>
              </a:gradFill>
              <a:ln w="57150">
                <a:solidFill>
                  <a:schemeClr val="accent4"/>
                </a:solidFill>
                <a:round/>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c:spPr>
          </c:marker>
          <c:dLbls>
            <c:dLbl>
              <c:idx val="0"/>
              <c:layout>
                <c:manualLayout>
                  <c:x val="1.9158993251848982E-2"/>
                  <c:y val="4.4680854220321767E-2"/>
                </c:manualLayout>
              </c:layout>
              <c:tx>
                <c:rich>
                  <a:bodyPr/>
                  <a:lstStyle/>
                  <a:p>
                    <a:fld id="{B394878F-5805-452F-B2D7-BA144B70901C}"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layout>
                    <c:manualLayout>
                      <c:w val="7.2095362774195829E-2"/>
                      <c:h val="8.3937209329926515E-2"/>
                    </c:manualLayout>
                  </c15:layout>
                  <c15:dlblFieldTable/>
                  <c15:showDataLabelsRange val="0"/>
                </c:ext>
                <c:ext xmlns:c16="http://schemas.microsoft.com/office/drawing/2014/chart" uri="{C3380CC4-5D6E-409C-BE32-E72D297353CC}">
                  <c16:uniqueId val="{00000001-FECF-4068-A94D-28B2A7444DDF}"/>
                </c:ext>
              </c:extLst>
            </c:dLbl>
            <c:dLbl>
              <c:idx val="1"/>
              <c:layout>
                <c:manualLayout>
                  <c:x val="2.1651411476411038E-2"/>
                  <c:y val="3.2407328912633294E-2"/>
                </c:manualLayout>
              </c:layout>
              <c:tx>
                <c:rich>
                  <a:bodyPr/>
                  <a:lstStyle/>
                  <a:p>
                    <a:fld id="{AF439738-9598-4800-B320-F88FFB8173EC}"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FECF-4068-A94D-28B2A7444DDF}"/>
                </c:ext>
              </c:extLst>
            </c:dLbl>
            <c:dLbl>
              <c:idx val="2"/>
              <c:layout>
                <c:manualLayout>
                  <c:x val="2.0973660456178483E-3"/>
                  <c:y val="5.7060135537240479E-2"/>
                </c:manualLayout>
              </c:layout>
              <c:tx>
                <c:rich>
                  <a:bodyPr/>
                  <a:lstStyle/>
                  <a:p>
                    <a:fld id="{38DAFAC2-D2CB-494B-BF1C-607EC773F744}"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ECF-4068-A94D-28B2A7444DDF}"/>
                </c:ext>
              </c:extLst>
            </c:dLbl>
            <c:dLbl>
              <c:idx val="3"/>
              <c:layout>
                <c:manualLayout>
                  <c:x val="1.7336856573546878E-2"/>
                  <c:y val="6.9764420541843772E-2"/>
                </c:manualLayout>
              </c:layout>
              <c:tx>
                <c:rich>
                  <a:bodyPr/>
                  <a:lstStyle/>
                  <a:p>
                    <a:fld id="{E15FE627-6907-41C9-9E7D-ED654FF49C56}" type="VALUE">
                      <a:rPr lang="en-US"/>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FECF-4068-A94D-28B2A7444DDF}"/>
                </c:ext>
              </c:extLst>
            </c:dLbl>
            <c:dLbl>
              <c:idx val="4"/>
              <c:layout>
                <c:manualLayout>
                  <c:x val="8.5422771708080925E-3"/>
                  <c:y val="1.4425628305140183E-2"/>
                </c:manualLayout>
              </c:layout>
              <c:tx>
                <c:rich>
                  <a:bodyPr/>
                  <a:lstStyle/>
                  <a:p>
                    <a:fld id="{645F5727-9B7C-4322-B948-B0CF2CF41AD6}"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ECF-4068-A94D-28B2A7444DDF}"/>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'O6'!$S$23:$S$27</c:f>
              <c:strCache>
                <c:ptCount val="5"/>
                <c:pt idx="0">
                  <c:v>cloth</c:v>
                </c:pt>
                <c:pt idx="1">
                  <c:v>paper</c:v>
                </c:pt>
                <c:pt idx="2">
                  <c:v>Jute</c:v>
                </c:pt>
                <c:pt idx="3">
                  <c:v>Woven</c:v>
                </c:pt>
                <c:pt idx="4">
                  <c:v>leather</c:v>
                </c:pt>
              </c:strCache>
            </c:strRef>
          </c:cat>
          <c:val>
            <c:numRef>
              <c:f>'O6'!$U$23:$U$27</c:f>
              <c:numCache>
                <c:formatCode>General</c:formatCode>
                <c:ptCount val="5"/>
                <c:pt idx="0">
                  <c:v>39</c:v>
                </c:pt>
                <c:pt idx="1">
                  <c:v>68</c:v>
                </c:pt>
                <c:pt idx="2">
                  <c:v>88</c:v>
                </c:pt>
                <c:pt idx="3">
                  <c:v>95</c:v>
                </c:pt>
                <c:pt idx="4">
                  <c:v>100</c:v>
                </c:pt>
              </c:numCache>
            </c:numRef>
          </c:val>
          <c:smooth val="0"/>
          <c:extLst>
            <c:ext xmlns:c16="http://schemas.microsoft.com/office/drawing/2014/chart" uri="{C3380CC4-5D6E-409C-BE32-E72D297353CC}">
              <c16:uniqueId val="{00000006-FECF-4068-A94D-28B2A7444DDF}"/>
            </c:ext>
          </c:extLst>
        </c:ser>
        <c:dLbls>
          <c:showLegendKey val="0"/>
          <c:showVal val="0"/>
          <c:showCatName val="0"/>
          <c:showSerName val="0"/>
          <c:showPercent val="0"/>
          <c:showBubbleSize val="0"/>
        </c:dLbls>
        <c:marker val="1"/>
        <c:smooth val="0"/>
        <c:axId val="674834176"/>
        <c:axId val="674822176"/>
      </c:lineChart>
      <c:catAx>
        <c:axId val="79024916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790243888"/>
        <c:crosses val="autoZero"/>
        <c:auto val="1"/>
        <c:lblAlgn val="ctr"/>
        <c:lblOffset val="100"/>
        <c:noMultiLvlLbl val="0"/>
      </c:catAx>
      <c:valAx>
        <c:axId val="790243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790249168"/>
        <c:crosses val="autoZero"/>
        <c:crossBetween val="between"/>
      </c:valAx>
      <c:valAx>
        <c:axId val="674822176"/>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674834176"/>
        <c:crosses val="max"/>
        <c:crossBetween val="between"/>
      </c:valAx>
      <c:catAx>
        <c:axId val="674834176"/>
        <c:scaling>
          <c:orientation val="minMax"/>
        </c:scaling>
        <c:delete val="1"/>
        <c:axPos val="b"/>
        <c:numFmt formatCode="General" sourceLinked="1"/>
        <c:majorTickMark val="none"/>
        <c:minorTickMark val="none"/>
        <c:tickLblPos val="nextTo"/>
        <c:crossAx val="67482217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400" dirty="0"/>
              <a:t>Additional</a:t>
            </a:r>
            <a:r>
              <a:rPr lang="en-IN" sz="2400" baseline="0" dirty="0"/>
              <a:t> Amount </a:t>
            </a:r>
            <a:r>
              <a:rPr lang="en-IN" sz="2400" b="1" i="0" u="none" strike="noStrike" baseline="0" dirty="0">
                <a:effectLst/>
              </a:rPr>
              <a:t>People are Ready to Spend</a:t>
            </a:r>
            <a:endParaRPr lang="en-IN" sz="2400" dirty="0"/>
          </a:p>
        </c:rich>
      </c:tx>
      <c:layout>
        <c:manualLayout>
          <c:xMode val="edge"/>
          <c:yMode val="edge"/>
          <c:x val="0.15801709206270209"/>
          <c:y val="3.1142341058998043E-2"/>
        </c:manualLayout>
      </c:layout>
      <c:overlay val="0"/>
      <c:spPr>
        <a:noFill/>
        <a:ln>
          <a:noFill/>
        </a:ln>
        <a:effectLst/>
      </c:spPr>
      <c:txPr>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'O6'!$K$21</c:f>
              <c:strCache>
                <c:ptCount val="1"/>
                <c:pt idx="0">
                  <c:v>Additional amount will spent for alternative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cat>
            <c:strRef>
              <c:f>'O6'!$J$22:$J$25</c:f>
              <c:strCache>
                <c:ptCount val="4"/>
                <c:pt idx="0">
                  <c:v>10-20</c:v>
                </c:pt>
                <c:pt idx="1">
                  <c:v>20-30</c:v>
                </c:pt>
                <c:pt idx="2">
                  <c:v>30-40</c:v>
                </c:pt>
                <c:pt idx="3">
                  <c:v>40-50</c:v>
                </c:pt>
              </c:strCache>
            </c:strRef>
          </c:cat>
          <c:val>
            <c:numRef>
              <c:f>'O6'!$K$22:$K$25</c:f>
              <c:numCache>
                <c:formatCode>General</c:formatCode>
                <c:ptCount val="4"/>
                <c:pt idx="0">
                  <c:v>235</c:v>
                </c:pt>
                <c:pt idx="1">
                  <c:v>72</c:v>
                </c:pt>
                <c:pt idx="2">
                  <c:v>13</c:v>
                </c:pt>
                <c:pt idx="3">
                  <c:v>14</c:v>
                </c:pt>
              </c:numCache>
            </c:numRef>
          </c:val>
          <c:extLst>
            <c:ext xmlns:c16="http://schemas.microsoft.com/office/drawing/2014/chart" uri="{C3380CC4-5D6E-409C-BE32-E72D297353CC}">
              <c16:uniqueId val="{00000000-F67B-47B9-84F7-3FAA3D03F80F}"/>
            </c:ext>
          </c:extLst>
        </c:ser>
        <c:dLbls>
          <c:showLegendKey val="0"/>
          <c:showVal val="0"/>
          <c:showCatName val="0"/>
          <c:showSerName val="0"/>
          <c:showPercent val="0"/>
          <c:showBubbleSize val="0"/>
        </c:dLbls>
        <c:gapWidth val="219"/>
        <c:overlap val="-27"/>
        <c:axId val="756367615"/>
        <c:axId val="756369535"/>
      </c:barChart>
      <c:lineChart>
        <c:grouping val="stacked"/>
        <c:varyColors val="0"/>
        <c:ser>
          <c:idx val="1"/>
          <c:order val="1"/>
          <c:tx>
            <c:strRef>
              <c:f>'O6'!$O$21</c:f>
              <c:strCache>
                <c:ptCount val="1"/>
                <c:pt idx="0">
                  <c:v>Cumulative Frequency </c:v>
                </c:pt>
              </c:strCache>
            </c:strRef>
          </c:tx>
          <c:spPr>
            <a:ln w="76200" cap="rnd">
              <a:solidFill>
                <a:schemeClr val="accent4">
                  <a:lumMod val="20000"/>
                  <a:lumOff val="8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76200">
                <a:solidFill>
                  <a:schemeClr val="accent4">
                    <a:lumMod val="20000"/>
                    <a:lumOff val="80000"/>
                  </a:schemeClr>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dLbls>
            <c:dLbl>
              <c:idx val="0"/>
              <c:layout>
                <c:manualLayout>
                  <c:x val="2.6156977923196035E-2"/>
                  <c:y val="4.6296268351534595E-2"/>
                </c:manualLayout>
              </c:layout>
              <c:tx>
                <c:rich>
                  <a:bodyPr/>
                  <a:lstStyle/>
                  <a:p>
                    <a:fld id="{9283A3E2-9CD1-4B1B-8AB2-9A7C2ABB8DDE}"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67B-47B9-84F7-3FAA3D03F80F}"/>
                </c:ext>
              </c:extLst>
            </c:dLbl>
            <c:dLbl>
              <c:idx val="1"/>
              <c:layout>
                <c:manualLayout>
                  <c:x val="-2.3843064110600908E-2"/>
                  <c:y val="7.566211899203687E-2"/>
                </c:manualLayout>
              </c:layout>
              <c:tx>
                <c:rich>
                  <a:bodyPr/>
                  <a:lstStyle/>
                  <a:p>
                    <a:fld id="{CC7B537A-FB20-4AFE-95B9-6115204393C5}"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F67B-47B9-84F7-3FAA3D03F80F}"/>
                </c:ext>
              </c:extLst>
            </c:dLbl>
            <c:dLbl>
              <c:idx val="2"/>
              <c:layout>
                <c:manualLayout>
                  <c:x val="-3.888888888888889E-2"/>
                  <c:y val="7.8703703703703665E-2"/>
                </c:manualLayout>
              </c:layout>
              <c:tx>
                <c:rich>
                  <a:bodyPr/>
                  <a:lstStyle/>
                  <a:p>
                    <a:fld id="{8288EB72-B3D8-4229-B419-52F731ACCC57}"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67B-47B9-84F7-3FAA3D03F80F}"/>
                </c:ext>
              </c:extLst>
            </c:dLbl>
            <c:dLbl>
              <c:idx val="3"/>
              <c:layout>
                <c:manualLayout>
                  <c:x val="-2.5000000000000102E-2"/>
                  <c:y val="6.9444444444444448E-2"/>
                </c:manualLayout>
              </c:layout>
              <c:tx>
                <c:rich>
                  <a:bodyPr/>
                  <a:lstStyle/>
                  <a:p>
                    <a:fld id="{BB8C0C64-8F8E-4B7C-8F86-8FB450D595A7}" type="VALUE">
                      <a:rPr lang="en-US"/>
                      <a:pPr/>
                      <a:t>[VALUE]</a:t>
                    </a:fld>
                    <a:r>
                      <a:rPr lang="en-US"/>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F67B-47B9-84F7-3FAA3D03F80F}"/>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'O6'!$J$22:$J$25</c:f>
              <c:strCache>
                <c:ptCount val="4"/>
                <c:pt idx="0">
                  <c:v>10-20</c:v>
                </c:pt>
                <c:pt idx="1">
                  <c:v>20-30</c:v>
                </c:pt>
                <c:pt idx="2">
                  <c:v>30-40</c:v>
                </c:pt>
                <c:pt idx="3">
                  <c:v>40-50</c:v>
                </c:pt>
              </c:strCache>
            </c:strRef>
          </c:cat>
          <c:val>
            <c:numRef>
              <c:f>'O6'!$O$22:$O$25</c:f>
              <c:numCache>
                <c:formatCode>General</c:formatCode>
                <c:ptCount val="4"/>
                <c:pt idx="0">
                  <c:v>70</c:v>
                </c:pt>
                <c:pt idx="1">
                  <c:v>92</c:v>
                </c:pt>
                <c:pt idx="2">
                  <c:v>96</c:v>
                </c:pt>
                <c:pt idx="3">
                  <c:v>100</c:v>
                </c:pt>
              </c:numCache>
            </c:numRef>
          </c:val>
          <c:smooth val="0"/>
          <c:extLst>
            <c:ext xmlns:c16="http://schemas.microsoft.com/office/drawing/2014/chart" uri="{C3380CC4-5D6E-409C-BE32-E72D297353CC}">
              <c16:uniqueId val="{00000005-F67B-47B9-84F7-3FAA3D03F80F}"/>
            </c:ext>
          </c:extLst>
        </c:ser>
        <c:dLbls>
          <c:showLegendKey val="0"/>
          <c:showVal val="0"/>
          <c:showCatName val="0"/>
          <c:showSerName val="0"/>
          <c:showPercent val="0"/>
          <c:showBubbleSize val="0"/>
        </c:dLbls>
        <c:marker val="1"/>
        <c:smooth val="0"/>
        <c:axId val="1035155583"/>
        <c:axId val="1035146463"/>
      </c:lineChart>
      <c:catAx>
        <c:axId val="75636761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mn-lt"/>
                <a:ea typeface="+mn-ea"/>
                <a:cs typeface="+mn-cs"/>
              </a:defRPr>
            </a:pPr>
            <a:endParaRPr lang="en-US"/>
          </a:p>
        </c:txPr>
        <c:crossAx val="756369535"/>
        <c:crosses val="autoZero"/>
        <c:auto val="1"/>
        <c:lblAlgn val="ctr"/>
        <c:lblOffset val="100"/>
        <c:noMultiLvlLbl val="0"/>
      </c:catAx>
      <c:valAx>
        <c:axId val="75636953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crossAx val="756367615"/>
        <c:crosses val="autoZero"/>
        <c:crossBetween val="between"/>
      </c:valAx>
      <c:valAx>
        <c:axId val="1035146463"/>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crossAx val="1035155583"/>
        <c:crosses val="max"/>
        <c:crossBetween val="between"/>
      </c:valAx>
      <c:catAx>
        <c:axId val="1035155583"/>
        <c:scaling>
          <c:orientation val="minMax"/>
        </c:scaling>
        <c:delete val="1"/>
        <c:axPos val="b"/>
        <c:numFmt formatCode="General" sourceLinked="1"/>
        <c:majorTickMark val="none"/>
        <c:minorTickMark val="none"/>
        <c:tickLblPos val="nextTo"/>
        <c:crossAx val="103514646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a:t>Reasons Behind</a:t>
            </a:r>
            <a:r>
              <a:rPr lang="en-US" sz="2400" baseline="0"/>
              <a:t> </a:t>
            </a:r>
            <a:r>
              <a:rPr lang="en-US" sz="2400"/>
              <a:t>People not</a:t>
            </a:r>
            <a:r>
              <a:rPr lang="en-US" sz="2400" baseline="0"/>
              <a:t> Using Alternatives</a:t>
            </a:r>
            <a:endParaRPr lang="en-US" sz="2400"/>
          </a:p>
        </c:rich>
      </c:tx>
      <c:layout>
        <c:manualLayout>
          <c:xMode val="edge"/>
          <c:yMode val="edge"/>
          <c:x val="0.17365449947865161"/>
          <c:y val="4.8783121872743668E-2"/>
        </c:manualLayout>
      </c:layout>
      <c:overlay val="0"/>
      <c:spPr>
        <a:noFill/>
        <a:ln>
          <a:noFill/>
        </a:ln>
        <a:effectLst/>
      </c:spPr>
      <c:txPr>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2209492563429571"/>
          <c:y val="0.18300925925925926"/>
          <c:w val="0.75886548556430444"/>
          <c:h val="0.45545202682997959"/>
        </c:manualLayout>
      </c:layout>
      <c:barChart>
        <c:barDir val="col"/>
        <c:grouping val="clustered"/>
        <c:varyColors val="0"/>
        <c:ser>
          <c:idx val="0"/>
          <c:order val="0"/>
          <c:tx>
            <c:strRef>
              <c:f>Sheet2!$B$41</c:f>
              <c:strCache>
                <c:ptCount val="1"/>
                <c:pt idx="0">
                  <c:v>frequency</c:v>
                </c:pt>
              </c:strCache>
            </c:strRef>
          </c:tx>
          <c:spPr>
            <a:gradFill rotWithShape="1">
              <a:gsLst>
                <a:gs pos="0">
                  <a:schemeClr val="accent5">
                    <a:tint val="77000"/>
                    <a:satMod val="103000"/>
                    <a:lumMod val="102000"/>
                    <a:tint val="94000"/>
                  </a:schemeClr>
                </a:gs>
                <a:gs pos="50000">
                  <a:schemeClr val="accent5">
                    <a:tint val="77000"/>
                    <a:satMod val="110000"/>
                    <a:lumMod val="100000"/>
                    <a:shade val="100000"/>
                  </a:schemeClr>
                </a:gs>
                <a:gs pos="100000">
                  <a:schemeClr val="accent5">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invertIfNegative val="0"/>
          <c:cat>
            <c:strRef>
              <c:f>Sheet2!$A$42:$A$46</c:f>
              <c:strCache>
                <c:ptCount val="5"/>
                <c:pt idx="0">
                  <c:v>costly</c:v>
                </c:pt>
                <c:pt idx="1">
                  <c:v>not travel friendly</c:v>
                </c:pt>
                <c:pt idx="2">
                  <c:v>not easily available</c:v>
                </c:pt>
                <c:pt idx="3">
                  <c:v>inconvinient</c:v>
                </c:pt>
                <c:pt idx="4">
                  <c:v>other</c:v>
                </c:pt>
              </c:strCache>
            </c:strRef>
          </c:cat>
          <c:val>
            <c:numRef>
              <c:f>Sheet2!$B$42:$B$46</c:f>
              <c:numCache>
                <c:formatCode>General</c:formatCode>
                <c:ptCount val="5"/>
                <c:pt idx="0">
                  <c:v>21</c:v>
                </c:pt>
                <c:pt idx="1">
                  <c:v>17</c:v>
                </c:pt>
                <c:pt idx="2">
                  <c:v>17</c:v>
                </c:pt>
                <c:pt idx="3">
                  <c:v>11</c:v>
                </c:pt>
                <c:pt idx="4">
                  <c:v>8</c:v>
                </c:pt>
              </c:numCache>
            </c:numRef>
          </c:val>
          <c:extLst>
            <c:ext xmlns:c16="http://schemas.microsoft.com/office/drawing/2014/chart" uri="{C3380CC4-5D6E-409C-BE32-E72D297353CC}">
              <c16:uniqueId val="{00000000-DE0B-41D3-B810-FB1B28E738F3}"/>
            </c:ext>
          </c:extLst>
        </c:ser>
        <c:dLbls>
          <c:showLegendKey val="0"/>
          <c:showVal val="0"/>
          <c:showCatName val="0"/>
          <c:showSerName val="0"/>
          <c:showPercent val="0"/>
          <c:showBubbleSize val="0"/>
        </c:dLbls>
        <c:gapWidth val="219"/>
        <c:overlap val="-27"/>
        <c:axId val="-2132385920"/>
        <c:axId val="-2132378848"/>
      </c:barChart>
      <c:lineChart>
        <c:grouping val="standard"/>
        <c:varyColors val="0"/>
        <c:ser>
          <c:idx val="1"/>
          <c:order val="1"/>
          <c:tx>
            <c:strRef>
              <c:f>Sheet2!$E$41</c:f>
              <c:strCache>
                <c:ptCount val="1"/>
                <c:pt idx="0">
                  <c:v>Percentage</c:v>
                </c:pt>
              </c:strCache>
            </c:strRef>
          </c:tx>
          <c:spPr>
            <a:ln w="38100" cap="rnd">
              <a:solidFill>
                <a:srgbClr val="FF0000"/>
              </a:solidFill>
              <a:round/>
            </a:ln>
            <a:effectLst>
              <a:outerShdw blurRad="57150" dist="19050" dir="5400000" algn="ctr" rotWithShape="0">
                <a:srgbClr val="000000">
                  <a:alpha val="63000"/>
                </a:srgbClr>
              </a:outerShdw>
            </a:effectLst>
          </c:spPr>
          <c:marker>
            <c:symbol val="circle"/>
            <c:size val="6"/>
            <c:spPr>
              <a:solidFill>
                <a:srgbClr val="FF0000"/>
              </a:solidFill>
              <a:ln w="38100">
                <a:solidFill>
                  <a:srgbClr val="FF0000"/>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dLbls>
            <c:dLbl>
              <c:idx val="0"/>
              <c:layout>
                <c:manualLayout>
                  <c:x val="2.2222222222222223E-2"/>
                  <c:y val="1.3888888888888888E-2"/>
                </c:manualLayout>
              </c:layout>
              <c:tx>
                <c:rich>
                  <a:bodyPr/>
                  <a:lstStyle/>
                  <a:p>
                    <a:fld id="{799793CD-0A24-4571-8953-2B63678AD87A}" type="VALUE">
                      <a:rPr lang="en-US"/>
                      <a:pPr/>
                      <a:t>[VALUE]</a:t>
                    </a:fld>
                    <a:r>
                      <a:rPr lang="en-US"/>
                      <a:t>%</a:t>
                    </a: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DE0B-41D3-B810-FB1B28E738F3}"/>
                </c:ext>
              </c:extLst>
            </c:dLbl>
            <c:dLbl>
              <c:idx val="1"/>
              <c:layout>
                <c:manualLayout>
                  <c:x val="1.5669524361594939E-2"/>
                  <c:y val="2.777774767834007E-2"/>
                </c:manualLayout>
              </c:layout>
              <c:tx>
                <c:rich>
                  <a:bodyPr/>
                  <a:lstStyle/>
                  <a:p>
                    <a:fld id="{0EF228E8-E283-4A78-AAF4-D2BAF1B5696C}" type="VALUE">
                      <a:rPr lang="en-US"/>
                      <a:pPr/>
                      <a:t>[VALUE]</a:t>
                    </a:fld>
                    <a:r>
                      <a:rPr lang="en-US"/>
                      <a:t>%</a:t>
                    </a: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DE0B-41D3-B810-FB1B28E738F3}"/>
                </c:ext>
              </c:extLst>
            </c:dLbl>
            <c:dLbl>
              <c:idx val="2"/>
              <c:layout>
                <c:manualLayout>
                  <c:x val="2.5000000000000001E-2"/>
                  <c:y val="2.7777777777777776E-2"/>
                </c:manualLayout>
              </c:layout>
              <c:tx>
                <c:rich>
                  <a:bodyPr/>
                  <a:lstStyle/>
                  <a:p>
                    <a:fld id="{8B1336D7-EC8C-4D64-9297-8C7A89152E12}" type="VALUE">
                      <a:rPr lang="en-US"/>
                      <a:pPr/>
                      <a:t>[VALUE]</a:t>
                    </a:fld>
                    <a:r>
                      <a:rPr lang="en-US"/>
                      <a:t>%</a:t>
                    </a: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DE0B-41D3-B810-FB1B28E738F3}"/>
                </c:ext>
              </c:extLst>
            </c:dLbl>
            <c:dLbl>
              <c:idx val="3"/>
              <c:layout>
                <c:manualLayout>
                  <c:x val="5.5555555555555558E-3"/>
                  <c:y val="3.7037037037037035E-2"/>
                </c:manualLayout>
              </c:layout>
              <c:tx>
                <c:rich>
                  <a:bodyPr/>
                  <a:lstStyle/>
                  <a:p>
                    <a:fld id="{10115329-58F2-4FF1-AD89-08A1F2F8DF90}" type="VALUE">
                      <a:rPr lang="en-US"/>
                      <a:pPr/>
                      <a:t>[VALUE]</a:t>
                    </a:fld>
                    <a:r>
                      <a:rPr lang="en-US"/>
                      <a:t>%</a:t>
                    </a: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DE0B-41D3-B810-FB1B28E738F3}"/>
                </c:ext>
              </c:extLst>
            </c:dLbl>
            <c:dLbl>
              <c:idx val="4"/>
              <c:layout>
                <c:manualLayout>
                  <c:x val="-1.2877644326717225E-2"/>
                  <c:y val="7.4103682899510179E-2"/>
                </c:manualLayout>
              </c:layout>
              <c:tx>
                <c:rich>
                  <a:bodyPr/>
                  <a:lstStyle/>
                  <a:p>
                    <a:fld id="{D2167926-BA43-43A2-BFA5-99FC7B038AB1}" type="VALUE">
                      <a:rPr lang="en-US"/>
                      <a:pPr/>
                      <a:t>[VALUE]</a:t>
                    </a:fld>
                    <a:r>
                      <a:rPr lang="en-US"/>
                      <a:t>%</a:t>
                    </a: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DE0B-41D3-B810-FB1B28E738F3}"/>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lumMod val="8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Sheet2!$A$42:$A$46</c:f>
              <c:strCache>
                <c:ptCount val="5"/>
                <c:pt idx="0">
                  <c:v>costly</c:v>
                </c:pt>
                <c:pt idx="1">
                  <c:v>not travel friendly</c:v>
                </c:pt>
                <c:pt idx="2">
                  <c:v>not easily available</c:v>
                </c:pt>
                <c:pt idx="3">
                  <c:v>inconvinient</c:v>
                </c:pt>
                <c:pt idx="4">
                  <c:v>other</c:v>
                </c:pt>
              </c:strCache>
            </c:strRef>
          </c:cat>
          <c:val>
            <c:numRef>
              <c:f>Sheet2!$E$42:$E$46</c:f>
              <c:numCache>
                <c:formatCode>General</c:formatCode>
                <c:ptCount val="5"/>
                <c:pt idx="0">
                  <c:v>28</c:v>
                </c:pt>
                <c:pt idx="1">
                  <c:v>51</c:v>
                </c:pt>
                <c:pt idx="2">
                  <c:v>74</c:v>
                </c:pt>
                <c:pt idx="3">
                  <c:v>89</c:v>
                </c:pt>
                <c:pt idx="4">
                  <c:v>100</c:v>
                </c:pt>
              </c:numCache>
            </c:numRef>
          </c:val>
          <c:smooth val="0"/>
          <c:extLst>
            <c:ext xmlns:c16="http://schemas.microsoft.com/office/drawing/2014/chart" uri="{C3380CC4-5D6E-409C-BE32-E72D297353CC}">
              <c16:uniqueId val="{00000006-DE0B-41D3-B810-FB1B28E738F3}"/>
            </c:ext>
          </c:extLst>
        </c:ser>
        <c:dLbls>
          <c:showLegendKey val="0"/>
          <c:showVal val="0"/>
          <c:showCatName val="0"/>
          <c:showSerName val="0"/>
          <c:showPercent val="0"/>
          <c:showBubbleSize val="0"/>
        </c:dLbls>
        <c:marker val="1"/>
        <c:smooth val="0"/>
        <c:axId val="-2132378304"/>
        <c:axId val="-2132385376"/>
      </c:lineChart>
      <c:catAx>
        <c:axId val="-2132385920"/>
        <c:scaling>
          <c:orientation val="minMax"/>
        </c:scaling>
        <c:delete val="0"/>
        <c:axPos val="b"/>
        <c:title>
          <c:tx>
            <c:rich>
              <a:bodyPr rot="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r>
                  <a:rPr lang="en-US" sz="1400"/>
                  <a:t>why they don't use alternatives</a:t>
                </a:r>
              </a:p>
            </c:rich>
          </c:tx>
          <c:layout>
            <c:manualLayout>
              <c:xMode val="edge"/>
              <c:yMode val="edge"/>
              <c:x val="0.34876886410664582"/>
              <c:y val="0.82139463216259767"/>
            </c:manualLayout>
          </c:layout>
          <c:overlay val="0"/>
          <c:spPr>
            <a:noFill/>
            <a:ln>
              <a:noFill/>
            </a:ln>
            <a:effectLst/>
          </c:spPr>
          <c:txPr>
            <a:bodyPr rot="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crossAx val="-2132378848"/>
        <c:crosses val="autoZero"/>
        <c:auto val="1"/>
        <c:lblAlgn val="ctr"/>
        <c:lblOffset val="100"/>
        <c:noMultiLvlLbl val="0"/>
      </c:catAx>
      <c:valAx>
        <c:axId val="-21323788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US" sz="1200"/>
                  <a:t>Frequency</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crossAx val="-2132385920"/>
        <c:crosses val="autoZero"/>
        <c:crossBetween val="between"/>
      </c:valAx>
      <c:valAx>
        <c:axId val="-2132385376"/>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2132378304"/>
        <c:crosses val="max"/>
        <c:crossBetween val="between"/>
      </c:valAx>
      <c:catAx>
        <c:axId val="-2132378304"/>
        <c:scaling>
          <c:orientation val="minMax"/>
        </c:scaling>
        <c:delete val="1"/>
        <c:axPos val="b"/>
        <c:numFmt formatCode="General" sourceLinked="1"/>
        <c:majorTickMark val="none"/>
        <c:minorTickMark val="none"/>
        <c:tickLblPos val="nextTo"/>
        <c:crossAx val="-2132385376"/>
        <c:crosses val="autoZero"/>
        <c:auto val="1"/>
        <c:lblAlgn val="ctr"/>
        <c:lblOffset val="100"/>
        <c:noMultiLvlLbl val="0"/>
      </c:catAx>
      <c:spPr>
        <a:noFill/>
        <a:ln>
          <a:noFill/>
        </a:ln>
        <a:effectLst/>
      </c:spPr>
    </c:plotArea>
    <c:legend>
      <c:legendPos val="r"/>
      <c:layout>
        <c:manualLayout>
          <c:xMode val="edge"/>
          <c:yMode val="edge"/>
          <c:x val="0.26740172897422693"/>
          <c:y val="0.91099602290109694"/>
          <c:w val="0.47590310586176726"/>
          <c:h val="6.8288130650335385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cap="none" baseline="0">
                <a:solidFill>
                  <a:schemeClr val="lt1">
                    <a:lumMod val="85000"/>
                  </a:schemeClr>
                </a:solidFill>
                <a:latin typeface="+mn-lt"/>
                <a:ea typeface="+mn-ea"/>
                <a:cs typeface="+mn-cs"/>
              </a:defRPr>
            </a:pPr>
            <a:r>
              <a:rPr lang="en-US" sz="2800" dirty="0"/>
              <a:t>Additional</a:t>
            </a:r>
            <a:r>
              <a:rPr lang="en-US" sz="2800" baseline="0" dirty="0"/>
              <a:t> Amount</a:t>
            </a:r>
            <a:endParaRPr lang="en-US" sz="2800" dirty="0"/>
          </a:p>
        </c:rich>
      </c:tx>
      <c:layout>
        <c:manualLayout>
          <c:xMode val="edge"/>
          <c:yMode val="edge"/>
          <c:x val="0.32777909641312475"/>
          <c:y val="2.6356312440594533E-2"/>
        </c:manualLayout>
      </c:layout>
      <c:overlay val="0"/>
      <c:spPr>
        <a:noFill/>
        <a:ln>
          <a:noFill/>
        </a:ln>
        <a:effectLst/>
      </c:spPr>
      <c:txPr>
        <a:bodyPr rot="0" spcFirstLastPara="1" vertOverflow="ellipsis" vert="horz" wrap="square" anchor="ctr" anchorCtr="1"/>
        <a:lstStyle/>
        <a:p>
          <a:pPr>
            <a:defRPr sz="28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Sheet2!$M$1</c:f>
              <c:strCache>
                <c:ptCount val="1"/>
                <c:pt idx="0">
                  <c:v>Frequency</c:v>
                </c:pt>
              </c:strCache>
            </c:strRef>
          </c:tx>
          <c:spPr>
            <a:ln w="38100" cap="rnd">
              <a:solidFill>
                <a:srgbClr val="FF0000"/>
              </a:solidFill>
            </a:ln>
            <a:effectLst>
              <a:glow rad="139700">
                <a:schemeClr val="accent1">
                  <a:satMod val="175000"/>
                  <a:alpha val="14000"/>
                </a:schemeClr>
              </a:glow>
            </a:effectLst>
          </c:spPr>
          <c:marker>
            <c:symbol val="none"/>
          </c:marker>
          <c:cat>
            <c:strRef>
              <c:f>Sheet2!$L$2:$L$11</c:f>
              <c:strCache>
                <c:ptCount val="10"/>
                <c:pt idx="0">
                  <c:v>10</c:v>
                </c:pt>
                <c:pt idx="1">
                  <c:v>15</c:v>
                </c:pt>
                <c:pt idx="2">
                  <c:v>20</c:v>
                </c:pt>
                <c:pt idx="3">
                  <c:v>25</c:v>
                </c:pt>
                <c:pt idx="4">
                  <c:v>30</c:v>
                </c:pt>
                <c:pt idx="5">
                  <c:v>35</c:v>
                </c:pt>
                <c:pt idx="6">
                  <c:v>40</c:v>
                </c:pt>
                <c:pt idx="7">
                  <c:v>45</c:v>
                </c:pt>
                <c:pt idx="8">
                  <c:v>50</c:v>
                </c:pt>
                <c:pt idx="9">
                  <c:v>More</c:v>
                </c:pt>
              </c:strCache>
            </c:strRef>
          </c:cat>
          <c:val>
            <c:numRef>
              <c:f>Sheet2!$M$2:$M$11</c:f>
              <c:numCache>
                <c:formatCode>General</c:formatCode>
                <c:ptCount val="10"/>
                <c:pt idx="0">
                  <c:v>69</c:v>
                </c:pt>
                <c:pt idx="1">
                  <c:v>4</c:v>
                </c:pt>
                <c:pt idx="2">
                  <c:v>0</c:v>
                </c:pt>
                <c:pt idx="3">
                  <c:v>0</c:v>
                </c:pt>
                <c:pt idx="4">
                  <c:v>0</c:v>
                </c:pt>
                <c:pt idx="5">
                  <c:v>0</c:v>
                </c:pt>
                <c:pt idx="6">
                  <c:v>0</c:v>
                </c:pt>
                <c:pt idx="7">
                  <c:v>0</c:v>
                </c:pt>
                <c:pt idx="8">
                  <c:v>1</c:v>
                </c:pt>
                <c:pt idx="9">
                  <c:v>1</c:v>
                </c:pt>
              </c:numCache>
            </c:numRef>
          </c:val>
          <c:smooth val="0"/>
          <c:extLst>
            <c:ext xmlns:c16="http://schemas.microsoft.com/office/drawing/2014/chart" uri="{C3380CC4-5D6E-409C-BE32-E72D297353CC}">
              <c16:uniqueId val="{00000000-073A-495B-BE14-DCC87ACD6CCD}"/>
            </c:ext>
          </c:extLst>
        </c:ser>
        <c:dLbls>
          <c:showLegendKey val="0"/>
          <c:showVal val="0"/>
          <c:showCatName val="0"/>
          <c:showSerName val="0"/>
          <c:showPercent val="0"/>
          <c:showBubbleSize val="0"/>
        </c:dLbls>
        <c:smooth val="0"/>
        <c:axId val="196075696"/>
        <c:axId val="196082416"/>
      </c:lineChart>
      <c:catAx>
        <c:axId val="19607569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endParaRPr lang="en-US"/>
          </a:p>
        </c:txPr>
        <c:crossAx val="196082416"/>
        <c:crosses val="autoZero"/>
        <c:auto val="1"/>
        <c:lblAlgn val="ctr"/>
        <c:lblOffset val="100"/>
        <c:noMultiLvlLbl val="0"/>
      </c:catAx>
      <c:valAx>
        <c:axId val="19608241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lt1">
                    <a:lumMod val="75000"/>
                  </a:schemeClr>
                </a:solidFill>
                <a:latin typeface="+mn-lt"/>
                <a:ea typeface="+mn-ea"/>
                <a:cs typeface="+mn-cs"/>
              </a:defRPr>
            </a:pPr>
            <a:endParaRPr lang="en-US"/>
          </a:p>
        </c:txPr>
        <c:crossAx val="196075696"/>
        <c:crosses val="autoZero"/>
        <c:crossBetween val="between"/>
      </c:valAx>
      <c:spPr>
        <a:noFill/>
        <a:ln w="28575">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2B003-3D1B-4874-8814-F949DCDDBBE6}" type="doc">
      <dgm:prSet loTypeId="urn:microsoft.com/office/officeart/2005/8/layout/process5" loCatId="process" qsTypeId="urn:microsoft.com/office/officeart/2005/8/quickstyle/3d3" qsCatId="3D" csTypeId="urn:microsoft.com/office/officeart/2005/8/colors/colorful2" csCatId="colorful" phldr="1"/>
      <dgm:spPr/>
    </dgm:pt>
    <dgm:pt modelId="{9FD6DD24-4D6A-4B84-8997-BC8C88E606E1}">
      <dgm:prSet phldrT="[Text]" custT="1"/>
      <dgm:spPr/>
      <dgm:t>
        <a:bodyPr/>
        <a:lstStyle/>
        <a:p>
          <a:r>
            <a:rPr lang="en-IN" sz="2000" b="1" dirty="0">
              <a:solidFill>
                <a:schemeClr val="bg1"/>
              </a:solidFill>
              <a:effectLst/>
              <a:latin typeface="Cambria" panose="02040503050406030204" pitchFamily="18" charset="0"/>
              <a:ea typeface="Cambria" panose="02040503050406030204" pitchFamily="18" charset="0"/>
              <a:cs typeface="Aharoni" panose="02010803020104030203" pitchFamily="2" charset="-79"/>
            </a:rPr>
            <a:t>Preparatory Phase</a:t>
          </a:r>
        </a:p>
      </dgm:t>
    </dgm:pt>
    <dgm:pt modelId="{27A0058F-0140-497D-9C92-C4713CB6ADEB}" type="parTrans" cxnId="{2E530813-E93A-4F11-86E9-604B8D002524}">
      <dgm:prSet/>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CC11AF5A-888A-414D-9B41-764872B77E41}" type="sibTrans" cxnId="{2E530813-E93A-4F11-86E9-604B8D002524}">
      <dgm:prSet custT="1"/>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05C66754-0A8E-4E67-B01C-3DD223CC995E}">
      <dgm:prSet phldrT="[Text]" custT="1"/>
      <dgm:spPr/>
      <dgm:t>
        <a:bodyPr/>
        <a:lstStyle/>
        <a:p>
          <a:r>
            <a:rPr lang="en-IN" sz="2000" b="1" dirty="0">
              <a:solidFill>
                <a:schemeClr val="bg1"/>
              </a:solidFill>
              <a:effectLst/>
              <a:latin typeface="Cambria" panose="02040503050406030204" pitchFamily="18" charset="0"/>
              <a:ea typeface="Cambria" panose="02040503050406030204" pitchFamily="18" charset="0"/>
              <a:cs typeface="Aharoni" panose="02010803020104030203" pitchFamily="2" charset="-79"/>
            </a:rPr>
            <a:t>Pilot Study</a:t>
          </a:r>
        </a:p>
      </dgm:t>
    </dgm:pt>
    <dgm:pt modelId="{4B453F12-E4DF-4438-AAF6-A4A5CF4E017B}" type="parTrans" cxnId="{E36E6FA0-C304-4496-98F2-6ABA007A5AD9}">
      <dgm:prSet/>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D0A4AFF9-5AFC-4261-95F4-3E6E2A1DEEA6}" type="sibTrans" cxnId="{E36E6FA0-C304-4496-98F2-6ABA007A5AD9}">
      <dgm:prSet custT="1"/>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AB8817F6-9615-42DD-AD31-D6F67BD2B4DC}">
      <dgm:prSet phldrT="[Text]" custT="1"/>
      <dgm:spPr/>
      <dgm:t>
        <a:bodyPr/>
        <a:lstStyle/>
        <a:p>
          <a:r>
            <a:rPr lang="en-IN" sz="2000" b="1" dirty="0">
              <a:solidFill>
                <a:schemeClr val="bg1"/>
              </a:solidFill>
              <a:effectLst/>
              <a:latin typeface="Cambria" panose="02040503050406030204" pitchFamily="18" charset="0"/>
              <a:ea typeface="Cambria" panose="02040503050406030204" pitchFamily="18" charset="0"/>
              <a:cs typeface="Aharoni" panose="02010803020104030203" pitchFamily="2" charset="-79"/>
            </a:rPr>
            <a:t>Designing The Questionnaire</a:t>
          </a:r>
        </a:p>
      </dgm:t>
    </dgm:pt>
    <dgm:pt modelId="{C0EA1210-F2ED-486A-B046-96CFC7561CEE}" type="parTrans" cxnId="{4187FD76-C211-4205-B626-FD5D95F9F6C2}">
      <dgm:prSet/>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64E11D5A-A20C-4BFF-B0BB-14BB15D7D913}" type="sibTrans" cxnId="{4187FD76-C211-4205-B626-FD5D95F9F6C2}">
      <dgm:prSet custT="1"/>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BB94E606-76E9-4086-A830-0DA9D5FD5E55}">
      <dgm:prSet phldrT="[Text]" custT="1"/>
      <dgm:spPr/>
      <dgm:t>
        <a:bodyPr/>
        <a:lstStyle/>
        <a:p>
          <a:r>
            <a:rPr lang="en-IN" sz="2000" b="1" dirty="0">
              <a:solidFill>
                <a:schemeClr val="bg1"/>
              </a:solidFill>
              <a:effectLst/>
              <a:latin typeface="Cambria" panose="02040503050406030204" pitchFamily="18" charset="0"/>
              <a:ea typeface="Cambria" panose="02040503050406030204" pitchFamily="18" charset="0"/>
              <a:cs typeface="Aharoni" panose="02010803020104030203" pitchFamily="2" charset="-79"/>
            </a:rPr>
            <a:t>Actual  Survey</a:t>
          </a:r>
        </a:p>
      </dgm:t>
    </dgm:pt>
    <dgm:pt modelId="{96A4B2DD-6791-48CB-A281-668E6B90A0E2}" type="parTrans" cxnId="{6585B119-ACE8-4C9B-B9B3-1E971D3CEF1D}">
      <dgm:prSet/>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D436666C-5989-4AC8-AEDC-94436A683215}" type="sibTrans" cxnId="{6585B119-ACE8-4C9B-B9B3-1E971D3CEF1D}">
      <dgm:prSet custT="1"/>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B65288A9-F37D-40D1-AB3F-D6FE4D44E18F}">
      <dgm:prSet phldrT="[Text]" custT="1"/>
      <dgm:spPr/>
      <dgm:t>
        <a:bodyPr/>
        <a:lstStyle/>
        <a:p>
          <a:r>
            <a:rPr lang="en-IN" sz="2000" b="1">
              <a:solidFill>
                <a:schemeClr val="bg1"/>
              </a:solidFill>
              <a:effectLst/>
              <a:latin typeface="Cambria" panose="02040503050406030204" pitchFamily="18" charset="0"/>
              <a:ea typeface="Cambria" panose="02040503050406030204" pitchFamily="18" charset="0"/>
              <a:cs typeface="Aharoni" panose="02010803020104030203" pitchFamily="2" charset="-79"/>
            </a:rPr>
            <a:t>Data  Cleaning</a:t>
          </a:r>
        </a:p>
      </dgm:t>
    </dgm:pt>
    <dgm:pt modelId="{DFD14400-8890-4771-98A0-3E7B6A6E1AB6}" type="parTrans" cxnId="{54ADCB72-A7DC-4951-A0A1-5AE32AFC6049}">
      <dgm:prSet/>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D71C700B-B602-4E8C-84D8-D5B5AC287C13}" type="sibTrans" cxnId="{54ADCB72-A7DC-4951-A0A1-5AE32AFC6049}">
      <dgm:prSet custT="1"/>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65A41661-96EB-4AB3-8FB3-AA4B8E84E6FF}">
      <dgm:prSet phldrT="[Text]" custT="1"/>
      <dgm:spPr/>
      <dgm:t>
        <a:bodyPr/>
        <a:lstStyle/>
        <a:p>
          <a:r>
            <a:rPr lang="en-IN" sz="2000" b="1" dirty="0">
              <a:solidFill>
                <a:schemeClr val="bg1"/>
              </a:solidFill>
              <a:effectLst/>
              <a:latin typeface="Cambria" panose="02040503050406030204" pitchFamily="18" charset="0"/>
              <a:ea typeface="Cambria" panose="02040503050406030204" pitchFamily="18" charset="0"/>
              <a:cs typeface="Aharoni" panose="02010803020104030203" pitchFamily="2" charset="-79"/>
            </a:rPr>
            <a:t>Coding Of Data</a:t>
          </a:r>
        </a:p>
      </dgm:t>
    </dgm:pt>
    <dgm:pt modelId="{E08173FC-038E-42C8-B130-89A08BD7DC3F}" type="parTrans" cxnId="{91A875CE-E7D3-4F9B-8D47-004B49F8F061}">
      <dgm:prSet/>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1892C126-4A7E-4A98-8A76-989885998DB9}" type="sibTrans" cxnId="{91A875CE-E7D3-4F9B-8D47-004B49F8F061}">
      <dgm:prSet custT="1"/>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3A2F588D-D718-4F01-896A-A6647782D49A}">
      <dgm:prSet phldrT="[Text]" custT="1"/>
      <dgm:spPr/>
      <dgm:t>
        <a:bodyPr/>
        <a:lstStyle/>
        <a:p>
          <a:r>
            <a:rPr lang="en-IN" sz="2000" b="1" dirty="0">
              <a:solidFill>
                <a:schemeClr val="bg1"/>
              </a:solidFill>
              <a:effectLst/>
              <a:latin typeface="Cambria" panose="02040503050406030204" pitchFamily="18" charset="0"/>
              <a:ea typeface="Cambria" panose="02040503050406030204" pitchFamily="18" charset="0"/>
              <a:cs typeface="Aharoni" panose="02010803020104030203" pitchFamily="2" charset="-79"/>
            </a:rPr>
            <a:t>Analysis Of  Data</a:t>
          </a:r>
        </a:p>
      </dgm:t>
    </dgm:pt>
    <dgm:pt modelId="{30606E85-B9B6-4FA0-BA43-42701AEDCFD5}" type="parTrans" cxnId="{5E702177-374E-400E-B354-B9CB4328D823}">
      <dgm:prSet/>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BB2A7558-87BF-4CBF-A82A-D83A24A38C3B}" type="sibTrans" cxnId="{5E702177-374E-400E-B354-B9CB4328D823}">
      <dgm:prSet custT="1"/>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540ED6E4-BD3C-4821-B52E-6A0129FE6EB8}">
      <dgm:prSet phldrT="[Text]" custT="1"/>
      <dgm:spPr/>
      <dgm:t>
        <a:bodyPr/>
        <a:lstStyle/>
        <a:p>
          <a:r>
            <a:rPr lang="en-IN" sz="2000" b="1" dirty="0">
              <a:solidFill>
                <a:schemeClr val="bg1"/>
              </a:solidFill>
              <a:effectLst/>
              <a:latin typeface="Cambria" panose="02040503050406030204" pitchFamily="18" charset="0"/>
              <a:ea typeface="Cambria" panose="02040503050406030204" pitchFamily="18" charset="0"/>
              <a:cs typeface="Aharoni" panose="02010803020104030203" pitchFamily="2" charset="-79"/>
            </a:rPr>
            <a:t>Interpretation  Of  Data</a:t>
          </a:r>
        </a:p>
      </dgm:t>
    </dgm:pt>
    <dgm:pt modelId="{D2070B5E-BAAE-4F3D-A9EE-483CF350543A}" type="parTrans" cxnId="{945BAD6C-30BD-426A-B925-6EF20BE2A595}">
      <dgm:prSet/>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1F16D0BC-287D-4135-98E2-76AA428F2766}" type="sibTrans" cxnId="{945BAD6C-30BD-426A-B925-6EF20BE2A595}">
      <dgm:prSet custT="1"/>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65B20C7E-29AA-48D3-837D-52703EEAC6E1}">
      <dgm:prSet phldrT="[Text]" custT="1"/>
      <dgm:spPr/>
      <dgm:t>
        <a:bodyPr/>
        <a:lstStyle/>
        <a:p>
          <a:r>
            <a:rPr lang="en-IN" sz="2000" b="1">
              <a:solidFill>
                <a:schemeClr val="bg1"/>
              </a:solidFill>
              <a:effectLst/>
              <a:latin typeface="Cambria" panose="02040503050406030204" pitchFamily="18" charset="0"/>
              <a:ea typeface="Cambria" panose="02040503050406030204" pitchFamily="18" charset="0"/>
              <a:cs typeface="Aharoni" panose="02010803020104030203" pitchFamily="2" charset="-79"/>
            </a:rPr>
            <a:t>Conclusion</a:t>
          </a:r>
        </a:p>
      </dgm:t>
    </dgm:pt>
    <dgm:pt modelId="{E2043209-63BF-401B-BF86-E194A7022242}" type="parTrans" cxnId="{F93DA9B6-761B-4F16-B198-D57E7E12C843}">
      <dgm:prSet/>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1835E454-06D5-4005-ACA1-5DA92A267090}" type="sibTrans" cxnId="{F93DA9B6-761B-4F16-B198-D57E7E12C843}">
      <dgm:prSet/>
      <dgm:spPr/>
      <dgm:t>
        <a:bodyPr/>
        <a:lstStyle/>
        <a:p>
          <a:endParaRPr lang="en-IN" sz="2000" b="1">
            <a:effectLst/>
            <a:latin typeface="Cambria" panose="02040503050406030204" pitchFamily="18" charset="0"/>
            <a:ea typeface="Cambria" panose="02040503050406030204" pitchFamily="18" charset="0"/>
            <a:cs typeface="Aharoni" panose="02010803020104030203" pitchFamily="2" charset="-79"/>
          </a:endParaRPr>
        </a:p>
      </dgm:t>
    </dgm:pt>
    <dgm:pt modelId="{7BBF77D5-674C-4267-BF5A-7EC879186315}" type="pres">
      <dgm:prSet presAssocID="{2BA2B003-3D1B-4874-8814-F949DCDDBBE6}" presName="diagram" presStyleCnt="0">
        <dgm:presLayoutVars>
          <dgm:dir/>
          <dgm:resizeHandles val="exact"/>
        </dgm:presLayoutVars>
      </dgm:prSet>
      <dgm:spPr/>
    </dgm:pt>
    <dgm:pt modelId="{8BC0A9BF-7D02-4DED-B54A-27AEC9892467}" type="pres">
      <dgm:prSet presAssocID="{9FD6DD24-4D6A-4B84-8997-BC8C88E606E1}" presName="node" presStyleLbl="node1" presStyleIdx="0" presStyleCnt="9">
        <dgm:presLayoutVars>
          <dgm:bulletEnabled val="1"/>
        </dgm:presLayoutVars>
      </dgm:prSet>
      <dgm:spPr/>
    </dgm:pt>
    <dgm:pt modelId="{5C880DBC-B031-4B49-9BFB-FAE48B63A554}" type="pres">
      <dgm:prSet presAssocID="{CC11AF5A-888A-414D-9B41-764872B77E41}" presName="sibTrans" presStyleLbl="sibTrans2D1" presStyleIdx="0" presStyleCnt="8"/>
      <dgm:spPr/>
    </dgm:pt>
    <dgm:pt modelId="{7D7C637F-8051-4D41-A38A-F446ED49585F}" type="pres">
      <dgm:prSet presAssocID="{CC11AF5A-888A-414D-9B41-764872B77E41}" presName="connectorText" presStyleLbl="sibTrans2D1" presStyleIdx="0" presStyleCnt="8"/>
      <dgm:spPr/>
    </dgm:pt>
    <dgm:pt modelId="{C25A94A8-5C5D-410E-A835-9FC06537CF66}" type="pres">
      <dgm:prSet presAssocID="{AB8817F6-9615-42DD-AD31-D6F67BD2B4DC}" presName="node" presStyleLbl="node1" presStyleIdx="1" presStyleCnt="9" custLinFactNeighborX="60432" custLinFactNeighborY="-188">
        <dgm:presLayoutVars>
          <dgm:bulletEnabled val="1"/>
        </dgm:presLayoutVars>
      </dgm:prSet>
      <dgm:spPr/>
    </dgm:pt>
    <dgm:pt modelId="{1EA47D62-ABB6-4BDD-8067-7CE36A991F03}" type="pres">
      <dgm:prSet presAssocID="{64E11D5A-A20C-4BFF-B0BB-14BB15D7D913}" presName="sibTrans" presStyleLbl="sibTrans2D1" presStyleIdx="1" presStyleCnt="8"/>
      <dgm:spPr/>
    </dgm:pt>
    <dgm:pt modelId="{E72AAC9A-450C-4772-8FAE-865F8056BB47}" type="pres">
      <dgm:prSet presAssocID="{64E11D5A-A20C-4BFF-B0BB-14BB15D7D913}" presName="connectorText" presStyleLbl="sibTrans2D1" presStyleIdx="1" presStyleCnt="8"/>
      <dgm:spPr/>
    </dgm:pt>
    <dgm:pt modelId="{1A3F6A80-89DD-4206-87F4-ABBB9FA0E65D}" type="pres">
      <dgm:prSet presAssocID="{05C66754-0A8E-4E67-B01C-3DD223CC995E}" presName="node" presStyleLbl="node1" presStyleIdx="2" presStyleCnt="9" custLinFactX="28539" custLinFactNeighborX="100000" custLinFactNeighborY="-2171">
        <dgm:presLayoutVars>
          <dgm:bulletEnabled val="1"/>
        </dgm:presLayoutVars>
      </dgm:prSet>
      <dgm:spPr/>
    </dgm:pt>
    <dgm:pt modelId="{108273A7-19E6-4680-BBFA-FB5348DA8F81}" type="pres">
      <dgm:prSet presAssocID="{D0A4AFF9-5AFC-4261-95F4-3E6E2A1DEEA6}" presName="sibTrans" presStyleLbl="sibTrans2D1" presStyleIdx="2" presStyleCnt="8" custLinFactNeighborY="8755"/>
      <dgm:spPr/>
    </dgm:pt>
    <dgm:pt modelId="{37BCEFD4-23B5-4191-9C6C-86F15B002F52}" type="pres">
      <dgm:prSet presAssocID="{D0A4AFF9-5AFC-4261-95F4-3E6E2A1DEEA6}" presName="connectorText" presStyleLbl="sibTrans2D1" presStyleIdx="2" presStyleCnt="8"/>
      <dgm:spPr/>
    </dgm:pt>
    <dgm:pt modelId="{16A83BC5-267B-4ADC-A362-CD7FF0FF009C}" type="pres">
      <dgm:prSet presAssocID="{BB94E606-76E9-4086-A830-0DA9D5FD5E55}" presName="node" presStyleLbl="node1" presStyleIdx="3" presStyleCnt="9" custLinFactY="68022" custLinFactNeighborX="-10666" custLinFactNeighborY="100000">
        <dgm:presLayoutVars>
          <dgm:bulletEnabled val="1"/>
        </dgm:presLayoutVars>
      </dgm:prSet>
      <dgm:spPr/>
    </dgm:pt>
    <dgm:pt modelId="{83B0548B-954B-435C-81F7-5DBA37B10F2E}" type="pres">
      <dgm:prSet presAssocID="{D436666C-5989-4AC8-AEDC-94436A683215}" presName="sibTrans" presStyleLbl="sibTrans2D1" presStyleIdx="3" presStyleCnt="8" custAng="21542"/>
      <dgm:spPr/>
    </dgm:pt>
    <dgm:pt modelId="{BBD27797-86FC-435D-B0A5-F191937F7D98}" type="pres">
      <dgm:prSet presAssocID="{D436666C-5989-4AC8-AEDC-94436A683215}" presName="connectorText" presStyleLbl="sibTrans2D1" presStyleIdx="3" presStyleCnt="8"/>
      <dgm:spPr/>
    </dgm:pt>
    <dgm:pt modelId="{B626DAF7-364A-4C70-A796-CFBC768563D8}" type="pres">
      <dgm:prSet presAssocID="{B65288A9-F37D-40D1-AB3F-D6FE4D44E18F}" presName="node" presStyleLbl="node1" presStyleIdx="4" presStyleCnt="9" custLinFactX="-100000" custLinFactNeighborX="-118887" custLinFactNeighborY="3530">
        <dgm:presLayoutVars>
          <dgm:bulletEnabled val="1"/>
        </dgm:presLayoutVars>
      </dgm:prSet>
      <dgm:spPr/>
    </dgm:pt>
    <dgm:pt modelId="{3BFF7DA1-94FC-4737-B2CD-3A7F8B94C134}" type="pres">
      <dgm:prSet presAssocID="{D71C700B-B602-4E8C-84D8-D5B5AC287C13}" presName="sibTrans" presStyleLbl="sibTrans2D1" presStyleIdx="4" presStyleCnt="8" custAng="21578502" custLinFactNeighborX="-4065"/>
      <dgm:spPr/>
    </dgm:pt>
    <dgm:pt modelId="{F1541D03-FB7F-455B-A04A-60C628C2AB21}" type="pres">
      <dgm:prSet presAssocID="{D71C700B-B602-4E8C-84D8-D5B5AC287C13}" presName="connectorText" presStyleLbl="sibTrans2D1" presStyleIdx="4" presStyleCnt="8"/>
      <dgm:spPr/>
    </dgm:pt>
    <dgm:pt modelId="{25EBA341-936A-45E5-A692-156E1FAEE2B4}" type="pres">
      <dgm:prSet presAssocID="{65A41661-96EB-4AB3-8FB3-AA4B8E84E6FF}" presName="node" presStyleLbl="node1" presStyleIdx="5" presStyleCnt="9" custLinFactX="-100000" custLinFactNeighborX="-179704" custLinFactNeighborY="1437">
        <dgm:presLayoutVars>
          <dgm:bulletEnabled val="1"/>
        </dgm:presLayoutVars>
      </dgm:prSet>
      <dgm:spPr/>
    </dgm:pt>
    <dgm:pt modelId="{39841234-2C3F-4778-84EC-849685B66C5F}" type="pres">
      <dgm:prSet presAssocID="{1892C126-4A7E-4A98-8A76-989885998DB9}" presName="sibTrans" presStyleLbl="sibTrans2D1" presStyleIdx="5" presStyleCnt="8"/>
      <dgm:spPr/>
    </dgm:pt>
    <dgm:pt modelId="{D4E8E41D-BAB1-4894-950D-4BCE83753D22}" type="pres">
      <dgm:prSet presAssocID="{1892C126-4A7E-4A98-8A76-989885998DB9}" presName="connectorText" presStyleLbl="sibTrans2D1" presStyleIdx="5" presStyleCnt="8"/>
      <dgm:spPr/>
    </dgm:pt>
    <dgm:pt modelId="{9C2C2AFD-87B1-48CA-98E5-0A3B283EC0E9}" type="pres">
      <dgm:prSet presAssocID="{3A2F588D-D718-4F01-896A-A6647782D49A}" presName="node" presStyleLbl="node1" presStyleIdx="6" presStyleCnt="9" custLinFactX="-41125" custLinFactY="66183" custLinFactNeighborX="-100000" custLinFactNeighborY="100000">
        <dgm:presLayoutVars>
          <dgm:bulletEnabled val="1"/>
        </dgm:presLayoutVars>
      </dgm:prSet>
      <dgm:spPr/>
    </dgm:pt>
    <dgm:pt modelId="{059EC407-4979-4AE7-BBF0-7BE9CD403736}" type="pres">
      <dgm:prSet presAssocID="{BB2A7558-87BF-4CBF-A82A-D83A24A38C3B}" presName="sibTrans" presStyleLbl="sibTrans2D1" presStyleIdx="6" presStyleCnt="8"/>
      <dgm:spPr/>
    </dgm:pt>
    <dgm:pt modelId="{BC6AC82F-6181-43D4-9744-4D7B75184717}" type="pres">
      <dgm:prSet presAssocID="{BB2A7558-87BF-4CBF-A82A-D83A24A38C3B}" presName="connectorText" presStyleLbl="sibTrans2D1" presStyleIdx="6" presStyleCnt="8"/>
      <dgm:spPr/>
    </dgm:pt>
    <dgm:pt modelId="{6E9D10BD-2CFE-4BF4-B924-C98E7CF9ACB8}" type="pres">
      <dgm:prSet presAssocID="{540ED6E4-BD3C-4821-B52E-6A0129FE6EB8}" presName="node" presStyleLbl="node1" presStyleIdx="7" presStyleCnt="9" custLinFactX="99115" custLinFactY="66857" custLinFactNeighborX="100000" custLinFactNeighborY="100000">
        <dgm:presLayoutVars>
          <dgm:bulletEnabled val="1"/>
        </dgm:presLayoutVars>
      </dgm:prSet>
      <dgm:spPr/>
    </dgm:pt>
    <dgm:pt modelId="{257650F9-FEB7-42FF-AFAE-6C42C1D1E03B}" type="pres">
      <dgm:prSet presAssocID="{1F16D0BC-287D-4135-98E2-76AA428F2766}" presName="sibTrans" presStyleLbl="sibTrans2D1" presStyleIdx="7" presStyleCnt="8" custScaleX="84754"/>
      <dgm:spPr/>
    </dgm:pt>
    <dgm:pt modelId="{3C4DA5D0-F05A-468A-A2E8-BBB22CEBD9DA}" type="pres">
      <dgm:prSet presAssocID="{1F16D0BC-287D-4135-98E2-76AA428F2766}" presName="connectorText" presStyleLbl="sibTrans2D1" presStyleIdx="7" presStyleCnt="8"/>
      <dgm:spPr/>
    </dgm:pt>
    <dgm:pt modelId="{40F53590-FF7B-427A-927C-64CFA3339C49}" type="pres">
      <dgm:prSet presAssocID="{65B20C7E-29AA-48D3-837D-52703EEAC6E1}" presName="node" presStyleLbl="node1" presStyleIdx="8" presStyleCnt="9" custLinFactX="200000" custLinFactNeighborX="208842" custLinFactNeighborY="-535">
        <dgm:presLayoutVars>
          <dgm:bulletEnabled val="1"/>
        </dgm:presLayoutVars>
      </dgm:prSet>
      <dgm:spPr/>
    </dgm:pt>
  </dgm:ptLst>
  <dgm:cxnLst>
    <dgm:cxn modelId="{77159806-C08F-4DFC-BC1A-31C1E336F089}" type="presOf" srcId="{AB8817F6-9615-42DD-AD31-D6F67BD2B4DC}" destId="{C25A94A8-5C5D-410E-A835-9FC06537CF66}" srcOrd="0" destOrd="0" presId="urn:microsoft.com/office/officeart/2005/8/layout/process5"/>
    <dgm:cxn modelId="{4A3DFB08-3C91-4D5D-859C-CE48D5160C25}" type="presOf" srcId="{D0A4AFF9-5AFC-4261-95F4-3E6E2A1DEEA6}" destId="{108273A7-19E6-4680-BBFA-FB5348DA8F81}" srcOrd="0" destOrd="0" presId="urn:microsoft.com/office/officeart/2005/8/layout/process5"/>
    <dgm:cxn modelId="{2E530813-E93A-4F11-86E9-604B8D002524}" srcId="{2BA2B003-3D1B-4874-8814-F949DCDDBBE6}" destId="{9FD6DD24-4D6A-4B84-8997-BC8C88E606E1}" srcOrd="0" destOrd="0" parTransId="{27A0058F-0140-497D-9C92-C4713CB6ADEB}" sibTransId="{CC11AF5A-888A-414D-9B41-764872B77E41}"/>
    <dgm:cxn modelId="{47338D15-7476-4F45-9AD0-05CE106C3B8E}" type="presOf" srcId="{3A2F588D-D718-4F01-896A-A6647782D49A}" destId="{9C2C2AFD-87B1-48CA-98E5-0A3B283EC0E9}" srcOrd="0" destOrd="0" presId="urn:microsoft.com/office/officeart/2005/8/layout/process5"/>
    <dgm:cxn modelId="{6585B119-ACE8-4C9B-B9B3-1E971D3CEF1D}" srcId="{2BA2B003-3D1B-4874-8814-F949DCDDBBE6}" destId="{BB94E606-76E9-4086-A830-0DA9D5FD5E55}" srcOrd="3" destOrd="0" parTransId="{96A4B2DD-6791-48CB-A281-668E6B90A0E2}" sibTransId="{D436666C-5989-4AC8-AEDC-94436A683215}"/>
    <dgm:cxn modelId="{FFF8FD1F-5158-49E2-AFAF-0424E2760C1A}" type="presOf" srcId="{D436666C-5989-4AC8-AEDC-94436A683215}" destId="{BBD27797-86FC-435D-B0A5-F191937F7D98}" srcOrd="1" destOrd="0" presId="urn:microsoft.com/office/officeart/2005/8/layout/process5"/>
    <dgm:cxn modelId="{ECCB5620-C318-48E9-B45B-842C75D9DD87}" type="presOf" srcId="{540ED6E4-BD3C-4821-B52E-6A0129FE6EB8}" destId="{6E9D10BD-2CFE-4BF4-B924-C98E7CF9ACB8}" srcOrd="0" destOrd="0" presId="urn:microsoft.com/office/officeart/2005/8/layout/process5"/>
    <dgm:cxn modelId="{8A8E7D29-1343-4B63-8604-F40857BF24D5}" type="presOf" srcId="{BB2A7558-87BF-4CBF-A82A-D83A24A38C3B}" destId="{059EC407-4979-4AE7-BBF0-7BE9CD403736}" srcOrd="0" destOrd="0" presId="urn:microsoft.com/office/officeart/2005/8/layout/process5"/>
    <dgm:cxn modelId="{A7CAEB46-F28A-41A9-BF17-4A5DCF2EB57A}" type="presOf" srcId="{1892C126-4A7E-4A98-8A76-989885998DB9}" destId="{D4E8E41D-BAB1-4894-950D-4BCE83753D22}" srcOrd="1" destOrd="0" presId="urn:microsoft.com/office/officeart/2005/8/layout/process5"/>
    <dgm:cxn modelId="{92EF174B-DC7C-487F-AA84-A81C9AE76269}" type="presOf" srcId="{1892C126-4A7E-4A98-8A76-989885998DB9}" destId="{39841234-2C3F-4778-84EC-849685B66C5F}" srcOrd="0" destOrd="0" presId="urn:microsoft.com/office/officeart/2005/8/layout/process5"/>
    <dgm:cxn modelId="{945BAD6C-30BD-426A-B925-6EF20BE2A595}" srcId="{2BA2B003-3D1B-4874-8814-F949DCDDBBE6}" destId="{540ED6E4-BD3C-4821-B52E-6A0129FE6EB8}" srcOrd="7" destOrd="0" parTransId="{D2070B5E-BAAE-4F3D-A9EE-483CF350543A}" sibTransId="{1F16D0BC-287D-4135-98E2-76AA428F2766}"/>
    <dgm:cxn modelId="{9E647551-0A4E-4A6C-9D72-B084BBB1DDF4}" type="presOf" srcId="{BB2A7558-87BF-4CBF-A82A-D83A24A38C3B}" destId="{BC6AC82F-6181-43D4-9744-4D7B75184717}" srcOrd="1" destOrd="0" presId="urn:microsoft.com/office/officeart/2005/8/layout/process5"/>
    <dgm:cxn modelId="{54ADCB72-A7DC-4951-A0A1-5AE32AFC6049}" srcId="{2BA2B003-3D1B-4874-8814-F949DCDDBBE6}" destId="{B65288A9-F37D-40D1-AB3F-D6FE4D44E18F}" srcOrd="4" destOrd="0" parTransId="{DFD14400-8890-4771-98A0-3E7B6A6E1AB6}" sibTransId="{D71C700B-B602-4E8C-84D8-D5B5AC287C13}"/>
    <dgm:cxn modelId="{4187FD76-C211-4205-B626-FD5D95F9F6C2}" srcId="{2BA2B003-3D1B-4874-8814-F949DCDDBBE6}" destId="{AB8817F6-9615-42DD-AD31-D6F67BD2B4DC}" srcOrd="1" destOrd="0" parTransId="{C0EA1210-F2ED-486A-B046-96CFC7561CEE}" sibTransId="{64E11D5A-A20C-4BFF-B0BB-14BB15D7D913}"/>
    <dgm:cxn modelId="{5E702177-374E-400E-B354-B9CB4328D823}" srcId="{2BA2B003-3D1B-4874-8814-F949DCDDBBE6}" destId="{3A2F588D-D718-4F01-896A-A6647782D49A}" srcOrd="6" destOrd="0" parTransId="{30606E85-B9B6-4FA0-BA43-42701AEDCFD5}" sibTransId="{BB2A7558-87BF-4CBF-A82A-D83A24A38C3B}"/>
    <dgm:cxn modelId="{AA083A5A-E31D-4C3F-B8E7-FF818BD0F648}" type="presOf" srcId="{65B20C7E-29AA-48D3-837D-52703EEAC6E1}" destId="{40F53590-FF7B-427A-927C-64CFA3339C49}" srcOrd="0" destOrd="0" presId="urn:microsoft.com/office/officeart/2005/8/layout/process5"/>
    <dgm:cxn modelId="{97A0097C-F3AD-4D9F-8DAD-5EEB22CCB0CC}" type="presOf" srcId="{64E11D5A-A20C-4BFF-B0BB-14BB15D7D913}" destId="{E72AAC9A-450C-4772-8FAE-865F8056BB47}" srcOrd="1" destOrd="0" presId="urn:microsoft.com/office/officeart/2005/8/layout/process5"/>
    <dgm:cxn modelId="{5297129D-B984-472C-9262-1C12B68F317F}" type="presOf" srcId="{64E11D5A-A20C-4BFF-B0BB-14BB15D7D913}" destId="{1EA47D62-ABB6-4BDD-8067-7CE36A991F03}" srcOrd="0" destOrd="0" presId="urn:microsoft.com/office/officeart/2005/8/layout/process5"/>
    <dgm:cxn modelId="{E36E6FA0-C304-4496-98F2-6ABA007A5AD9}" srcId="{2BA2B003-3D1B-4874-8814-F949DCDDBBE6}" destId="{05C66754-0A8E-4E67-B01C-3DD223CC995E}" srcOrd="2" destOrd="0" parTransId="{4B453F12-E4DF-4438-AAF6-A4A5CF4E017B}" sibTransId="{D0A4AFF9-5AFC-4261-95F4-3E6E2A1DEEA6}"/>
    <dgm:cxn modelId="{3D40A7A2-5856-4F35-93FA-A8E6F1EAF66A}" type="presOf" srcId="{D436666C-5989-4AC8-AEDC-94436A683215}" destId="{83B0548B-954B-435C-81F7-5DBA37B10F2E}" srcOrd="0" destOrd="0" presId="urn:microsoft.com/office/officeart/2005/8/layout/process5"/>
    <dgm:cxn modelId="{EED525AD-1DE5-43B0-9840-76A148109A60}" type="presOf" srcId="{2BA2B003-3D1B-4874-8814-F949DCDDBBE6}" destId="{7BBF77D5-674C-4267-BF5A-7EC879186315}" srcOrd="0" destOrd="0" presId="urn:microsoft.com/office/officeart/2005/8/layout/process5"/>
    <dgm:cxn modelId="{580B8BAE-B861-4CE6-86EE-A55F80477759}" type="presOf" srcId="{D0A4AFF9-5AFC-4261-95F4-3E6E2A1DEEA6}" destId="{37BCEFD4-23B5-4191-9C6C-86F15B002F52}" srcOrd="1" destOrd="0" presId="urn:microsoft.com/office/officeart/2005/8/layout/process5"/>
    <dgm:cxn modelId="{4DF37CB2-4351-4016-9624-C74E566EC449}" type="presOf" srcId="{D71C700B-B602-4E8C-84D8-D5B5AC287C13}" destId="{3BFF7DA1-94FC-4737-B2CD-3A7F8B94C134}" srcOrd="0" destOrd="0" presId="urn:microsoft.com/office/officeart/2005/8/layout/process5"/>
    <dgm:cxn modelId="{F93DA9B6-761B-4F16-B198-D57E7E12C843}" srcId="{2BA2B003-3D1B-4874-8814-F949DCDDBBE6}" destId="{65B20C7E-29AA-48D3-837D-52703EEAC6E1}" srcOrd="8" destOrd="0" parTransId="{E2043209-63BF-401B-BF86-E194A7022242}" sibTransId="{1835E454-06D5-4005-ACA1-5DA92A267090}"/>
    <dgm:cxn modelId="{8B943EBC-4B93-4A5C-B18A-4755ADB50AF9}" type="presOf" srcId="{CC11AF5A-888A-414D-9B41-764872B77E41}" destId="{7D7C637F-8051-4D41-A38A-F446ED49585F}" srcOrd="1" destOrd="0" presId="urn:microsoft.com/office/officeart/2005/8/layout/process5"/>
    <dgm:cxn modelId="{99E32DC2-110C-47C1-B2B7-32DE9831F162}" type="presOf" srcId="{05C66754-0A8E-4E67-B01C-3DD223CC995E}" destId="{1A3F6A80-89DD-4206-87F4-ABBB9FA0E65D}" srcOrd="0" destOrd="0" presId="urn:microsoft.com/office/officeart/2005/8/layout/process5"/>
    <dgm:cxn modelId="{0B40A0C7-3523-4D40-9AA2-04E83D0236F1}" type="presOf" srcId="{1F16D0BC-287D-4135-98E2-76AA428F2766}" destId="{3C4DA5D0-F05A-468A-A2E8-BBB22CEBD9DA}" srcOrd="1" destOrd="0" presId="urn:microsoft.com/office/officeart/2005/8/layout/process5"/>
    <dgm:cxn modelId="{8C9FA0C9-6112-4A77-9816-DB467D57B7A5}" type="presOf" srcId="{65A41661-96EB-4AB3-8FB3-AA4B8E84E6FF}" destId="{25EBA341-936A-45E5-A692-156E1FAEE2B4}" srcOrd="0" destOrd="0" presId="urn:microsoft.com/office/officeart/2005/8/layout/process5"/>
    <dgm:cxn modelId="{91A875CE-E7D3-4F9B-8D47-004B49F8F061}" srcId="{2BA2B003-3D1B-4874-8814-F949DCDDBBE6}" destId="{65A41661-96EB-4AB3-8FB3-AA4B8E84E6FF}" srcOrd="5" destOrd="0" parTransId="{E08173FC-038E-42C8-B130-89A08BD7DC3F}" sibTransId="{1892C126-4A7E-4A98-8A76-989885998DB9}"/>
    <dgm:cxn modelId="{248EC6D1-A3FC-4370-9196-C8ACF61C3B5C}" type="presOf" srcId="{D71C700B-B602-4E8C-84D8-D5B5AC287C13}" destId="{F1541D03-FB7F-455B-A04A-60C628C2AB21}" srcOrd="1" destOrd="0" presId="urn:microsoft.com/office/officeart/2005/8/layout/process5"/>
    <dgm:cxn modelId="{F232B5D8-A166-4B54-BB0A-3501DD87E6B9}" type="presOf" srcId="{BB94E606-76E9-4086-A830-0DA9D5FD5E55}" destId="{16A83BC5-267B-4ADC-A362-CD7FF0FF009C}" srcOrd="0" destOrd="0" presId="urn:microsoft.com/office/officeart/2005/8/layout/process5"/>
    <dgm:cxn modelId="{E13DF5DB-244A-4C00-823C-E9EC6750A8DA}" type="presOf" srcId="{9FD6DD24-4D6A-4B84-8997-BC8C88E606E1}" destId="{8BC0A9BF-7D02-4DED-B54A-27AEC9892467}" srcOrd="0" destOrd="0" presId="urn:microsoft.com/office/officeart/2005/8/layout/process5"/>
    <dgm:cxn modelId="{BDB547EC-5167-4E61-AD7D-6C38C2AC9EB3}" type="presOf" srcId="{B65288A9-F37D-40D1-AB3F-D6FE4D44E18F}" destId="{B626DAF7-364A-4C70-A796-CFBC768563D8}" srcOrd="0" destOrd="0" presId="urn:microsoft.com/office/officeart/2005/8/layout/process5"/>
    <dgm:cxn modelId="{BC7788F6-8FDE-40F3-8065-2BCFC5959022}" type="presOf" srcId="{1F16D0BC-287D-4135-98E2-76AA428F2766}" destId="{257650F9-FEB7-42FF-AFAE-6C42C1D1E03B}" srcOrd="0" destOrd="0" presId="urn:microsoft.com/office/officeart/2005/8/layout/process5"/>
    <dgm:cxn modelId="{3D6385FF-B9BE-47F6-B64B-124470B6D6A8}" type="presOf" srcId="{CC11AF5A-888A-414D-9B41-764872B77E41}" destId="{5C880DBC-B031-4B49-9BFB-FAE48B63A554}" srcOrd="0" destOrd="0" presId="urn:microsoft.com/office/officeart/2005/8/layout/process5"/>
    <dgm:cxn modelId="{8933B73D-84BC-4CCB-B1CF-E62153A6CEDC}" type="presParOf" srcId="{7BBF77D5-674C-4267-BF5A-7EC879186315}" destId="{8BC0A9BF-7D02-4DED-B54A-27AEC9892467}" srcOrd="0" destOrd="0" presId="urn:microsoft.com/office/officeart/2005/8/layout/process5"/>
    <dgm:cxn modelId="{3D3F1E8B-18FD-46A3-AB7C-89D22CE2D0CA}" type="presParOf" srcId="{7BBF77D5-674C-4267-BF5A-7EC879186315}" destId="{5C880DBC-B031-4B49-9BFB-FAE48B63A554}" srcOrd="1" destOrd="0" presId="urn:microsoft.com/office/officeart/2005/8/layout/process5"/>
    <dgm:cxn modelId="{E8C0FC47-398C-4B7D-987F-202408FFAF12}" type="presParOf" srcId="{5C880DBC-B031-4B49-9BFB-FAE48B63A554}" destId="{7D7C637F-8051-4D41-A38A-F446ED49585F}" srcOrd="0" destOrd="0" presId="urn:microsoft.com/office/officeart/2005/8/layout/process5"/>
    <dgm:cxn modelId="{A505BB2A-F81D-4821-AA6E-C4061E5EF639}" type="presParOf" srcId="{7BBF77D5-674C-4267-BF5A-7EC879186315}" destId="{C25A94A8-5C5D-410E-A835-9FC06537CF66}" srcOrd="2" destOrd="0" presId="urn:microsoft.com/office/officeart/2005/8/layout/process5"/>
    <dgm:cxn modelId="{D87A8A61-545A-451E-BCEC-083EAD717C11}" type="presParOf" srcId="{7BBF77D5-674C-4267-BF5A-7EC879186315}" destId="{1EA47D62-ABB6-4BDD-8067-7CE36A991F03}" srcOrd="3" destOrd="0" presId="urn:microsoft.com/office/officeart/2005/8/layout/process5"/>
    <dgm:cxn modelId="{C9E0C3C4-FE68-43CF-A94C-826294268E35}" type="presParOf" srcId="{1EA47D62-ABB6-4BDD-8067-7CE36A991F03}" destId="{E72AAC9A-450C-4772-8FAE-865F8056BB47}" srcOrd="0" destOrd="0" presId="urn:microsoft.com/office/officeart/2005/8/layout/process5"/>
    <dgm:cxn modelId="{434695A6-0D8D-4D21-B93C-0625102E77FE}" type="presParOf" srcId="{7BBF77D5-674C-4267-BF5A-7EC879186315}" destId="{1A3F6A80-89DD-4206-87F4-ABBB9FA0E65D}" srcOrd="4" destOrd="0" presId="urn:microsoft.com/office/officeart/2005/8/layout/process5"/>
    <dgm:cxn modelId="{60894473-4F26-40B0-B3D8-71BD2150AE82}" type="presParOf" srcId="{7BBF77D5-674C-4267-BF5A-7EC879186315}" destId="{108273A7-19E6-4680-BBFA-FB5348DA8F81}" srcOrd="5" destOrd="0" presId="urn:microsoft.com/office/officeart/2005/8/layout/process5"/>
    <dgm:cxn modelId="{D2C3B3B3-800C-449C-B325-D191EDB48D6B}" type="presParOf" srcId="{108273A7-19E6-4680-BBFA-FB5348DA8F81}" destId="{37BCEFD4-23B5-4191-9C6C-86F15B002F52}" srcOrd="0" destOrd="0" presId="urn:microsoft.com/office/officeart/2005/8/layout/process5"/>
    <dgm:cxn modelId="{8781FE32-88F5-4F34-B4BC-69784933BAED}" type="presParOf" srcId="{7BBF77D5-674C-4267-BF5A-7EC879186315}" destId="{16A83BC5-267B-4ADC-A362-CD7FF0FF009C}" srcOrd="6" destOrd="0" presId="urn:microsoft.com/office/officeart/2005/8/layout/process5"/>
    <dgm:cxn modelId="{5C6715CD-52FC-47C5-AFA9-0F834E6E98D7}" type="presParOf" srcId="{7BBF77D5-674C-4267-BF5A-7EC879186315}" destId="{83B0548B-954B-435C-81F7-5DBA37B10F2E}" srcOrd="7" destOrd="0" presId="urn:microsoft.com/office/officeart/2005/8/layout/process5"/>
    <dgm:cxn modelId="{A811A7BB-A16C-40FA-B7EA-9D70D052D94C}" type="presParOf" srcId="{83B0548B-954B-435C-81F7-5DBA37B10F2E}" destId="{BBD27797-86FC-435D-B0A5-F191937F7D98}" srcOrd="0" destOrd="0" presId="urn:microsoft.com/office/officeart/2005/8/layout/process5"/>
    <dgm:cxn modelId="{8353C218-5187-4844-8BC6-7BAB9BEFCC46}" type="presParOf" srcId="{7BBF77D5-674C-4267-BF5A-7EC879186315}" destId="{B626DAF7-364A-4C70-A796-CFBC768563D8}" srcOrd="8" destOrd="0" presId="urn:microsoft.com/office/officeart/2005/8/layout/process5"/>
    <dgm:cxn modelId="{1F1F5DE5-5E49-4B21-A4A5-71173881D1E0}" type="presParOf" srcId="{7BBF77D5-674C-4267-BF5A-7EC879186315}" destId="{3BFF7DA1-94FC-4737-B2CD-3A7F8B94C134}" srcOrd="9" destOrd="0" presId="urn:microsoft.com/office/officeart/2005/8/layout/process5"/>
    <dgm:cxn modelId="{4B4D9A34-C124-4BDF-B658-028BCB6C7FE1}" type="presParOf" srcId="{3BFF7DA1-94FC-4737-B2CD-3A7F8B94C134}" destId="{F1541D03-FB7F-455B-A04A-60C628C2AB21}" srcOrd="0" destOrd="0" presId="urn:microsoft.com/office/officeart/2005/8/layout/process5"/>
    <dgm:cxn modelId="{02CE6243-FF8A-40ED-A2EA-D9EE41E1921A}" type="presParOf" srcId="{7BBF77D5-674C-4267-BF5A-7EC879186315}" destId="{25EBA341-936A-45E5-A692-156E1FAEE2B4}" srcOrd="10" destOrd="0" presId="urn:microsoft.com/office/officeart/2005/8/layout/process5"/>
    <dgm:cxn modelId="{81AAFC28-5B9B-4B64-833C-36CF27ED9590}" type="presParOf" srcId="{7BBF77D5-674C-4267-BF5A-7EC879186315}" destId="{39841234-2C3F-4778-84EC-849685B66C5F}" srcOrd="11" destOrd="0" presId="urn:microsoft.com/office/officeart/2005/8/layout/process5"/>
    <dgm:cxn modelId="{B8F91397-108D-4411-86C4-D0ADEB3BDF30}" type="presParOf" srcId="{39841234-2C3F-4778-84EC-849685B66C5F}" destId="{D4E8E41D-BAB1-4894-950D-4BCE83753D22}" srcOrd="0" destOrd="0" presId="urn:microsoft.com/office/officeart/2005/8/layout/process5"/>
    <dgm:cxn modelId="{40709018-FDC3-4297-9D8B-CCC797907DA4}" type="presParOf" srcId="{7BBF77D5-674C-4267-BF5A-7EC879186315}" destId="{9C2C2AFD-87B1-48CA-98E5-0A3B283EC0E9}" srcOrd="12" destOrd="0" presId="urn:microsoft.com/office/officeart/2005/8/layout/process5"/>
    <dgm:cxn modelId="{260F41C0-A086-4FCC-9C43-E482E383CC35}" type="presParOf" srcId="{7BBF77D5-674C-4267-BF5A-7EC879186315}" destId="{059EC407-4979-4AE7-BBF0-7BE9CD403736}" srcOrd="13" destOrd="0" presId="urn:microsoft.com/office/officeart/2005/8/layout/process5"/>
    <dgm:cxn modelId="{015881B0-71C4-4973-856A-D194F47A5484}" type="presParOf" srcId="{059EC407-4979-4AE7-BBF0-7BE9CD403736}" destId="{BC6AC82F-6181-43D4-9744-4D7B75184717}" srcOrd="0" destOrd="0" presId="urn:microsoft.com/office/officeart/2005/8/layout/process5"/>
    <dgm:cxn modelId="{B85B54F2-5D3B-4CEF-9958-E5DAF7005452}" type="presParOf" srcId="{7BBF77D5-674C-4267-BF5A-7EC879186315}" destId="{6E9D10BD-2CFE-4BF4-B924-C98E7CF9ACB8}" srcOrd="14" destOrd="0" presId="urn:microsoft.com/office/officeart/2005/8/layout/process5"/>
    <dgm:cxn modelId="{EA257062-BEA5-41B1-AC54-A9AF34BEC986}" type="presParOf" srcId="{7BBF77D5-674C-4267-BF5A-7EC879186315}" destId="{257650F9-FEB7-42FF-AFAE-6C42C1D1E03B}" srcOrd="15" destOrd="0" presId="urn:microsoft.com/office/officeart/2005/8/layout/process5"/>
    <dgm:cxn modelId="{3D4638CB-C54C-4F78-BECB-3861B6E75DF8}" type="presParOf" srcId="{257650F9-FEB7-42FF-AFAE-6C42C1D1E03B}" destId="{3C4DA5D0-F05A-468A-A2E8-BBB22CEBD9DA}" srcOrd="0" destOrd="0" presId="urn:microsoft.com/office/officeart/2005/8/layout/process5"/>
    <dgm:cxn modelId="{1B679E6A-3A84-4B23-8BC7-4E2F26F3D5D6}" type="presParOf" srcId="{7BBF77D5-674C-4267-BF5A-7EC879186315}" destId="{40F53590-FF7B-427A-927C-64CFA3339C49}"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0A9BF-7D02-4DED-B54A-27AEC9892467}">
      <dsp:nvSpPr>
        <dsp:cNvPr id="0" name=""/>
        <dsp:cNvSpPr/>
      </dsp:nvSpPr>
      <dsp:spPr>
        <a:xfrm>
          <a:off x="50194" y="2236"/>
          <a:ext cx="1957575" cy="1174545"/>
        </a:xfrm>
        <a:prstGeom prst="roundRect">
          <a:avLst>
            <a:gd name="adj" fmla="val 10000"/>
          </a:avLst>
        </a:prstGeom>
        <a:solidFill>
          <a:schemeClr val="accent2">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effectLst/>
              <a:latin typeface="Cambria" panose="02040503050406030204" pitchFamily="18" charset="0"/>
              <a:ea typeface="Cambria" panose="02040503050406030204" pitchFamily="18" charset="0"/>
              <a:cs typeface="Aharoni" panose="02010803020104030203" pitchFamily="2" charset="-79"/>
            </a:rPr>
            <a:t>Preparatory Phase</a:t>
          </a:r>
        </a:p>
      </dsp:txBody>
      <dsp:txXfrm>
        <a:off x="84595" y="36637"/>
        <a:ext cx="1888773" cy="1105743"/>
      </dsp:txXfrm>
    </dsp:sp>
    <dsp:sp modelId="{5C880DBC-B031-4B49-9BFB-FAE48B63A554}">
      <dsp:nvSpPr>
        <dsp:cNvPr id="0" name=""/>
        <dsp:cNvSpPr/>
      </dsp:nvSpPr>
      <dsp:spPr>
        <a:xfrm rot="21598065">
          <a:off x="2440296" y="345682"/>
          <a:ext cx="1041997" cy="485478"/>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b="1" kern="1200">
            <a:effectLst/>
            <a:latin typeface="Cambria" panose="02040503050406030204" pitchFamily="18" charset="0"/>
            <a:ea typeface="Cambria" panose="02040503050406030204" pitchFamily="18" charset="0"/>
            <a:cs typeface="Aharoni" panose="02010803020104030203" pitchFamily="2" charset="-79"/>
          </a:endParaRPr>
        </a:p>
      </dsp:txBody>
      <dsp:txXfrm>
        <a:off x="2440296" y="442819"/>
        <a:ext cx="896354" cy="291286"/>
      </dsp:txXfrm>
    </dsp:sp>
    <dsp:sp modelId="{C25A94A8-5C5D-410E-A835-9FC06537CF66}">
      <dsp:nvSpPr>
        <dsp:cNvPr id="0" name=""/>
        <dsp:cNvSpPr/>
      </dsp:nvSpPr>
      <dsp:spPr>
        <a:xfrm>
          <a:off x="3973801" y="28"/>
          <a:ext cx="1957575" cy="1174545"/>
        </a:xfrm>
        <a:prstGeom prst="roundRect">
          <a:avLst>
            <a:gd name="adj" fmla="val 10000"/>
          </a:avLst>
        </a:prstGeom>
        <a:solidFill>
          <a:schemeClr val="accent2">
            <a:hueOff val="276615"/>
            <a:satOff val="1275"/>
            <a:lumOff val="196"/>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effectLst/>
              <a:latin typeface="Cambria" panose="02040503050406030204" pitchFamily="18" charset="0"/>
              <a:ea typeface="Cambria" panose="02040503050406030204" pitchFamily="18" charset="0"/>
              <a:cs typeface="Aharoni" panose="02010803020104030203" pitchFamily="2" charset="-79"/>
            </a:rPr>
            <a:t>Designing The Questionnaire</a:t>
          </a:r>
        </a:p>
      </dsp:txBody>
      <dsp:txXfrm>
        <a:off x="4008202" y="34429"/>
        <a:ext cx="1888773" cy="1105743"/>
      </dsp:txXfrm>
    </dsp:sp>
    <dsp:sp modelId="{1EA47D62-ABB6-4BDD-8067-7CE36A991F03}">
      <dsp:nvSpPr>
        <dsp:cNvPr id="0" name=""/>
        <dsp:cNvSpPr/>
      </dsp:nvSpPr>
      <dsp:spPr>
        <a:xfrm rot="21599976">
          <a:off x="6396958" y="344547"/>
          <a:ext cx="1121626" cy="485478"/>
        </a:xfrm>
        <a:prstGeom prst="rightArrow">
          <a:avLst>
            <a:gd name="adj1" fmla="val 60000"/>
            <a:gd name="adj2" fmla="val 50000"/>
          </a:avLst>
        </a:prstGeom>
        <a:solidFill>
          <a:schemeClr val="accent2">
            <a:hueOff val="316131"/>
            <a:satOff val="1457"/>
            <a:lumOff val="22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b="1" kern="1200">
            <a:effectLst/>
            <a:latin typeface="Cambria" panose="02040503050406030204" pitchFamily="18" charset="0"/>
            <a:ea typeface="Cambria" panose="02040503050406030204" pitchFamily="18" charset="0"/>
            <a:cs typeface="Aharoni" panose="02010803020104030203" pitchFamily="2" charset="-79"/>
          </a:endParaRPr>
        </a:p>
      </dsp:txBody>
      <dsp:txXfrm>
        <a:off x="6396958" y="441644"/>
        <a:ext cx="975983" cy="291286"/>
      </dsp:txXfrm>
    </dsp:sp>
    <dsp:sp modelId="{1A3F6A80-89DD-4206-87F4-ABBB9FA0E65D}">
      <dsp:nvSpPr>
        <dsp:cNvPr id="0" name=""/>
        <dsp:cNvSpPr/>
      </dsp:nvSpPr>
      <dsp:spPr>
        <a:xfrm>
          <a:off x="8047653" y="0"/>
          <a:ext cx="1957575" cy="1174545"/>
        </a:xfrm>
        <a:prstGeom prst="roundRect">
          <a:avLst>
            <a:gd name="adj" fmla="val 10000"/>
          </a:avLst>
        </a:prstGeom>
        <a:solidFill>
          <a:schemeClr val="accent2">
            <a:hueOff val="553230"/>
            <a:satOff val="2550"/>
            <a:lumOff val="392"/>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effectLst/>
              <a:latin typeface="Cambria" panose="02040503050406030204" pitchFamily="18" charset="0"/>
              <a:ea typeface="Cambria" panose="02040503050406030204" pitchFamily="18" charset="0"/>
              <a:cs typeface="Aharoni" panose="02010803020104030203" pitchFamily="2" charset="-79"/>
            </a:rPr>
            <a:t>Pilot Study</a:t>
          </a:r>
        </a:p>
      </dsp:txBody>
      <dsp:txXfrm>
        <a:off x="8082054" y="34401"/>
        <a:ext cx="1888773" cy="1105743"/>
      </dsp:txXfrm>
    </dsp:sp>
    <dsp:sp modelId="{108273A7-19E6-4680-BBFA-FB5348DA8F81}">
      <dsp:nvSpPr>
        <dsp:cNvPr id="0" name=""/>
        <dsp:cNvSpPr/>
      </dsp:nvSpPr>
      <dsp:spPr>
        <a:xfrm rot="5372922">
          <a:off x="8821807" y="1362884"/>
          <a:ext cx="424641" cy="485478"/>
        </a:xfrm>
        <a:prstGeom prst="rightArrow">
          <a:avLst>
            <a:gd name="adj1" fmla="val 60000"/>
            <a:gd name="adj2" fmla="val 50000"/>
          </a:avLst>
        </a:prstGeom>
        <a:solidFill>
          <a:schemeClr val="accent2">
            <a:hueOff val="632263"/>
            <a:satOff val="2915"/>
            <a:lumOff val="44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b="1" kern="1200">
            <a:effectLst/>
            <a:latin typeface="Cambria" panose="02040503050406030204" pitchFamily="18" charset="0"/>
            <a:ea typeface="Cambria" panose="02040503050406030204" pitchFamily="18" charset="0"/>
            <a:cs typeface="Aharoni" panose="02010803020104030203" pitchFamily="2" charset="-79"/>
          </a:endParaRPr>
        </a:p>
      </dsp:txBody>
      <dsp:txXfrm rot="-5400000">
        <a:off x="8887982" y="1393305"/>
        <a:ext cx="291286" cy="297249"/>
      </dsp:txXfrm>
    </dsp:sp>
    <dsp:sp modelId="{16A83BC5-267B-4ADC-A362-CD7FF0FF009C}">
      <dsp:nvSpPr>
        <dsp:cNvPr id="0" name=""/>
        <dsp:cNvSpPr/>
      </dsp:nvSpPr>
      <dsp:spPr>
        <a:xfrm>
          <a:off x="8063216" y="1975730"/>
          <a:ext cx="1957575" cy="1174545"/>
        </a:xfrm>
        <a:prstGeom prst="roundRect">
          <a:avLst>
            <a:gd name="adj" fmla="val 10000"/>
          </a:avLst>
        </a:prstGeom>
        <a:solidFill>
          <a:schemeClr val="accent2">
            <a:hueOff val="829845"/>
            <a:satOff val="3825"/>
            <a:lumOff val="588"/>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effectLst/>
              <a:latin typeface="Cambria" panose="02040503050406030204" pitchFamily="18" charset="0"/>
              <a:ea typeface="Cambria" panose="02040503050406030204" pitchFamily="18" charset="0"/>
              <a:cs typeface="Aharoni" panose="02010803020104030203" pitchFamily="2" charset="-79"/>
            </a:rPr>
            <a:t>Actual  Survey</a:t>
          </a:r>
        </a:p>
      </dsp:txBody>
      <dsp:txXfrm>
        <a:off x="8097617" y="2010131"/>
        <a:ext cx="1888773" cy="1105743"/>
      </dsp:txXfrm>
    </dsp:sp>
    <dsp:sp modelId="{83B0548B-954B-435C-81F7-5DBA37B10F2E}">
      <dsp:nvSpPr>
        <dsp:cNvPr id="0" name=""/>
        <dsp:cNvSpPr/>
      </dsp:nvSpPr>
      <dsp:spPr>
        <a:xfrm rot="10800000">
          <a:off x="6474324" y="2332836"/>
          <a:ext cx="1122831" cy="485478"/>
        </a:xfrm>
        <a:prstGeom prst="rightArrow">
          <a:avLst>
            <a:gd name="adj1" fmla="val 60000"/>
            <a:gd name="adj2" fmla="val 50000"/>
          </a:avLst>
        </a:prstGeom>
        <a:solidFill>
          <a:schemeClr val="accent2">
            <a:hueOff val="948394"/>
            <a:satOff val="4372"/>
            <a:lumOff val="67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b="1" kern="1200">
            <a:effectLst/>
            <a:latin typeface="Cambria" panose="02040503050406030204" pitchFamily="18" charset="0"/>
            <a:ea typeface="Cambria" panose="02040503050406030204" pitchFamily="18" charset="0"/>
            <a:cs typeface="Aharoni" panose="02010803020104030203" pitchFamily="2" charset="-79"/>
          </a:endParaRPr>
        </a:p>
      </dsp:txBody>
      <dsp:txXfrm rot="10800000">
        <a:off x="6619967" y="2429932"/>
        <a:ext cx="977188" cy="291286"/>
      </dsp:txXfrm>
    </dsp:sp>
    <dsp:sp modelId="{B626DAF7-364A-4C70-A796-CFBC768563D8}">
      <dsp:nvSpPr>
        <dsp:cNvPr id="0" name=""/>
        <dsp:cNvSpPr/>
      </dsp:nvSpPr>
      <dsp:spPr>
        <a:xfrm>
          <a:off x="3987133" y="2001273"/>
          <a:ext cx="1957575" cy="1174545"/>
        </a:xfrm>
        <a:prstGeom prst="roundRect">
          <a:avLst>
            <a:gd name="adj" fmla="val 10000"/>
          </a:avLst>
        </a:prstGeom>
        <a:solidFill>
          <a:schemeClr val="accent2">
            <a:hueOff val="1106460"/>
            <a:satOff val="5101"/>
            <a:lumOff val="784"/>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solidFill>
                <a:schemeClr val="bg1"/>
              </a:solidFill>
              <a:effectLst/>
              <a:latin typeface="Cambria" panose="02040503050406030204" pitchFamily="18" charset="0"/>
              <a:ea typeface="Cambria" panose="02040503050406030204" pitchFamily="18" charset="0"/>
              <a:cs typeface="Aharoni" panose="02010803020104030203" pitchFamily="2" charset="-79"/>
            </a:rPr>
            <a:t>Data  Cleaning</a:t>
          </a:r>
        </a:p>
      </dsp:txBody>
      <dsp:txXfrm>
        <a:off x="4021534" y="2035674"/>
        <a:ext cx="1888773" cy="1105743"/>
      </dsp:txXfrm>
    </dsp:sp>
    <dsp:sp modelId="{3BFF7DA1-94FC-4737-B2CD-3A7F8B94C134}">
      <dsp:nvSpPr>
        <dsp:cNvPr id="0" name=""/>
        <dsp:cNvSpPr/>
      </dsp:nvSpPr>
      <dsp:spPr>
        <a:xfrm rot="10800000">
          <a:off x="2464425" y="2333700"/>
          <a:ext cx="1046011" cy="485478"/>
        </a:xfrm>
        <a:prstGeom prst="rightArrow">
          <a:avLst>
            <a:gd name="adj1" fmla="val 60000"/>
            <a:gd name="adj2" fmla="val 50000"/>
          </a:avLst>
        </a:prstGeom>
        <a:solidFill>
          <a:schemeClr val="accent2">
            <a:hueOff val="1264526"/>
            <a:satOff val="5829"/>
            <a:lumOff val="89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b="1" kern="1200">
            <a:effectLst/>
            <a:latin typeface="Cambria" panose="02040503050406030204" pitchFamily="18" charset="0"/>
            <a:ea typeface="Cambria" panose="02040503050406030204" pitchFamily="18" charset="0"/>
            <a:cs typeface="Aharoni" panose="02010803020104030203" pitchFamily="2" charset="-79"/>
          </a:endParaRPr>
        </a:p>
      </dsp:txBody>
      <dsp:txXfrm rot="10800000">
        <a:off x="2610068" y="2430796"/>
        <a:ext cx="900368" cy="291286"/>
      </dsp:txXfrm>
    </dsp:sp>
    <dsp:sp modelId="{25EBA341-936A-45E5-A692-156E1FAEE2B4}">
      <dsp:nvSpPr>
        <dsp:cNvPr id="0" name=""/>
        <dsp:cNvSpPr/>
      </dsp:nvSpPr>
      <dsp:spPr>
        <a:xfrm>
          <a:off x="55988" y="1976690"/>
          <a:ext cx="1957575" cy="1174545"/>
        </a:xfrm>
        <a:prstGeom prst="roundRect">
          <a:avLst>
            <a:gd name="adj" fmla="val 10000"/>
          </a:avLst>
        </a:prstGeom>
        <a:solidFill>
          <a:schemeClr val="accent2">
            <a:hueOff val="1383075"/>
            <a:satOff val="6376"/>
            <a:lumOff val="981"/>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effectLst/>
              <a:latin typeface="Cambria" panose="02040503050406030204" pitchFamily="18" charset="0"/>
              <a:ea typeface="Cambria" panose="02040503050406030204" pitchFamily="18" charset="0"/>
              <a:cs typeface="Aharoni" panose="02010803020104030203" pitchFamily="2" charset="-79"/>
            </a:rPr>
            <a:t>Coding Of Data</a:t>
          </a:r>
        </a:p>
      </dsp:txBody>
      <dsp:txXfrm>
        <a:off x="90389" y="2011091"/>
        <a:ext cx="1888773" cy="1105743"/>
      </dsp:txXfrm>
    </dsp:sp>
    <dsp:sp modelId="{39841234-2C3F-4778-84EC-849685B66C5F}">
      <dsp:nvSpPr>
        <dsp:cNvPr id="0" name=""/>
        <dsp:cNvSpPr/>
      </dsp:nvSpPr>
      <dsp:spPr>
        <a:xfrm rot="5449416">
          <a:off x="819486" y="3277324"/>
          <a:ext cx="403091" cy="485478"/>
        </a:xfrm>
        <a:prstGeom prst="rightArrow">
          <a:avLst>
            <a:gd name="adj1" fmla="val 60000"/>
            <a:gd name="adj2" fmla="val 50000"/>
          </a:avLst>
        </a:prstGeom>
        <a:solidFill>
          <a:schemeClr val="accent2">
            <a:hueOff val="1580657"/>
            <a:satOff val="7286"/>
            <a:lumOff val="112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b="1" kern="1200">
            <a:effectLst/>
            <a:latin typeface="Cambria" panose="02040503050406030204" pitchFamily="18" charset="0"/>
            <a:ea typeface="Cambria" panose="02040503050406030204" pitchFamily="18" charset="0"/>
            <a:cs typeface="Aharoni" panose="02010803020104030203" pitchFamily="2" charset="-79"/>
          </a:endParaRPr>
        </a:p>
      </dsp:txBody>
      <dsp:txXfrm rot="-5400000">
        <a:off x="876258" y="3318524"/>
        <a:ext cx="291286" cy="282164"/>
      </dsp:txXfrm>
    </dsp:sp>
    <dsp:sp modelId="{9C2C2AFD-87B1-48CA-98E5-0A3B283EC0E9}">
      <dsp:nvSpPr>
        <dsp:cNvPr id="0" name=""/>
        <dsp:cNvSpPr/>
      </dsp:nvSpPr>
      <dsp:spPr>
        <a:xfrm>
          <a:off x="28171" y="3911706"/>
          <a:ext cx="1957575" cy="1174545"/>
        </a:xfrm>
        <a:prstGeom prst="roundRect">
          <a:avLst>
            <a:gd name="adj" fmla="val 10000"/>
          </a:avLst>
        </a:prstGeom>
        <a:solidFill>
          <a:schemeClr val="accent2">
            <a:hueOff val="1659690"/>
            <a:satOff val="7651"/>
            <a:lumOff val="1177"/>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effectLst/>
              <a:latin typeface="Cambria" panose="02040503050406030204" pitchFamily="18" charset="0"/>
              <a:ea typeface="Cambria" panose="02040503050406030204" pitchFamily="18" charset="0"/>
              <a:cs typeface="Aharoni" panose="02010803020104030203" pitchFamily="2" charset="-79"/>
            </a:rPr>
            <a:t>Analysis Of  Data</a:t>
          </a:r>
        </a:p>
      </dsp:txBody>
      <dsp:txXfrm>
        <a:off x="62572" y="3946107"/>
        <a:ext cx="1888773" cy="1105743"/>
      </dsp:txXfrm>
    </dsp:sp>
    <dsp:sp modelId="{059EC407-4979-4AE7-BBF0-7BE9CD403736}">
      <dsp:nvSpPr>
        <dsp:cNvPr id="0" name=""/>
        <dsp:cNvSpPr/>
      </dsp:nvSpPr>
      <dsp:spPr>
        <a:xfrm rot="6943">
          <a:off x="2417446" y="4260138"/>
          <a:ext cx="1040007" cy="485478"/>
        </a:xfrm>
        <a:prstGeom prst="rightArrow">
          <a:avLst>
            <a:gd name="adj1" fmla="val 60000"/>
            <a:gd name="adj2" fmla="val 50000"/>
          </a:avLst>
        </a:prstGeom>
        <a:solidFill>
          <a:schemeClr val="accent2">
            <a:hueOff val="1896789"/>
            <a:satOff val="8744"/>
            <a:lumOff val="1345"/>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b="1" kern="1200">
            <a:effectLst/>
            <a:latin typeface="Cambria" panose="02040503050406030204" pitchFamily="18" charset="0"/>
            <a:ea typeface="Cambria" panose="02040503050406030204" pitchFamily="18" charset="0"/>
            <a:cs typeface="Aharoni" panose="02010803020104030203" pitchFamily="2" charset="-79"/>
          </a:endParaRPr>
        </a:p>
      </dsp:txBody>
      <dsp:txXfrm>
        <a:off x="2417446" y="4357087"/>
        <a:ext cx="894364" cy="291286"/>
      </dsp:txXfrm>
    </dsp:sp>
    <dsp:sp modelId="{6E9D10BD-2CFE-4BF4-B924-C98E7CF9ACB8}">
      <dsp:nvSpPr>
        <dsp:cNvPr id="0" name=""/>
        <dsp:cNvSpPr/>
      </dsp:nvSpPr>
      <dsp:spPr>
        <a:xfrm>
          <a:off x="3948020" y="3919622"/>
          <a:ext cx="1957575" cy="1174545"/>
        </a:xfrm>
        <a:prstGeom prst="roundRect">
          <a:avLst>
            <a:gd name="adj" fmla="val 10000"/>
          </a:avLst>
        </a:prstGeom>
        <a:solidFill>
          <a:schemeClr val="accent2">
            <a:hueOff val="1936305"/>
            <a:satOff val="8926"/>
            <a:lumOff val="1373"/>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bg1"/>
              </a:solidFill>
              <a:effectLst/>
              <a:latin typeface="Cambria" panose="02040503050406030204" pitchFamily="18" charset="0"/>
              <a:ea typeface="Cambria" panose="02040503050406030204" pitchFamily="18" charset="0"/>
              <a:cs typeface="Aharoni" panose="02010803020104030203" pitchFamily="2" charset="-79"/>
            </a:rPr>
            <a:t>Interpretation  Of  Data</a:t>
          </a:r>
        </a:p>
      </dsp:txBody>
      <dsp:txXfrm>
        <a:off x="3982421" y="3954023"/>
        <a:ext cx="1888773" cy="1105743"/>
      </dsp:txXfrm>
    </dsp:sp>
    <dsp:sp modelId="{257650F9-FEB7-42FF-AFAE-6C42C1D1E03B}">
      <dsp:nvSpPr>
        <dsp:cNvPr id="0" name=""/>
        <dsp:cNvSpPr/>
      </dsp:nvSpPr>
      <dsp:spPr>
        <a:xfrm rot="21592866">
          <a:off x="6464935" y="4259963"/>
          <a:ext cx="964870" cy="485478"/>
        </a:xfrm>
        <a:prstGeom prst="rightArrow">
          <a:avLst>
            <a:gd name="adj1" fmla="val 60000"/>
            <a:gd name="adj2" fmla="val 50000"/>
          </a:avLst>
        </a:prstGeom>
        <a:solidFill>
          <a:schemeClr val="accent2">
            <a:hueOff val="2212920"/>
            <a:satOff val="10201"/>
            <a:lumOff val="156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b="1" kern="1200">
            <a:effectLst/>
            <a:latin typeface="Cambria" panose="02040503050406030204" pitchFamily="18" charset="0"/>
            <a:ea typeface="Cambria" panose="02040503050406030204" pitchFamily="18" charset="0"/>
            <a:cs typeface="Aharoni" panose="02010803020104030203" pitchFamily="2" charset="-79"/>
          </a:endParaRPr>
        </a:p>
      </dsp:txBody>
      <dsp:txXfrm>
        <a:off x="6464935" y="4357210"/>
        <a:ext cx="819227" cy="291286"/>
      </dsp:txXfrm>
    </dsp:sp>
    <dsp:sp modelId="{40F53590-FF7B-427A-927C-64CFA3339C49}">
      <dsp:nvSpPr>
        <dsp:cNvPr id="0" name=""/>
        <dsp:cNvSpPr/>
      </dsp:nvSpPr>
      <dsp:spPr>
        <a:xfrm>
          <a:off x="8053585" y="3911103"/>
          <a:ext cx="1957575" cy="1174545"/>
        </a:xfrm>
        <a:prstGeom prst="roundRect">
          <a:avLst>
            <a:gd name="adj" fmla="val 10000"/>
          </a:avLst>
        </a:prstGeom>
        <a:solidFill>
          <a:schemeClr val="accent2">
            <a:hueOff val="2212920"/>
            <a:satOff val="10201"/>
            <a:lumOff val="1569"/>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a:solidFill>
                <a:schemeClr val="bg1"/>
              </a:solidFill>
              <a:effectLst/>
              <a:latin typeface="Cambria" panose="02040503050406030204" pitchFamily="18" charset="0"/>
              <a:ea typeface="Cambria" panose="02040503050406030204" pitchFamily="18" charset="0"/>
              <a:cs typeface="Aharoni" panose="02010803020104030203" pitchFamily="2" charset="-79"/>
            </a:rPr>
            <a:t>Conclusion</a:t>
          </a:r>
        </a:p>
      </dsp:txBody>
      <dsp:txXfrm>
        <a:off x="8087986" y="3945504"/>
        <a:ext cx="1888773" cy="11057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7/2/2023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42FF3F6C-9D5C-A94B-2048-93625D218D85}"/>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7">
            <a:extLst>
              <a:ext uri="{FF2B5EF4-FFF2-40B4-BE49-F238E27FC236}">
                <a16:creationId xmlns:a16="http://schemas.microsoft.com/office/drawing/2014/main" id="{459A0902-0782-ADAC-9D91-966585362418}"/>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06F0101F-EE24-A283-5AEA-DE2C61EF3FAF}"/>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4B41E53F-EA3C-136E-C030-A882980EBCC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4246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87260846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75848473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36016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10046481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2350451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25152331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649962551"/>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7661783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1952672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t>‹#›</a:t>
            </a:fld>
            <a:endParaRPr lang="en-US" dirty="0"/>
          </a:p>
        </p:txBody>
      </p:sp>
      <p:sp>
        <p:nvSpPr>
          <p:cNvPr id="7" name="Freeform: Shape 6">
            <a:extLst>
              <a:ext uri="{FF2B5EF4-FFF2-40B4-BE49-F238E27FC236}">
                <a16:creationId xmlns:a16="http://schemas.microsoft.com/office/drawing/2014/main" id="{77002409-0575-62B1-F02E-AF059074420C}"/>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A04FE93A-09CB-0B47-D5D3-11B70AC92B13}"/>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7328978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al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7/2/2023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9E239409-3E35-FC5D-E2E2-9E84DC651563}"/>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AE7390D3-B5B2-1781-479E-7B2B976274C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091393B3-01E1-97C4-3D92-7F02E5904FC2}"/>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2872674A-56C8-FFFD-60C4-09137F82340A}"/>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3618E40D-E282-1FFF-D79A-2340C36CD8BB}"/>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6018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7">
            <a:extLst>
              <a:ext uri="{FF2B5EF4-FFF2-40B4-BE49-F238E27FC236}">
                <a16:creationId xmlns:a16="http://schemas.microsoft.com/office/drawing/2014/main" id="{3BBE0390-128A-2899-BA37-35A461D9E7A6}"/>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6C6B8567-6242-F4E5-1DB6-25B8B9660877}"/>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3577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
        <p:nvSpPr>
          <p:cNvPr id="10" name="Freeform: Shape 9">
            <a:extLst>
              <a:ext uri="{FF2B5EF4-FFF2-40B4-BE49-F238E27FC236}">
                <a16:creationId xmlns:a16="http://schemas.microsoft.com/office/drawing/2014/main" id="{E3DD4303-D38C-00DF-50F8-35E0CE3C31D5}"/>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61B14878-6864-40E0-4774-28267AF120A7}"/>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76110C9-5894-A885-34C0-57004AC3005E}"/>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3" name="Straight Connector 12">
            <a:extLst>
              <a:ext uri="{FF2B5EF4-FFF2-40B4-BE49-F238E27FC236}">
                <a16:creationId xmlns:a16="http://schemas.microsoft.com/office/drawing/2014/main" id="{F0BAFCD0-1998-F98E-3361-4111074EB066}"/>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258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74556318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98994193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7">
            <a:extLst>
              <a:ext uri="{FF2B5EF4-FFF2-40B4-BE49-F238E27FC236}">
                <a16:creationId xmlns:a16="http://schemas.microsoft.com/office/drawing/2014/main" id="{386AB1C4-3EB9-202C-7F53-F3B53EF7ED3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3CDFFC41-90D5-3E22-D8DC-8C8F8687F65D}"/>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153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t>‹#›</a:t>
            </a:fld>
            <a:endParaRPr lang="en-US" dirty="0"/>
          </a:p>
        </p:txBody>
      </p:sp>
      <p:pic>
        <p:nvPicPr>
          <p:cNvPr id="8" name="Picture 7" descr="Shape, circle&#10;&#10;Description automatically generated">
            <a:extLst>
              <a:ext uri="{FF2B5EF4-FFF2-40B4-BE49-F238E27FC236}">
                <a16:creationId xmlns:a16="http://schemas.microsoft.com/office/drawing/2014/main" id="{09871A20-A347-0C8D-6C4E-FE011FB46AD2}"/>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9" name="Freeform: Shape 8">
            <a:extLst>
              <a:ext uri="{FF2B5EF4-FFF2-40B4-BE49-F238E27FC236}">
                <a16:creationId xmlns:a16="http://schemas.microsoft.com/office/drawing/2014/main" id="{42B324C6-381A-2A24-4F74-BFDF1632F5FA}"/>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7349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FB4751-880F-D840-AAA9-3A15815CC996}" type="slidenum">
              <a:rPr lang="en-US" smtClean="0"/>
              <a:pPr/>
              <a:t>‹#›</a:t>
            </a:fld>
            <a:endParaRPr lang="en-US" dirty="0"/>
          </a:p>
        </p:txBody>
      </p:sp>
      <p:cxnSp>
        <p:nvCxnSpPr>
          <p:cNvPr id="7" name="Straight Connector 6">
            <a:extLst>
              <a:ext uri="{FF2B5EF4-FFF2-40B4-BE49-F238E27FC236}">
                <a16:creationId xmlns:a16="http://schemas.microsoft.com/office/drawing/2014/main" id="{1E968DCB-4B15-B8F7-B7B2-0662A1410D99}"/>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1875111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657" r:id="rId19"/>
    <p:sldLayoutId id="2147483661" r:id="rId20"/>
    <p:sldLayoutId id="2147483662" r:id="rId21"/>
    <p:sldLayoutId id="2147483663" r:id="rId22"/>
    <p:sldLayoutId id="2147483654" r:id="rId23"/>
    <p:sldLayoutId id="2147483653" r:id="rId24"/>
    <p:sldLayoutId id="2147483667" r:id="rId25"/>
    <p:sldLayoutId id="2147483665" r:id="rId26"/>
    <p:sldLayoutId id="2147483652" r:id="rId27"/>
    <p:sldLayoutId id="2147483655" r:id="rId28"/>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6000"/>
            <a:extLst>
              <a:ext uri="{BEBA8EAE-BF5A-486C-A8C5-ECC9F3942E4B}">
                <a14:imgProps xmlns:a14="http://schemas.microsoft.com/office/drawing/2010/main">
                  <a14:imgLayer r:embed="rId3">
                    <a14:imgEffect>
                      <a14:colorTemperature colorTemp="4480"/>
                    </a14:imgEffect>
                    <a14:imgEffect>
                      <a14:saturation sat="140000"/>
                    </a14:imgEffect>
                    <a14:imgEffect>
                      <a14:brightnessContrast bright="11000" contrast="-52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302622" y="109568"/>
            <a:ext cx="9907604" cy="1464270"/>
          </a:xfrm>
        </p:spPr>
        <p:txBody>
          <a:bodyPr/>
          <a:lstStyle/>
          <a:p>
            <a:r>
              <a:rPr lang="en-US" b="1" dirty="0">
                <a:solidFill>
                  <a:srgbClr val="002060"/>
                </a:solidFill>
                <a:effectLst>
                  <a:outerShdw blurRad="38100" dist="38100" dir="2700000" algn="tl">
                    <a:srgbClr val="000000">
                      <a:alpha val="43137"/>
                    </a:srgbClr>
                  </a:outerShdw>
                </a:effectLst>
              </a:rPr>
              <a:t>PLASTI-LESS</a:t>
            </a:r>
            <a:br>
              <a:rPr lang="en-US" b="1" dirty="0">
                <a:pattFill prst="pct90">
                  <a:fgClr>
                    <a:srgbClr val="FFFF00"/>
                  </a:fgClr>
                  <a:bgClr>
                    <a:schemeClr val="bg1"/>
                  </a:bgClr>
                </a:pattFill>
                <a:effectLst>
                  <a:outerShdw blurRad="38100" dist="38100" dir="2700000" algn="tl">
                    <a:srgbClr val="000000">
                      <a:alpha val="43137"/>
                    </a:srgbClr>
                  </a:outerShdw>
                </a:effectLst>
              </a:rPr>
            </a:br>
            <a:r>
              <a:rPr lang="en-US" sz="2800" b="1" dirty="0">
                <a:pattFill prst="pct90">
                  <a:fgClr>
                    <a:srgbClr val="FFFF00"/>
                  </a:fgClr>
                  <a:bgClr>
                    <a:schemeClr val="bg1"/>
                  </a:bgClr>
                </a:pattFill>
                <a:effectLst>
                  <a:outerShdw blurRad="38100" dist="38100" dir="2700000" algn="tl">
                    <a:srgbClr val="000000">
                      <a:alpha val="43137"/>
                    </a:srgbClr>
                  </a:outerShdw>
                </a:effectLst>
                <a:highlight>
                  <a:srgbClr val="008000"/>
                </a:highlight>
              </a:rPr>
              <a:t>A STEP TOWARDS SUSTAINABLE FUTURE…!!</a:t>
            </a:r>
            <a:endParaRPr lang="en-US" dirty="0">
              <a:effectLst>
                <a:outerShdw blurRad="38100" dist="38100" dir="2700000" algn="tl">
                  <a:srgbClr val="000000">
                    <a:alpha val="43137"/>
                  </a:srgbClr>
                </a:outerShdw>
              </a:effectLst>
              <a:highlight>
                <a:srgbClr val="008000"/>
              </a:highlight>
            </a:endParaRP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8268099" y="4803006"/>
            <a:ext cx="3923901" cy="2054994"/>
          </a:xfrm>
        </p:spPr>
        <p:style>
          <a:lnRef idx="1">
            <a:schemeClr val="accent2"/>
          </a:lnRef>
          <a:fillRef idx="2">
            <a:schemeClr val="accent2"/>
          </a:fillRef>
          <a:effectRef idx="1">
            <a:schemeClr val="accent2"/>
          </a:effectRef>
          <a:fontRef idx="minor">
            <a:schemeClr val="dk1"/>
          </a:fontRef>
        </p:style>
        <p:txBody>
          <a:bodyPr>
            <a:normAutofit/>
          </a:bodyPr>
          <a:lstStyle/>
          <a:p>
            <a:pPr lvl="1" algn="l">
              <a:lnSpc>
                <a:spcPct val="100000"/>
              </a:lnSpc>
            </a:pPr>
            <a:r>
              <a:rPr lang="en-IN" sz="2800" b="1" dirty="0">
                <a:solidFill>
                  <a:srgbClr val="000000"/>
                </a:solidFill>
                <a:effectLst/>
                <a:latin typeface="Times New Roman" panose="02020603050405020304" pitchFamily="18" charset="0"/>
                <a:cs typeface="Times New Roman" panose="02020603050405020304" pitchFamily="18" charset="0"/>
              </a:rPr>
              <a:t>Pruthvi Patane</a:t>
            </a:r>
          </a:p>
          <a:p>
            <a:pPr lvl="1" algn="l">
              <a:lnSpc>
                <a:spcPct val="100000"/>
              </a:lnSpc>
            </a:pPr>
            <a:r>
              <a:rPr lang="en-IN" sz="2800" b="1" dirty="0" err="1">
                <a:solidFill>
                  <a:srgbClr val="000000"/>
                </a:solidFill>
                <a:effectLst/>
                <a:latin typeface="Times New Roman" panose="02020603050405020304" pitchFamily="18" charset="0"/>
                <a:cs typeface="Times New Roman" panose="02020603050405020304" pitchFamily="18" charset="0"/>
              </a:rPr>
              <a:t>Dharati</a:t>
            </a:r>
            <a:r>
              <a:rPr lang="en-IN" sz="2800" b="1" dirty="0">
                <a:solidFill>
                  <a:srgbClr val="000000"/>
                </a:solidFill>
                <a:effectLst/>
                <a:latin typeface="Times New Roman" panose="02020603050405020304" pitchFamily="18" charset="0"/>
                <a:cs typeface="Times New Roman" panose="02020603050405020304" pitchFamily="18" charset="0"/>
              </a:rPr>
              <a:t> Patil</a:t>
            </a:r>
          </a:p>
          <a:p>
            <a:pPr lvl="1" algn="l">
              <a:lnSpc>
                <a:spcPct val="100000"/>
              </a:lnSpc>
            </a:pPr>
            <a:r>
              <a:rPr lang="en-IN" sz="2800" b="1" dirty="0">
                <a:solidFill>
                  <a:srgbClr val="000000"/>
                </a:solidFill>
                <a:effectLst/>
                <a:latin typeface="Times New Roman" panose="02020603050405020304" pitchFamily="18" charset="0"/>
                <a:cs typeface="Times New Roman" panose="02020603050405020304" pitchFamily="18" charset="0"/>
              </a:rPr>
              <a:t>Ashwini </a:t>
            </a:r>
            <a:r>
              <a:rPr lang="en-IN" sz="2800" b="1" dirty="0" err="1">
                <a:solidFill>
                  <a:srgbClr val="000000"/>
                </a:solidFill>
                <a:effectLst/>
                <a:latin typeface="Times New Roman" panose="02020603050405020304" pitchFamily="18" charset="0"/>
                <a:cs typeface="Times New Roman" panose="02020603050405020304" pitchFamily="18" charset="0"/>
              </a:rPr>
              <a:t>Dahiphale</a:t>
            </a:r>
            <a:endParaRPr lang="en-IN" sz="2800" b="1" dirty="0">
              <a:solidFill>
                <a:srgbClr val="000000"/>
              </a:solidFill>
              <a:effectLst/>
              <a:latin typeface="Times New Roman" panose="02020603050405020304" pitchFamily="18" charset="0"/>
              <a:cs typeface="Times New Roman" panose="02020603050405020304" pitchFamily="18" charset="0"/>
            </a:endParaRPr>
          </a:p>
          <a:p>
            <a:pPr lvl="1" algn="l">
              <a:lnSpc>
                <a:spcPct val="100000"/>
              </a:lnSpc>
            </a:pPr>
            <a:r>
              <a:rPr lang="en-IN" sz="2800" b="1" dirty="0">
                <a:solidFill>
                  <a:srgbClr val="000000"/>
                </a:solidFill>
                <a:effectLst/>
                <a:latin typeface="Times New Roman" panose="02020603050405020304" pitchFamily="18" charset="0"/>
                <a:cs typeface="Times New Roman" panose="02020603050405020304" pitchFamily="18" charset="0"/>
              </a:rPr>
              <a:t>Mayuri </a:t>
            </a:r>
            <a:r>
              <a:rPr lang="en-IN" sz="2800" b="1" dirty="0" err="1">
                <a:solidFill>
                  <a:srgbClr val="000000"/>
                </a:solidFill>
                <a:effectLst/>
                <a:latin typeface="Times New Roman" panose="02020603050405020304" pitchFamily="18" charset="0"/>
                <a:cs typeface="Times New Roman" panose="02020603050405020304" pitchFamily="18" charset="0"/>
              </a:rPr>
              <a:t>Khanvilkar</a:t>
            </a:r>
            <a:endParaRPr lang="en-IN" sz="2800" b="1"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CDBE04-BCCB-0647-0F62-A29518EC297D}"/>
              </a:ext>
            </a:extLst>
          </p:cNvPr>
          <p:cNvSpPr txBox="1"/>
          <p:nvPr/>
        </p:nvSpPr>
        <p:spPr>
          <a:xfrm>
            <a:off x="4002505" y="1782152"/>
            <a:ext cx="4186989" cy="461665"/>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pPr marL="0" indent="0">
              <a:lnSpc>
                <a:spcPct val="100000"/>
              </a:lnSpc>
              <a:buNone/>
            </a:pPr>
            <a:r>
              <a:rPr lang="en-IN" sz="2400" b="1" dirty="0">
                <a:latin typeface="Times New Roman" panose="02020603050405020304" pitchFamily="18" charset="0"/>
                <a:cs typeface="Times New Roman" panose="02020603050405020304" pitchFamily="18" charset="0"/>
              </a:rPr>
              <a:t>Mentor:- </a:t>
            </a:r>
            <a:r>
              <a:rPr lang="en-IN" sz="2400" b="1" dirty="0" err="1">
                <a:latin typeface="Times New Roman" panose="02020603050405020304" pitchFamily="18" charset="0"/>
                <a:cs typeface="Times New Roman" panose="02020603050405020304" pitchFamily="18" charset="0"/>
              </a:rPr>
              <a:t>Dr.</a:t>
            </a:r>
            <a:r>
              <a:rPr lang="en-IN" sz="2400" b="1" dirty="0">
                <a:latin typeface="Times New Roman" panose="02020603050405020304" pitchFamily="18" charset="0"/>
                <a:cs typeface="Times New Roman" panose="02020603050405020304" pitchFamily="18" charset="0"/>
              </a:rPr>
              <a:t> Alok </a:t>
            </a:r>
            <a:r>
              <a:rPr lang="en-IN" sz="2400" b="1" dirty="0" err="1">
                <a:latin typeface="Times New Roman" panose="02020603050405020304" pitchFamily="18" charset="0"/>
                <a:cs typeface="Times New Roman" panose="02020603050405020304" pitchFamily="18" charset="0"/>
              </a:rPr>
              <a:t>Dabade</a:t>
            </a:r>
            <a:r>
              <a:rPr lang="en-IN" sz="2400" b="1" dirty="0">
                <a:latin typeface="Times New Roman" panose="02020603050405020304" pitchFamily="18" charset="0"/>
                <a:cs typeface="Times New Roman" panose="02020603050405020304" pitchFamily="18" charset="0"/>
              </a:rPr>
              <a:t> Sir.</a:t>
            </a:r>
          </a:p>
        </p:txBody>
      </p:sp>
    </p:spTree>
    <p:extLst>
      <p:ext uri="{BB962C8B-B14F-4D97-AF65-F5344CB8AC3E}">
        <p14:creationId xmlns:p14="http://schemas.microsoft.com/office/powerpoint/2010/main" val="364257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385454-ACDA-5317-A4DA-B448B9DDC7B9}"/>
              </a:ext>
            </a:extLst>
          </p:cNvPr>
          <p:cNvPicPr>
            <a:picLocks noChangeAspect="1"/>
          </p:cNvPicPr>
          <p:nvPr/>
        </p:nvPicPr>
        <p:blipFill>
          <a:blip r:embed="rId2"/>
          <a:stretch>
            <a:fillRect/>
          </a:stretch>
        </p:blipFill>
        <p:spPr>
          <a:xfrm>
            <a:off x="660201" y="943562"/>
            <a:ext cx="3398091" cy="3328131"/>
          </a:xfrm>
          <a:prstGeom prst="rect">
            <a:avLst/>
          </a:prstGeom>
        </p:spPr>
      </p:pic>
      <p:sp>
        <p:nvSpPr>
          <p:cNvPr id="7" name="TextBox 6">
            <a:extLst>
              <a:ext uri="{FF2B5EF4-FFF2-40B4-BE49-F238E27FC236}">
                <a16:creationId xmlns:a16="http://schemas.microsoft.com/office/drawing/2014/main" id="{BBDFBE55-8F73-F3C7-40C8-358B10D2C774}"/>
              </a:ext>
            </a:extLst>
          </p:cNvPr>
          <p:cNvSpPr txBox="1"/>
          <p:nvPr/>
        </p:nvSpPr>
        <p:spPr>
          <a:xfrm>
            <a:off x="565078" y="420342"/>
            <a:ext cx="4284323" cy="523220"/>
          </a:xfrm>
          <a:prstGeom prst="rect">
            <a:avLst/>
          </a:prstGeom>
          <a:noFill/>
        </p:spPr>
        <p:txBody>
          <a:bodyPr wrap="square" rtlCol="0">
            <a:spAutoFit/>
          </a:bodyPr>
          <a:lstStyle/>
          <a:p>
            <a:r>
              <a:rPr lang="en-US" sz="2800" dirty="0"/>
              <a:t>Support To Plastic Ban</a:t>
            </a:r>
            <a:endParaRPr lang="en-IN" sz="2800" dirty="0"/>
          </a:p>
        </p:txBody>
      </p:sp>
      <p:pic>
        <p:nvPicPr>
          <p:cNvPr id="10" name="Picture 9">
            <a:extLst>
              <a:ext uri="{FF2B5EF4-FFF2-40B4-BE49-F238E27FC236}">
                <a16:creationId xmlns:a16="http://schemas.microsoft.com/office/drawing/2014/main" id="{42EA9CC2-41A3-C1F7-2EA1-B05F59F71150}"/>
              </a:ext>
            </a:extLst>
          </p:cNvPr>
          <p:cNvPicPr>
            <a:picLocks noChangeAspect="1"/>
          </p:cNvPicPr>
          <p:nvPr/>
        </p:nvPicPr>
        <p:blipFill>
          <a:blip r:embed="rId3"/>
          <a:stretch>
            <a:fillRect/>
          </a:stretch>
        </p:blipFill>
        <p:spPr>
          <a:xfrm>
            <a:off x="4417888" y="1539316"/>
            <a:ext cx="7037797" cy="4717030"/>
          </a:xfrm>
          <a:prstGeom prst="roundRect">
            <a:avLst>
              <a:gd name="adj" fmla="val 8594"/>
            </a:avLst>
          </a:prstGeom>
          <a:solidFill>
            <a:srgbClr val="FFFFFF">
              <a:shade val="85000"/>
            </a:srgbClr>
          </a:solidFill>
          <a:ln>
            <a:noFill/>
          </a:ln>
          <a:effectLst/>
        </p:spPr>
      </p:pic>
      <p:sp>
        <p:nvSpPr>
          <p:cNvPr id="11" name="TextBox 10">
            <a:extLst>
              <a:ext uri="{FF2B5EF4-FFF2-40B4-BE49-F238E27FC236}">
                <a16:creationId xmlns:a16="http://schemas.microsoft.com/office/drawing/2014/main" id="{3877FC08-CCD1-DAAE-37E4-4565A60601D2}"/>
              </a:ext>
            </a:extLst>
          </p:cNvPr>
          <p:cNvSpPr txBox="1"/>
          <p:nvPr/>
        </p:nvSpPr>
        <p:spPr>
          <a:xfrm>
            <a:off x="6647383" y="965772"/>
            <a:ext cx="3133618" cy="584775"/>
          </a:xfrm>
          <a:prstGeom prst="rect">
            <a:avLst/>
          </a:prstGeom>
          <a:noFill/>
        </p:spPr>
        <p:txBody>
          <a:bodyPr wrap="square" rtlCol="0">
            <a:spAutoFit/>
          </a:bodyPr>
          <a:lstStyle/>
          <a:p>
            <a:r>
              <a:rPr lang="en-US" sz="3200" dirty="0"/>
              <a:t>Occupation</a:t>
            </a:r>
            <a:endParaRPr lang="en-IN" sz="3200" dirty="0"/>
          </a:p>
        </p:txBody>
      </p:sp>
    </p:spTree>
    <p:extLst>
      <p:ext uri="{BB962C8B-B14F-4D97-AF65-F5344CB8AC3E}">
        <p14:creationId xmlns:p14="http://schemas.microsoft.com/office/powerpoint/2010/main" val="2210655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F2B0-CC2F-378A-AD01-9205C4123582}"/>
              </a:ext>
            </a:extLst>
          </p:cNvPr>
          <p:cNvSpPr>
            <a:spLocks noGrp="1"/>
          </p:cNvSpPr>
          <p:nvPr>
            <p:ph type="title"/>
          </p:nvPr>
        </p:nvSpPr>
        <p:spPr>
          <a:xfrm>
            <a:off x="576072" y="1078992"/>
            <a:ext cx="10515600" cy="676656"/>
          </a:xfrm>
        </p:spPr>
        <p:txBody>
          <a:bodyPr>
            <a:noAutofit/>
          </a:bodyPr>
          <a:lstStyle/>
          <a:p>
            <a:pPr algn="l"/>
            <a:r>
              <a:rPr lang="en-IN" sz="3600" b="1" dirty="0"/>
              <a:t>OBJECTIVE-1: </a:t>
            </a:r>
            <a:r>
              <a:rPr lang="en-IN" sz="2400" b="1" dirty="0"/>
              <a:t>To </a:t>
            </a:r>
            <a:r>
              <a:rPr lang="en-IN" sz="2400" dirty="0">
                <a:effectLst/>
                <a:ea typeface="Calibri" panose="020F0502020204030204" pitchFamily="34" charset="0"/>
              </a:rPr>
              <a:t>study the effect of socio-economic factors on use of plastic</a:t>
            </a:r>
            <a:r>
              <a:rPr lang="en-IN" sz="2400" b="1" dirty="0"/>
              <a:t>.</a:t>
            </a:r>
            <a:br>
              <a:rPr lang="en-US" sz="2400" dirty="0"/>
            </a:br>
            <a:endParaRPr lang="en-IN" sz="2400" dirty="0"/>
          </a:p>
        </p:txBody>
      </p:sp>
      <p:sp>
        <p:nvSpPr>
          <p:cNvPr id="3" name="Content Placeholder 2">
            <a:extLst>
              <a:ext uri="{FF2B5EF4-FFF2-40B4-BE49-F238E27FC236}">
                <a16:creationId xmlns:a16="http://schemas.microsoft.com/office/drawing/2014/main" id="{9310168B-04AE-0E3D-F31D-5AB9BFDC0D36}"/>
              </a:ext>
            </a:extLst>
          </p:cNvPr>
          <p:cNvSpPr>
            <a:spLocks noGrp="1"/>
          </p:cNvSpPr>
          <p:nvPr>
            <p:ph idx="1"/>
          </p:nvPr>
        </p:nvSpPr>
        <p:spPr>
          <a:xfrm>
            <a:off x="576073" y="1901952"/>
            <a:ext cx="9533698" cy="3877056"/>
          </a:xfrm>
        </p:spPr>
        <p:txBody>
          <a:bodyPr>
            <a:normAutofit/>
          </a:bodyPr>
          <a:lstStyle/>
          <a:p>
            <a:pPr marL="0" indent="0">
              <a:buNone/>
            </a:pP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0</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 usage of plastic &amp; socio-economic factors are independent.</a:t>
            </a:r>
            <a:endParaRPr lang="en-US" sz="2800"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1</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 usage of plastic &amp; socio-economic factors are dependent.</a:t>
            </a:r>
          </a:p>
          <a:p>
            <a:pPr marL="0" indent="0">
              <a:buNone/>
            </a:pPr>
            <a:r>
              <a:rPr lang="en-IN" sz="2800" dirty="0">
                <a:latin typeface="Times New Roman" panose="02020603050405020304" pitchFamily="18" charset="0"/>
                <a:cs typeface="Times New Roman" panose="02020603050405020304" pitchFamily="18" charset="0"/>
              </a:rPr>
              <a:t>By</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using Multinomial Logistic Regression to test the hypothesis.</a:t>
            </a:r>
          </a:p>
          <a:p>
            <a:pPr marL="0" indent="0">
              <a:buNone/>
            </a:pP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97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7F86-2DD3-282F-94A3-A72C7B491470}"/>
              </a:ext>
            </a:extLst>
          </p:cNvPr>
          <p:cNvSpPr>
            <a:spLocks noGrp="1"/>
          </p:cNvSpPr>
          <p:nvPr>
            <p:ph type="title"/>
          </p:nvPr>
        </p:nvSpPr>
        <p:spPr>
          <a:xfrm>
            <a:off x="913794" y="60545"/>
            <a:ext cx="10353761" cy="1326321"/>
          </a:xfrm>
        </p:spPr>
        <p:txBody>
          <a:bodyPr>
            <a:normAutofit/>
          </a:bodyPr>
          <a:lstStyle/>
          <a:p>
            <a:r>
              <a:rPr lang="en-IN" sz="3600" dirty="0"/>
              <a:t>Multinomial Logistic regression</a:t>
            </a:r>
          </a:p>
        </p:txBody>
      </p:sp>
      <p:pic>
        <p:nvPicPr>
          <p:cNvPr id="7" name="Picture 6">
            <a:extLst>
              <a:ext uri="{FF2B5EF4-FFF2-40B4-BE49-F238E27FC236}">
                <a16:creationId xmlns:a16="http://schemas.microsoft.com/office/drawing/2014/main" id="{F47F36C2-D7B4-0FFE-9FEE-62B35BCD0C96}"/>
              </a:ext>
            </a:extLst>
          </p:cNvPr>
          <p:cNvPicPr/>
          <p:nvPr/>
        </p:nvPicPr>
        <p:blipFill>
          <a:blip r:embed="rId2"/>
          <a:stretch>
            <a:fillRect/>
          </a:stretch>
        </p:blipFill>
        <p:spPr>
          <a:xfrm>
            <a:off x="410790" y="1364005"/>
            <a:ext cx="5222033" cy="4263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FAA8D390-1985-DE85-A3E7-0FB33A9E9E15}"/>
              </a:ext>
            </a:extLst>
          </p:cNvPr>
          <p:cNvSpPr/>
          <p:nvPr/>
        </p:nvSpPr>
        <p:spPr>
          <a:xfrm>
            <a:off x="4613564" y="2826327"/>
            <a:ext cx="858612" cy="1276281"/>
          </a:xfrm>
          <a:prstGeom prst="rect">
            <a:avLst/>
          </a:prstGeom>
          <a:no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sp>
        <p:nvSpPr>
          <p:cNvPr id="9" name="Right Brace 8">
            <a:extLst>
              <a:ext uri="{FF2B5EF4-FFF2-40B4-BE49-F238E27FC236}">
                <a16:creationId xmlns:a16="http://schemas.microsoft.com/office/drawing/2014/main" id="{A27815D8-95F8-F488-6ECB-425728B0F08C}"/>
              </a:ext>
            </a:extLst>
          </p:cNvPr>
          <p:cNvSpPr/>
          <p:nvPr/>
        </p:nvSpPr>
        <p:spPr>
          <a:xfrm>
            <a:off x="5652343" y="3750895"/>
            <a:ext cx="906836" cy="1433349"/>
          </a:xfrm>
          <a:prstGeom prst="rightBrace">
            <a:avLst>
              <a:gd name="adj1" fmla="val 8333"/>
              <a:gd name="adj2" fmla="val 73223"/>
            </a:avLst>
          </a:prstGeom>
          <a:ln w="57150">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TextBox 9">
            <a:extLst>
              <a:ext uri="{FF2B5EF4-FFF2-40B4-BE49-F238E27FC236}">
                <a16:creationId xmlns:a16="http://schemas.microsoft.com/office/drawing/2014/main" id="{1264B4A6-0B77-1C0C-D4FF-F06EF46EFDAD}"/>
              </a:ext>
            </a:extLst>
          </p:cNvPr>
          <p:cNvSpPr txBox="1"/>
          <p:nvPr/>
        </p:nvSpPr>
        <p:spPr>
          <a:xfrm>
            <a:off x="6591147" y="4537913"/>
            <a:ext cx="5076433" cy="646331"/>
          </a:xfrm>
          <a:prstGeom prst="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0000"/>
            </a:solidFill>
          </a:ln>
        </p:spPr>
        <p:txBody>
          <a:bodyPr wrap="square" rtlCol="0">
            <a:spAutoFit/>
          </a:bodyPr>
          <a:lstStyle/>
          <a:p>
            <a:pPr algn="just"/>
            <a:r>
              <a:rPr lang="en-US" dirty="0">
                <a:solidFill>
                  <a:srgbClr val="000000"/>
                </a:solidFill>
                <a:cs typeface="Times New Roman" panose="02020603050405020304" pitchFamily="18" charset="0"/>
              </a:rPr>
              <a:t>⸪ P-value of Age, Gender and Area are &lt;0.05 </a:t>
            </a:r>
          </a:p>
          <a:p>
            <a:pPr algn="just"/>
            <a:r>
              <a:rPr lang="en-US" dirty="0">
                <a:solidFill>
                  <a:srgbClr val="000000"/>
                </a:solidFill>
                <a:cs typeface="Times New Roman" panose="02020603050405020304" pitchFamily="18" charset="0"/>
              </a:rPr>
              <a:t>⸫ Age, Gender and Area are significant</a:t>
            </a:r>
            <a:endParaRPr lang="en-US" dirty="0">
              <a:solidFill>
                <a:srgbClr val="000000"/>
              </a:solidFill>
            </a:endParaRPr>
          </a:p>
        </p:txBody>
      </p:sp>
      <p:pic>
        <p:nvPicPr>
          <p:cNvPr id="11" name="Picture 10">
            <a:extLst>
              <a:ext uri="{FF2B5EF4-FFF2-40B4-BE49-F238E27FC236}">
                <a16:creationId xmlns:a16="http://schemas.microsoft.com/office/drawing/2014/main" id="{8DE88311-817F-75EA-E974-57C649080C84}"/>
              </a:ext>
            </a:extLst>
          </p:cNvPr>
          <p:cNvPicPr>
            <a:picLocks noChangeAspect="1"/>
          </p:cNvPicPr>
          <p:nvPr/>
        </p:nvPicPr>
        <p:blipFill>
          <a:blip r:embed="rId3"/>
          <a:stretch>
            <a:fillRect/>
          </a:stretch>
        </p:blipFill>
        <p:spPr>
          <a:xfrm>
            <a:off x="6591147" y="1393709"/>
            <a:ext cx="4483183" cy="11679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23C323D1-E5F3-B91C-BE5A-20EA3F88C305}"/>
              </a:ext>
            </a:extLst>
          </p:cNvPr>
          <p:cNvSpPr txBox="1"/>
          <p:nvPr/>
        </p:nvSpPr>
        <p:spPr>
          <a:xfrm>
            <a:off x="6591147" y="2792545"/>
            <a:ext cx="5076433" cy="1477328"/>
          </a:xfrm>
          <a:prstGeom prst="rect">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0000"/>
            </a:solidFill>
          </a:ln>
        </p:spPr>
        <p:txBody>
          <a:bodyPr wrap="square" rtlCol="0">
            <a:spAutoFit/>
          </a:bodyPr>
          <a:lstStyle/>
          <a:p>
            <a:pPr algn="just"/>
            <a:r>
              <a:rPr lang="en-US" dirty="0">
                <a:solidFill>
                  <a:srgbClr val="000000"/>
                </a:solidFill>
                <a:cs typeface="Times New Roman" panose="02020603050405020304" pitchFamily="18" charset="0"/>
              </a:rPr>
              <a:t>⸪ </a:t>
            </a:r>
            <a:r>
              <a:rPr lang="en-IN" dirty="0">
                <a:solidFill>
                  <a:schemeClr val="bg1"/>
                </a:solidFill>
                <a:cs typeface="Times New Roman" panose="02020603050405020304" pitchFamily="18" charset="0"/>
              </a:rPr>
              <a:t>There is no strong evidence to suggest a lack-of-fit in the Multinomial Logistic Model based on the Hosmer &amp; </a:t>
            </a:r>
            <a:r>
              <a:rPr lang="en-IN" dirty="0" err="1">
                <a:solidFill>
                  <a:schemeClr val="bg1"/>
                </a:solidFill>
                <a:cs typeface="Times New Roman" panose="02020603050405020304" pitchFamily="18" charset="0"/>
              </a:rPr>
              <a:t>Lemeshow</a:t>
            </a:r>
            <a:r>
              <a:rPr lang="en-IN" dirty="0">
                <a:solidFill>
                  <a:schemeClr val="bg1"/>
                </a:solidFill>
                <a:cs typeface="Times New Roman" panose="02020603050405020304" pitchFamily="18" charset="0"/>
              </a:rPr>
              <a:t> Test hence, the Multinomial Logistic Regression fits the expected data well.</a:t>
            </a:r>
          </a:p>
        </p:txBody>
      </p:sp>
    </p:spTree>
    <p:extLst>
      <p:ext uri="{BB962C8B-B14F-4D97-AF65-F5344CB8AC3E}">
        <p14:creationId xmlns:p14="http://schemas.microsoft.com/office/powerpoint/2010/main" val="4152880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F568FCB-2B15-77B0-3C21-C979AE8CC498}"/>
              </a:ext>
            </a:extLst>
          </p:cNvPr>
          <p:cNvSpPr>
            <a:spLocks noGrp="1"/>
          </p:cNvSpPr>
          <p:nvPr>
            <p:ph type="body" sz="quarter" idx="13"/>
          </p:nvPr>
        </p:nvSpPr>
        <p:spPr>
          <a:xfrm>
            <a:off x="339009" y="660968"/>
            <a:ext cx="5878358" cy="2216986"/>
          </a:xfrm>
        </p:spPr>
        <p:txBody>
          <a:bodyPr>
            <a:normAutofit/>
          </a:bodyPr>
          <a:lstStyle/>
          <a:p>
            <a:pPr algn="l"/>
            <a:r>
              <a:rPr lang="en-IN" sz="2800" b="1" dirty="0">
                <a:latin typeface="Times New Roman" panose="02020603050405020304" pitchFamily="18" charset="0"/>
                <a:cs typeface="Times New Roman" panose="02020603050405020304" pitchFamily="18" charset="0"/>
              </a:rPr>
              <a:t>For Age:</a:t>
            </a:r>
          </a:p>
        </p:txBody>
      </p:sp>
      <p:sp>
        <p:nvSpPr>
          <p:cNvPr id="6" name="Title 5">
            <a:extLst>
              <a:ext uri="{FF2B5EF4-FFF2-40B4-BE49-F238E27FC236}">
                <a16:creationId xmlns:a16="http://schemas.microsoft.com/office/drawing/2014/main" id="{8F2DC7C7-8F8B-A490-A151-54C7396A3D6E}"/>
              </a:ext>
            </a:extLst>
          </p:cNvPr>
          <p:cNvSpPr>
            <a:spLocks noGrp="1"/>
          </p:cNvSpPr>
          <p:nvPr>
            <p:ph type="title"/>
          </p:nvPr>
        </p:nvSpPr>
        <p:spPr>
          <a:xfrm>
            <a:off x="270030" y="0"/>
            <a:ext cx="6016316" cy="838074"/>
          </a:xfrm>
        </p:spPr>
        <p:txBody>
          <a:bodyPr>
            <a:normAutofit/>
          </a:bodyPr>
          <a:lstStyle/>
          <a:p>
            <a:pPr algn="l"/>
            <a:r>
              <a:rPr lang="en-IN" sz="3600" dirty="0">
                <a:latin typeface="+mj-lt"/>
              </a:rPr>
              <a:t>Odds Ratio</a:t>
            </a:r>
          </a:p>
        </p:txBody>
      </p:sp>
      <p:sp>
        <p:nvSpPr>
          <p:cNvPr id="7" name="TextBox 6">
            <a:extLst>
              <a:ext uri="{FF2B5EF4-FFF2-40B4-BE49-F238E27FC236}">
                <a16:creationId xmlns:a16="http://schemas.microsoft.com/office/drawing/2014/main" id="{45A1DFD3-1E5E-5A60-AAA0-C0F4DF6275EA}"/>
              </a:ext>
            </a:extLst>
          </p:cNvPr>
          <p:cNvSpPr txBox="1"/>
          <p:nvPr/>
        </p:nvSpPr>
        <p:spPr>
          <a:xfrm>
            <a:off x="5099250" y="2313709"/>
            <a:ext cx="6753741" cy="313932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a:solidFill>
              <a:srgbClr val="000000"/>
            </a:solidFill>
          </a:ln>
        </p:spPr>
        <p:txBody>
          <a:bodyPr wrap="square" rtlCol="0">
            <a:spAutoFit/>
          </a:bodyPr>
          <a:lstStyle/>
          <a:p>
            <a:pPr lvl="0" algn="just"/>
            <a:r>
              <a:rPr lang="en-IN" dirty="0">
                <a:solidFill>
                  <a:srgbClr val="000000"/>
                </a:solidFill>
              </a:rPr>
              <a:t>The odds of category No with reference category Yes for customer with Age group 26-33 is estimated to be 0.911 with reference Age group 18-25.</a:t>
            </a:r>
            <a:endParaRPr lang="en-US" dirty="0">
              <a:solidFill>
                <a:srgbClr val="000000"/>
              </a:solidFill>
            </a:endParaRPr>
          </a:p>
          <a:p>
            <a:pPr algn="just"/>
            <a:r>
              <a:rPr lang="en-IN" dirty="0">
                <a:solidFill>
                  <a:srgbClr val="000000"/>
                </a:solidFill>
              </a:rPr>
              <a:t>∴ A customer with Age 26-33 is less likely to not use plastic bag as compared to Age 18-25.</a:t>
            </a:r>
          </a:p>
          <a:p>
            <a:pPr algn="just"/>
            <a:endParaRPr lang="en-IN" dirty="0">
              <a:solidFill>
                <a:srgbClr val="000000"/>
              </a:solidFill>
            </a:endParaRPr>
          </a:p>
          <a:p>
            <a:pPr lvl="0" algn="just"/>
            <a:r>
              <a:rPr lang="en-IN" dirty="0">
                <a:solidFill>
                  <a:srgbClr val="000000"/>
                </a:solidFill>
              </a:rPr>
              <a:t>The odds of category Maybe with reference category Yes for customer with Age group 26-33 is estimated to be 0.596 with reference Age group 18-25.</a:t>
            </a:r>
            <a:endParaRPr lang="en-US" dirty="0">
              <a:solidFill>
                <a:srgbClr val="000000"/>
              </a:solidFill>
            </a:endParaRPr>
          </a:p>
          <a:p>
            <a:pPr algn="just"/>
            <a:r>
              <a:rPr lang="en-IN" dirty="0">
                <a:solidFill>
                  <a:srgbClr val="000000"/>
                </a:solidFill>
              </a:rPr>
              <a:t>∴ A customer with Age 26-33 is less likely to sometimes use plastic bag as compared to Age 18-25.</a:t>
            </a:r>
            <a:endParaRPr lang="en-US" dirty="0">
              <a:solidFill>
                <a:srgbClr val="000000"/>
              </a:solidFill>
            </a:endParaRPr>
          </a:p>
        </p:txBody>
      </p:sp>
      <p:pic>
        <p:nvPicPr>
          <p:cNvPr id="8" name="Content Placeholder 8">
            <a:extLst>
              <a:ext uri="{FF2B5EF4-FFF2-40B4-BE49-F238E27FC236}">
                <a16:creationId xmlns:a16="http://schemas.microsoft.com/office/drawing/2014/main" id="{ED5BEB79-10C5-8F20-5E25-772071E88175}"/>
              </a:ext>
            </a:extLst>
          </p:cNvPr>
          <p:cNvPicPr>
            <a:picLocks noChangeAspect="1"/>
          </p:cNvPicPr>
          <p:nvPr/>
        </p:nvPicPr>
        <p:blipFill>
          <a:blip r:embed="rId2"/>
          <a:stretch>
            <a:fillRect/>
          </a:stretch>
        </p:blipFill>
        <p:spPr>
          <a:xfrm>
            <a:off x="270030" y="1252542"/>
            <a:ext cx="4489479" cy="3250824"/>
          </a:xfrm>
          <a:prstGeom prst="rect">
            <a:avLst/>
          </a:prstGeom>
          <a:ln w="38100">
            <a:solidFill>
              <a:srgbClr val="000000"/>
            </a:solidFill>
          </a:ln>
        </p:spPr>
      </p:pic>
      <p:sp>
        <p:nvSpPr>
          <p:cNvPr id="9" name="Oval 8">
            <a:extLst>
              <a:ext uri="{FF2B5EF4-FFF2-40B4-BE49-F238E27FC236}">
                <a16:creationId xmlns:a16="http://schemas.microsoft.com/office/drawing/2014/main" id="{EBFF2B5E-2040-EBB6-FA68-9F3E6DC17311}"/>
              </a:ext>
            </a:extLst>
          </p:cNvPr>
          <p:cNvSpPr/>
          <p:nvPr/>
        </p:nvSpPr>
        <p:spPr>
          <a:xfrm>
            <a:off x="2483317" y="2053746"/>
            <a:ext cx="940436" cy="64132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10" name="Straight Connector 9">
            <a:extLst>
              <a:ext uri="{FF2B5EF4-FFF2-40B4-BE49-F238E27FC236}">
                <a16:creationId xmlns:a16="http://schemas.microsoft.com/office/drawing/2014/main" id="{03F7CC02-7AB5-B443-5711-4B3C653DCC0D}"/>
              </a:ext>
            </a:extLst>
          </p:cNvPr>
          <p:cNvCxnSpPr>
            <a:cxnSpLocks/>
          </p:cNvCxnSpPr>
          <p:nvPr/>
        </p:nvCxnSpPr>
        <p:spPr>
          <a:xfrm>
            <a:off x="2953535" y="2706599"/>
            <a:ext cx="2145715" cy="197127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17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F568FCB-2B15-77B0-3C21-C979AE8CC498}"/>
              </a:ext>
            </a:extLst>
          </p:cNvPr>
          <p:cNvSpPr>
            <a:spLocks noGrp="1"/>
          </p:cNvSpPr>
          <p:nvPr>
            <p:ph type="body" sz="quarter" idx="13"/>
          </p:nvPr>
        </p:nvSpPr>
        <p:spPr>
          <a:xfrm>
            <a:off x="425634" y="757218"/>
            <a:ext cx="5878358" cy="2216986"/>
          </a:xfrm>
        </p:spPr>
        <p:txBody>
          <a:bodyPr>
            <a:normAutofit/>
          </a:bodyPr>
          <a:lstStyle/>
          <a:p>
            <a:pPr algn="l"/>
            <a:r>
              <a:rPr lang="en-IN" sz="2800" b="1" dirty="0">
                <a:latin typeface="Times New Roman" panose="02020603050405020304" pitchFamily="18" charset="0"/>
                <a:cs typeface="Times New Roman" panose="02020603050405020304" pitchFamily="18" charset="0"/>
              </a:rPr>
              <a:t>For Gender:</a:t>
            </a:r>
          </a:p>
        </p:txBody>
      </p:sp>
      <p:sp>
        <p:nvSpPr>
          <p:cNvPr id="7" name="TextBox 6">
            <a:extLst>
              <a:ext uri="{FF2B5EF4-FFF2-40B4-BE49-F238E27FC236}">
                <a16:creationId xmlns:a16="http://schemas.microsoft.com/office/drawing/2014/main" id="{45A1DFD3-1E5E-5A60-AAA0-C0F4DF6275EA}"/>
              </a:ext>
            </a:extLst>
          </p:cNvPr>
          <p:cNvSpPr txBox="1"/>
          <p:nvPr/>
        </p:nvSpPr>
        <p:spPr>
          <a:xfrm>
            <a:off x="5099250" y="2304017"/>
            <a:ext cx="6753741" cy="258532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a:solidFill>
              <a:srgbClr val="000000"/>
            </a:solidFill>
          </a:ln>
        </p:spPr>
        <p:txBody>
          <a:bodyPr wrap="square" rtlCol="0">
            <a:spAutoFit/>
          </a:bodyPr>
          <a:lstStyle/>
          <a:p>
            <a:pPr lvl="0" algn="just"/>
            <a:r>
              <a:rPr lang="en-IN" dirty="0">
                <a:solidFill>
                  <a:srgbClr val="000000"/>
                </a:solidFill>
              </a:rPr>
              <a:t>The odds of category No with reference category Yes for Females is estimated to be 1.068 with reference to Males.</a:t>
            </a:r>
            <a:endParaRPr lang="en-US" dirty="0">
              <a:solidFill>
                <a:srgbClr val="000000"/>
              </a:solidFill>
            </a:endParaRPr>
          </a:p>
          <a:p>
            <a:pPr algn="just"/>
            <a:r>
              <a:rPr lang="en-IN" dirty="0">
                <a:solidFill>
                  <a:srgbClr val="000000"/>
                </a:solidFill>
              </a:rPr>
              <a:t>∴ Females are more likely to not use plastic bag as compared to Males.</a:t>
            </a:r>
          </a:p>
          <a:p>
            <a:pPr algn="just"/>
            <a:endParaRPr lang="en-US" dirty="0">
              <a:solidFill>
                <a:srgbClr val="000000"/>
              </a:solidFill>
            </a:endParaRPr>
          </a:p>
          <a:p>
            <a:pPr lvl="0" algn="just"/>
            <a:r>
              <a:rPr lang="en-IN" dirty="0">
                <a:solidFill>
                  <a:srgbClr val="000000"/>
                </a:solidFill>
              </a:rPr>
              <a:t>The odds of category Maybe with reference category Yes for Females is estimated to be 2.466 with reference to Males.</a:t>
            </a:r>
            <a:endParaRPr lang="en-US" dirty="0">
              <a:solidFill>
                <a:srgbClr val="000000"/>
              </a:solidFill>
            </a:endParaRPr>
          </a:p>
          <a:p>
            <a:pPr algn="just"/>
            <a:r>
              <a:rPr lang="en-IN" dirty="0">
                <a:solidFill>
                  <a:srgbClr val="000000"/>
                </a:solidFill>
              </a:rPr>
              <a:t>∴ Females are more likely to sometimes use plastic bag as compared to Males.</a:t>
            </a:r>
            <a:endParaRPr lang="en-US" dirty="0">
              <a:solidFill>
                <a:srgbClr val="000000"/>
              </a:solidFill>
            </a:endParaRPr>
          </a:p>
        </p:txBody>
      </p:sp>
      <p:pic>
        <p:nvPicPr>
          <p:cNvPr id="2" name="Content Placeholder 8">
            <a:extLst>
              <a:ext uri="{FF2B5EF4-FFF2-40B4-BE49-F238E27FC236}">
                <a16:creationId xmlns:a16="http://schemas.microsoft.com/office/drawing/2014/main" id="{B0BC41B1-32FF-4D06-6918-664D8C36E2B9}"/>
              </a:ext>
            </a:extLst>
          </p:cNvPr>
          <p:cNvPicPr>
            <a:picLocks noChangeAspect="1"/>
          </p:cNvPicPr>
          <p:nvPr/>
        </p:nvPicPr>
        <p:blipFill>
          <a:blip r:embed="rId2"/>
          <a:stretch>
            <a:fillRect/>
          </a:stretch>
        </p:blipFill>
        <p:spPr>
          <a:xfrm>
            <a:off x="576072" y="1509631"/>
            <a:ext cx="3649564" cy="637560"/>
          </a:xfrm>
          <a:prstGeom prst="rect">
            <a:avLst/>
          </a:prstGeom>
          <a:ln w="38100">
            <a:solidFill>
              <a:srgbClr val="000000"/>
            </a:solidFill>
          </a:ln>
        </p:spPr>
      </p:pic>
      <p:pic>
        <p:nvPicPr>
          <p:cNvPr id="3" name="Picture 2">
            <a:extLst>
              <a:ext uri="{FF2B5EF4-FFF2-40B4-BE49-F238E27FC236}">
                <a16:creationId xmlns:a16="http://schemas.microsoft.com/office/drawing/2014/main" id="{DEFF67B7-EF4C-CC35-3B88-3B5931327138}"/>
              </a:ext>
            </a:extLst>
          </p:cNvPr>
          <p:cNvPicPr>
            <a:picLocks noChangeAspect="1"/>
          </p:cNvPicPr>
          <p:nvPr/>
        </p:nvPicPr>
        <p:blipFill>
          <a:blip r:embed="rId3"/>
          <a:stretch>
            <a:fillRect/>
          </a:stretch>
        </p:blipFill>
        <p:spPr>
          <a:xfrm>
            <a:off x="576072" y="2203406"/>
            <a:ext cx="3649563" cy="665017"/>
          </a:xfrm>
          <a:prstGeom prst="rect">
            <a:avLst/>
          </a:prstGeom>
          <a:ln w="57150">
            <a:solidFill>
              <a:srgbClr val="000000"/>
            </a:solidFill>
          </a:ln>
        </p:spPr>
      </p:pic>
      <p:sp>
        <p:nvSpPr>
          <p:cNvPr id="4" name="Oval 3">
            <a:extLst>
              <a:ext uri="{FF2B5EF4-FFF2-40B4-BE49-F238E27FC236}">
                <a16:creationId xmlns:a16="http://schemas.microsoft.com/office/drawing/2014/main" id="{097EBBB3-6772-E791-7D5D-0AFB0F6D3BA1}"/>
              </a:ext>
            </a:extLst>
          </p:cNvPr>
          <p:cNvSpPr/>
          <p:nvPr/>
        </p:nvSpPr>
        <p:spPr>
          <a:xfrm>
            <a:off x="2282711" y="2203406"/>
            <a:ext cx="941752" cy="66501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11" name="Straight Connector 10">
            <a:extLst>
              <a:ext uri="{FF2B5EF4-FFF2-40B4-BE49-F238E27FC236}">
                <a16:creationId xmlns:a16="http://schemas.microsoft.com/office/drawing/2014/main" id="{5052725E-0776-B292-7F71-DC6D8B87B373}"/>
              </a:ext>
            </a:extLst>
          </p:cNvPr>
          <p:cNvCxnSpPr>
            <a:cxnSpLocks/>
          </p:cNvCxnSpPr>
          <p:nvPr/>
        </p:nvCxnSpPr>
        <p:spPr>
          <a:xfrm>
            <a:off x="3041583" y="2818748"/>
            <a:ext cx="2057667" cy="6375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80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F568FCB-2B15-77B0-3C21-C979AE8CC498}"/>
              </a:ext>
            </a:extLst>
          </p:cNvPr>
          <p:cNvSpPr>
            <a:spLocks noGrp="1"/>
          </p:cNvSpPr>
          <p:nvPr>
            <p:ph type="body" sz="quarter" idx="13"/>
          </p:nvPr>
        </p:nvSpPr>
        <p:spPr>
          <a:xfrm>
            <a:off x="425634" y="757218"/>
            <a:ext cx="5878358" cy="2216986"/>
          </a:xfrm>
        </p:spPr>
        <p:txBody>
          <a:bodyPr>
            <a:normAutofit/>
          </a:bodyPr>
          <a:lstStyle/>
          <a:p>
            <a:pPr algn="l"/>
            <a:r>
              <a:rPr lang="en-IN" sz="2800" b="1" dirty="0">
                <a:latin typeface="Times New Roman" panose="02020603050405020304" pitchFamily="18" charset="0"/>
                <a:cs typeface="Times New Roman" panose="02020603050405020304" pitchFamily="18" charset="0"/>
              </a:rPr>
              <a:t>For Occupation:</a:t>
            </a:r>
          </a:p>
        </p:txBody>
      </p:sp>
      <p:sp>
        <p:nvSpPr>
          <p:cNvPr id="7" name="TextBox 6">
            <a:extLst>
              <a:ext uri="{FF2B5EF4-FFF2-40B4-BE49-F238E27FC236}">
                <a16:creationId xmlns:a16="http://schemas.microsoft.com/office/drawing/2014/main" id="{45A1DFD3-1E5E-5A60-AAA0-C0F4DF6275EA}"/>
              </a:ext>
            </a:extLst>
          </p:cNvPr>
          <p:cNvSpPr txBox="1"/>
          <p:nvPr/>
        </p:nvSpPr>
        <p:spPr>
          <a:xfrm>
            <a:off x="5092491" y="2611205"/>
            <a:ext cx="6523437" cy="313932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a:solidFill>
              <a:srgbClr val="000000"/>
            </a:solidFill>
          </a:ln>
        </p:spPr>
        <p:txBody>
          <a:bodyPr wrap="square" rtlCol="0">
            <a:spAutoFit/>
          </a:bodyPr>
          <a:lstStyle/>
          <a:p>
            <a:pPr lvl="0" algn="just"/>
            <a:r>
              <a:rPr lang="en-IN" dirty="0">
                <a:solidFill>
                  <a:srgbClr val="000000"/>
                </a:solidFill>
              </a:rPr>
              <a:t>The odds of category No with reference category Yes for the Self-Employed persons is estimated to be 4.842 with reference to Students.</a:t>
            </a:r>
            <a:endParaRPr lang="en-US" dirty="0">
              <a:solidFill>
                <a:srgbClr val="000000"/>
              </a:solidFill>
            </a:endParaRPr>
          </a:p>
          <a:p>
            <a:pPr algn="just"/>
            <a:r>
              <a:rPr lang="en-IN" dirty="0">
                <a:solidFill>
                  <a:srgbClr val="000000"/>
                </a:solidFill>
              </a:rPr>
              <a:t>∴ The Self-Employed persons are more likely to not use plastic bag as compared to Students.</a:t>
            </a:r>
          </a:p>
          <a:p>
            <a:pPr algn="just"/>
            <a:endParaRPr lang="en-US" dirty="0">
              <a:solidFill>
                <a:srgbClr val="000000"/>
              </a:solidFill>
            </a:endParaRPr>
          </a:p>
          <a:p>
            <a:pPr lvl="0" algn="just"/>
            <a:r>
              <a:rPr lang="en-IN" dirty="0">
                <a:solidFill>
                  <a:srgbClr val="000000"/>
                </a:solidFill>
              </a:rPr>
              <a:t>The odds of category Maybe with reference category Yes for the Self-Employed persons is estimated to be 2.048 with reference to Students.</a:t>
            </a:r>
            <a:endParaRPr lang="en-US" dirty="0">
              <a:solidFill>
                <a:srgbClr val="000000"/>
              </a:solidFill>
            </a:endParaRPr>
          </a:p>
          <a:p>
            <a:pPr algn="just"/>
            <a:r>
              <a:rPr lang="en-IN" dirty="0">
                <a:solidFill>
                  <a:srgbClr val="000000"/>
                </a:solidFill>
              </a:rPr>
              <a:t>∴ The Self-Employed persons are more likely to sometimes use plastic bag as compared to Students.</a:t>
            </a:r>
            <a:endParaRPr lang="en-US" dirty="0">
              <a:solidFill>
                <a:srgbClr val="000000"/>
              </a:solidFill>
            </a:endParaRPr>
          </a:p>
        </p:txBody>
      </p:sp>
      <p:pic>
        <p:nvPicPr>
          <p:cNvPr id="2" name="Content Placeholder 8">
            <a:extLst>
              <a:ext uri="{FF2B5EF4-FFF2-40B4-BE49-F238E27FC236}">
                <a16:creationId xmlns:a16="http://schemas.microsoft.com/office/drawing/2014/main" id="{B0BC41B1-32FF-4D06-6918-664D8C36E2B9}"/>
              </a:ext>
            </a:extLst>
          </p:cNvPr>
          <p:cNvPicPr>
            <a:picLocks noChangeAspect="1"/>
          </p:cNvPicPr>
          <p:nvPr/>
        </p:nvPicPr>
        <p:blipFill>
          <a:blip r:embed="rId2"/>
          <a:stretch>
            <a:fillRect/>
          </a:stretch>
        </p:blipFill>
        <p:spPr>
          <a:xfrm>
            <a:off x="572682" y="1427215"/>
            <a:ext cx="3912691" cy="703781"/>
          </a:xfrm>
          <a:prstGeom prst="rect">
            <a:avLst/>
          </a:prstGeom>
          <a:ln w="38100">
            <a:solidFill>
              <a:srgbClr val="000000"/>
            </a:solidFill>
          </a:ln>
        </p:spPr>
      </p:pic>
      <p:pic>
        <p:nvPicPr>
          <p:cNvPr id="6" name="Content Placeholder 6">
            <a:extLst>
              <a:ext uri="{FF2B5EF4-FFF2-40B4-BE49-F238E27FC236}">
                <a16:creationId xmlns:a16="http://schemas.microsoft.com/office/drawing/2014/main" id="{3867A802-5311-97E7-FA12-9E887448D63B}"/>
              </a:ext>
            </a:extLst>
          </p:cNvPr>
          <p:cNvPicPr>
            <a:picLocks noChangeAspect="1"/>
          </p:cNvPicPr>
          <p:nvPr/>
        </p:nvPicPr>
        <p:blipFill>
          <a:blip r:embed="rId3"/>
          <a:stretch>
            <a:fillRect/>
          </a:stretch>
        </p:blipFill>
        <p:spPr>
          <a:xfrm>
            <a:off x="572683" y="2163433"/>
            <a:ext cx="3912690" cy="3564822"/>
          </a:xfrm>
          <a:prstGeom prst="rect">
            <a:avLst/>
          </a:prstGeom>
          <a:ln w="38100">
            <a:solidFill>
              <a:srgbClr val="000000"/>
            </a:solidFill>
          </a:ln>
        </p:spPr>
      </p:pic>
      <p:sp>
        <p:nvSpPr>
          <p:cNvPr id="9" name="Oval 8">
            <a:extLst>
              <a:ext uri="{FF2B5EF4-FFF2-40B4-BE49-F238E27FC236}">
                <a16:creationId xmlns:a16="http://schemas.microsoft.com/office/drawing/2014/main" id="{88A9478E-D4A5-BEB6-BC5B-2C6EDC5DEDA5}"/>
              </a:ext>
            </a:extLst>
          </p:cNvPr>
          <p:cNvSpPr/>
          <p:nvPr/>
        </p:nvSpPr>
        <p:spPr>
          <a:xfrm>
            <a:off x="2465222" y="2124933"/>
            <a:ext cx="938091" cy="63756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10" name="Straight Connector 9">
            <a:extLst>
              <a:ext uri="{FF2B5EF4-FFF2-40B4-BE49-F238E27FC236}">
                <a16:creationId xmlns:a16="http://schemas.microsoft.com/office/drawing/2014/main" id="{F6B9ED96-C153-916F-0390-7E0E1380A0B1}"/>
              </a:ext>
            </a:extLst>
          </p:cNvPr>
          <p:cNvCxnSpPr>
            <a:cxnSpLocks/>
            <a:endCxn id="7" idx="1"/>
          </p:cNvCxnSpPr>
          <p:nvPr/>
        </p:nvCxnSpPr>
        <p:spPr>
          <a:xfrm>
            <a:off x="3304297" y="2611205"/>
            <a:ext cx="1788194" cy="15696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87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F568FCB-2B15-77B0-3C21-C979AE8CC498}"/>
              </a:ext>
            </a:extLst>
          </p:cNvPr>
          <p:cNvSpPr>
            <a:spLocks noGrp="1"/>
          </p:cNvSpPr>
          <p:nvPr>
            <p:ph type="body" sz="quarter" idx="13"/>
          </p:nvPr>
        </p:nvSpPr>
        <p:spPr>
          <a:xfrm>
            <a:off x="425634" y="757218"/>
            <a:ext cx="5878358" cy="2216986"/>
          </a:xfrm>
        </p:spPr>
        <p:txBody>
          <a:bodyPr>
            <a:normAutofit/>
          </a:bodyPr>
          <a:lstStyle/>
          <a:p>
            <a:pPr algn="l"/>
            <a:r>
              <a:rPr lang="en-IN" sz="2800" b="1" dirty="0">
                <a:latin typeface="Times New Roman" panose="02020603050405020304" pitchFamily="18" charset="0"/>
                <a:cs typeface="Times New Roman" panose="02020603050405020304" pitchFamily="18" charset="0"/>
              </a:rPr>
              <a:t>For Area:</a:t>
            </a:r>
          </a:p>
        </p:txBody>
      </p:sp>
      <p:sp>
        <p:nvSpPr>
          <p:cNvPr id="7" name="TextBox 6">
            <a:extLst>
              <a:ext uri="{FF2B5EF4-FFF2-40B4-BE49-F238E27FC236}">
                <a16:creationId xmlns:a16="http://schemas.microsoft.com/office/drawing/2014/main" id="{45A1DFD3-1E5E-5A60-AAA0-C0F4DF6275EA}"/>
              </a:ext>
            </a:extLst>
          </p:cNvPr>
          <p:cNvSpPr txBox="1"/>
          <p:nvPr/>
        </p:nvSpPr>
        <p:spPr>
          <a:xfrm>
            <a:off x="5099250" y="2304017"/>
            <a:ext cx="6753741" cy="313932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a:solidFill>
              <a:srgbClr val="000000"/>
            </a:solidFill>
          </a:ln>
        </p:spPr>
        <p:txBody>
          <a:bodyPr wrap="square" rtlCol="0">
            <a:spAutoFit/>
          </a:bodyPr>
          <a:lstStyle/>
          <a:p>
            <a:pPr lvl="0" algn="just"/>
            <a:r>
              <a:rPr lang="en-IN" dirty="0">
                <a:solidFill>
                  <a:srgbClr val="000000"/>
                </a:solidFill>
              </a:rPr>
              <a:t>The odds of category No with reference category Yes for Middle-Class People is estimated to be 3.23 with reference to Lower Middle-Class People.</a:t>
            </a:r>
            <a:endParaRPr lang="en-US" dirty="0">
              <a:solidFill>
                <a:srgbClr val="000000"/>
              </a:solidFill>
            </a:endParaRPr>
          </a:p>
          <a:p>
            <a:pPr algn="just"/>
            <a:r>
              <a:rPr lang="en-IN" dirty="0">
                <a:solidFill>
                  <a:srgbClr val="000000"/>
                </a:solidFill>
              </a:rPr>
              <a:t>∴ Middle-Class People are more likely to not use plastic bag as compared to Lower Middle-Class People.</a:t>
            </a:r>
          </a:p>
          <a:p>
            <a:pPr algn="just"/>
            <a:endParaRPr lang="en-US" dirty="0">
              <a:solidFill>
                <a:srgbClr val="000000"/>
              </a:solidFill>
            </a:endParaRPr>
          </a:p>
          <a:p>
            <a:pPr lvl="0" algn="just"/>
            <a:r>
              <a:rPr lang="en-IN" dirty="0">
                <a:solidFill>
                  <a:srgbClr val="000000"/>
                </a:solidFill>
              </a:rPr>
              <a:t>The odds of category Maybe with reference category Yes for Middle-Class People is estimated to be 3.83 with reference to Lower Middle-Class People.</a:t>
            </a:r>
            <a:endParaRPr lang="en-US" dirty="0">
              <a:solidFill>
                <a:srgbClr val="000000"/>
              </a:solidFill>
            </a:endParaRPr>
          </a:p>
          <a:p>
            <a:pPr algn="just"/>
            <a:r>
              <a:rPr lang="en-IN" dirty="0">
                <a:solidFill>
                  <a:srgbClr val="000000"/>
                </a:solidFill>
              </a:rPr>
              <a:t>∴ Middle-Class People are more likely to sometimes use plastic bag as compared to Lower Middle-Class People.</a:t>
            </a:r>
            <a:endParaRPr lang="en-US" dirty="0">
              <a:solidFill>
                <a:srgbClr val="000000"/>
              </a:solidFill>
            </a:endParaRPr>
          </a:p>
        </p:txBody>
      </p:sp>
      <p:pic>
        <p:nvPicPr>
          <p:cNvPr id="2" name="Content Placeholder 8">
            <a:extLst>
              <a:ext uri="{FF2B5EF4-FFF2-40B4-BE49-F238E27FC236}">
                <a16:creationId xmlns:a16="http://schemas.microsoft.com/office/drawing/2014/main" id="{B0BC41B1-32FF-4D06-6918-664D8C36E2B9}"/>
              </a:ext>
            </a:extLst>
          </p:cNvPr>
          <p:cNvPicPr>
            <a:picLocks noChangeAspect="1"/>
          </p:cNvPicPr>
          <p:nvPr/>
        </p:nvPicPr>
        <p:blipFill>
          <a:blip r:embed="rId2"/>
          <a:stretch>
            <a:fillRect/>
          </a:stretch>
        </p:blipFill>
        <p:spPr>
          <a:xfrm>
            <a:off x="576072" y="1451197"/>
            <a:ext cx="3984056" cy="695994"/>
          </a:xfrm>
          <a:prstGeom prst="rect">
            <a:avLst/>
          </a:prstGeom>
          <a:ln w="38100">
            <a:solidFill>
              <a:srgbClr val="000000"/>
            </a:solidFill>
          </a:ln>
        </p:spPr>
      </p:pic>
      <p:pic>
        <p:nvPicPr>
          <p:cNvPr id="6" name="Content Placeholder 6">
            <a:extLst>
              <a:ext uri="{FF2B5EF4-FFF2-40B4-BE49-F238E27FC236}">
                <a16:creationId xmlns:a16="http://schemas.microsoft.com/office/drawing/2014/main" id="{EF03A424-C4CD-F589-11B3-C59C3420DCBE}"/>
              </a:ext>
            </a:extLst>
          </p:cNvPr>
          <p:cNvPicPr>
            <a:picLocks noChangeAspect="1"/>
          </p:cNvPicPr>
          <p:nvPr/>
        </p:nvPicPr>
        <p:blipFill>
          <a:blip r:embed="rId3"/>
          <a:stretch>
            <a:fillRect/>
          </a:stretch>
        </p:blipFill>
        <p:spPr>
          <a:xfrm>
            <a:off x="582494" y="2161351"/>
            <a:ext cx="3984057" cy="1270446"/>
          </a:xfrm>
          <a:prstGeom prst="rect">
            <a:avLst/>
          </a:prstGeom>
          <a:ln w="57150">
            <a:solidFill>
              <a:srgbClr val="000000"/>
            </a:solidFill>
          </a:ln>
        </p:spPr>
      </p:pic>
      <p:sp>
        <p:nvSpPr>
          <p:cNvPr id="9" name="Oval 8">
            <a:extLst>
              <a:ext uri="{FF2B5EF4-FFF2-40B4-BE49-F238E27FC236}">
                <a16:creationId xmlns:a16="http://schemas.microsoft.com/office/drawing/2014/main" id="{F4133786-988C-FDBF-E5DE-BA206D46088F}"/>
              </a:ext>
            </a:extLst>
          </p:cNvPr>
          <p:cNvSpPr/>
          <p:nvPr/>
        </p:nvSpPr>
        <p:spPr>
          <a:xfrm>
            <a:off x="2433734" y="2118315"/>
            <a:ext cx="997528" cy="69397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10" name="Straight Connector 9">
            <a:extLst>
              <a:ext uri="{FF2B5EF4-FFF2-40B4-BE49-F238E27FC236}">
                <a16:creationId xmlns:a16="http://schemas.microsoft.com/office/drawing/2014/main" id="{65E7F667-76AE-0925-BDA3-C7F5C19D22A4}"/>
              </a:ext>
            </a:extLst>
          </p:cNvPr>
          <p:cNvCxnSpPr>
            <a:cxnSpLocks/>
            <a:endCxn id="7" idx="1"/>
          </p:cNvCxnSpPr>
          <p:nvPr/>
        </p:nvCxnSpPr>
        <p:spPr>
          <a:xfrm>
            <a:off x="3059653" y="2796574"/>
            <a:ext cx="2039597" cy="107710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25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DC3F-0A72-AFE4-F173-61C89E370EB6}"/>
              </a:ext>
            </a:extLst>
          </p:cNvPr>
          <p:cNvSpPr>
            <a:spLocks noGrp="1"/>
          </p:cNvSpPr>
          <p:nvPr>
            <p:ph type="title"/>
          </p:nvPr>
        </p:nvSpPr>
        <p:spPr>
          <a:xfrm>
            <a:off x="460569" y="1014824"/>
            <a:ext cx="10515600" cy="676656"/>
          </a:xfrm>
        </p:spPr>
        <p:txBody>
          <a:bodyPr>
            <a:normAutofit fontScale="90000"/>
          </a:bodyPr>
          <a:lstStyle/>
          <a:p>
            <a:pPr algn="l"/>
            <a:r>
              <a:rPr lang="en-IN" sz="4000" b="1" dirty="0"/>
              <a:t>OBJECTIVE-2: </a:t>
            </a:r>
            <a:r>
              <a:rPr lang="en-IN" sz="2700" b="1" dirty="0"/>
              <a:t>To check the association between socio-economic factor and usage of plastic.</a:t>
            </a:r>
            <a:br>
              <a:rPr lang="en-IN" sz="4800" b="1" dirty="0"/>
            </a:br>
            <a:endParaRPr lang="en-IN" dirty="0"/>
          </a:p>
        </p:txBody>
      </p:sp>
      <p:sp>
        <p:nvSpPr>
          <p:cNvPr id="3" name="Content Placeholder 2">
            <a:extLst>
              <a:ext uri="{FF2B5EF4-FFF2-40B4-BE49-F238E27FC236}">
                <a16:creationId xmlns:a16="http://schemas.microsoft.com/office/drawing/2014/main" id="{A585330A-CE01-7F8B-F6AE-3B86DED25E67}"/>
              </a:ext>
            </a:extLst>
          </p:cNvPr>
          <p:cNvSpPr>
            <a:spLocks noGrp="1"/>
          </p:cNvSpPr>
          <p:nvPr>
            <p:ph idx="1"/>
          </p:nvPr>
        </p:nvSpPr>
        <p:spPr>
          <a:xfrm>
            <a:off x="565798" y="1691480"/>
            <a:ext cx="9482328" cy="3877056"/>
          </a:xfrm>
        </p:spPr>
        <p:txBody>
          <a:bodyPr>
            <a:noAutofit/>
          </a:bodyPr>
          <a:lstStyle/>
          <a:p>
            <a:pPr marL="0" indent="0" algn="just">
              <a:buNone/>
            </a:pPr>
            <a:r>
              <a:rPr lang="en-IN" sz="2800" b="1" dirty="0">
                <a:latin typeface="Times New Roman" panose="02020603050405020304" pitchFamily="18" charset="0"/>
                <a:cs typeface="Times New Roman" panose="02020603050405020304" pitchFamily="18" charset="0"/>
              </a:rPr>
              <a:t>Hypothesis:</a:t>
            </a:r>
          </a:p>
          <a:p>
            <a:pPr marL="0" indent="0" algn="just">
              <a:buNone/>
            </a:pP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0</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no association between the usage of plastic &amp; socio-economic factors. </a:t>
            </a:r>
          </a:p>
          <a:p>
            <a:pPr marL="0" indent="0" algn="just">
              <a:buNone/>
            </a:pP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1</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association between the usage of plastic &amp; socio-economic factors. 	</a:t>
            </a:r>
          </a:p>
          <a:p>
            <a:pPr marL="0" indent="0" algn="just">
              <a:lnSpc>
                <a:spcPct val="107000"/>
              </a:lnSpc>
              <a:spcAft>
                <a:spcPts val="800"/>
              </a:spcAft>
              <a:buNone/>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By using Pearson’s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χ</a:t>
            </a:r>
            <a:r>
              <a:rPr lang="en-IN" sz="28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 Test</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of Association.</a:t>
            </a:r>
          </a:p>
          <a:p>
            <a:pPr marL="0" indent="0" algn="just">
              <a:buNone/>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7121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BA27F9EE-8CC2-EFD7-1CBA-F35C661E9ED8}"/>
              </a:ext>
            </a:extLst>
          </p:cNvPr>
          <p:cNvSpPr txBox="1">
            <a:spLocks/>
          </p:cNvSpPr>
          <p:nvPr/>
        </p:nvSpPr>
        <p:spPr>
          <a:xfrm>
            <a:off x="547305" y="236306"/>
            <a:ext cx="10456318" cy="21309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IN" sz="2800" b="1" dirty="0">
                <a:latin typeface="Times New Roman" panose="02020603050405020304" pitchFamily="18" charset="0"/>
                <a:cs typeface="Times New Roman" panose="02020603050405020304" pitchFamily="18" charset="0"/>
              </a:rPr>
              <a:t>To test the association between Gender &amp; Usage of plastic.</a:t>
            </a:r>
            <a:br>
              <a:rPr lang="en-US"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01</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no association between the usage of plastic &amp; gender.</a:t>
            </a:r>
            <a:br>
              <a:rPr lang="en-US"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11</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association between the usage of plastic &amp; gender.</a:t>
            </a:r>
          </a:p>
        </p:txBody>
      </p:sp>
      <p:pic>
        <p:nvPicPr>
          <p:cNvPr id="9" name="Content Placeholder 6">
            <a:extLst>
              <a:ext uri="{FF2B5EF4-FFF2-40B4-BE49-F238E27FC236}">
                <a16:creationId xmlns:a16="http://schemas.microsoft.com/office/drawing/2014/main" id="{F965BE47-97BD-B25E-0563-FFE4C3C9ECA6}"/>
              </a:ext>
            </a:extLst>
          </p:cNvPr>
          <p:cNvPicPr>
            <a:picLocks noGrp="1"/>
          </p:cNvPicPr>
          <p:nvPr>
            <p:ph idx="1"/>
          </p:nvPr>
        </p:nvPicPr>
        <p:blipFill rotWithShape="1">
          <a:blip r:embed="rId2"/>
          <a:srcRect l="1365" r="1887" b="2097"/>
          <a:stretch/>
        </p:blipFill>
        <p:spPr bwMode="auto">
          <a:xfrm>
            <a:off x="677626" y="2122175"/>
            <a:ext cx="4954756" cy="3318553"/>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0" name="Oval 9">
            <a:extLst>
              <a:ext uri="{FF2B5EF4-FFF2-40B4-BE49-F238E27FC236}">
                <a16:creationId xmlns:a16="http://schemas.microsoft.com/office/drawing/2014/main" id="{54B43F3C-A611-AB55-A145-D6FB19B4419A}"/>
              </a:ext>
            </a:extLst>
          </p:cNvPr>
          <p:cNvSpPr/>
          <p:nvPr/>
        </p:nvSpPr>
        <p:spPr>
          <a:xfrm>
            <a:off x="4923654" y="3094226"/>
            <a:ext cx="706581" cy="3740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11" name="Straight Connector 10">
            <a:extLst>
              <a:ext uri="{FF2B5EF4-FFF2-40B4-BE49-F238E27FC236}">
                <a16:creationId xmlns:a16="http://schemas.microsoft.com/office/drawing/2014/main" id="{2155A7A3-B0F8-CC43-07E7-02B74E079EA0}"/>
              </a:ext>
            </a:extLst>
          </p:cNvPr>
          <p:cNvCxnSpPr>
            <a:cxnSpLocks/>
            <a:stCxn id="10" idx="6"/>
            <a:endCxn id="12" idx="1"/>
          </p:cNvCxnSpPr>
          <p:nvPr/>
        </p:nvCxnSpPr>
        <p:spPr>
          <a:xfrm flipV="1">
            <a:off x="5630235" y="2869000"/>
            <a:ext cx="768715" cy="4122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306E62-D9FB-799B-21EF-E5703FCB8FFC}"/>
              </a:ext>
            </a:extLst>
          </p:cNvPr>
          <p:cNvSpPr txBox="1"/>
          <p:nvPr/>
        </p:nvSpPr>
        <p:spPr>
          <a:xfrm>
            <a:off x="6398950" y="2268835"/>
            <a:ext cx="4635494" cy="120032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solidFill>
              <a:srgbClr val="000000"/>
            </a:solidFill>
          </a:ln>
        </p:spPr>
        <p:txBody>
          <a:bodyPr wrap="square" rtlCol="0">
            <a:spAutoFit/>
          </a:bodyPr>
          <a:lstStyle/>
          <a:p>
            <a:pPr algn="just"/>
            <a:r>
              <a:rPr lang="en-US" dirty="0">
                <a:solidFill>
                  <a:srgbClr val="000000"/>
                </a:solidFill>
              </a:rPr>
              <a:t>Since P-value = 0.0061 &lt; 0.05</a:t>
            </a:r>
          </a:p>
          <a:p>
            <a:pPr algn="just"/>
            <a:r>
              <a:rPr lang="en-US" dirty="0">
                <a:solidFill>
                  <a:srgbClr val="000000"/>
                </a:solidFill>
              </a:rPr>
              <a:t>Therefore we reject null hypothesis and conclude that, there is association between usage of plastic and gender.</a:t>
            </a:r>
          </a:p>
        </p:txBody>
      </p:sp>
      <p:sp>
        <p:nvSpPr>
          <p:cNvPr id="2" name="TextBox 1">
            <a:extLst>
              <a:ext uri="{FF2B5EF4-FFF2-40B4-BE49-F238E27FC236}">
                <a16:creationId xmlns:a16="http://schemas.microsoft.com/office/drawing/2014/main" id="{4D5A9171-4AC2-85B6-A7C4-39F4DFE9AAB7}"/>
              </a:ext>
            </a:extLst>
          </p:cNvPr>
          <p:cNvSpPr txBox="1"/>
          <p:nvPr/>
        </p:nvSpPr>
        <p:spPr>
          <a:xfrm>
            <a:off x="5987219" y="4106213"/>
            <a:ext cx="4223578" cy="155401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solidFill>
              <a:srgbClr val="000000"/>
            </a:solidFill>
          </a:ln>
        </p:spPr>
        <p:txBody>
          <a:bodyPr wrap="square" rtlCol="0">
            <a:spAutoFit/>
          </a:bodyPr>
          <a:lstStyle/>
          <a:p>
            <a:pPr algn="just">
              <a:lnSpc>
                <a:spcPct val="107000"/>
              </a:lnSpc>
              <a:spcAft>
                <a:spcPts val="800"/>
              </a:spcAft>
            </a:pPr>
            <a:r>
              <a:rPr lang="en-IN" sz="1800" kern="100" dirty="0">
                <a:solidFill>
                  <a:schemeClr val="bg1"/>
                </a:solidFill>
                <a:effectLst/>
                <a:ea typeface="Calibri" panose="020F0502020204030204" pitchFamily="34" charset="0"/>
                <a:cs typeface="Times New Roman" panose="02020603050405020304" pitchFamily="18" charset="0"/>
              </a:rPr>
              <a:t>Cramer's V is a measure of association calculated as 0.1597, which is the same as the Phi coefficient suggests that a positive association between gender &amp; usage of plastic.</a:t>
            </a:r>
          </a:p>
        </p:txBody>
      </p:sp>
      <p:sp>
        <p:nvSpPr>
          <p:cNvPr id="3" name="Oval 2">
            <a:extLst>
              <a:ext uri="{FF2B5EF4-FFF2-40B4-BE49-F238E27FC236}">
                <a16:creationId xmlns:a16="http://schemas.microsoft.com/office/drawing/2014/main" id="{301ABE33-7DE7-E06B-5A58-88874AE454E2}"/>
              </a:ext>
            </a:extLst>
          </p:cNvPr>
          <p:cNvSpPr/>
          <p:nvPr/>
        </p:nvSpPr>
        <p:spPr>
          <a:xfrm>
            <a:off x="4054397" y="5103627"/>
            <a:ext cx="803564" cy="3602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4" name="Straight Connector 3">
            <a:extLst>
              <a:ext uri="{FF2B5EF4-FFF2-40B4-BE49-F238E27FC236}">
                <a16:creationId xmlns:a16="http://schemas.microsoft.com/office/drawing/2014/main" id="{3FFD02FD-78FD-C7E2-AE9A-2565227BB65F}"/>
              </a:ext>
            </a:extLst>
          </p:cNvPr>
          <p:cNvCxnSpPr>
            <a:cxnSpLocks/>
            <a:stCxn id="3" idx="6"/>
            <a:endCxn id="2" idx="1"/>
          </p:cNvCxnSpPr>
          <p:nvPr/>
        </p:nvCxnSpPr>
        <p:spPr>
          <a:xfrm flipV="1">
            <a:off x="4857961" y="4883221"/>
            <a:ext cx="1129258" cy="40051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02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BA27F9EE-8CC2-EFD7-1CBA-F35C661E9ED8}"/>
              </a:ext>
            </a:extLst>
          </p:cNvPr>
          <p:cNvSpPr txBox="1">
            <a:spLocks/>
          </p:cNvSpPr>
          <p:nvPr/>
        </p:nvSpPr>
        <p:spPr>
          <a:xfrm>
            <a:off x="547305" y="205482"/>
            <a:ext cx="10456318" cy="21309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IN" sz="2800" b="1" dirty="0">
                <a:latin typeface="Times New Roman" panose="02020603050405020304" pitchFamily="18" charset="0"/>
                <a:cs typeface="Times New Roman" panose="02020603050405020304" pitchFamily="18" charset="0"/>
              </a:rPr>
              <a:t>To test the association between Age &amp; Usage of plastic.</a:t>
            </a:r>
            <a:br>
              <a:rPr lang="en-US"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02</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no association between the usage of plastic &amp; age.</a:t>
            </a:r>
            <a:br>
              <a:rPr lang="en-US"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12</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association between the usage of plastic &amp; age.</a:t>
            </a:r>
          </a:p>
        </p:txBody>
      </p:sp>
      <p:sp>
        <p:nvSpPr>
          <p:cNvPr id="12" name="TextBox 11">
            <a:extLst>
              <a:ext uri="{FF2B5EF4-FFF2-40B4-BE49-F238E27FC236}">
                <a16:creationId xmlns:a16="http://schemas.microsoft.com/office/drawing/2014/main" id="{4A306E62-D9FB-799B-21EF-E5703FCB8FFC}"/>
              </a:ext>
            </a:extLst>
          </p:cNvPr>
          <p:cNvSpPr txBox="1"/>
          <p:nvPr/>
        </p:nvSpPr>
        <p:spPr>
          <a:xfrm>
            <a:off x="6451271" y="1998112"/>
            <a:ext cx="4234802" cy="120032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solidFill>
              <a:srgbClr val="000000"/>
            </a:solidFill>
          </a:ln>
        </p:spPr>
        <p:txBody>
          <a:bodyPr wrap="square" rtlCol="0">
            <a:spAutoFit/>
          </a:bodyPr>
          <a:lstStyle/>
          <a:p>
            <a:pPr algn="just"/>
            <a:r>
              <a:rPr lang="en-US" dirty="0">
                <a:solidFill>
                  <a:srgbClr val="000000"/>
                </a:solidFill>
              </a:rPr>
              <a:t>Since P-value &lt; 0.0001 &lt; 0.05</a:t>
            </a:r>
          </a:p>
          <a:p>
            <a:pPr algn="just"/>
            <a:r>
              <a:rPr lang="en-US" dirty="0">
                <a:solidFill>
                  <a:srgbClr val="000000"/>
                </a:solidFill>
              </a:rPr>
              <a:t>Therefore we reject null hypothesis and conclude that, there is association between usage of plastic and Age</a:t>
            </a:r>
          </a:p>
        </p:txBody>
      </p:sp>
      <p:pic>
        <p:nvPicPr>
          <p:cNvPr id="5" name="Content Placeholder 6">
            <a:extLst>
              <a:ext uri="{FF2B5EF4-FFF2-40B4-BE49-F238E27FC236}">
                <a16:creationId xmlns:a16="http://schemas.microsoft.com/office/drawing/2014/main" id="{A3BEB257-F058-584D-4477-84C780AC067A}"/>
              </a:ext>
            </a:extLst>
          </p:cNvPr>
          <p:cNvPicPr>
            <a:picLocks noGrp="1"/>
          </p:cNvPicPr>
          <p:nvPr>
            <p:ph idx="1"/>
          </p:nvPr>
        </p:nvPicPr>
        <p:blipFill>
          <a:blip r:embed="rId2"/>
          <a:stretch>
            <a:fillRect/>
          </a:stretch>
        </p:blipFill>
        <p:spPr>
          <a:xfrm>
            <a:off x="664923" y="2070030"/>
            <a:ext cx="4814346" cy="32417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Oval 5">
            <a:extLst>
              <a:ext uri="{FF2B5EF4-FFF2-40B4-BE49-F238E27FC236}">
                <a16:creationId xmlns:a16="http://schemas.microsoft.com/office/drawing/2014/main" id="{737E0737-5448-2BA6-F636-892FE2CACB8A}"/>
              </a:ext>
            </a:extLst>
          </p:cNvPr>
          <p:cNvSpPr/>
          <p:nvPr/>
        </p:nvSpPr>
        <p:spPr>
          <a:xfrm>
            <a:off x="4586889" y="2997551"/>
            <a:ext cx="954024" cy="40178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13" name="Straight Connector 12">
            <a:extLst>
              <a:ext uri="{FF2B5EF4-FFF2-40B4-BE49-F238E27FC236}">
                <a16:creationId xmlns:a16="http://schemas.microsoft.com/office/drawing/2014/main" id="{6E8C6A72-E80F-0EEB-FEE3-5EDC04A0C806}"/>
              </a:ext>
            </a:extLst>
          </p:cNvPr>
          <p:cNvCxnSpPr>
            <a:cxnSpLocks/>
            <a:stCxn id="6" idx="5"/>
            <a:endCxn id="12" idx="1"/>
          </p:cNvCxnSpPr>
          <p:nvPr/>
        </p:nvCxnSpPr>
        <p:spPr>
          <a:xfrm flipV="1">
            <a:off x="5401199" y="2598277"/>
            <a:ext cx="1050072" cy="7422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37132A-6E9E-C6B5-57E9-768655E41E20}"/>
              </a:ext>
            </a:extLst>
          </p:cNvPr>
          <p:cNvSpPr txBox="1"/>
          <p:nvPr/>
        </p:nvSpPr>
        <p:spPr>
          <a:xfrm>
            <a:off x="5823495" y="3900961"/>
            <a:ext cx="3884031" cy="125765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solidFill>
              <a:srgbClr val="000000"/>
            </a:solidFill>
          </a:ln>
        </p:spPr>
        <p:txBody>
          <a:bodyPr wrap="square" rtlCol="0">
            <a:spAutoFit/>
          </a:bodyPr>
          <a:lstStyle/>
          <a:p>
            <a:pPr algn="just">
              <a:lnSpc>
                <a:spcPct val="107000"/>
              </a:lnSpc>
              <a:spcAft>
                <a:spcPts val="800"/>
              </a:spcAft>
            </a:pPr>
            <a:r>
              <a:rPr lang="en-IN" sz="1800" kern="100" dirty="0">
                <a:solidFill>
                  <a:schemeClr val="bg1"/>
                </a:solidFill>
                <a:effectLst/>
                <a:ea typeface="Calibri" panose="020F0502020204030204" pitchFamily="34" charset="0"/>
                <a:cs typeface="Times New Roman" panose="02020603050405020304" pitchFamily="18" charset="0"/>
              </a:rPr>
              <a:t>Cramer's V is a measure of association calculated as 0.2223 suggests that a positive association between age &amp; usage of plastic.</a:t>
            </a:r>
          </a:p>
        </p:txBody>
      </p:sp>
      <p:sp>
        <p:nvSpPr>
          <p:cNvPr id="8" name="Oval 7">
            <a:extLst>
              <a:ext uri="{FF2B5EF4-FFF2-40B4-BE49-F238E27FC236}">
                <a16:creationId xmlns:a16="http://schemas.microsoft.com/office/drawing/2014/main" id="{5C1C4A57-AEDC-8C36-0CA1-25269D9CB91D}"/>
              </a:ext>
            </a:extLst>
          </p:cNvPr>
          <p:cNvSpPr/>
          <p:nvPr/>
        </p:nvSpPr>
        <p:spPr>
          <a:xfrm>
            <a:off x="3890673" y="4898375"/>
            <a:ext cx="803564" cy="3602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9" name="Straight Connector 8">
            <a:extLst>
              <a:ext uri="{FF2B5EF4-FFF2-40B4-BE49-F238E27FC236}">
                <a16:creationId xmlns:a16="http://schemas.microsoft.com/office/drawing/2014/main" id="{5EB1808A-75B2-515F-E7BE-F4643FF6715A}"/>
              </a:ext>
            </a:extLst>
          </p:cNvPr>
          <p:cNvCxnSpPr>
            <a:cxnSpLocks/>
            <a:stCxn id="8" idx="6"/>
            <a:endCxn id="4" idx="1"/>
          </p:cNvCxnSpPr>
          <p:nvPr/>
        </p:nvCxnSpPr>
        <p:spPr>
          <a:xfrm flipV="1">
            <a:off x="4694237" y="4529787"/>
            <a:ext cx="1129258" cy="54869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22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271170" y="515143"/>
            <a:ext cx="6502620" cy="676656"/>
          </a:xfrm>
        </p:spPr>
        <p:txBody>
          <a:bodyPr>
            <a:normAutofit/>
          </a:bodyPr>
          <a:lstStyle/>
          <a:p>
            <a:r>
              <a:rPr lang="en-US" sz="4000" b="1" dirty="0"/>
              <a:t>Introduction</a:t>
            </a:r>
          </a:p>
        </p:txBody>
      </p:sp>
      <p:pic>
        <p:nvPicPr>
          <p:cNvPr id="22" name="Picture Placeholder 21">
            <a:extLst>
              <a:ext uri="{FF2B5EF4-FFF2-40B4-BE49-F238E27FC236}">
                <a16:creationId xmlns:a16="http://schemas.microsoft.com/office/drawing/2014/main" id="{07415596-3C86-E792-A622-F817DB08D587}"/>
              </a:ext>
            </a:extLst>
          </p:cNvPr>
          <p:cNvPicPr>
            <a:picLocks noGrp="1" noChangeAspect="1"/>
          </p:cNvPicPr>
          <p:nvPr>
            <p:ph type="pic" idx="1"/>
          </p:nvPr>
        </p:nvPicPr>
        <p:blipFill rotWithShape="1">
          <a:blip r:embed="rId2"/>
          <a:srcRect l="27898" t="5380" r="25832" b="612"/>
          <a:stretch/>
        </p:blipFill>
        <p:spPr>
          <a:xfrm>
            <a:off x="7632682" y="570186"/>
            <a:ext cx="3438144" cy="4590393"/>
          </a:xfrm>
          <a:prstGeom prst="rect">
            <a:avLst/>
          </a:prstGeom>
          <a:ln>
            <a:noFill/>
          </a:ln>
          <a:effectLst>
            <a:outerShdw blurRad="190500" algn="tl" rotWithShape="0">
              <a:srgbClr val="000000">
                <a:alpha val="70000"/>
              </a:srgbClr>
            </a:outerShdw>
          </a:effectLst>
        </p:spPr>
      </p:pic>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132391" y="1285518"/>
            <a:ext cx="6864257" cy="4070730"/>
          </a:xfrm>
        </p:spPr>
        <p:txBody>
          <a:bodyPr>
            <a:normAutofit fontScale="92500" lnSpcReduction="20000"/>
          </a:bodyPr>
          <a:lstStyle/>
          <a:p>
            <a:pPr algn="l"/>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Thousands of plastic factories are producing tons of plastic products which are very popularly used by the people for different purposes because of its ease, cheapness and convenience of use but their very hazardous negative impact is never highlighted or, at the very least, openly discussed in a more serious tone. We investigate the impact of a plastic ban and it’s effectiveness based on a field survey carried out among consumers and retailers across selected areas.</a:t>
            </a:r>
            <a:endParaRPr lang="en-US" sz="2800" dirty="0"/>
          </a:p>
        </p:txBody>
      </p:sp>
    </p:spTree>
    <p:extLst>
      <p:ext uri="{BB962C8B-B14F-4D97-AF65-F5344CB8AC3E}">
        <p14:creationId xmlns:p14="http://schemas.microsoft.com/office/powerpoint/2010/main" val="2526948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BA27F9EE-8CC2-EFD7-1CBA-F35C661E9ED8}"/>
              </a:ext>
            </a:extLst>
          </p:cNvPr>
          <p:cNvSpPr txBox="1">
            <a:spLocks/>
          </p:cNvSpPr>
          <p:nvPr/>
        </p:nvSpPr>
        <p:spPr>
          <a:xfrm>
            <a:off x="547305" y="205482"/>
            <a:ext cx="10456318" cy="21309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IN" sz="2800" b="1" dirty="0">
                <a:latin typeface="Times New Roman" panose="02020603050405020304" pitchFamily="18" charset="0"/>
                <a:cs typeface="Times New Roman" panose="02020603050405020304" pitchFamily="18" charset="0"/>
              </a:rPr>
              <a:t>To test the association between Occupation &amp; Usage of plastic.</a:t>
            </a:r>
            <a:br>
              <a:rPr lang="en-US"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03</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no association between the usage of plastic &amp; occupation.</a:t>
            </a:r>
            <a:br>
              <a:rPr lang="en-US"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13</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association between the usage of plastic &amp; occupation.</a:t>
            </a:r>
          </a:p>
        </p:txBody>
      </p:sp>
      <p:sp>
        <p:nvSpPr>
          <p:cNvPr id="12" name="TextBox 11">
            <a:extLst>
              <a:ext uri="{FF2B5EF4-FFF2-40B4-BE49-F238E27FC236}">
                <a16:creationId xmlns:a16="http://schemas.microsoft.com/office/drawing/2014/main" id="{4A306E62-D9FB-799B-21EF-E5703FCB8FFC}"/>
              </a:ext>
            </a:extLst>
          </p:cNvPr>
          <p:cNvSpPr txBox="1"/>
          <p:nvPr/>
        </p:nvSpPr>
        <p:spPr>
          <a:xfrm>
            <a:off x="6235515" y="2054124"/>
            <a:ext cx="4234802" cy="1477328"/>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solidFill>
              <a:srgbClr val="000000"/>
            </a:solidFill>
          </a:ln>
        </p:spPr>
        <p:txBody>
          <a:bodyPr wrap="square" rtlCol="0">
            <a:spAutoFit/>
          </a:bodyPr>
          <a:lstStyle/>
          <a:p>
            <a:pPr algn="just"/>
            <a:r>
              <a:rPr lang="en-US" dirty="0">
                <a:solidFill>
                  <a:srgbClr val="000000"/>
                </a:solidFill>
              </a:rPr>
              <a:t>Since P-value &lt; 0.0001 &lt; 0.05</a:t>
            </a:r>
          </a:p>
          <a:p>
            <a:pPr algn="just"/>
            <a:r>
              <a:rPr lang="en-US" dirty="0">
                <a:solidFill>
                  <a:srgbClr val="000000"/>
                </a:solidFill>
              </a:rPr>
              <a:t>Therefore we reject null hypothesis and conclude that, there is association between usage of plastic and Occupation</a:t>
            </a:r>
          </a:p>
        </p:txBody>
      </p:sp>
      <p:pic>
        <p:nvPicPr>
          <p:cNvPr id="4" name="Content Placeholder 6">
            <a:extLst>
              <a:ext uri="{FF2B5EF4-FFF2-40B4-BE49-F238E27FC236}">
                <a16:creationId xmlns:a16="http://schemas.microsoft.com/office/drawing/2014/main" id="{0866A567-B7D2-44BF-A4ED-58C2AA7C6BAB}"/>
              </a:ext>
            </a:extLst>
          </p:cNvPr>
          <p:cNvPicPr>
            <a:picLocks noGrp="1"/>
          </p:cNvPicPr>
          <p:nvPr>
            <p:ph idx="1"/>
          </p:nvPr>
        </p:nvPicPr>
        <p:blipFill>
          <a:blip r:embed="rId2"/>
          <a:stretch>
            <a:fillRect/>
          </a:stretch>
        </p:blipFill>
        <p:spPr>
          <a:xfrm>
            <a:off x="708917" y="2167724"/>
            <a:ext cx="4750154" cy="3231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4B941ECA-FDB6-F438-2C39-EAE274D8BA1E}"/>
              </a:ext>
            </a:extLst>
          </p:cNvPr>
          <p:cNvSpPr/>
          <p:nvPr/>
        </p:nvSpPr>
        <p:spPr>
          <a:xfrm>
            <a:off x="4641653" y="3041151"/>
            <a:ext cx="817418" cy="38784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9" name="Straight Connector 8">
            <a:extLst>
              <a:ext uri="{FF2B5EF4-FFF2-40B4-BE49-F238E27FC236}">
                <a16:creationId xmlns:a16="http://schemas.microsoft.com/office/drawing/2014/main" id="{9CA323B0-F487-1886-0552-A0C89EC8F35B}"/>
              </a:ext>
            </a:extLst>
          </p:cNvPr>
          <p:cNvCxnSpPr>
            <a:cxnSpLocks/>
            <a:stCxn id="8" idx="6"/>
            <a:endCxn id="12" idx="1"/>
          </p:cNvCxnSpPr>
          <p:nvPr/>
        </p:nvCxnSpPr>
        <p:spPr>
          <a:xfrm flipV="1">
            <a:off x="5459071" y="2792788"/>
            <a:ext cx="776444" cy="4422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0871E5D-E7AE-38D4-7B80-5F56A060FE43}"/>
              </a:ext>
            </a:extLst>
          </p:cNvPr>
          <p:cNvSpPr txBox="1"/>
          <p:nvPr/>
        </p:nvSpPr>
        <p:spPr>
          <a:xfrm>
            <a:off x="5802283" y="4000823"/>
            <a:ext cx="4050631" cy="155401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solidFill>
              <a:srgbClr val="000000"/>
            </a:solidFill>
          </a:ln>
        </p:spPr>
        <p:txBody>
          <a:bodyPr wrap="square" rtlCol="0">
            <a:spAutoFit/>
          </a:bodyPr>
          <a:lstStyle/>
          <a:p>
            <a:pPr algn="just">
              <a:lnSpc>
                <a:spcPct val="107000"/>
              </a:lnSpc>
              <a:spcAft>
                <a:spcPts val="800"/>
              </a:spcAft>
            </a:pPr>
            <a:r>
              <a:rPr lang="en-IN" sz="1800" kern="100" dirty="0">
                <a:solidFill>
                  <a:schemeClr val="bg1"/>
                </a:solidFill>
                <a:effectLst/>
                <a:ea typeface="Calibri" panose="020F0502020204030204" pitchFamily="34" charset="0"/>
                <a:cs typeface="Times New Roman" panose="02020603050405020304" pitchFamily="18" charset="0"/>
              </a:rPr>
              <a:t>Cramer's V is a measure of association calculated as 0.3104 suggests that a positive association between occupation &amp; usage of plastic.</a:t>
            </a:r>
          </a:p>
        </p:txBody>
      </p:sp>
      <p:sp>
        <p:nvSpPr>
          <p:cNvPr id="3" name="Oval 2">
            <a:extLst>
              <a:ext uri="{FF2B5EF4-FFF2-40B4-BE49-F238E27FC236}">
                <a16:creationId xmlns:a16="http://schemas.microsoft.com/office/drawing/2014/main" id="{B1F09311-46D6-B363-C40B-A27C2DB9B9F8}"/>
              </a:ext>
            </a:extLst>
          </p:cNvPr>
          <p:cNvSpPr/>
          <p:nvPr/>
        </p:nvSpPr>
        <p:spPr>
          <a:xfrm>
            <a:off x="3869461" y="4998237"/>
            <a:ext cx="803564" cy="3602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5" name="Straight Connector 4">
            <a:extLst>
              <a:ext uri="{FF2B5EF4-FFF2-40B4-BE49-F238E27FC236}">
                <a16:creationId xmlns:a16="http://schemas.microsoft.com/office/drawing/2014/main" id="{12BB3BAA-12EC-A876-1172-76640B7614EE}"/>
              </a:ext>
            </a:extLst>
          </p:cNvPr>
          <p:cNvCxnSpPr>
            <a:cxnSpLocks/>
            <a:stCxn id="3" idx="6"/>
            <a:endCxn id="2" idx="1"/>
          </p:cNvCxnSpPr>
          <p:nvPr/>
        </p:nvCxnSpPr>
        <p:spPr>
          <a:xfrm flipV="1">
            <a:off x="4673025" y="4777831"/>
            <a:ext cx="1129258" cy="40051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421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BA27F9EE-8CC2-EFD7-1CBA-F35C661E9ED8}"/>
              </a:ext>
            </a:extLst>
          </p:cNvPr>
          <p:cNvSpPr txBox="1">
            <a:spLocks/>
          </p:cNvSpPr>
          <p:nvPr/>
        </p:nvSpPr>
        <p:spPr>
          <a:xfrm>
            <a:off x="547305" y="205482"/>
            <a:ext cx="10456318" cy="21309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IN" sz="2800" b="1" dirty="0">
                <a:latin typeface="Times New Roman" panose="02020603050405020304" pitchFamily="18" charset="0"/>
                <a:cs typeface="Times New Roman" panose="02020603050405020304" pitchFamily="18" charset="0"/>
              </a:rPr>
              <a:t>To test the association between Area &amp; Usage of plastic.</a:t>
            </a:r>
            <a:br>
              <a:rPr lang="en-US"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04</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no association between the usage of plastic &amp; area.</a:t>
            </a:r>
            <a:br>
              <a:rPr lang="en-US"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14</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association between the usage of plastic &amp; area.</a:t>
            </a:r>
          </a:p>
        </p:txBody>
      </p:sp>
      <p:sp>
        <p:nvSpPr>
          <p:cNvPr id="12" name="TextBox 11">
            <a:extLst>
              <a:ext uri="{FF2B5EF4-FFF2-40B4-BE49-F238E27FC236}">
                <a16:creationId xmlns:a16="http://schemas.microsoft.com/office/drawing/2014/main" id="{4A306E62-D9FB-799B-21EF-E5703FCB8FFC}"/>
              </a:ext>
            </a:extLst>
          </p:cNvPr>
          <p:cNvSpPr txBox="1"/>
          <p:nvPr/>
        </p:nvSpPr>
        <p:spPr>
          <a:xfrm>
            <a:off x="6420448" y="2251477"/>
            <a:ext cx="4223578" cy="120032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solidFill>
              <a:srgbClr val="000000"/>
            </a:solidFill>
          </a:ln>
        </p:spPr>
        <p:txBody>
          <a:bodyPr wrap="square" rtlCol="0">
            <a:spAutoFit/>
          </a:bodyPr>
          <a:lstStyle/>
          <a:p>
            <a:pPr algn="just"/>
            <a:r>
              <a:rPr lang="en-US" dirty="0">
                <a:solidFill>
                  <a:srgbClr val="000000"/>
                </a:solidFill>
              </a:rPr>
              <a:t>Since P-value &lt; 0.0001 &lt; 0.05</a:t>
            </a:r>
          </a:p>
          <a:p>
            <a:pPr algn="just"/>
            <a:r>
              <a:rPr lang="en-US" dirty="0">
                <a:solidFill>
                  <a:srgbClr val="000000"/>
                </a:solidFill>
              </a:rPr>
              <a:t>Therefore we reject null hypothesis and conclude that, there is association between usage of plastic and Area.</a:t>
            </a:r>
          </a:p>
        </p:txBody>
      </p:sp>
      <p:pic>
        <p:nvPicPr>
          <p:cNvPr id="4" name="Content Placeholder 6">
            <a:extLst>
              <a:ext uri="{FF2B5EF4-FFF2-40B4-BE49-F238E27FC236}">
                <a16:creationId xmlns:a16="http://schemas.microsoft.com/office/drawing/2014/main" id="{8022E86C-5149-90A4-877C-D169ADEF7AE2}"/>
              </a:ext>
            </a:extLst>
          </p:cNvPr>
          <p:cNvPicPr>
            <a:picLocks noGrp="1"/>
          </p:cNvPicPr>
          <p:nvPr>
            <p:ph idx="1"/>
          </p:nvPr>
        </p:nvPicPr>
        <p:blipFill>
          <a:blip r:embed="rId2"/>
          <a:stretch>
            <a:fillRect/>
          </a:stretch>
        </p:blipFill>
        <p:spPr>
          <a:xfrm>
            <a:off x="643777" y="2355273"/>
            <a:ext cx="4647413" cy="3135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D5F73619-2A2C-08EC-356A-993B3E9C6C0A}"/>
              </a:ext>
            </a:extLst>
          </p:cNvPr>
          <p:cNvSpPr/>
          <p:nvPr/>
        </p:nvSpPr>
        <p:spPr>
          <a:xfrm>
            <a:off x="4487626" y="3248891"/>
            <a:ext cx="803564" cy="3602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9" name="Straight Connector 8">
            <a:extLst>
              <a:ext uri="{FF2B5EF4-FFF2-40B4-BE49-F238E27FC236}">
                <a16:creationId xmlns:a16="http://schemas.microsoft.com/office/drawing/2014/main" id="{6D4FE9AB-7EE0-1ECA-BA72-F937C9DC78FD}"/>
              </a:ext>
            </a:extLst>
          </p:cNvPr>
          <p:cNvCxnSpPr>
            <a:cxnSpLocks/>
            <a:stCxn id="8" idx="6"/>
            <a:endCxn id="12" idx="1"/>
          </p:cNvCxnSpPr>
          <p:nvPr/>
        </p:nvCxnSpPr>
        <p:spPr>
          <a:xfrm flipV="1">
            <a:off x="5291190" y="2851642"/>
            <a:ext cx="1129258" cy="57735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DC5374D-BDF0-2A0A-6E36-AAC631197439}"/>
              </a:ext>
            </a:extLst>
          </p:cNvPr>
          <p:cNvSpPr txBox="1"/>
          <p:nvPr/>
        </p:nvSpPr>
        <p:spPr>
          <a:xfrm>
            <a:off x="5627625" y="4093289"/>
            <a:ext cx="4050631" cy="155401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a:solidFill>
              <a:srgbClr val="000000"/>
            </a:solidFill>
          </a:ln>
        </p:spPr>
        <p:txBody>
          <a:bodyPr wrap="square" rtlCol="0">
            <a:spAutoFit/>
          </a:bodyPr>
          <a:lstStyle/>
          <a:p>
            <a:pPr algn="just">
              <a:lnSpc>
                <a:spcPct val="107000"/>
              </a:lnSpc>
              <a:spcAft>
                <a:spcPts val="800"/>
              </a:spcAft>
            </a:pPr>
            <a:r>
              <a:rPr lang="en-IN" sz="1800" kern="100" dirty="0">
                <a:solidFill>
                  <a:schemeClr val="bg1"/>
                </a:solidFill>
                <a:effectLst/>
                <a:ea typeface="Calibri" panose="020F0502020204030204" pitchFamily="34" charset="0"/>
                <a:cs typeface="Times New Roman" panose="02020603050405020304" pitchFamily="18" charset="0"/>
              </a:rPr>
              <a:t>Cramer's V is a measure of association calculated as 0.2091 suggests that positive association between residential area &amp; usage of plastic.</a:t>
            </a:r>
          </a:p>
        </p:txBody>
      </p:sp>
      <p:sp>
        <p:nvSpPr>
          <p:cNvPr id="6" name="Oval 5">
            <a:extLst>
              <a:ext uri="{FF2B5EF4-FFF2-40B4-BE49-F238E27FC236}">
                <a16:creationId xmlns:a16="http://schemas.microsoft.com/office/drawing/2014/main" id="{6F4DC477-E81D-AA38-A1EA-5DE818853A6A}"/>
              </a:ext>
            </a:extLst>
          </p:cNvPr>
          <p:cNvSpPr/>
          <p:nvPr/>
        </p:nvSpPr>
        <p:spPr>
          <a:xfrm>
            <a:off x="3694803" y="5090703"/>
            <a:ext cx="803564" cy="3602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cxnSp>
        <p:nvCxnSpPr>
          <p:cNvPr id="10" name="Straight Connector 9">
            <a:extLst>
              <a:ext uri="{FF2B5EF4-FFF2-40B4-BE49-F238E27FC236}">
                <a16:creationId xmlns:a16="http://schemas.microsoft.com/office/drawing/2014/main" id="{157774EF-79EB-A3A3-5A49-129924200358}"/>
              </a:ext>
            </a:extLst>
          </p:cNvPr>
          <p:cNvCxnSpPr>
            <a:cxnSpLocks/>
            <a:stCxn id="6" idx="6"/>
            <a:endCxn id="5" idx="1"/>
          </p:cNvCxnSpPr>
          <p:nvPr/>
        </p:nvCxnSpPr>
        <p:spPr>
          <a:xfrm flipV="1">
            <a:off x="4498367" y="4870297"/>
            <a:ext cx="1129258" cy="40051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972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664E-348D-A7C6-9C9F-CB36A0E2BAC4}"/>
              </a:ext>
            </a:extLst>
          </p:cNvPr>
          <p:cNvSpPr>
            <a:spLocks noGrp="1"/>
          </p:cNvSpPr>
          <p:nvPr>
            <p:ph type="title"/>
          </p:nvPr>
        </p:nvSpPr>
        <p:spPr>
          <a:xfrm>
            <a:off x="350044" y="858198"/>
            <a:ext cx="10515600" cy="676656"/>
          </a:xfrm>
        </p:spPr>
        <p:txBody>
          <a:bodyPr>
            <a:normAutofit fontScale="90000"/>
          </a:bodyPr>
          <a:lstStyle/>
          <a:p>
            <a:pPr algn="l"/>
            <a:r>
              <a:rPr lang="en-IN" sz="4000" b="1" dirty="0"/>
              <a:t>OBJECTIVE-3: </a:t>
            </a:r>
            <a:r>
              <a:rPr lang="en-IN" sz="2700" b="1" dirty="0"/>
              <a:t>To study the change in opinion of people about plastic before and after ban</a:t>
            </a:r>
            <a:endParaRPr lang="en-IN" sz="2700" dirty="0"/>
          </a:p>
        </p:txBody>
      </p:sp>
      <p:sp>
        <p:nvSpPr>
          <p:cNvPr id="8" name="TextBox 7">
            <a:extLst>
              <a:ext uri="{FF2B5EF4-FFF2-40B4-BE49-F238E27FC236}">
                <a16:creationId xmlns:a16="http://schemas.microsoft.com/office/drawing/2014/main" id="{AC724995-73AE-5E19-F28B-7B7835DB885A}"/>
              </a:ext>
            </a:extLst>
          </p:cNvPr>
          <p:cNvSpPr txBox="1"/>
          <p:nvPr/>
        </p:nvSpPr>
        <p:spPr>
          <a:xfrm>
            <a:off x="350044" y="1697595"/>
            <a:ext cx="10109048" cy="3539430"/>
          </a:xfrm>
          <a:prstGeom prst="rect">
            <a:avLst/>
          </a:prstGeom>
          <a:noFill/>
        </p:spPr>
        <p:txBody>
          <a:bodyPr wrap="square">
            <a:sp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Shopkeeper not giving plastic bag.</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Using reusable bags at Grocery/Vegetable store.</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Carrying your own bag(except plastic) for clothes shopping.</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Using plastic products while travelling.</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Using plastic products in occasion or function.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Pre-Ban         </a:t>
            </a:r>
            <a:r>
              <a:rPr lang="en-US" sz="2800" dirty="0">
                <a:latin typeface="Segoe Print" panose="02000600000000000000" pitchFamily="2" charset="0"/>
                <a:cs typeface="Times New Roman" panose="02020603050405020304" pitchFamily="18" charset="0"/>
              </a:rPr>
              <a:t>X1,X2,X3,X4,X5</a:t>
            </a:r>
          </a:p>
          <a:p>
            <a:r>
              <a:rPr lang="en-US" sz="2800" dirty="0">
                <a:latin typeface="Times New Roman" panose="02020603050405020304" pitchFamily="18" charset="0"/>
                <a:cs typeface="Times New Roman" panose="02020603050405020304" pitchFamily="18" charset="0"/>
              </a:rPr>
              <a:t>Post-Ban       </a:t>
            </a:r>
            <a:r>
              <a:rPr lang="en-US" sz="2800" dirty="0">
                <a:latin typeface="Segoe Print" panose="02000600000000000000" pitchFamily="2" charset="0"/>
                <a:cs typeface="Times New Roman" panose="02020603050405020304" pitchFamily="18" charset="0"/>
              </a:rPr>
              <a:t>Y1,Y2,Y3,Y4,Y5</a:t>
            </a:r>
          </a:p>
        </p:txBody>
      </p:sp>
      <p:cxnSp>
        <p:nvCxnSpPr>
          <p:cNvPr id="4" name="Straight Arrow Connector 3">
            <a:extLst>
              <a:ext uri="{FF2B5EF4-FFF2-40B4-BE49-F238E27FC236}">
                <a16:creationId xmlns:a16="http://schemas.microsoft.com/office/drawing/2014/main" id="{9F8D2D6D-8E7E-C35A-B19D-9B445614062B}"/>
              </a:ext>
            </a:extLst>
          </p:cNvPr>
          <p:cNvCxnSpPr/>
          <p:nvPr/>
        </p:nvCxnSpPr>
        <p:spPr>
          <a:xfrm>
            <a:off x="1756881" y="4582274"/>
            <a:ext cx="52398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92C3996-9D98-1C01-C0F5-5244BC0C4ECD}"/>
              </a:ext>
            </a:extLst>
          </p:cNvPr>
          <p:cNvCxnSpPr/>
          <p:nvPr/>
        </p:nvCxnSpPr>
        <p:spPr>
          <a:xfrm>
            <a:off x="1839074" y="4972692"/>
            <a:ext cx="4417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0D61-475B-3502-1459-BDFA8C6D69F4}"/>
              </a:ext>
            </a:extLst>
          </p:cNvPr>
          <p:cNvSpPr>
            <a:spLocks noGrp="1"/>
          </p:cNvSpPr>
          <p:nvPr>
            <p:ph type="title"/>
          </p:nvPr>
        </p:nvSpPr>
        <p:spPr>
          <a:xfrm>
            <a:off x="456898" y="403639"/>
            <a:ext cx="11399480" cy="1326321"/>
          </a:xfrm>
        </p:spPr>
        <p:txBody>
          <a:bodyPr>
            <a:normAutofit fontScale="90000"/>
          </a:bodyPr>
          <a:lstStyle/>
          <a:p>
            <a:pPr marL="0" indent="0" algn="l"/>
            <a:r>
              <a:rPr lang="en-IN" sz="3600" cap="none" dirty="0">
                <a:latin typeface="Times New Roman" panose="02020603050405020304" pitchFamily="18" charset="0"/>
                <a:cs typeface="Times New Roman" panose="02020603050405020304" pitchFamily="18" charset="0"/>
              </a:rPr>
              <a:t>H</a:t>
            </a:r>
            <a:r>
              <a:rPr lang="en-IN" sz="3600" cap="none" baseline="-25000" dirty="0">
                <a:latin typeface="Times New Roman" panose="02020603050405020304" pitchFamily="18" charset="0"/>
                <a:cs typeface="Times New Roman" panose="02020603050405020304" pitchFamily="18" charset="0"/>
              </a:rPr>
              <a:t>01</a:t>
            </a:r>
            <a:r>
              <a:rPr lang="en-IN" sz="3600" cap="none" dirty="0">
                <a:latin typeface="Times New Roman" panose="02020603050405020304" pitchFamily="18" charset="0"/>
                <a:cs typeface="Times New Roman" panose="02020603050405020304" pitchFamily="18" charset="0"/>
              </a:rPr>
              <a:t>: There is no change in </a:t>
            </a:r>
            <a:r>
              <a:rPr lang="en-IN" sz="3600" cap="none" dirty="0">
                <a:effectLst/>
                <a:latin typeface="Times New Roman" panose="02020603050405020304" pitchFamily="18" charset="0"/>
                <a:ea typeface="Calibri" panose="020F0502020204030204" pitchFamily="34" charset="0"/>
                <a:cs typeface="Times New Roman" panose="02020603050405020304" pitchFamily="18" charset="0"/>
              </a:rPr>
              <a:t>p</a:t>
            </a:r>
            <a:r>
              <a:rPr lang="en-IN" sz="3600" cap="none" dirty="0">
                <a:effectLst/>
                <a:latin typeface="Times New Roman" panose="02020603050405020304" pitchFamily="18" charset="0"/>
                <a:ea typeface="Calibri" panose="020F0502020204030204" pitchFamily="34" charset="0"/>
              </a:rPr>
              <a:t>roviding plastic bag by shopkeeper after ban</a:t>
            </a:r>
            <a:r>
              <a:rPr lang="en-IN" sz="3600" cap="none" dirty="0">
                <a:latin typeface="Times New Roman" panose="02020603050405020304" pitchFamily="18" charset="0"/>
                <a:cs typeface="Times New Roman" panose="02020603050405020304" pitchFamily="18" charset="0"/>
              </a:rPr>
              <a:t>.</a:t>
            </a:r>
            <a:br>
              <a:rPr lang="en-US" sz="3600" cap="none" dirty="0">
                <a:latin typeface="Times New Roman" panose="02020603050405020304" pitchFamily="18" charset="0"/>
                <a:cs typeface="Times New Roman" panose="02020603050405020304" pitchFamily="18" charset="0"/>
              </a:rPr>
            </a:br>
            <a:r>
              <a:rPr lang="en-IN" sz="3600" cap="none" dirty="0">
                <a:latin typeface="Times New Roman" panose="02020603050405020304" pitchFamily="18" charset="0"/>
                <a:cs typeface="Times New Roman" panose="02020603050405020304" pitchFamily="18" charset="0"/>
              </a:rPr>
              <a:t>H</a:t>
            </a:r>
            <a:r>
              <a:rPr lang="en-IN" sz="3600" cap="none" baseline="-25000" dirty="0">
                <a:latin typeface="Times New Roman" panose="02020603050405020304" pitchFamily="18" charset="0"/>
                <a:cs typeface="Times New Roman" panose="02020603050405020304" pitchFamily="18" charset="0"/>
              </a:rPr>
              <a:t>11</a:t>
            </a:r>
            <a:r>
              <a:rPr lang="en-IN" sz="3600" cap="none" dirty="0">
                <a:latin typeface="Times New Roman" panose="02020603050405020304" pitchFamily="18" charset="0"/>
                <a:cs typeface="Times New Roman" panose="02020603050405020304" pitchFamily="18" charset="0"/>
              </a:rPr>
              <a:t>: There is reduction in </a:t>
            </a:r>
            <a:r>
              <a:rPr lang="en-IN" sz="3600" cap="none" dirty="0">
                <a:effectLst/>
                <a:latin typeface="Times New Roman" panose="02020603050405020304" pitchFamily="18" charset="0"/>
                <a:ea typeface="Calibri" panose="020F0502020204030204" pitchFamily="34" charset="0"/>
                <a:cs typeface="Times New Roman" panose="02020603050405020304" pitchFamily="18" charset="0"/>
              </a:rPr>
              <a:t>p</a:t>
            </a:r>
            <a:r>
              <a:rPr lang="en-IN" sz="3600" cap="none" dirty="0">
                <a:effectLst/>
                <a:latin typeface="Times New Roman" panose="02020603050405020304" pitchFamily="18" charset="0"/>
                <a:ea typeface="Calibri" panose="020F0502020204030204" pitchFamily="34" charset="0"/>
              </a:rPr>
              <a:t>roviding plastic bag by shopkeeper after ban</a:t>
            </a:r>
            <a:r>
              <a:rPr lang="en-IN" sz="3600" cap="none" dirty="0">
                <a:latin typeface="Times New Roman" panose="02020603050405020304" pitchFamily="18" charset="0"/>
                <a:cs typeface="Times New Roman" panose="02020603050405020304" pitchFamily="18" charset="0"/>
              </a:rPr>
              <a:t>.</a:t>
            </a:r>
          </a:p>
        </p:txBody>
      </p:sp>
      <p:pic>
        <p:nvPicPr>
          <p:cNvPr id="7" name="Content Placeholder 6">
            <a:extLst>
              <a:ext uri="{FF2B5EF4-FFF2-40B4-BE49-F238E27FC236}">
                <a16:creationId xmlns:a16="http://schemas.microsoft.com/office/drawing/2014/main" id="{99137B4A-8AC1-0115-F656-F5D4BEC17C5E}"/>
              </a:ext>
            </a:extLst>
          </p:cNvPr>
          <p:cNvPicPr>
            <a:picLocks/>
          </p:cNvPicPr>
          <p:nvPr/>
        </p:nvPicPr>
        <p:blipFill>
          <a:blip r:embed="rId2"/>
          <a:stretch>
            <a:fillRect/>
          </a:stretch>
        </p:blipFill>
        <p:spPr>
          <a:xfrm>
            <a:off x="563069" y="2145204"/>
            <a:ext cx="7317210" cy="1326320"/>
          </a:xfrm>
          <a:prstGeom prst="rect">
            <a:avLst/>
          </a:prstGeom>
          <a:ln>
            <a:solidFill>
              <a:srgbClr val="000000"/>
            </a:solidFill>
          </a:ln>
        </p:spPr>
      </p:pic>
      <p:sp>
        <p:nvSpPr>
          <p:cNvPr id="8" name="TextBox 7">
            <a:extLst>
              <a:ext uri="{FF2B5EF4-FFF2-40B4-BE49-F238E27FC236}">
                <a16:creationId xmlns:a16="http://schemas.microsoft.com/office/drawing/2014/main" id="{F6432038-D2B8-5255-F7A6-92886B7A95C2}"/>
              </a:ext>
            </a:extLst>
          </p:cNvPr>
          <p:cNvSpPr txBox="1"/>
          <p:nvPr/>
        </p:nvSpPr>
        <p:spPr>
          <a:xfrm>
            <a:off x="4267121" y="3784242"/>
            <a:ext cx="6115132" cy="120032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solidFill>
              <a:srgbClr val="000000"/>
            </a:solidFill>
          </a:ln>
        </p:spPr>
        <p:txBody>
          <a:bodyPr wrap="square" rtlCol="0">
            <a:spAutoFit/>
          </a:bodyPr>
          <a:lstStyle/>
          <a:p>
            <a:pPr algn="just"/>
            <a:r>
              <a:rPr lang="en-IN" dirty="0">
                <a:solidFill>
                  <a:srgbClr val="000000"/>
                </a:solidFill>
              </a:rPr>
              <a:t>∵ P-value = 1 &gt; 0.05 </a:t>
            </a:r>
            <a:endParaRPr lang="en-US" dirty="0">
              <a:solidFill>
                <a:srgbClr val="000000"/>
              </a:solidFill>
            </a:endParaRPr>
          </a:p>
          <a:p>
            <a:pPr algn="just"/>
            <a:r>
              <a:rPr lang="en-IN" dirty="0">
                <a:solidFill>
                  <a:srgbClr val="000000"/>
                </a:solidFill>
              </a:rPr>
              <a:t>∴ We do not reject null hypothesis and conclude that, there is no change in providing plastic bag by shopkeeper after ban.</a:t>
            </a:r>
            <a:endParaRPr lang="en-US" dirty="0">
              <a:solidFill>
                <a:srgbClr val="000000"/>
              </a:solidFill>
            </a:endParaRPr>
          </a:p>
        </p:txBody>
      </p:sp>
    </p:spTree>
    <p:extLst>
      <p:ext uri="{BB962C8B-B14F-4D97-AF65-F5344CB8AC3E}">
        <p14:creationId xmlns:p14="http://schemas.microsoft.com/office/powerpoint/2010/main" val="3652378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777B78-4547-149B-0F48-F6DF752C7C69}"/>
              </a:ext>
            </a:extLst>
          </p:cNvPr>
          <p:cNvGraphicFramePr>
            <a:graphicFrameLocks noGrp="1"/>
          </p:cNvGraphicFramePr>
          <p:nvPr>
            <p:extLst>
              <p:ext uri="{D42A27DB-BD31-4B8C-83A1-F6EECF244321}">
                <p14:modId xmlns:p14="http://schemas.microsoft.com/office/powerpoint/2010/main" val="2832706850"/>
              </p:ext>
            </p:extLst>
          </p:nvPr>
        </p:nvGraphicFramePr>
        <p:xfrm>
          <a:off x="429803" y="770560"/>
          <a:ext cx="11332394" cy="5484618"/>
        </p:xfrm>
        <a:graphic>
          <a:graphicData uri="http://schemas.openxmlformats.org/drawingml/2006/table">
            <a:tbl>
              <a:tblPr firstRow="1" bandRow="1">
                <a:tableStyleId>{073A0DAA-6AF3-43AB-8588-CEC1D06C72B9}</a:tableStyleId>
              </a:tblPr>
              <a:tblGrid>
                <a:gridCol w="4360253">
                  <a:extLst>
                    <a:ext uri="{9D8B030D-6E8A-4147-A177-3AD203B41FA5}">
                      <a16:colId xmlns:a16="http://schemas.microsoft.com/office/drawing/2014/main" val="20000"/>
                    </a:ext>
                  </a:extLst>
                </a:gridCol>
                <a:gridCol w="1233574">
                  <a:extLst>
                    <a:ext uri="{9D8B030D-6E8A-4147-A177-3AD203B41FA5}">
                      <a16:colId xmlns:a16="http://schemas.microsoft.com/office/drawing/2014/main" val="20001"/>
                    </a:ext>
                  </a:extLst>
                </a:gridCol>
                <a:gridCol w="5738567">
                  <a:extLst>
                    <a:ext uri="{9D8B030D-6E8A-4147-A177-3AD203B41FA5}">
                      <a16:colId xmlns:a16="http://schemas.microsoft.com/office/drawing/2014/main" val="20002"/>
                    </a:ext>
                  </a:extLst>
                </a:gridCol>
              </a:tblGrid>
              <a:tr h="455418">
                <a:tc>
                  <a:txBody>
                    <a:bodyPr/>
                    <a:lstStyle/>
                    <a:p>
                      <a:pPr algn="ctr"/>
                      <a:r>
                        <a:rPr lang="en-US" dirty="0"/>
                        <a:t>SITUATION</a:t>
                      </a:r>
                      <a:r>
                        <a:rPr lang="en-US" baseline="0" dirty="0"/>
                        <a:t> </a:t>
                      </a:r>
                      <a:endParaRPr lang="en-US" dirty="0"/>
                    </a:p>
                  </a:txBody>
                  <a:tcPr/>
                </a:tc>
                <a:tc>
                  <a:txBody>
                    <a:bodyPr/>
                    <a:lstStyle/>
                    <a:p>
                      <a:pPr algn="ctr"/>
                      <a:r>
                        <a:rPr lang="en-US" dirty="0"/>
                        <a:t> P-Value</a:t>
                      </a:r>
                    </a:p>
                  </a:txBody>
                  <a:tcPr/>
                </a:tc>
                <a:tc>
                  <a:txBody>
                    <a:bodyPr/>
                    <a:lstStyle/>
                    <a:p>
                      <a:pPr algn="ctr"/>
                      <a:r>
                        <a:rPr lang="en-US" dirty="0"/>
                        <a:t>Conclusion</a:t>
                      </a:r>
                    </a:p>
                  </a:txBody>
                  <a:tcPr/>
                </a:tc>
                <a:extLst>
                  <a:ext uri="{0D108BD9-81ED-4DB2-BD59-A6C34878D82A}">
                    <a16:rowId xmlns:a16="http://schemas.microsoft.com/office/drawing/2014/main" val="10000"/>
                  </a:ext>
                </a:extLst>
              </a:tr>
              <a:tr h="1176495">
                <a:tc>
                  <a:txBody>
                    <a:bodyPr/>
                    <a:lstStyle/>
                    <a:p>
                      <a:pPr algn="l"/>
                      <a:r>
                        <a:rPr lang="en-US" sz="1800" b="1" dirty="0"/>
                        <a:t>Using</a:t>
                      </a:r>
                      <a:r>
                        <a:rPr lang="en-US" sz="1800" b="1" baseline="0" dirty="0"/>
                        <a:t> Reusable bag at grocery/vegetable store </a:t>
                      </a:r>
                      <a:endParaRPr lang="en-US" sz="1800" b="1" dirty="0"/>
                    </a:p>
                  </a:txBody>
                  <a:tcPr/>
                </a:tc>
                <a:tc>
                  <a:txBody>
                    <a:bodyPr/>
                    <a:lstStyle/>
                    <a:p>
                      <a:pPr algn="ctr"/>
                      <a:r>
                        <a:rPr lang="en-US" sz="1800" b="1"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Since</a:t>
                      </a:r>
                      <a:r>
                        <a:rPr lang="en-US" sz="1800" b="1" baseline="0" dirty="0"/>
                        <a:t> P-value =1 &gt; 0.05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baseline="0" dirty="0"/>
                        <a:t>So we do not reject null hypothesis and conclude that there is no change in usage of Reusable bag at grocery/vegetable store after ban. </a:t>
                      </a:r>
                      <a:endParaRPr lang="en-US" sz="1800" b="1" dirty="0"/>
                    </a:p>
                  </a:txBody>
                  <a:tcPr/>
                </a:tc>
                <a:extLst>
                  <a:ext uri="{0D108BD9-81ED-4DB2-BD59-A6C34878D82A}">
                    <a16:rowId xmlns:a16="http://schemas.microsoft.com/office/drawing/2014/main" val="10001"/>
                  </a:ext>
                </a:extLst>
              </a:tr>
              <a:tr h="1442156">
                <a:tc>
                  <a:txBody>
                    <a:bodyPr/>
                    <a:lstStyle/>
                    <a:p>
                      <a:r>
                        <a:rPr lang="en-US" sz="1800" b="1" dirty="0"/>
                        <a:t>Carrying</a:t>
                      </a:r>
                      <a:r>
                        <a:rPr lang="en-US" sz="1800" b="1" baseline="0" dirty="0"/>
                        <a:t> their own bag(except plastic) for clothes shopping</a:t>
                      </a:r>
                      <a:endParaRPr lang="en-US" sz="1800" b="1" dirty="0"/>
                    </a:p>
                  </a:txBody>
                  <a:tcPr/>
                </a:tc>
                <a:tc>
                  <a:txBody>
                    <a:bodyPr/>
                    <a:lstStyle/>
                    <a:p>
                      <a:pPr algn="ctr"/>
                      <a:r>
                        <a:rPr lang="en-US" sz="1800" b="1" dirty="0"/>
                        <a:t> 1</a:t>
                      </a:r>
                    </a:p>
                  </a:txBody>
                  <a:tcPr/>
                </a:tc>
                <a:tc>
                  <a:txBody>
                    <a:bodyPr/>
                    <a:lstStyle/>
                    <a:p>
                      <a:r>
                        <a:rPr lang="en-US" sz="1800" b="1" dirty="0"/>
                        <a:t>Since</a:t>
                      </a:r>
                      <a:r>
                        <a:rPr lang="en-US" sz="1800" b="1" baseline="0" dirty="0"/>
                        <a:t> P-value =1 &gt; 0.05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baseline="0" dirty="0"/>
                        <a:t>So we do not reject null hypothesis and conclude that there is no change in people </a:t>
                      </a:r>
                      <a:r>
                        <a:rPr lang="en-US" sz="1800" b="1" dirty="0"/>
                        <a:t>Carrying</a:t>
                      </a:r>
                      <a:r>
                        <a:rPr lang="en-US" sz="1800" b="1" baseline="0" dirty="0"/>
                        <a:t> their own bag(except plastic) for clothes shopping after ban</a:t>
                      </a:r>
                      <a:endParaRPr lang="en-US" sz="1800" b="1" dirty="0"/>
                    </a:p>
                  </a:txBody>
                  <a:tcPr/>
                </a:tc>
                <a:extLst>
                  <a:ext uri="{0D108BD9-81ED-4DB2-BD59-A6C34878D82A}">
                    <a16:rowId xmlns:a16="http://schemas.microsoft.com/office/drawing/2014/main" val="10002"/>
                  </a:ext>
                </a:extLst>
              </a:tr>
              <a:tr h="910835">
                <a:tc>
                  <a:txBody>
                    <a:bodyPr/>
                    <a:lstStyle/>
                    <a:p>
                      <a:r>
                        <a:rPr lang="en-US" sz="1800" b="1" dirty="0"/>
                        <a:t>Using plastic product while Travelling</a:t>
                      </a:r>
                    </a:p>
                  </a:txBody>
                  <a:tcPr/>
                </a:tc>
                <a:tc>
                  <a:txBody>
                    <a:bodyPr/>
                    <a:lstStyle/>
                    <a:p>
                      <a:pPr algn="ctr"/>
                      <a:r>
                        <a:rPr lang="en-US" sz="1800" b="1" dirty="0"/>
                        <a:t>8.219e-16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Since</a:t>
                      </a:r>
                      <a:r>
                        <a:rPr lang="en-US" sz="1800" b="1" baseline="0" dirty="0"/>
                        <a:t> P-value =8.219</a:t>
                      </a:r>
                      <a:r>
                        <a:rPr lang="en-US" sz="1800" b="1" dirty="0"/>
                        <a:t>e-16 &lt; 0.05 </a:t>
                      </a:r>
                    </a:p>
                    <a:p>
                      <a:r>
                        <a:rPr lang="en-US" sz="1800" b="1" baseline="0" dirty="0"/>
                        <a:t>So we reject null hypothesis and conclude that there is reduction in the usage of plastic product while travelling</a:t>
                      </a:r>
                      <a:endParaRPr lang="en-US" sz="1800" b="1" dirty="0"/>
                    </a:p>
                  </a:txBody>
                  <a:tcPr/>
                </a:tc>
                <a:extLst>
                  <a:ext uri="{0D108BD9-81ED-4DB2-BD59-A6C34878D82A}">
                    <a16:rowId xmlns:a16="http://schemas.microsoft.com/office/drawing/2014/main" val="10003"/>
                  </a:ext>
                </a:extLst>
              </a:tr>
              <a:tr h="910835">
                <a:tc>
                  <a:txBody>
                    <a:bodyPr/>
                    <a:lstStyle/>
                    <a:p>
                      <a:r>
                        <a:rPr lang="en-US" sz="1800" b="1" dirty="0"/>
                        <a:t>Using plastic products</a:t>
                      </a:r>
                      <a:r>
                        <a:rPr lang="en-US" sz="1800" b="1" baseline="0" dirty="0"/>
                        <a:t> in occasions or function</a:t>
                      </a:r>
                      <a:endParaRPr lang="en-US" sz="18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2.2e-16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Since</a:t>
                      </a:r>
                      <a:r>
                        <a:rPr lang="en-US" sz="1800" b="1" baseline="0" dirty="0"/>
                        <a:t> P-value =</a:t>
                      </a:r>
                      <a:r>
                        <a:rPr lang="en-US" sz="1800" b="1" dirty="0"/>
                        <a:t>2.2e-16 &lt; 0.05 </a:t>
                      </a:r>
                    </a:p>
                    <a:p>
                      <a:r>
                        <a:rPr lang="en-US" sz="1800" b="1" baseline="0" dirty="0"/>
                        <a:t>So we reject null hypothesis and conclude that there is reduction in the usage of plastic product in occasions or function</a:t>
                      </a:r>
                      <a:endParaRPr lang="en-US" sz="1800" b="1" dirty="0"/>
                    </a:p>
                  </a:txBody>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17A9F408-9C14-D713-1EA6-E87BC1B3210D}"/>
              </a:ext>
            </a:extLst>
          </p:cNvPr>
          <p:cNvSpPr txBox="1"/>
          <p:nvPr/>
        </p:nvSpPr>
        <p:spPr>
          <a:xfrm>
            <a:off x="327063" y="170307"/>
            <a:ext cx="6135384"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Similarly for Remaining Situations,</a:t>
            </a:r>
          </a:p>
        </p:txBody>
      </p:sp>
    </p:spTree>
    <p:extLst>
      <p:ext uri="{BB962C8B-B14F-4D97-AF65-F5344CB8AC3E}">
        <p14:creationId xmlns:p14="http://schemas.microsoft.com/office/powerpoint/2010/main" val="3869120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664E-348D-A7C6-9C9F-CB36A0E2BAC4}"/>
              </a:ext>
            </a:extLst>
          </p:cNvPr>
          <p:cNvSpPr>
            <a:spLocks noGrp="1"/>
          </p:cNvSpPr>
          <p:nvPr>
            <p:ph type="title"/>
          </p:nvPr>
        </p:nvSpPr>
        <p:spPr>
          <a:xfrm>
            <a:off x="350044" y="1022582"/>
            <a:ext cx="10515600" cy="676656"/>
          </a:xfrm>
        </p:spPr>
        <p:txBody>
          <a:bodyPr>
            <a:normAutofit fontScale="90000"/>
          </a:bodyPr>
          <a:lstStyle/>
          <a:p>
            <a:pPr algn="l"/>
            <a:r>
              <a:rPr lang="en-IN" sz="4000" b="1" dirty="0"/>
              <a:t>OBJECTIVE-4: </a:t>
            </a:r>
            <a:r>
              <a:rPr lang="en-IN" sz="2700" b="1" kern="100" dirty="0">
                <a:effectLst/>
                <a:ea typeface="Calibri" panose="020F0502020204030204" pitchFamily="34" charset="0"/>
                <a:cs typeface="Times New Roman" panose="02020603050405020304" pitchFamily="18" charset="0"/>
              </a:rPr>
              <a:t>To check whether the people are aware about banned products &amp; harmful effects of plastic.</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700" dirty="0"/>
          </a:p>
        </p:txBody>
      </p:sp>
      <p:sp>
        <p:nvSpPr>
          <p:cNvPr id="8" name="TextBox 7">
            <a:extLst>
              <a:ext uri="{FF2B5EF4-FFF2-40B4-BE49-F238E27FC236}">
                <a16:creationId xmlns:a16="http://schemas.microsoft.com/office/drawing/2014/main" id="{AC724995-73AE-5E19-F28B-7B7835DB885A}"/>
              </a:ext>
            </a:extLst>
          </p:cNvPr>
          <p:cNvSpPr txBox="1"/>
          <p:nvPr/>
        </p:nvSpPr>
        <p:spPr>
          <a:xfrm>
            <a:off x="350044" y="1942599"/>
            <a:ext cx="10109048" cy="2972801"/>
          </a:xfrm>
          <a:prstGeom prst="rect">
            <a:avLst/>
          </a:prstGeom>
          <a:noFill/>
        </p:spPr>
        <p:txBody>
          <a:bodyPr wrap="square">
            <a:spAutoFit/>
          </a:bodyPr>
          <a:lstStyle/>
          <a:p>
            <a:pPr>
              <a:lnSpc>
                <a:spcPct val="115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Social Problems:</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Blockage of sewage &amp; dumping issues</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Effect on marine &amp; death of livestock</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Cause of cancer, skin and respiratory problem</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Recycling problem</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Deteriorating beauty of tourist places.</a:t>
            </a:r>
          </a:p>
        </p:txBody>
      </p:sp>
    </p:spTree>
    <p:extLst>
      <p:ext uri="{BB962C8B-B14F-4D97-AF65-F5344CB8AC3E}">
        <p14:creationId xmlns:p14="http://schemas.microsoft.com/office/powerpoint/2010/main" val="3371216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F7955805-7800-FBF7-623B-106BEB6CBD3B}"/>
              </a:ext>
            </a:extLst>
          </p:cNvPr>
          <p:cNvSpPr txBox="1">
            <a:spLocks/>
          </p:cNvSpPr>
          <p:nvPr/>
        </p:nvSpPr>
        <p:spPr>
          <a:xfrm>
            <a:off x="303944" y="278636"/>
            <a:ext cx="11069548" cy="466344"/>
          </a:xfrm>
          <a:prstGeom prst="rect">
            <a:avLst/>
          </a:prstGeom>
        </p:spPr>
        <p:txBody>
          <a:bodyP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n-IN" sz="2800" cap="none" dirty="0">
                <a:latin typeface="Times New Roman" panose="02020603050405020304" pitchFamily="18" charset="0"/>
                <a:cs typeface="Times New Roman" panose="02020603050405020304" pitchFamily="18" charset="0"/>
              </a:rPr>
              <a:t>H</a:t>
            </a:r>
            <a:r>
              <a:rPr lang="en-IN" sz="2800" cap="none" baseline="-25000" dirty="0">
                <a:latin typeface="Times New Roman" panose="02020603050405020304" pitchFamily="18" charset="0"/>
                <a:cs typeface="Times New Roman" panose="02020603050405020304" pitchFamily="18" charset="0"/>
              </a:rPr>
              <a:t>01</a:t>
            </a:r>
            <a:r>
              <a:rPr lang="en-IN" sz="2800" cap="none" dirty="0">
                <a:latin typeface="Times New Roman" panose="02020603050405020304" pitchFamily="18" charset="0"/>
                <a:cs typeface="Times New Roman" panose="02020603050405020304" pitchFamily="18" charset="0"/>
              </a:rPr>
              <a:t>: The proportion of awareness about blockage of sewage &amp; dumping issues in males and females is equal.</a:t>
            </a:r>
            <a:br>
              <a:rPr lang="en-US" sz="2800" cap="none" dirty="0">
                <a:latin typeface="Times New Roman" panose="02020603050405020304" pitchFamily="18" charset="0"/>
                <a:cs typeface="Times New Roman" panose="02020603050405020304" pitchFamily="18" charset="0"/>
              </a:rPr>
            </a:br>
            <a:r>
              <a:rPr lang="en-IN" sz="2800" cap="none" dirty="0">
                <a:latin typeface="Times New Roman" panose="02020603050405020304" pitchFamily="18" charset="0"/>
                <a:cs typeface="Times New Roman" panose="02020603050405020304" pitchFamily="18" charset="0"/>
              </a:rPr>
              <a:t>H</a:t>
            </a:r>
            <a:r>
              <a:rPr lang="en-IN" sz="2800" cap="none" baseline="-25000" dirty="0">
                <a:latin typeface="Times New Roman" panose="02020603050405020304" pitchFamily="18" charset="0"/>
                <a:cs typeface="Times New Roman" panose="02020603050405020304" pitchFamily="18" charset="0"/>
              </a:rPr>
              <a:t>11</a:t>
            </a:r>
            <a:r>
              <a:rPr lang="en-IN" sz="2800" cap="none" dirty="0">
                <a:latin typeface="Times New Roman" panose="02020603050405020304" pitchFamily="18" charset="0"/>
                <a:cs typeface="Times New Roman" panose="02020603050405020304" pitchFamily="18" charset="0"/>
              </a:rPr>
              <a:t>: The proportion of awareness about blockage of sewage &amp; dumping issues in males and females is not equal.</a:t>
            </a:r>
          </a:p>
        </p:txBody>
      </p:sp>
      <p:pic>
        <p:nvPicPr>
          <p:cNvPr id="6" name="Content Placeholder 6">
            <a:extLst>
              <a:ext uri="{FF2B5EF4-FFF2-40B4-BE49-F238E27FC236}">
                <a16:creationId xmlns:a16="http://schemas.microsoft.com/office/drawing/2014/main" id="{68348793-B832-5A16-6386-1844F99B1605}"/>
              </a:ext>
            </a:extLst>
          </p:cNvPr>
          <p:cNvPicPr>
            <a:picLocks/>
          </p:cNvPicPr>
          <p:nvPr/>
        </p:nvPicPr>
        <p:blipFill>
          <a:blip r:embed="rId2"/>
          <a:stretch>
            <a:fillRect/>
          </a:stretch>
        </p:blipFill>
        <p:spPr>
          <a:xfrm>
            <a:off x="928257" y="2105891"/>
            <a:ext cx="5112327" cy="903525"/>
          </a:xfrm>
          <a:prstGeom prst="rect">
            <a:avLst/>
          </a:prstGeom>
          <a:ln>
            <a:solidFill>
              <a:schemeClr val="accent2">
                <a:lumMod val="75000"/>
              </a:schemeClr>
            </a:solidFill>
          </a:ln>
        </p:spPr>
      </p:pic>
      <p:pic>
        <p:nvPicPr>
          <p:cNvPr id="7" name="Picture 6">
            <a:extLst>
              <a:ext uri="{FF2B5EF4-FFF2-40B4-BE49-F238E27FC236}">
                <a16:creationId xmlns:a16="http://schemas.microsoft.com/office/drawing/2014/main" id="{0B588CA2-DDF9-FB20-15BD-35E6E296C138}"/>
              </a:ext>
            </a:extLst>
          </p:cNvPr>
          <p:cNvPicPr/>
          <p:nvPr/>
        </p:nvPicPr>
        <p:blipFill>
          <a:blip r:embed="rId3"/>
          <a:stretch>
            <a:fillRect/>
          </a:stretch>
        </p:blipFill>
        <p:spPr>
          <a:xfrm>
            <a:off x="1397285" y="3133618"/>
            <a:ext cx="4643299" cy="3090599"/>
          </a:xfrm>
          <a:prstGeom prst="rect">
            <a:avLst/>
          </a:prstGeom>
          <a:ln>
            <a:solidFill>
              <a:srgbClr val="000000"/>
            </a:solidFill>
          </a:ln>
        </p:spPr>
      </p:pic>
      <p:sp>
        <p:nvSpPr>
          <p:cNvPr id="8" name="Rectangle 4">
            <a:extLst>
              <a:ext uri="{FF2B5EF4-FFF2-40B4-BE49-F238E27FC236}">
                <a16:creationId xmlns:a16="http://schemas.microsoft.com/office/drawing/2014/main" id="{1B4F1B12-DF39-29A3-DF0E-8577F04DE238}"/>
              </a:ext>
            </a:extLst>
          </p:cNvPr>
          <p:cNvSpPr>
            <a:spLocks noChangeArrowheads="1"/>
          </p:cNvSpPr>
          <p:nvPr/>
        </p:nvSpPr>
        <p:spPr bwMode="auto">
          <a:xfrm>
            <a:off x="6802583" y="1925782"/>
            <a:ext cx="5112327" cy="166199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solidFill>
              <a:srgbClr val="000000"/>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From </a:t>
            </a:r>
            <a:r>
              <a:rPr kumimoji="0" lang="en-US" altLang="en-US" b="0" i="0" u="none" strike="noStrike" cap="none" normalizeH="0" baseline="0" dirty="0" err="1">
                <a:ln>
                  <a:noFill/>
                </a:ln>
                <a:solidFill>
                  <a:srgbClr val="000000"/>
                </a:solidFill>
                <a:effectLst/>
                <a:ea typeface="Calibri" panose="020F0502020204030204" pitchFamily="34" charset="0"/>
                <a:cs typeface="Times New Roman" panose="02020603050405020304" pitchFamily="18" charset="0"/>
              </a:rPr>
              <a:t>McNemar</a:t>
            </a:r>
            <a:r>
              <a:rPr kumimoji="0" lang="en-US" altLang="en-US"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 test,</a:t>
            </a:r>
            <a:endParaRPr kumimoji="0" lang="en-US" altLang="en-US" b="0" i="0" u="none" strike="noStrike" cap="none" normalizeH="0" baseline="0" dirty="0">
              <a:ln>
                <a:noFill/>
              </a:ln>
              <a:solidFill>
                <a:srgbClr val="000000"/>
              </a:solidFill>
              <a:effectLs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ea typeface="Times New Roman" panose="02020603050405020304" pitchFamily="18" charset="0"/>
                <a:cs typeface="Times New Roman" panose="02020603050405020304" pitchFamily="18" charset="0"/>
              </a:rPr>
              <a:t>Since P-value = 2.2e-16 &lt; 0.05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ea typeface="Times New Roman" panose="02020603050405020304" pitchFamily="18" charset="0"/>
                <a:cs typeface="Cambria Math" panose="02040503050406030204" pitchFamily="18" charset="0"/>
              </a:rPr>
              <a:t>∴</a:t>
            </a:r>
            <a:r>
              <a:rPr kumimoji="0" lang="en-US" altLang="en-US" b="0" i="0" u="none" strike="noStrike" cap="none" normalizeH="0" baseline="0" dirty="0">
                <a:ln>
                  <a:noFill/>
                </a:ln>
                <a:solidFill>
                  <a:srgbClr val="000000"/>
                </a:solidFill>
                <a:effectLst/>
                <a:ea typeface="Times New Roman" panose="02020603050405020304" pitchFamily="18" charset="0"/>
                <a:cs typeface="Times New Roman" panose="02020603050405020304" pitchFamily="18" charset="0"/>
              </a:rPr>
              <a:t> We reject the null hypothesis and conclude that, proportion of awareness about blockage of sewage &amp; dumping issues in males and females is not equal.</a:t>
            </a:r>
            <a:r>
              <a:rPr kumimoji="0" lang="en-US" altLang="en-US" b="0" i="0" u="none" strike="noStrike" cap="none" normalizeH="0" baseline="0" dirty="0">
                <a:ln>
                  <a:noFill/>
                </a:ln>
                <a:solidFill>
                  <a:srgbClr val="000000"/>
                </a:solidFill>
                <a:effectLst/>
              </a:rPr>
              <a:t> </a:t>
            </a:r>
          </a:p>
        </p:txBody>
      </p:sp>
      <p:sp>
        <p:nvSpPr>
          <p:cNvPr id="10" name="TextBox 9">
            <a:extLst>
              <a:ext uri="{FF2B5EF4-FFF2-40B4-BE49-F238E27FC236}">
                <a16:creationId xmlns:a16="http://schemas.microsoft.com/office/drawing/2014/main" id="{15652E03-5788-2FAB-551A-1AFA13139A01}"/>
              </a:ext>
            </a:extLst>
          </p:cNvPr>
          <p:cNvSpPr txBox="1"/>
          <p:nvPr/>
        </p:nvSpPr>
        <p:spPr>
          <a:xfrm>
            <a:off x="6859809" y="4124190"/>
            <a:ext cx="3748978" cy="92333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0800000" scaled="1"/>
            <a:tileRect/>
          </a:gradFill>
          <a:ln>
            <a:solidFill>
              <a:srgbClr val="000000"/>
            </a:solidFill>
          </a:ln>
        </p:spPr>
        <p:txBody>
          <a:bodyPr wrap="square" rtlCol="0">
            <a:spAutoFit/>
          </a:bodyPr>
          <a:lstStyle/>
          <a:p>
            <a:r>
              <a:rPr lang="en-IN" dirty="0">
                <a:solidFill>
                  <a:srgbClr val="000000"/>
                </a:solidFill>
              </a:rPr>
              <a:t>From proportionality table we can conclude that, 95% of males &amp; 91% of females are aware.</a:t>
            </a:r>
            <a:endParaRPr lang="en-US" dirty="0">
              <a:solidFill>
                <a:srgbClr val="000000"/>
              </a:solidFill>
            </a:endParaRPr>
          </a:p>
        </p:txBody>
      </p:sp>
      <p:sp>
        <p:nvSpPr>
          <p:cNvPr id="11" name="Right Arrow 17">
            <a:extLst>
              <a:ext uri="{FF2B5EF4-FFF2-40B4-BE49-F238E27FC236}">
                <a16:creationId xmlns:a16="http://schemas.microsoft.com/office/drawing/2014/main" id="{2796504F-9B69-D101-634B-BFFB6C7530AF}"/>
              </a:ext>
            </a:extLst>
          </p:cNvPr>
          <p:cNvSpPr/>
          <p:nvPr/>
        </p:nvSpPr>
        <p:spPr>
          <a:xfrm>
            <a:off x="6151417" y="4458599"/>
            <a:ext cx="595747" cy="127256"/>
          </a:xfrm>
          <a:prstGeom prst="rightArrow">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sp>
        <p:nvSpPr>
          <p:cNvPr id="12" name="Right Arrow 17">
            <a:extLst>
              <a:ext uri="{FF2B5EF4-FFF2-40B4-BE49-F238E27FC236}">
                <a16:creationId xmlns:a16="http://schemas.microsoft.com/office/drawing/2014/main" id="{BD810F27-884A-7FD5-CB8B-722C6B8DBF29}"/>
              </a:ext>
            </a:extLst>
          </p:cNvPr>
          <p:cNvSpPr/>
          <p:nvPr/>
        </p:nvSpPr>
        <p:spPr>
          <a:xfrm>
            <a:off x="6118885" y="2587000"/>
            <a:ext cx="595747" cy="127256"/>
          </a:xfrm>
          <a:prstGeom prst="rightArrow">
            <a:avLst/>
          </a:prstGeom>
          <a:noFill/>
          <a:ln w="127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2">
                    <a:lumMod val="75000"/>
                  </a:schemeClr>
                </a:solidFill>
              </a:ln>
            </a:endParaRPr>
          </a:p>
        </p:txBody>
      </p:sp>
    </p:spTree>
    <p:extLst>
      <p:ext uri="{BB962C8B-B14F-4D97-AF65-F5344CB8AC3E}">
        <p14:creationId xmlns:p14="http://schemas.microsoft.com/office/powerpoint/2010/main" val="2023671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E7F4C5-6792-1EEA-588B-9C830DF41ACF}"/>
              </a:ext>
            </a:extLst>
          </p:cNvPr>
          <p:cNvSpPr txBox="1"/>
          <p:nvPr/>
        </p:nvSpPr>
        <p:spPr>
          <a:xfrm>
            <a:off x="267129" y="128097"/>
            <a:ext cx="11657741"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Similarly, for the remaining situations,</a:t>
            </a:r>
          </a:p>
        </p:txBody>
      </p:sp>
      <p:graphicFrame>
        <p:nvGraphicFramePr>
          <p:cNvPr id="3" name="Content Placeholder 3">
            <a:extLst>
              <a:ext uri="{FF2B5EF4-FFF2-40B4-BE49-F238E27FC236}">
                <a16:creationId xmlns:a16="http://schemas.microsoft.com/office/drawing/2014/main" id="{EB61625D-B30D-5BDA-D502-59ED77A7591A}"/>
              </a:ext>
            </a:extLst>
          </p:cNvPr>
          <p:cNvGraphicFramePr>
            <a:graphicFrameLocks/>
          </p:cNvGraphicFramePr>
          <p:nvPr>
            <p:extLst>
              <p:ext uri="{D42A27DB-BD31-4B8C-83A1-F6EECF244321}">
                <p14:modId xmlns:p14="http://schemas.microsoft.com/office/powerpoint/2010/main" val="3344715525"/>
              </p:ext>
            </p:extLst>
          </p:nvPr>
        </p:nvGraphicFramePr>
        <p:xfrm>
          <a:off x="404262" y="945434"/>
          <a:ext cx="11416390" cy="5041833"/>
        </p:xfrm>
        <a:graphic>
          <a:graphicData uri="http://schemas.openxmlformats.org/drawingml/2006/table">
            <a:tbl>
              <a:tblPr firstRow="1" bandRow="1">
                <a:tableStyleId>{5C22544A-7EE6-4342-B048-85BDC9FD1C3A}</a:tableStyleId>
              </a:tblPr>
              <a:tblGrid>
                <a:gridCol w="1965322">
                  <a:extLst>
                    <a:ext uri="{9D8B030D-6E8A-4147-A177-3AD203B41FA5}">
                      <a16:colId xmlns:a16="http://schemas.microsoft.com/office/drawing/2014/main" val="20000"/>
                    </a:ext>
                  </a:extLst>
                </a:gridCol>
                <a:gridCol w="1251797">
                  <a:extLst>
                    <a:ext uri="{9D8B030D-6E8A-4147-A177-3AD203B41FA5}">
                      <a16:colId xmlns:a16="http://schemas.microsoft.com/office/drawing/2014/main" val="20001"/>
                    </a:ext>
                  </a:extLst>
                </a:gridCol>
                <a:gridCol w="5082297">
                  <a:extLst>
                    <a:ext uri="{9D8B030D-6E8A-4147-A177-3AD203B41FA5}">
                      <a16:colId xmlns:a16="http://schemas.microsoft.com/office/drawing/2014/main" val="20002"/>
                    </a:ext>
                  </a:extLst>
                </a:gridCol>
                <a:gridCol w="1489639">
                  <a:extLst>
                    <a:ext uri="{9D8B030D-6E8A-4147-A177-3AD203B41FA5}">
                      <a16:colId xmlns:a16="http://schemas.microsoft.com/office/drawing/2014/main" val="20003"/>
                    </a:ext>
                  </a:extLst>
                </a:gridCol>
                <a:gridCol w="1627335">
                  <a:extLst>
                    <a:ext uri="{9D8B030D-6E8A-4147-A177-3AD203B41FA5}">
                      <a16:colId xmlns:a16="http://schemas.microsoft.com/office/drawing/2014/main" val="20004"/>
                    </a:ext>
                  </a:extLst>
                </a:gridCol>
              </a:tblGrid>
              <a:tr h="557766">
                <a:tc>
                  <a:txBody>
                    <a:bodyPr/>
                    <a:lstStyle/>
                    <a:p>
                      <a:pPr algn="ctr"/>
                      <a:r>
                        <a:rPr lang="en-US" sz="1600" b="1" dirty="0">
                          <a:solidFill>
                            <a:schemeClr val="bg1"/>
                          </a:solidFill>
                        </a:rPr>
                        <a:t>Social Problems</a:t>
                      </a:r>
                    </a:p>
                  </a:txBody>
                  <a:tcPr/>
                </a:tc>
                <a:tc>
                  <a:txBody>
                    <a:bodyPr/>
                    <a:lstStyle/>
                    <a:p>
                      <a:pPr algn="ctr"/>
                      <a:r>
                        <a:rPr lang="en-US" sz="1600" b="1" dirty="0" err="1">
                          <a:solidFill>
                            <a:schemeClr val="bg1"/>
                          </a:solidFill>
                        </a:rPr>
                        <a:t>McNemar</a:t>
                      </a:r>
                      <a:r>
                        <a:rPr lang="en-US" sz="1600" b="1" dirty="0">
                          <a:solidFill>
                            <a:schemeClr val="bg1"/>
                          </a:solidFill>
                        </a:rPr>
                        <a:t> P-value</a:t>
                      </a:r>
                    </a:p>
                  </a:txBody>
                  <a:tcPr/>
                </a:tc>
                <a:tc>
                  <a:txBody>
                    <a:bodyPr/>
                    <a:lstStyle/>
                    <a:p>
                      <a:pPr algn="ctr"/>
                      <a:r>
                        <a:rPr lang="en-US" sz="1600" b="1" dirty="0">
                          <a:solidFill>
                            <a:schemeClr val="bg1"/>
                          </a:solidFill>
                        </a:rPr>
                        <a:t>Conclusion</a:t>
                      </a:r>
                    </a:p>
                  </a:txBody>
                  <a:tcPr/>
                </a:tc>
                <a:tc>
                  <a:txBody>
                    <a:bodyPr/>
                    <a:lstStyle/>
                    <a:p>
                      <a:pPr algn="ctr"/>
                      <a:r>
                        <a:rPr lang="en-US" sz="1600" b="1" dirty="0">
                          <a:solidFill>
                            <a:schemeClr val="bg1"/>
                          </a:solidFill>
                        </a:rPr>
                        <a:t>Percent Aware males</a:t>
                      </a:r>
                    </a:p>
                  </a:txBody>
                  <a:tcPr/>
                </a:tc>
                <a:tc>
                  <a:txBody>
                    <a:bodyPr/>
                    <a:lstStyle/>
                    <a:p>
                      <a:pPr algn="ctr"/>
                      <a:r>
                        <a:rPr lang="en-US" sz="1600" b="1" dirty="0">
                          <a:solidFill>
                            <a:schemeClr val="bg1"/>
                          </a:solidFill>
                        </a:rPr>
                        <a:t>Percent Aware females</a:t>
                      </a:r>
                    </a:p>
                  </a:txBody>
                  <a:tcPr/>
                </a:tc>
                <a:extLst>
                  <a:ext uri="{0D108BD9-81ED-4DB2-BD59-A6C34878D82A}">
                    <a16:rowId xmlns:a16="http://schemas.microsoft.com/office/drawing/2014/main" val="10000"/>
                  </a:ext>
                </a:extLst>
              </a:tr>
              <a:tr h="1027464">
                <a:tc>
                  <a:txBody>
                    <a:bodyPr/>
                    <a:lstStyle/>
                    <a:p>
                      <a:r>
                        <a:rPr lang="en-US" sz="1600" dirty="0">
                          <a:latin typeface="Times New Roman" panose="02020603050405020304" pitchFamily="18" charset="0"/>
                          <a:cs typeface="Times New Roman" panose="02020603050405020304" pitchFamily="18" charset="0"/>
                        </a:rPr>
                        <a:t>Effect on Marine</a:t>
                      </a:r>
                      <a:r>
                        <a:rPr lang="en-US" sz="1600" b="1"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Death</a:t>
                      </a:r>
                      <a:r>
                        <a:rPr lang="en-US" sz="1600" baseline="0" dirty="0">
                          <a:latin typeface="Times New Roman" panose="02020603050405020304" pitchFamily="18" charset="0"/>
                          <a:cs typeface="Times New Roman" panose="02020603050405020304" pitchFamily="18" charset="0"/>
                        </a:rPr>
                        <a:t> of Livestock</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 2.2e-16</a:t>
                      </a:r>
                    </a:p>
                    <a:p>
                      <a:endParaRPr lang="en-US" sz="16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P-value = </a:t>
                      </a:r>
                      <a:r>
                        <a:rPr lang="en-US" sz="1600" b="1" dirty="0">
                          <a:latin typeface="Times New Roman" panose="02020603050405020304" pitchFamily="18" charset="0"/>
                          <a:cs typeface="Times New Roman" panose="02020603050405020304" pitchFamily="18" charset="0"/>
                        </a:rPr>
                        <a:t>2.2e-16</a:t>
                      </a:r>
                      <a:r>
                        <a:rPr lang="en-US" sz="1600" dirty="0">
                          <a:latin typeface="Times New Roman" panose="02020603050405020304" pitchFamily="18" charset="0"/>
                          <a:cs typeface="Times New Roman" panose="02020603050405020304" pitchFamily="18" charset="0"/>
                        </a:rPr>
                        <a:t> &lt; 0.05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latin typeface="Times New Roman" panose="02020603050405020304" pitchFamily="18" charset="0"/>
                          <a:cs typeface="Times New Roman" panose="02020603050405020304" pitchFamily="18" charset="0"/>
                        </a:rPr>
                        <a:t>⸫We reject null hypothesis and conclude that proportion of awareness about </a:t>
                      </a:r>
                      <a:r>
                        <a:rPr lang="en-US" sz="1600" dirty="0">
                          <a:latin typeface="Times New Roman" panose="02020603050405020304" pitchFamily="18" charset="0"/>
                          <a:cs typeface="Times New Roman" panose="02020603050405020304" pitchFamily="18" charset="0"/>
                        </a:rPr>
                        <a:t>Effect on Marine</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Death</a:t>
                      </a:r>
                      <a:r>
                        <a:rPr lang="en-US" sz="1600" baseline="0" dirty="0">
                          <a:latin typeface="Times New Roman" panose="02020603050405020304" pitchFamily="18" charset="0"/>
                          <a:cs typeface="Times New Roman" panose="02020603050405020304" pitchFamily="18" charset="0"/>
                        </a:rPr>
                        <a:t> of Livestock due to consumption of plastic in males and females is not equal.</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87.4%</a:t>
                      </a:r>
                    </a:p>
                  </a:txBody>
                  <a:tcPr/>
                </a:tc>
                <a:tc>
                  <a:txBody>
                    <a:bodyPr/>
                    <a:lstStyle/>
                    <a:p>
                      <a:pPr algn="ctr"/>
                      <a:r>
                        <a:rPr lang="en-US" sz="1600" b="1" dirty="0">
                          <a:latin typeface="Times New Roman" panose="02020603050405020304" pitchFamily="18" charset="0"/>
                          <a:cs typeface="Times New Roman" panose="02020603050405020304" pitchFamily="18" charset="0"/>
                        </a:rPr>
                        <a:t>76.6%</a:t>
                      </a:r>
                    </a:p>
                  </a:txBody>
                  <a:tcPr/>
                </a:tc>
                <a:extLst>
                  <a:ext uri="{0D108BD9-81ED-4DB2-BD59-A6C34878D82A}">
                    <a16:rowId xmlns:a16="http://schemas.microsoft.com/office/drawing/2014/main" val="10001"/>
                  </a:ext>
                </a:extLst>
              </a:tr>
              <a:tr h="1027464">
                <a:tc>
                  <a:txBody>
                    <a:bodyPr/>
                    <a:lstStyle/>
                    <a:p>
                      <a:r>
                        <a:rPr lang="en-US" sz="1600" dirty="0">
                          <a:latin typeface="Times New Roman" panose="02020603050405020304" pitchFamily="18" charset="0"/>
                          <a:cs typeface="Times New Roman" panose="02020603050405020304" pitchFamily="18" charset="0"/>
                        </a:rPr>
                        <a:t>Causes</a:t>
                      </a:r>
                      <a:r>
                        <a:rPr lang="en-US" sz="1600" baseline="0" dirty="0">
                          <a:latin typeface="Times New Roman" panose="02020603050405020304" pitchFamily="18" charset="0"/>
                          <a:cs typeface="Times New Roman" panose="02020603050405020304" pitchFamily="18" charset="0"/>
                        </a:rPr>
                        <a:t> Cancer</a:t>
                      </a:r>
                      <a:r>
                        <a:rPr lang="en-US" sz="1600" b="1" baseline="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Skin</a:t>
                      </a:r>
                      <a:r>
                        <a:rPr lang="en-US" sz="1600" b="1" baseline="0" dirty="0">
                          <a:latin typeface="Times New Roman" panose="02020603050405020304" pitchFamily="18" charset="0"/>
                          <a:cs typeface="Times New Roman" panose="02020603050405020304" pitchFamily="18" charset="0"/>
                        </a:rPr>
                        <a:t>/ </a:t>
                      </a:r>
                      <a:r>
                        <a:rPr lang="en-US" sz="1600" b="0" baseline="0" dirty="0">
                          <a:latin typeface="Times New Roman" panose="02020603050405020304" pitchFamily="18" charset="0"/>
                          <a:cs typeface="Times New Roman" panose="02020603050405020304" pitchFamily="18" charset="0"/>
                        </a:rPr>
                        <a:t>R</a:t>
                      </a:r>
                      <a:r>
                        <a:rPr lang="en-US" sz="1600" baseline="0" dirty="0">
                          <a:latin typeface="Times New Roman" panose="02020603050405020304" pitchFamily="18" charset="0"/>
                          <a:cs typeface="Times New Roman" panose="02020603050405020304" pitchFamily="18" charset="0"/>
                        </a:rPr>
                        <a:t>espiratory problems</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3.619e-05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P-value =</a:t>
                      </a:r>
                      <a:r>
                        <a:rPr lang="en-US" sz="1600" b="1" baseline="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3.619e-05 </a:t>
                      </a:r>
                      <a:r>
                        <a:rPr lang="en-US" sz="1600" dirty="0">
                          <a:latin typeface="Times New Roman" panose="02020603050405020304" pitchFamily="18" charset="0"/>
                          <a:cs typeface="Times New Roman" panose="02020603050405020304" pitchFamily="18" charset="0"/>
                        </a:rPr>
                        <a:t>&lt; 0.05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latin typeface="Times New Roman" panose="02020603050405020304" pitchFamily="18" charset="0"/>
                          <a:cs typeface="Times New Roman" panose="02020603050405020304" pitchFamily="18" charset="0"/>
                        </a:rPr>
                        <a:t>⸫We reject null hypothesis and conclude that proportion of awareness about </a:t>
                      </a:r>
                      <a:r>
                        <a:rPr lang="en-US" sz="1600" dirty="0">
                          <a:latin typeface="Times New Roman" panose="02020603050405020304" pitchFamily="18" charset="0"/>
                          <a:cs typeface="Times New Roman" panose="02020603050405020304" pitchFamily="18" charset="0"/>
                        </a:rPr>
                        <a:t>Causes</a:t>
                      </a:r>
                      <a:r>
                        <a:rPr lang="en-US" sz="1600" baseline="0" dirty="0">
                          <a:latin typeface="Times New Roman" panose="02020603050405020304" pitchFamily="18" charset="0"/>
                          <a:cs typeface="Times New Roman" panose="02020603050405020304" pitchFamily="18" charset="0"/>
                        </a:rPr>
                        <a:t> Cancer</a:t>
                      </a:r>
                      <a:r>
                        <a:rPr lang="en-US" sz="1600" b="1" baseline="0" dirty="0">
                          <a:latin typeface="Times New Roman" panose="02020603050405020304" pitchFamily="18" charset="0"/>
                          <a:cs typeface="Times New Roman" panose="02020603050405020304" pitchFamily="18" charset="0"/>
                        </a:rPr>
                        <a:t>/</a:t>
                      </a:r>
                      <a:r>
                        <a:rPr lang="en-US" sz="1600" b="0" baseline="0" dirty="0">
                          <a:latin typeface="Times New Roman" panose="02020603050405020304" pitchFamily="18" charset="0"/>
                          <a:cs typeface="Times New Roman" panose="02020603050405020304" pitchFamily="18" charset="0"/>
                        </a:rPr>
                        <a:t>S</a:t>
                      </a:r>
                      <a:r>
                        <a:rPr lang="en-US" sz="1600" baseline="0" dirty="0">
                          <a:latin typeface="Times New Roman" panose="02020603050405020304" pitchFamily="18" charset="0"/>
                          <a:cs typeface="Times New Roman" panose="02020603050405020304" pitchFamily="18" charset="0"/>
                        </a:rPr>
                        <a:t>kin</a:t>
                      </a:r>
                      <a:r>
                        <a:rPr lang="en-US" sz="1600" b="1" baseline="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Respiratory problems in males and females is not equal.</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 68.3%</a:t>
                      </a:r>
                    </a:p>
                  </a:txBody>
                  <a:tcPr/>
                </a:tc>
                <a:tc>
                  <a:txBody>
                    <a:bodyPr/>
                    <a:lstStyle/>
                    <a:p>
                      <a:pPr algn="ctr"/>
                      <a:r>
                        <a:rPr lang="en-US" sz="1600" b="1" dirty="0">
                          <a:latin typeface="Times New Roman" panose="02020603050405020304" pitchFamily="18" charset="0"/>
                          <a:cs typeface="Times New Roman" panose="02020603050405020304" pitchFamily="18" charset="0"/>
                        </a:rPr>
                        <a:t>62.7%</a:t>
                      </a:r>
                    </a:p>
                  </a:txBody>
                  <a:tcPr/>
                </a:tc>
                <a:extLst>
                  <a:ext uri="{0D108BD9-81ED-4DB2-BD59-A6C34878D82A}">
                    <a16:rowId xmlns:a16="http://schemas.microsoft.com/office/drawing/2014/main" val="10002"/>
                  </a:ext>
                </a:extLst>
              </a:tr>
              <a:tr h="1027464">
                <a:tc>
                  <a:txBody>
                    <a:bodyPr/>
                    <a:lstStyle/>
                    <a:p>
                      <a:r>
                        <a:rPr lang="en-US" sz="1600" dirty="0">
                          <a:latin typeface="Times New Roman" panose="02020603050405020304" pitchFamily="18" charset="0"/>
                          <a:cs typeface="Times New Roman" panose="02020603050405020304" pitchFamily="18" charset="0"/>
                        </a:rPr>
                        <a:t>Recycling Problems</a:t>
                      </a:r>
                    </a:p>
                  </a:txBody>
                  <a:tcPr/>
                </a:tc>
                <a:tc>
                  <a:txBody>
                    <a:bodyPr/>
                    <a:lstStyle/>
                    <a:p>
                      <a:pPr algn="ctr"/>
                      <a:r>
                        <a:rPr lang="en-US" sz="1600" b="1" dirty="0">
                          <a:latin typeface="Times New Roman" panose="02020603050405020304" pitchFamily="18" charset="0"/>
                          <a:cs typeface="Times New Roman" panose="02020603050405020304" pitchFamily="18" charset="0"/>
                        </a:rPr>
                        <a:t>4.809e-13</a:t>
                      </a:r>
                    </a:p>
                  </a:txBody>
                  <a:tcPr/>
                </a:tc>
                <a:tc>
                  <a:txBody>
                    <a:bodyPr/>
                    <a:lstStyle/>
                    <a:p>
                      <a:r>
                        <a:rPr lang="en-US" sz="160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P-value = </a:t>
                      </a:r>
                      <a:r>
                        <a:rPr lang="en-US" sz="1600" b="1" baseline="0" dirty="0">
                          <a:latin typeface="Times New Roman" panose="02020603050405020304" pitchFamily="18" charset="0"/>
                          <a:cs typeface="Times New Roman" panose="02020603050405020304" pitchFamily="18" charset="0"/>
                        </a:rPr>
                        <a:t>4.809</a:t>
                      </a:r>
                      <a:r>
                        <a:rPr lang="en-US" sz="1600" b="1" dirty="0">
                          <a:latin typeface="Times New Roman" panose="02020603050405020304" pitchFamily="18" charset="0"/>
                          <a:cs typeface="Times New Roman" panose="02020603050405020304" pitchFamily="18" charset="0"/>
                        </a:rPr>
                        <a:t>e-05 </a:t>
                      </a:r>
                      <a:r>
                        <a:rPr lang="en-US" sz="1600" dirty="0">
                          <a:latin typeface="Times New Roman" panose="02020603050405020304" pitchFamily="18" charset="0"/>
                          <a:cs typeface="Times New Roman" panose="02020603050405020304" pitchFamily="18" charset="0"/>
                        </a:rPr>
                        <a:t>&lt; 0.05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latin typeface="Times New Roman" panose="02020603050405020304" pitchFamily="18" charset="0"/>
                          <a:cs typeface="Times New Roman" panose="02020603050405020304" pitchFamily="18" charset="0"/>
                        </a:rPr>
                        <a:t>⸫We reject null hypothesis and conclude that proportion of awareness about </a:t>
                      </a:r>
                      <a:r>
                        <a:rPr lang="en-US" sz="1600" dirty="0">
                          <a:latin typeface="Times New Roman" panose="02020603050405020304" pitchFamily="18" charset="0"/>
                          <a:cs typeface="Times New Roman" panose="02020603050405020304" pitchFamily="18" charset="0"/>
                        </a:rPr>
                        <a:t>Recycling Problems </a:t>
                      </a:r>
                      <a:r>
                        <a:rPr lang="en-US" sz="1600" baseline="0" dirty="0">
                          <a:latin typeface="Times New Roman" panose="02020603050405020304" pitchFamily="18" charset="0"/>
                          <a:cs typeface="Times New Roman" panose="02020603050405020304" pitchFamily="18" charset="0"/>
                        </a:rPr>
                        <a:t>in males and females is not equal.</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75.9%</a:t>
                      </a:r>
                    </a:p>
                  </a:txBody>
                  <a:tcPr/>
                </a:tc>
                <a:tc>
                  <a:txBody>
                    <a:bodyPr/>
                    <a:lstStyle/>
                    <a:p>
                      <a:pPr algn="ctr"/>
                      <a:r>
                        <a:rPr lang="en-US" sz="1600" b="1" dirty="0">
                          <a:latin typeface="Times New Roman" panose="02020603050405020304" pitchFamily="18" charset="0"/>
                          <a:cs typeface="Times New Roman" panose="02020603050405020304" pitchFamily="18" charset="0"/>
                        </a:rPr>
                        <a:t>76.1%</a:t>
                      </a:r>
                    </a:p>
                  </a:txBody>
                  <a:tcPr/>
                </a:tc>
                <a:extLst>
                  <a:ext uri="{0D108BD9-81ED-4DB2-BD59-A6C34878D82A}">
                    <a16:rowId xmlns:a16="http://schemas.microsoft.com/office/drawing/2014/main" val="10003"/>
                  </a:ext>
                </a:extLst>
              </a:tr>
              <a:tr h="1262313">
                <a:tc>
                  <a:txBody>
                    <a:bodyPr/>
                    <a:lstStyle/>
                    <a:p>
                      <a:r>
                        <a:rPr lang="en-US" sz="1600" dirty="0">
                          <a:latin typeface="Times New Roman" panose="02020603050405020304" pitchFamily="18" charset="0"/>
                          <a:cs typeface="Times New Roman" panose="02020603050405020304" pitchFamily="18" charset="0"/>
                        </a:rPr>
                        <a:t>Deteriorating</a:t>
                      </a:r>
                      <a:r>
                        <a:rPr lang="en-US" sz="1600" baseline="0" dirty="0">
                          <a:latin typeface="Times New Roman" panose="02020603050405020304" pitchFamily="18" charset="0"/>
                          <a:cs typeface="Times New Roman" panose="02020603050405020304" pitchFamily="18" charset="0"/>
                        </a:rPr>
                        <a:t> beauty of tourist places</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2.2e-16</a:t>
                      </a:r>
                    </a:p>
                    <a:p>
                      <a:pPr algn="ctr"/>
                      <a:endParaRPr lang="en-US" sz="16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P-value = </a:t>
                      </a:r>
                      <a:r>
                        <a:rPr lang="en-US" sz="1600" b="1" dirty="0">
                          <a:latin typeface="Times New Roman" panose="02020603050405020304" pitchFamily="18" charset="0"/>
                          <a:cs typeface="Times New Roman" panose="02020603050405020304" pitchFamily="18" charset="0"/>
                        </a:rPr>
                        <a:t>2.2e-16</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0.05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a:latin typeface="Times New Roman" panose="02020603050405020304" pitchFamily="18" charset="0"/>
                          <a:cs typeface="Times New Roman" panose="02020603050405020304" pitchFamily="18" charset="0"/>
                        </a:rPr>
                        <a:t>⸫We reject null hypothesis and conclude that proportion of awareness about </a:t>
                      </a:r>
                      <a:r>
                        <a:rPr lang="en-US" sz="1600" dirty="0">
                          <a:latin typeface="Times New Roman" panose="02020603050405020304" pitchFamily="18" charset="0"/>
                          <a:cs typeface="Times New Roman" panose="02020603050405020304" pitchFamily="18" charset="0"/>
                        </a:rPr>
                        <a:t>Deteriorating</a:t>
                      </a:r>
                      <a:r>
                        <a:rPr lang="en-US" sz="1600" baseline="0" dirty="0">
                          <a:latin typeface="Times New Roman" panose="02020603050405020304" pitchFamily="18" charset="0"/>
                          <a:cs typeface="Times New Roman" panose="02020603050405020304" pitchFamily="18" charset="0"/>
                        </a:rPr>
                        <a:t> beauty of tourist places in males and females is not equal.</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90.5%</a:t>
                      </a:r>
                    </a:p>
                  </a:txBody>
                  <a:tcPr/>
                </a:tc>
                <a:tc>
                  <a:txBody>
                    <a:bodyPr/>
                    <a:lstStyle/>
                    <a:p>
                      <a:pPr algn="ctr"/>
                      <a:r>
                        <a:rPr lang="en-US" sz="1600" b="1" dirty="0">
                          <a:latin typeface="Times New Roman" panose="02020603050405020304" pitchFamily="18" charset="0"/>
                          <a:cs typeface="Times New Roman" panose="02020603050405020304" pitchFamily="18" charset="0"/>
                        </a:rPr>
                        <a:t>85.1%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88188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664E-348D-A7C6-9C9F-CB36A0E2BAC4}"/>
              </a:ext>
            </a:extLst>
          </p:cNvPr>
          <p:cNvSpPr>
            <a:spLocks noGrp="1"/>
          </p:cNvSpPr>
          <p:nvPr>
            <p:ph type="title"/>
          </p:nvPr>
        </p:nvSpPr>
        <p:spPr>
          <a:xfrm>
            <a:off x="288398" y="2885906"/>
            <a:ext cx="9770001" cy="676656"/>
          </a:xfrm>
        </p:spPr>
        <p:txBody>
          <a:bodyPr>
            <a:normAutofit fontScale="90000"/>
          </a:bodyPr>
          <a:lstStyle/>
          <a:p>
            <a:pPr algn="l"/>
            <a:r>
              <a:rPr lang="en-IN" sz="4000" b="1" dirty="0"/>
              <a:t>OBJECTIVE-5: </a:t>
            </a:r>
            <a:r>
              <a:rPr lang="en-IN" sz="2700" b="1" dirty="0"/>
              <a:t>To understand the thoughts of people about role of Government in plastic ban from </a:t>
            </a:r>
            <a:r>
              <a:rPr lang="en-US" sz="2700" b="1" dirty="0" err="1"/>
              <a:t>Costomers</a:t>
            </a:r>
            <a:r>
              <a:rPr lang="en-US" sz="2700" b="1" dirty="0"/>
              <a:t> point of view</a:t>
            </a:r>
            <a:r>
              <a:rPr lang="en-IN" sz="2700" b="1" kern="100" dirty="0">
                <a:effectLst/>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700" dirty="0"/>
          </a:p>
        </p:txBody>
      </p:sp>
    </p:spTree>
    <p:extLst>
      <p:ext uri="{BB962C8B-B14F-4D97-AF65-F5344CB8AC3E}">
        <p14:creationId xmlns:p14="http://schemas.microsoft.com/office/powerpoint/2010/main" val="1720772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1A728CC9-F368-BE18-FB33-CAED4AAB351C}"/>
              </a:ext>
            </a:extLst>
          </p:cNvPr>
          <p:cNvGraphicFramePr/>
          <p:nvPr>
            <p:extLst>
              <p:ext uri="{D42A27DB-BD31-4B8C-83A1-F6EECF244321}">
                <p14:modId xmlns:p14="http://schemas.microsoft.com/office/powerpoint/2010/main" val="1565015449"/>
              </p:ext>
            </p:extLst>
          </p:nvPr>
        </p:nvGraphicFramePr>
        <p:xfrm>
          <a:off x="419645" y="378296"/>
          <a:ext cx="11292894" cy="54985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423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12064" y="1329657"/>
            <a:ext cx="10515600" cy="676656"/>
          </a:xfrm>
        </p:spPr>
        <p:txBody>
          <a:bodyPr>
            <a:normAutofit fontScale="90000"/>
          </a:bodyPr>
          <a:lstStyle/>
          <a:p>
            <a:r>
              <a:rPr lang="en-US" sz="6000" b="1" dirty="0">
                <a:latin typeface="Sagona Book (Headings)"/>
                <a:cs typeface="Sagona Book" panose="020F0502020204030204" pitchFamily="34" charset="0"/>
              </a:rPr>
              <a:t>Aim</a:t>
            </a:r>
            <a:endParaRPr lang="en-US" sz="6000" b="1" dirty="0">
              <a:latin typeface="Sagona Book (Headings)"/>
            </a:endParaRPr>
          </a:p>
        </p:txBody>
      </p:sp>
      <p:sp>
        <p:nvSpPr>
          <p:cNvPr id="3" name="Content Placeholder 2">
            <a:extLst>
              <a:ext uri="{FF2B5EF4-FFF2-40B4-BE49-F238E27FC236}">
                <a16:creationId xmlns:a16="http://schemas.microsoft.com/office/drawing/2014/main" id="{9663892D-AC8C-6FF5-F776-702ADB251C1E}"/>
              </a:ext>
            </a:extLst>
          </p:cNvPr>
          <p:cNvSpPr>
            <a:spLocks noGrp="1"/>
          </p:cNvSpPr>
          <p:nvPr>
            <p:ph idx="1"/>
          </p:nvPr>
        </p:nvSpPr>
        <p:spPr>
          <a:xfrm>
            <a:off x="500070" y="2200126"/>
            <a:ext cx="10015529" cy="3877056"/>
          </a:xfrm>
        </p:spPr>
        <p:txBody>
          <a:bodyPr>
            <a:normAutofit/>
          </a:bodyPr>
          <a:lstStyle/>
          <a:p>
            <a:pPr marL="0" indent="0">
              <a:buNone/>
            </a:pPr>
            <a:r>
              <a:rPr lang="en-IN" sz="5400" b="1" dirty="0">
                <a:latin typeface="Times New Roman" panose="02020603050405020304" pitchFamily="18" charset="0"/>
                <a:cs typeface="Times New Roman" panose="02020603050405020304" pitchFamily="18" charset="0"/>
              </a:rPr>
              <a:t>	</a:t>
            </a:r>
            <a:r>
              <a:rPr lang="en-IN" sz="4800" b="1" dirty="0">
                <a:latin typeface="Times New Roman" panose="02020603050405020304" pitchFamily="18" charset="0"/>
                <a:cs typeface="Times New Roman" panose="02020603050405020304" pitchFamily="18" charset="0"/>
              </a:rPr>
              <a:t>To identify the issues encountered in the plastic ban &amp; provide solutions to tackle it.</a:t>
            </a:r>
          </a:p>
          <a:p>
            <a:pPr marL="0" indent="0">
              <a:buNone/>
            </a:pPr>
            <a:endParaRPr lang="en-IN" sz="5400" dirty="0"/>
          </a:p>
        </p:txBody>
      </p:sp>
    </p:spTree>
    <p:extLst>
      <p:ext uri="{BB962C8B-B14F-4D97-AF65-F5344CB8AC3E}">
        <p14:creationId xmlns:p14="http://schemas.microsoft.com/office/powerpoint/2010/main" val="1616311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6">
            <a:extLst>
              <a:ext uri="{FF2B5EF4-FFF2-40B4-BE49-F238E27FC236}">
                <a16:creationId xmlns:a16="http://schemas.microsoft.com/office/drawing/2014/main" id="{A59FDD4D-6F53-E948-7EA4-700DFE687532}"/>
              </a:ext>
            </a:extLst>
          </p:cNvPr>
          <p:cNvPicPr>
            <a:picLocks/>
          </p:cNvPicPr>
          <p:nvPr/>
        </p:nvPicPr>
        <p:blipFill>
          <a:blip r:embed="rId2"/>
          <a:stretch>
            <a:fillRect/>
          </a:stretch>
        </p:blipFill>
        <p:spPr>
          <a:xfrm>
            <a:off x="268374" y="323218"/>
            <a:ext cx="11639374" cy="5800179"/>
          </a:xfrm>
          <a:prstGeom prst="rect">
            <a:avLst/>
          </a:prstGeom>
          <a:gradFill>
            <a:gsLst>
              <a:gs pos="25000">
                <a:srgbClr val="FFC000"/>
              </a:gs>
              <a:gs pos="90000">
                <a:schemeClr val="bg1">
                  <a:lumMod val="85000"/>
                </a:schemeClr>
              </a:gs>
              <a:gs pos="100000">
                <a:schemeClr val="bg1"/>
              </a:gs>
            </a:gsLst>
            <a:lin ang="5400000" scaled="1"/>
          </a:gradFill>
        </p:spPr>
      </p:pic>
    </p:spTree>
    <p:extLst>
      <p:ext uri="{BB962C8B-B14F-4D97-AF65-F5344CB8AC3E}">
        <p14:creationId xmlns:p14="http://schemas.microsoft.com/office/powerpoint/2010/main" val="4234510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664E-348D-A7C6-9C9F-CB36A0E2BAC4}"/>
              </a:ext>
            </a:extLst>
          </p:cNvPr>
          <p:cNvSpPr>
            <a:spLocks noGrp="1"/>
          </p:cNvSpPr>
          <p:nvPr>
            <p:ph type="title"/>
          </p:nvPr>
        </p:nvSpPr>
        <p:spPr>
          <a:xfrm>
            <a:off x="237027" y="841350"/>
            <a:ext cx="10674128" cy="676656"/>
          </a:xfrm>
        </p:spPr>
        <p:txBody>
          <a:bodyPr>
            <a:normAutofit fontScale="90000"/>
          </a:bodyPr>
          <a:lstStyle/>
          <a:p>
            <a:pPr algn="l"/>
            <a:r>
              <a:rPr lang="en-IN" sz="4000" b="1" dirty="0"/>
              <a:t>OBJECTIVE-6: </a:t>
            </a:r>
            <a:r>
              <a:rPr lang="en-IN" sz="2700" b="1" dirty="0">
                <a:effectLst/>
                <a:ea typeface="Calibri" panose="020F0502020204030204" pitchFamily="34" charset="0"/>
              </a:rPr>
              <a:t>To check simple &amp; most affordable alternatives of plastic bags</a:t>
            </a:r>
            <a:r>
              <a:rPr lang="en-IN" sz="2700" b="1" kern="100" dirty="0">
                <a:effectLst/>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700" dirty="0"/>
          </a:p>
        </p:txBody>
      </p:sp>
      <p:graphicFrame>
        <p:nvGraphicFramePr>
          <p:cNvPr id="3" name="Chart 2">
            <a:extLst>
              <a:ext uri="{FF2B5EF4-FFF2-40B4-BE49-F238E27FC236}">
                <a16:creationId xmlns:a16="http://schemas.microsoft.com/office/drawing/2014/main" id="{7925EEBA-5673-9629-61D4-05D720C1EE3B}"/>
              </a:ext>
            </a:extLst>
          </p:cNvPr>
          <p:cNvGraphicFramePr/>
          <p:nvPr>
            <p:extLst>
              <p:ext uri="{D42A27DB-BD31-4B8C-83A1-F6EECF244321}">
                <p14:modId xmlns:p14="http://schemas.microsoft.com/office/powerpoint/2010/main" val="4141861218"/>
              </p:ext>
            </p:extLst>
          </p:nvPr>
        </p:nvGraphicFramePr>
        <p:xfrm>
          <a:off x="357521" y="1548828"/>
          <a:ext cx="9639233" cy="47184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54880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86929AA-3F60-3FD3-A1BE-E7476F84D009}"/>
              </a:ext>
            </a:extLst>
          </p:cNvPr>
          <p:cNvGraphicFramePr/>
          <p:nvPr>
            <p:extLst>
              <p:ext uri="{D42A27DB-BD31-4B8C-83A1-F6EECF244321}">
                <p14:modId xmlns:p14="http://schemas.microsoft.com/office/powerpoint/2010/main" val="3245822891"/>
              </p:ext>
            </p:extLst>
          </p:nvPr>
        </p:nvGraphicFramePr>
        <p:xfrm>
          <a:off x="678094" y="513709"/>
          <a:ext cx="10705671" cy="53014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5150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8096CB77-3532-F303-DBF4-3FF4C351AE89}"/>
              </a:ext>
            </a:extLst>
          </p:cNvPr>
          <p:cNvGraphicFramePr/>
          <p:nvPr>
            <p:extLst>
              <p:ext uri="{D42A27DB-BD31-4B8C-83A1-F6EECF244321}">
                <p14:modId xmlns:p14="http://schemas.microsoft.com/office/powerpoint/2010/main" val="3180233106"/>
              </p:ext>
            </p:extLst>
          </p:nvPr>
        </p:nvGraphicFramePr>
        <p:xfrm>
          <a:off x="523910" y="401261"/>
          <a:ext cx="11144180" cy="5537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3870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664E-348D-A7C6-9C9F-CB36A0E2BAC4}"/>
              </a:ext>
            </a:extLst>
          </p:cNvPr>
          <p:cNvSpPr>
            <a:spLocks noGrp="1"/>
          </p:cNvSpPr>
          <p:nvPr>
            <p:ph type="title"/>
          </p:nvPr>
        </p:nvSpPr>
        <p:spPr>
          <a:xfrm>
            <a:off x="308946" y="1098203"/>
            <a:ext cx="10098775" cy="676656"/>
          </a:xfrm>
        </p:spPr>
        <p:txBody>
          <a:bodyPr>
            <a:normAutofit fontScale="90000"/>
          </a:bodyPr>
          <a:lstStyle/>
          <a:p>
            <a:pPr algn="l"/>
            <a:r>
              <a:rPr lang="en-IN" sz="4000" b="1" dirty="0"/>
              <a:t>OBJECTIVE-7: </a:t>
            </a:r>
            <a:r>
              <a:rPr lang="en-IN" sz="2700" b="1" dirty="0"/>
              <a:t>To check if there is association between type of shop and providing Plastic bag</a:t>
            </a:r>
            <a:r>
              <a:rPr lang="en-IN" sz="3100" b="1" kern="100" dirty="0">
                <a:effectLst/>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700" dirty="0"/>
          </a:p>
        </p:txBody>
      </p:sp>
      <p:sp>
        <p:nvSpPr>
          <p:cNvPr id="4" name="TextBox 3">
            <a:extLst>
              <a:ext uri="{FF2B5EF4-FFF2-40B4-BE49-F238E27FC236}">
                <a16:creationId xmlns:a16="http://schemas.microsoft.com/office/drawing/2014/main" id="{297C3E73-D6FC-7ACE-B889-329210DB2B01}"/>
              </a:ext>
            </a:extLst>
          </p:cNvPr>
          <p:cNvSpPr txBox="1"/>
          <p:nvPr/>
        </p:nvSpPr>
        <p:spPr>
          <a:xfrm>
            <a:off x="308946" y="1577957"/>
            <a:ext cx="9698804" cy="4401205"/>
          </a:xfrm>
          <a:prstGeom prst="rect">
            <a:avLst/>
          </a:prstGeom>
          <a:noFill/>
        </p:spPr>
        <p:txBody>
          <a:bodyPr wrap="square">
            <a:spAutoFit/>
          </a:bodyPr>
          <a:lstStyle/>
          <a:p>
            <a:pPr>
              <a:lnSpc>
                <a:spcPct val="200000"/>
              </a:lnSpc>
            </a:pPr>
            <a:r>
              <a:rPr lang="en-IN" sz="2800" b="1" dirty="0">
                <a:latin typeface="Times New Roman" panose="02020603050405020304" pitchFamily="18" charset="0"/>
                <a:cs typeface="Times New Roman" panose="02020603050405020304" pitchFamily="18" charset="0"/>
              </a:rPr>
              <a:t>Hypothesis:</a:t>
            </a:r>
          </a:p>
          <a:p>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0</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no association between Type of shop and providing plastic bags.</a:t>
            </a:r>
            <a:br>
              <a:rPr lang="en-US"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H</a:t>
            </a:r>
            <a:r>
              <a:rPr lang="en-IN" sz="2800" b="1" baseline="-25000" dirty="0">
                <a:latin typeface="Times New Roman" panose="02020603050405020304" pitchFamily="18" charset="0"/>
                <a:cs typeface="Times New Roman" panose="02020603050405020304" pitchFamily="18" charset="0"/>
              </a:rPr>
              <a:t>1</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There is association between Type of shop and providing plastic bags.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By using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χ</a:t>
            </a:r>
            <a:r>
              <a:rPr lang="en-IN" sz="28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 Test</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of Association,</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375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6FE1D2-E23F-D8F4-478B-433E0777A8C5}"/>
              </a:ext>
            </a:extLst>
          </p:cNvPr>
          <p:cNvPicPr>
            <a:picLocks noChangeAspect="1"/>
          </p:cNvPicPr>
          <p:nvPr/>
        </p:nvPicPr>
        <p:blipFill>
          <a:blip r:embed="rId2"/>
          <a:stretch>
            <a:fillRect/>
          </a:stretch>
        </p:blipFill>
        <p:spPr>
          <a:xfrm>
            <a:off x="645166" y="452063"/>
            <a:ext cx="5450834" cy="36988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8A4D695C-5C43-BBE0-15FD-3A3DD760392E}"/>
              </a:ext>
            </a:extLst>
          </p:cNvPr>
          <p:cNvSpPr txBox="1"/>
          <p:nvPr/>
        </p:nvSpPr>
        <p:spPr>
          <a:xfrm>
            <a:off x="6347324" y="1453399"/>
            <a:ext cx="4679273" cy="169617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solidFill>
              <a:srgbClr val="FFC000"/>
            </a:solidFill>
          </a:ln>
        </p:spPr>
        <p:txBody>
          <a:bodyPr wrap="square" rtlCol="0">
            <a:spAutoFit/>
          </a:bodyPr>
          <a:lstStyle/>
          <a:p>
            <a:pPr algn="just">
              <a:lnSpc>
                <a:spcPct val="110000"/>
              </a:lnSpc>
              <a:spcAft>
                <a:spcPts val="800"/>
              </a:spcAft>
            </a:pPr>
            <a:r>
              <a:rPr lang="en-IN" sz="1800" kern="100" dirty="0">
                <a:solidFill>
                  <a:schemeClr val="bg1"/>
                </a:solidFill>
                <a:effectLst/>
                <a:ea typeface="Calibri" panose="020F0502020204030204" pitchFamily="34" charset="0"/>
                <a:cs typeface="Cambria Math" panose="02040503050406030204" pitchFamily="18" charset="0"/>
              </a:rPr>
              <a:t>∵</a:t>
            </a:r>
            <a:r>
              <a:rPr lang="en-IN" sz="1800" kern="100" dirty="0">
                <a:solidFill>
                  <a:schemeClr val="bg1"/>
                </a:solidFill>
                <a:effectLst/>
                <a:ea typeface="Calibri" panose="020F0502020204030204" pitchFamily="34" charset="0"/>
                <a:cs typeface="Times New Roman" panose="02020603050405020304" pitchFamily="18" charset="0"/>
              </a:rPr>
              <a:t> The expected count value of 33% of the cells of contingency table are less than 5 in the shopkeeper data.</a:t>
            </a:r>
          </a:p>
          <a:p>
            <a:pPr algn="just">
              <a:lnSpc>
                <a:spcPct val="110000"/>
              </a:lnSpc>
              <a:spcAft>
                <a:spcPts val="800"/>
              </a:spcAft>
            </a:pPr>
            <a:r>
              <a:rPr lang="en-IN" sz="1800" kern="100" dirty="0">
                <a:solidFill>
                  <a:schemeClr val="bg1"/>
                </a:solidFill>
                <a:effectLst/>
                <a:ea typeface="Calibri" panose="020F0502020204030204" pitchFamily="34" charset="0"/>
                <a:cs typeface="Cambria Math" panose="02040503050406030204" pitchFamily="18" charset="0"/>
              </a:rPr>
              <a:t>∴</a:t>
            </a:r>
            <a:r>
              <a:rPr lang="en-IN" sz="1800" kern="100" dirty="0">
                <a:solidFill>
                  <a:schemeClr val="bg1"/>
                </a:solidFill>
                <a:effectLst/>
                <a:ea typeface="Calibri" panose="020F0502020204030204" pitchFamily="34" charset="0"/>
                <a:cs typeface="Times New Roman" panose="02020603050405020304" pitchFamily="18" charset="0"/>
              </a:rPr>
              <a:t> The Chi-Square test may not be valid in this case</a:t>
            </a:r>
          </a:p>
        </p:txBody>
      </p:sp>
      <p:pic>
        <p:nvPicPr>
          <p:cNvPr id="9" name="Picture 8">
            <a:extLst>
              <a:ext uri="{FF2B5EF4-FFF2-40B4-BE49-F238E27FC236}">
                <a16:creationId xmlns:a16="http://schemas.microsoft.com/office/drawing/2014/main" id="{8ED20641-4B52-6DBF-EA1C-70AE0C064E3F}"/>
              </a:ext>
            </a:extLst>
          </p:cNvPr>
          <p:cNvPicPr>
            <a:picLocks noChangeAspect="1"/>
          </p:cNvPicPr>
          <p:nvPr/>
        </p:nvPicPr>
        <p:blipFill>
          <a:blip r:embed="rId3"/>
          <a:stretch>
            <a:fillRect/>
          </a:stretch>
        </p:blipFill>
        <p:spPr>
          <a:xfrm>
            <a:off x="1981806" y="4391253"/>
            <a:ext cx="4114194" cy="1407115"/>
          </a:xfrm>
          <a:prstGeom prst="rect">
            <a:avLst/>
          </a:prstGeom>
          <a:ln w="38100" cap="sq">
            <a:solidFill>
              <a:srgbClr val="000000"/>
            </a:solidFill>
            <a:prstDash val="solid"/>
            <a:miter lim="800000"/>
          </a:ln>
          <a:effectLst>
            <a:outerShdw blurRad="50800" dist="38100" dir="5400000" algn="t" rotWithShape="0">
              <a:prstClr val="black">
                <a:alpha val="40000"/>
              </a:prstClr>
            </a:outerShdw>
          </a:effectLst>
        </p:spPr>
      </p:pic>
      <p:sp>
        <p:nvSpPr>
          <p:cNvPr id="12" name="TextBox 11">
            <a:extLst>
              <a:ext uri="{FF2B5EF4-FFF2-40B4-BE49-F238E27FC236}">
                <a16:creationId xmlns:a16="http://schemas.microsoft.com/office/drawing/2014/main" id="{66C8B216-8B73-CD26-3C66-C038526DA0C7}"/>
              </a:ext>
            </a:extLst>
          </p:cNvPr>
          <p:cNvSpPr txBox="1"/>
          <p:nvPr/>
        </p:nvSpPr>
        <p:spPr>
          <a:xfrm>
            <a:off x="6347324" y="4494645"/>
            <a:ext cx="4679273" cy="120032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solidFill>
              <a:srgbClr val="FFC000"/>
            </a:solidFill>
          </a:ln>
        </p:spPr>
        <p:txBody>
          <a:bodyPr wrap="square" rtlCol="0">
            <a:spAutoFit/>
          </a:bodyPr>
          <a:lstStyle/>
          <a:p>
            <a:pPr algn="just"/>
            <a:r>
              <a:rPr lang="en-IN" sz="1800" kern="100" dirty="0">
                <a:solidFill>
                  <a:schemeClr val="bg1"/>
                </a:solidFill>
                <a:effectLst/>
                <a:ea typeface="Calibri" panose="020F0502020204030204" pitchFamily="34" charset="0"/>
                <a:cs typeface="Cambria Math" panose="02040503050406030204" pitchFamily="18" charset="0"/>
              </a:rPr>
              <a:t>∵</a:t>
            </a:r>
            <a:r>
              <a:rPr lang="en-US" dirty="0">
                <a:solidFill>
                  <a:srgbClr val="000000"/>
                </a:solidFill>
              </a:rPr>
              <a:t> P-value &lt;.0001 we reject null hypothesis and conclude that there is association between type of shop and providing plastic bag.</a:t>
            </a:r>
          </a:p>
        </p:txBody>
      </p:sp>
    </p:spTree>
    <p:extLst>
      <p:ext uri="{BB962C8B-B14F-4D97-AF65-F5344CB8AC3E}">
        <p14:creationId xmlns:p14="http://schemas.microsoft.com/office/powerpoint/2010/main" val="3746404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B6BCEA3-3273-4DAE-4E14-7C6F67E58566}"/>
              </a:ext>
            </a:extLst>
          </p:cNvPr>
          <p:cNvSpPr txBox="1"/>
          <p:nvPr/>
        </p:nvSpPr>
        <p:spPr>
          <a:xfrm>
            <a:off x="349320" y="188922"/>
            <a:ext cx="10582383" cy="583750"/>
          </a:xfrm>
          <a:prstGeom prst="rect">
            <a:avLst/>
          </a:prstGeom>
          <a:noFill/>
        </p:spPr>
        <p:txBody>
          <a:bodyPr wrap="square">
            <a:spAutoFit/>
          </a:bodyPr>
          <a:lstStyle/>
          <a:p>
            <a:pPr>
              <a:lnSpc>
                <a:spcPct val="107000"/>
              </a:lnSpc>
              <a:spcAft>
                <a:spcPts val="800"/>
              </a:spcAf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Pareto Analysis for Alternatives Preferred by Shopkeepers: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CA72E92-3042-7A92-CF89-9123CDA3F9EE}"/>
              </a:ext>
            </a:extLst>
          </p:cNvPr>
          <p:cNvPicPr>
            <a:picLocks noChangeAspect="1"/>
          </p:cNvPicPr>
          <p:nvPr/>
        </p:nvPicPr>
        <p:blipFill>
          <a:blip r:embed="rId2"/>
          <a:stretch>
            <a:fillRect/>
          </a:stretch>
        </p:blipFill>
        <p:spPr>
          <a:xfrm>
            <a:off x="1660469" y="935618"/>
            <a:ext cx="9045203" cy="5246481"/>
          </a:xfrm>
          <a:prstGeom prst="rect">
            <a:avLst/>
          </a:prstGeom>
        </p:spPr>
      </p:pic>
    </p:spTree>
    <p:extLst>
      <p:ext uri="{BB962C8B-B14F-4D97-AF65-F5344CB8AC3E}">
        <p14:creationId xmlns:p14="http://schemas.microsoft.com/office/powerpoint/2010/main" val="1696107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2EF56A-232C-AA27-1343-E59EA64BC7A1}"/>
              </a:ext>
            </a:extLst>
          </p:cNvPr>
          <p:cNvSpPr txBox="1"/>
          <p:nvPr/>
        </p:nvSpPr>
        <p:spPr>
          <a:xfrm>
            <a:off x="390414" y="55358"/>
            <a:ext cx="10674850" cy="1110689"/>
          </a:xfrm>
          <a:prstGeom prst="rect">
            <a:avLst/>
          </a:prstGeom>
          <a:noFill/>
        </p:spPr>
        <p:txBody>
          <a:bodyPr wrap="square">
            <a:spAutoFit/>
          </a:bodyPr>
          <a:lstStyle/>
          <a:p>
            <a:pPr>
              <a:lnSpc>
                <a:spcPct val="107000"/>
              </a:lnSpc>
              <a:spcAft>
                <a:spcPts val="800"/>
              </a:spcAf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Frequency Graph for Additional Amount Ready to Spend by Shopkeeper:</a:t>
            </a: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10B118E7-7C46-53B3-F6CE-DFA5F149EBE1}"/>
              </a:ext>
            </a:extLst>
          </p:cNvPr>
          <p:cNvGraphicFramePr/>
          <p:nvPr>
            <p:extLst>
              <p:ext uri="{D42A27DB-BD31-4B8C-83A1-F6EECF244321}">
                <p14:modId xmlns:p14="http://schemas.microsoft.com/office/powerpoint/2010/main" val="547521234"/>
              </p:ext>
            </p:extLst>
          </p:nvPr>
        </p:nvGraphicFramePr>
        <p:xfrm>
          <a:off x="1325366" y="1196869"/>
          <a:ext cx="9513870" cy="4926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2054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22E8EE-CB1B-6803-8901-1833704935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671" y="182723"/>
            <a:ext cx="11337791" cy="6026660"/>
          </a:xfrm>
          <a:prstGeom prst="rect">
            <a:avLst/>
          </a:prstGeom>
          <a:noFill/>
          <a:ln>
            <a:noFill/>
          </a:ln>
        </p:spPr>
      </p:pic>
      <p:pic>
        <p:nvPicPr>
          <p:cNvPr id="7" name="Picture 6">
            <a:extLst>
              <a:ext uri="{FF2B5EF4-FFF2-40B4-BE49-F238E27FC236}">
                <a16:creationId xmlns:a16="http://schemas.microsoft.com/office/drawing/2014/main" id="{7FF04B7A-C31D-1E62-1ACA-898C5B2C122C}"/>
              </a:ext>
            </a:extLst>
          </p:cNvPr>
          <p:cNvPicPr>
            <a:picLocks noChangeAspect="1"/>
          </p:cNvPicPr>
          <p:nvPr/>
        </p:nvPicPr>
        <p:blipFill rotWithShape="1">
          <a:blip r:embed="rId3">
            <a:extLst>
              <a:ext uri="{28A0092B-C50C-407E-A947-70E740481C1C}">
                <a14:useLocalDpi xmlns:a14="http://schemas.microsoft.com/office/drawing/2010/main" val="0"/>
              </a:ext>
            </a:extLst>
          </a:blip>
          <a:srcRect r="35277"/>
          <a:stretch/>
        </p:blipFill>
        <p:spPr bwMode="auto">
          <a:xfrm>
            <a:off x="6967441" y="628068"/>
            <a:ext cx="4777021" cy="1765811"/>
          </a:xfrm>
          <a:prstGeom prst="rect">
            <a:avLst/>
          </a:prstGeom>
          <a:noFill/>
          <a:ln>
            <a:noFill/>
          </a:ln>
        </p:spPr>
      </p:pic>
      <p:sp>
        <p:nvSpPr>
          <p:cNvPr id="10" name="TextBox 9">
            <a:extLst>
              <a:ext uri="{FF2B5EF4-FFF2-40B4-BE49-F238E27FC236}">
                <a16:creationId xmlns:a16="http://schemas.microsoft.com/office/drawing/2014/main" id="{4A179CA4-DE0C-B547-1120-E6BBD4C65F95}"/>
              </a:ext>
            </a:extLst>
          </p:cNvPr>
          <p:cNvSpPr txBox="1"/>
          <p:nvPr/>
        </p:nvSpPr>
        <p:spPr>
          <a:xfrm>
            <a:off x="7602877" y="3308279"/>
            <a:ext cx="3730619" cy="2146742"/>
          </a:xfrm>
          <a:prstGeom prst="rect">
            <a:avLst/>
          </a:prstGeom>
          <a:solidFill>
            <a:srgbClr val="FFC000"/>
          </a:solidFill>
        </p:spPr>
        <p:txBody>
          <a:bodyPr wrap="square">
            <a:spAutoFit/>
          </a:bodyPr>
          <a:lstStyle/>
          <a:p>
            <a:pPr algn="just">
              <a:lnSpc>
                <a:spcPct val="107000"/>
              </a:lnSpc>
              <a:spcAft>
                <a:spcPts val="800"/>
              </a:spcAft>
            </a:pPr>
            <a:r>
              <a:rPr lang="en-IN" sz="1800" kern="100" dirty="0">
                <a:solidFill>
                  <a:schemeClr val="bg1"/>
                </a:solidFill>
                <a:effectLst/>
                <a:ea typeface="Calibri" panose="020F0502020204030204" pitchFamily="34" charset="0"/>
                <a:cs typeface="Times New Roman" panose="02020603050405020304" pitchFamily="18" charset="0"/>
              </a:rPr>
              <a:t>From proportionality </a:t>
            </a:r>
            <a:r>
              <a:rPr lang="en-IN" kern="100" dirty="0">
                <a:solidFill>
                  <a:schemeClr val="bg1"/>
                </a:solidFill>
                <a:ea typeface="Calibri" panose="020F0502020204030204" pitchFamily="34" charset="0"/>
                <a:cs typeface="Times New Roman" panose="02020603050405020304" pitchFamily="18" charset="0"/>
              </a:rPr>
              <a:t>analysis </a:t>
            </a:r>
            <a:r>
              <a:rPr lang="en-IN" sz="1800" kern="100" dirty="0">
                <a:solidFill>
                  <a:schemeClr val="bg1"/>
                </a:solidFill>
                <a:effectLst/>
                <a:ea typeface="Calibri" panose="020F0502020204030204" pitchFamily="34" charset="0"/>
                <a:cs typeface="Times New Roman" panose="02020603050405020304" pitchFamily="18" charset="0"/>
              </a:rPr>
              <a:t>we can conclude that due to plastic ban the bakery shops has suffered excess loss 64.3%. and the least loss is suffered by vegetable store 16.7% due to unsold stock of plastic.</a:t>
            </a:r>
            <a:endParaRPr lang="en-IN" sz="1400" kern="1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0324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D33C-566A-E5AC-74ED-E7AC34C711D0}"/>
              </a:ext>
            </a:extLst>
          </p:cNvPr>
          <p:cNvSpPr>
            <a:spLocks noGrp="1"/>
          </p:cNvSpPr>
          <p:nvPr>
            <p:ph type="title"/>
          </p:nvPr>
        </p:nvSpPr>
        <p:spPr>
          <a:xfrm>
            <a:off x="-1161688" y="302836"/>
            <a:ext cx="10515600" cy="676656"/>
          </a:xfrm>
        </p:spPr>
        <p:txBody>
          <a:bodyPr>
            <a:normAutofit fontScale="90000"/>
          </a:bodyPr>
          <a:lstStyle/>
          <a:p>
            <a:r>
              <a:rPr lang="en-IN" sz="4400" dirty="0"/>
              <a:t>conclusion</a:t>
            </a:r>
            <a:endParaRPr lang="en-IN" dirty="0"/>
          </a:p>
        </p:txBody>
      </p:sp>
      <p:sp>
        <p:nvSpPr>
          <p:cNvPr id="8" name="TextBox 7">
            <a:extLst>
              <a:ext uri="{FF2B5EF4-FFF2-40B4-BE49-F238E27FC236}">
                <a16:creationId xmlns:a16="http://schemas.microsoft.com/office/drawing/2014/main" id="{F9306A39-5FE2-EFE9-6846-E79F79A743E7}"/>
              </a:ext>
            </a:extLst>
          </p:cNvPr>
          <p:cNvSpPr txBox="1"/>
          <p:nvPr/>
        </p:nvSpPr>
        <p:spPr>
          <a:xfrm>
            <a:off x="513971" y="995086"/>
            <a:ext cx="9606074" cy="5355312"/>
          </a:xfrm>
          <a:prstGeom prst="rect">
            <a:avLst/>
          </a:prstGeom>
          <a:noFill/>
        </p:spPr>
        <p:txBody>
          <a:bodyPr wrap="square">
            <a:spAutoFit/>
          </a:bodyPr>
          <a:lstStyle/>
          <a:p>
            <a:pPr marL="285750" indent="-285750" algn="just">
              <a:buFont typeface="Wingdings" panose="05000000000000000000" pitchFamily="2" charset="2"/>
              <a:buChar char="Ø"/>
            </a:pPr>
            <a:r>
              <a:rPr lang="en-IN" sz="1900" dirty="0">
                <a:ea typeface="Calibri" panose="020F0502020204030204" pitchFamily="34" charset="0"/>
              </a:rPr>
              <a:t>T</a:t>
            </a:r>
            <a:r>
              <a:rPr lang="en-IN" sz="1900" dirty="0">
                <a:effectLst/>
                <a:ea typeface="Calibri" panose="020F0502020204030204" pitchFamily="34" charset="0"/>
              </a:rPr>
              <a:t>he socio-economic factors like Age, Gender &amp; Area have a huge impact on the amount of plastic usage and effectiveness of plastic ban also occupation has some positive association with usage of plastic.</a:t>
            </a:r>
          </a:p>
          <a:p>
            <a:pPr marL="285750" indent="-285750" algn="just">
              <a:buFont typeface="Wingdings" panose="05000000000000000000" pitchFamily="2" charset="2"/>
              <a:buChar char="Ø"/>
            </a:pPr>
            <a:r>
              <a:rPr lang="en-IN" sz="1900" dirty="0">
                <a:ea typeface="Calibri" panose="020F0502020204030204" pitchFamily="34" charset="0"/>
              </a:rPr>
              <a:t>After ban, The provision of plastic bags by retailers is not reduced</a:t>
            </a:r>
            <a:r>
              <a:rPr lang="en-IN" sz="1900" dirty="0">
                <a:effectLst/>
                <a:ea typeface="Calibri" panose="020F0502020204030204" pitchFamily="34" charset="0"/>
              </a:rPr>
              <a:t> i.e., they are still using the plastic as like before &amp; the customers use the reusable bags at grocery or vegetable stores &amp; for clothing shopping. </a:t>
            </a:r>
          </a:p>
          <a:p>
            <a:pPr marL="285750" indent="-285750" algn="just">
              <a:buFont typeface="Wingdings" panose="05000000000000000000" pitchFamily="2" charset="2"/>
              <a:buChar char="Ø"/>
            </a:pPr>
            <a:r>
              <a:rPr lang="en-IN" sz="1900" dirty="0">
                <a:effectLst/>
                <a:ea typeface="Calibri" panose="020F0502020204030204" pitchFamily="34" charset="0"/>
              </a:rPr>
              <a:t>Whereas, after banning plastic there is reduction in usage of plastic products by people while travelling or in occasions &amp; functions.</a:t>
            </a:r>
          </a:p>
          <a:p>
            <a:pPr marL="285750" indent="-285750" algn="just">
              <a:buFont typeface="Wingdings" panose="05000000000000000000" pitchFamily="2" charset="2"/>
              <a:buChar char="Ø"/>
            </a:pPr>
            <a:r>
              <a:rPr lang="en-IN" sz="1900" dirty="0">
                <a:ea typeface="Calibri" panose="020F0502020204030204" pitchFamily="34" charset="0"/>
              </a:rPr>
              <a:t>People are </a:t>
            </a:r>
            <a:r>
              <a:rPr lang="en-IN" sz="1900" kern="100" dirty="0">
                <a:effectLst/>
                <a:ea typeface="Calibri" panose="020F0502020204030204" pitchFamily="34" charset="0"/>
                <a:cs typeface="Times New Roman" panose="02020603050405020304" pitchFamily="18" charset="0"/>
              </a:rPr>
              <a:t>getting aware about problems caused by plastic waste like death of livestock’s, blockage of sewage, damage caused to marine life, the causes of cancer disease.</a:t>
            </a:r>
          </a:p>
          <a:p>
            <a:pPr marL="285750" indent="-285750" algn="just">
              <a:buFont typeface="Wingdings" panose="05000000000000000000" pitchFamily="2" charset="2"/>
              <a:buChar char="Ø"/>
            </a:pPr>
            <a:r>
              <a:rPr lang="en-IN" sz="1900" kern="100" dirty="0">
                <a:effectLst/>
                <a:ea typeface="Calibri" panose="020F0502020204030204" pitchFamily="34" charset="0"/>
                <a:cs typeface="Times New Roman" panose="02020603050405020304" pitchFamily="18" charset="0"/>
              </a:rPr>
              <a:t>Most of the people are using cloth or paper bags as an alternative to plastic also the access of people are ready to spend at the most 10-20 rupee additional for alternatives. Also, some of the people don’t use alternatives because its purchase cost, availability and comfortness.</a:t>
            </a:r>
          </a:p>
          <a:p>
            <a:pPr marL="285750" indent="-285750" algn="just">
              <a:buFont typeface="Wingdings" panose="05000000000000000000" pitchFamily="2" charset="2"/>
              <a:buChar char="Ø"/>
            </a:pPr>
            <a:r>
              <a:rPr lang="en-IN" sz="1900" dirty="0">
                <a:ea typeface="Calibri" panose="020F0502020204030204" pitchFamily="34" charset="0"/>
              </a:rPr>
              <a:t>T</a:t>
            </a:r>
            <a:r>
              <a:rPr lang="en-IN" sz="1900" dirty="0">
                <a:effectLst/>
                <a:ea typeface="Calibri" panose="020F0502020204030204" pitchFamily="34" charset="0"/>
              </a:rPr>
              <a:t>he most preferred alternatives by the retailers are paper and cloth bags over plastic bag &amp; average additional amount retailers are ready to spend for alternatives is 10 rupees</a:t>
            </a:r>
            <a:r>
              <a:rPr lang="en-IN" sz="1900" kern="0" dirty="0">
                <a:effectLst/>
                <a:ea typeface="Calibri" panose="020F0502020204030204" pitchFamily="34" charset="0"/>
              </a:rPr>
              <a:t>.</a:t>
            </a:r>
            <a:endParaRPr lang="en-IN" sz="19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8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652744" y="320728"/>
            <a:ext cx="10515600" cy="676656"/>
          </a:xfrm>
        </p:spPr>
        <p:txBody>
          <a:bodyPr>
            <a:noAutofit/>
          </a:bodyPr>
          <a:lstStyle/>
          <a:p>
            <a:r>
              <a:rPr lang="en-US" sz="4000" b="1" dirty="0"/>
              <a:t>Objectives</a:t>
            </a:r>
          </a:p>
        </p:txBody>
      </p:sp>
      <p:sp>
        <p:nvSpPr>
          <p:cNvPr id="5" name="Content Placeholder 4">
            <a:extLst>
              <a:ext uri="{FF2B5EF4-FFF2-40B4-BE49-F238E27FC236}">
                <a16:creationId xmlns:a16="http://schemas.microsoft.com/office/drawing/2014/main" id="{B7EBF315-85C9-7961-B82A-276A5274D18A}"/>
              </a:ext>
            </a:extLst>
          </p:cNvPr>
          <p:cNvSpPr>
            <a:spLocks noGrp="1"/>
          </p:cNvSpPr>
          <p:nvPr>
            <p:ph idx="1"/>
          </p:nvPr>
        </p:nvSpPr>
        <p:spPr>
          <a:xfrm>
            <a:off x="99413" y="997384"/>
            <a:ext cx="11037015" cy="6086650"/>
          </a:xfrm>
        </p:spPr>
        <p:txBody>
          <a:bodyPr>
            <a:normAutofit/>
          </a:bodyPr>
          <a:lstStyle/>
          <a:p>
            <a:pPr marL="342900" lvl="0" indent="-342900">
              <a:lnSpc>
                <a:spcPct val="107000"/>
              </a:lnSpc>
              <a:buFont typeface="+mj-lt"/>
              <a:buAutoNum type="arabicPeriod"/>
            </a:pPr>
            <a:r>
              <a:rPr lang="en-IN" sz="2600" dirty="0">
                <a:effectLst/>
                <a:latin typeface="Times New Roman" panose="02020603050405020304" pitchFamily="18" charset="0"/>
                <a:ea typeface="Calibri" panose="020F0502020204030204" pitchFamily="34" charset="0"/>
              </a:rPr>
              <a:t>To study the effect of socio-economic factors on use of plastic bag.</a:t>
            </a:r>
          </a:p>
          <a:p>
            <a:pPr marL="342900" lvl="0" indent="-342900">
              <a:lnSpc>
                <a:spcPct val="107000"/>
              </a:lnSpc>
              <a:buFont typeface="+mj-lt"/>
              <a:buAutoNum type="arabicPeriod"/>
            </a:pPr>
            <a:r>
              <a:rPr lang="en-IN" sz="2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To check the association between socio-economic factor and usage of plastic.</a:t>
            </a:r>
          </a:p>
          <a:p>
            <a:pPr marL="342900" lvl="0" indent="-342900">
              <a:lnSpc>
                <a:spcPct val="107000"/>
              </a:lnSpc>
              <a:buFont typeface="+mj-lt"/>
              <a:buAutoNum type="arabicPeriod"/>
            </a:pPr>
            <a:r>
              <a:rPr lang="en-IN" sz="2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To study the change in opinion of people about usage of plastic </a:t>
            </a:r>
            <a:r>
              <a:rPr lang="en-IN" sz="2600" dirty="0">
                <a:effectLst>
                  <a:outerShdw blurRad="38100" dist="38100" dir="2700000" algn="tl" rotWithShape="0">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before and after</a:t>
            </a:r>
            <a:r>
              <a:rPr lang="en-IN" sz="2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ban.</a:t>
            </a:r>
          </a:p>
          <a:p>
            <a:pPr marL="342900" lvl="0" indent="-342900">
              <a:lnSpc>
                <a:spcPct val="107000"/>
              </a:lnSpc>
              <a:buFont typeface="+mj-lt"/>
              <a:buAutoNum type="arabicPeriod"/>
            </a:pPr>
            <a:r>
              <a:rPr lang="en-IN" sz="2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To check whether the people are aware about banned products &amp; harmful effects of plastic.</a:t>
            </a:r>
          </a:p>
          <a:p>
            <a:pPr marL="342900" lvl="0" indent="-342900">
              <a:lnSpc>
                <a:spcPct val="107000"/>
              </a:lnSpc>
              <a:buFont typeface="+mj-lt"/>
              <a:buAutoNum type="arabicPeriod"/>
            </a:pPr>
            <a:r>
              <a:rPr lang="en-IN" sz="2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To understand the thoughts of people about role of Government in plastic ban from </a:t>
            </a:r>
            <a:r>
              <a:rPr lang="en-US" sz="2600" dirty="0">
                <a:effectLst>
                  <a:outerShdw blurRad="38100" dist="38100" dir="2700000" algn="tl" rotWithShape="0">
                    <a:srgbClr val="000000">
                      <a:alpha val="43137"/>
                    </a:srgbClr>
                  </a:outerShdw>
                </a:effectLst>
                <a:latin typeface="Times New Roman" panose="02020603050405020304" pitchFamily="18" charset="0"/>
                <a:cs typeface="Times New Roman" panose="02020603050405020304" pitchFamily="18" charset="0"/>
              </a:rPr>
              <a:t>Consumers point of view</a:t>
            </a:r>
            <a:r>
              <a:rPr lang="en-IN" sz="2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mj-lt"/>
              <a:buAutoNum type="arabicPeriod"/>
            </a:pPr>
            <a:r>
              <a:rPr lang="en-IN" sz="2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To </a:t>
            </a:r>
            <a:r>
              <a:rPr lang="en-IN" sz="2600" dirty="0">
                <a:effectLst>
                  <a:outerShdw blurRad="38100" dist="38100" dir="2700000" algn="tl" rotWithShape="0">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check simple &amp; most affordable</a:t>
            </a:r>
            <a:r>
              <a:rPr lang="en-IN" sz="2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alternatives of plastic bags.</a:t>
            </a:r>
          </a:p>
          <a:p>
            <a:pPr marL="342900" indent="-342900">
              <a:lnSpc>
                <a:spcPct val="107000"/>
              </a:lnSpc>
              <a:spcAft>
                <a:spcPts val="800"/>
              </a:spcAft>
              <a:buFont typeface="+mj-lt"/>
              <a:buAutoNum type="arabicPeriod"/>
            </a:pPr>
            <a:r>
              <a:rPr lang="en-IN" sz="2600" dirty="0">
                <a:effectLst>
                  <a:outerShdw blurRad="38100" dist="38100" dir="2700000" algn="tl" rotWithShape="0">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To check the association between Type of shop and providing plastic bags.</a:t>
            </a:r>
          </a:p>
          <a:p>
            <a:pPr marL="342900" lvl="0" indent="-342900">
              <a:lnSpc>
                <a:spcPct val="107000"/>
              </a:lnSpc>
              <a:spcAft>
                <a:spcPts val="800"/>
              </a:spcAft>
              <a:buFont typeface="+mj-lt"/>
              <a:buAutoNum type="arabicPeriod"/>
            </a:pPr>
            <a:endParaRPr lang="en-IN" sz="2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5665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BB7E-1468-4B17-A36D-AD97426468F2}"/>
              </a:ext>
            </a:extLst>
          </p:cNvPr>
          <p:cNvSpPr>
            <a:spLocks noGrp="1"/>
          </p:cNvSpPr>
          <p:nvPr>
            <p:ph type="title"/>
          </p:nvPr>
        </p:nvSpPr>
        <p:spPr>
          <a:xfrm>
            <a:off x="-555524" y="672321"/>
            <a:ext cx="10515600" cy="676656"/>
          </a:xfrm>
        </p:spPr>
        <p:txBody>
          <a:bodyPr>
            <a:normAutofit fontScale="90000"/>
          </a:bodyPr>
          <a:lstStyle/>
          <a:p>
            <a:r>
              <a:rPr lang="en-IN" dirty="0"/>
              <a:t>Scope &amp; Suggestion's</a:t>
            </a:r>
          </a:p>
        </p:txBody>
      </p:sp>
      <p:sp>
        <p:nvSpPr>
          <p:cNvPr id="3" name="Content Placeholder 2">
            <a:extLst>
              <a:ext uri="{FF2B5EF4-FFF2-40B4-BE49-F238E27FC236}">
                <a16:creationId xmlns:a16="http://schemas.microsoft.com/office/drawing/2014/main" id="{1C97A914-B823-EB1A-043F-1AED2CDFC7E5}"/>
              </a:ext>
            </a:extLst>
          </p:cNvPr>
          <p:cNvSpPr>
            <a:spLocks noGrp="1"/>
          </p:cNvSpPr>
          <p:nvPr>
            <p:ph idx="1"/>
          </p:nvPr>
        </p:nvSpPr>
        <p:spPr>
          <a:xfrm>
            <a:off x="492924" y="1317078"/>
            <a:ext cx="10086471" cy="4977313"/>
          </a:xfrm>
        </p:spPr>
        <p:txBody>
          <a:bodyPr>
            <a:normAutofit lnSpcReduction="10000"/>
          </a:bodyPr>
          <a:lstStyle/>
          <a:p>
            <a:pPr algn="just">
              <a:buFont typeface="Wingdings" panose="05000000000000000000" pitchFamily="2" charset="2"/>
              <a:buChar char="ü"/>
            </a:pPr>
            <a:r>
              <a:rPr lang="en-IN" dirty="0">
                <a:effectLst/>
                <a:ea typeface="Calibri" panose="020F0502020204030204" pitchFamily="34" charset="0"/>
              </a:rPr>
              <a:t>We can extend this survey to different regions of Maharashtra and can check the effectiveness of the ban and give more suggestions to improve the implementation of ban.</a:t>
            </a:r>
          </a:p>
          <a:p>
            <a:pPr algn="just">
              <a:buFont typeface="Wingdings" panose="05000000000000000000" pitchFamily="2" charset="2"/>
              <a:buChar char="ü"/>
            </a:pPr>
            <a:r>
              <a:rPr lang="en-US" dirty="0">
                <a:effectLst/>
                <a:ea typeface="Times New Roman" panose="02020603050405020304" pitchFamily="18" charset="0"/>
                <a:cs typeface="Times New Roman" panose="02020603050405020304" pitchFamily="18" charset="0"/>
              </a:rPr>
              <a:t>To implement the ban more effectively Government should provide alternatives for plastic in low price, buyback scheme for plastic bottles, take strict actions against manufacturers.</a:t>
            </a:r>
            <a:endParaRPr lang="en-IN" dirty="0">
              <a:effectLst/>
              <a:ea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a:effectLst/>
                <a:ea typeface="Calibri" panose="020F0502020204030204" pitchFamily="34" charset="0"/>
              </a:rPr>
              <a:t>Government with the help of Environmental agencies and NGOs need to take initiatives like educate people from rural areas &amp; slums about awareness &amp; increase the frequency of advertisements on different medium. Also, </a:t>
            </a:r>
            <a:r>
              <a:rPr lang="en-US" dirty="0">
                <a:effectLst/>
                <a:ea typeface="Times New Roman" panose="02020603050405020304" pitchFamily="18" charset="0"/>
                <a:cs typeface="Times New Roman" panose="02020603050405020304" pitchFamily="18" charset="0"/>
              </a:rPr>
              <a:t>Government can engage a popular face for campaigns such as </a:t>
            </a:r>
            <a:r>
              <a:rPr lang="en-US" i="1" dirty="0">
                <a:effectLst/>
                <a:ea typeface="Times New Roman" panose="02020603050405020304" pitchFamily="18" charset="0"/>
                <a:cs typeface="Times New Roman" panose="02020603050405020304" pitchFamily="18" charset="0"/>
              </a:rPr>
              <a:t>‘GO PLASTIC FREE’</a:t>
            </a:r>
            <a:r>
              <a:rPr lang="en-US" dirty="0">
                <a:effectLst/>
                <a:ea typeface="Times New Roman" panose="02020603050405020304" pitchFamily="18" charset="0"/>
                <a:cs typeface="Times New Roman" panose="02020603050405020304" pitchFamily="18" charset="0"/>
              </a:rPr>
              <a:t>.</a:t>
            </a:r>
            <a:endParaRPr lang="en-IN" dirty="0">
              <a:effectLst/>
              <a:ea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a:effectLst/>
                <a:ea typeface="Calibri" panose="020F0502020204030204" pitchFamily="34" charset="0"/>
              </a:rPr>
              <a:t>According to us, the perceptions of plastic bags need to be removed completely from our society. An initiative should be taken by us. Unless the change is brought in us, movement taken by Government will not be successful.</a:t>
            </a:r>
            <a:endParaRPr lang="en-IN" sz="2800" dirty="0"/>
          </a:p>
        </p:txBody>
      </p:sp>
    </p:spTree>
    <p:extLst>
      <p:ext uri="{BB962C8B-B14F-4D97-AF65-F5344CB8AC3E}">
        <p14:creationId xmlns:p14="http://schemas.microsoft.com/office/powerpoint/2010/main" val="1475909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1000"/>
            <a:extLst>
              <a:ext uri="{BEBA8EAE-BF5A-486C-A8C5-ECC9F3942E4B}">
                <a14:imgProps xmlns:a14="http://schemas.microsoft.com/office/drawing/2010/main">
                  <a14:imgLayer r:embed="rId3">
                    <a14:imgEffect>
                      <a14:brightnessContrast bright="-44000" contrast="15000"/>
                    </a14:imgEffect>
                  </a14:imgLayer>
                </a14:imgProps>
              </a:ext>
            </a:extLst>
          </a:blip>
          <a:srcRect/>
          <a:stretch>
            <a:fillRect t="-5000" b="-5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92218-6C30-3001-3D2E-4CA095B88547}"/>
              </a:ext>
            </a:extLst>
          </p:cNvPr>
          <p:cNvSpPr txBox="1"/>
          <p:nvPr/>
        </p:nvSpPr>
        <p:spPr>
          <a:xfrm>
            <a:off x="7591648" y="3977726"/>
            <a:ext cx="3817087" cy="923330"/>
          </a:xfrm>
          <a:prstGeom prst="rect">
            <a:avLst/>
          </a:prstGeom>
          <a:solidFill>
            <a:schemeClr val="accent1">
              <a:lumMod val="60000"/>
              <a:lumOff val="40000"/>
            </a:schemeClr>
          </a:solidFill>
        </p:spPr>
        <p:txBody>
          <a:bodyPr wrap="square" rtlCol="0">
            <a:spAutoFit/>
          </a:bodyPr>
          <a:lstStyle/>
          <a:p>
            <a:r>
              <a:rPr lang="en-IN" sz="5400" b="1" dirty="0">
                <a:solidFill>
                  <a:schemeClr val="bg1"/>
                </a:solidFill>
              </a:rPr>
              <a:t>Thank You</a:t>
            </a:r>
          </a:p>
        </p:txBody>
      </p:sp>
    </p:spTree>
    <p:extLst>
      <p:ext uri="{BB962C8B-B14F-4D97-AF65-F5344CB8AC3E}">
        <p14:creationId xmlns:p14="http://schemas.microsoft.com/office/powerpoint/2010/main" val="378521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0ED88E-1956-0FEC-626F-DC5991F3BE1C}"/>
              </a:ext>
            </a:extLst>
          </p:cNvPr>
          <p:cNvSpPr>
            <a:spLocks noGrp="1"/>
          </p:cNvSpPr>
          <p:nvPr>
            <p:ph type="title"/>
          </p:nvPr>
        </p:nvSpPr>
        <p:spPr>
          <a:xfrm>
            <a:off x="1434328" y="116849"/>
            <a:ext cx="9144000" cy="676656"/>
          </a:xfrm>
        </p:spPr>
        <p:txBody>
          <a:bodyPr>
            <a:normAutofit/>
          </a:bodyPr>
          <a:lstStyle/>
          <a:p>
            <a:pPr algn="ctr"/>
            <a:r>
              <a:rPr lang="en-IN" sz="4000" b="1" dirty="0"/>
              <a:t>Variables</a:t>
            </a:r>
          </a:p>
        </p:txBody>
      </p:sp>
      <p:sp>
        <p:nvSpPr>
          <p:cNvPr id="2" name="Content Placeholder 1">
            <a:extLst>
              <a:ext uri="{FF2B5EF4-FFF2-40B4-BE49-F238E27FC236}">
                <a16:creationId xmlns:a16="http://schemas.microsoft.com/office/drawing/2014/main" id="{F8BC772C-F313-D696-8BAF-107A9CFB49CB}"/>
              </a:ext>
            </a:extLst>
          </p:cNvPr>
          <p:cNvSpPr>
            <a:spLocks noGrp="1"/>
          </p:cNvSpPr>
          <p:nvPr>
            <p:ph sz="half" idx="1"/>
          </p:nvPr>
        </p:nvSpPr>
        <p:spPr>
          <a:xfrm>
            <a:off x="1434328" y="1489122"/>
            <a:ext cx="4802842" cy="5355640"/>
          </a:xfrm>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Response Variables</a:t>
            </a:r>
          </a:p>
          <a:p>
            <a:r>
              <a:rPr lang="en-IN" sz="1600" b="1" dirty="0">
                <a:latin typeface="Times New Roman" panose="02020603050405020304" pitchFamily="18" charset="0"/>
                <a:cs typeface="Times New Roman" panose="02020603050405020304" pitchFamily="18" charset="0"/>
              </a:rPr>
              <a:t>Customer</a:t>
            </a:r>
          </a:p>
          <a:p>
            <a:pPr marL="971550" lvl="1" indent="-514350">
              <a:buFont typeface="+mj-lt"/>
              <a:buAutoNum type="arabicPeriod"/>
            </a:pPr>
            <a:r>
              <a:rPr lang="en-IN" sz="1600" b="1" dirty="0">
                <a:latin typeface="Times New Roman" panose="02020603050405020304" pitchFamily="18" charset="0"/>
                <a:cs typeface="Times New Roman" panose="02020603050405020304" pitchFamily="18" charset="0"/>
              </a:rPr>
              <a:t>Usage of plastic.</a:t>
            </a:r>
          </a:p>
          <a:p>
            <a:pPr marL="971550" lvl="1" indent="-514350">
              <a:buFont typeface="+mj-lt"/>
              <a:buAutoNum type="arabicPeriod"/>
            </a:pPr>
            <a:r>
              <a:rPr lang="en-IN" sz="1600" b="1" dirty="0">
                <a:latin typeface="Times New Roman" panose="02020603050405020304" pitchFamily="18" charset="0"/>
                <a:cs typeface="Times New Roman" panose="02020603050405020304" pitchFamily="18" charset="0"/>
              </a:rPr>
              <a:t>Opinion of people(Pre-Post).</a:t>
            </a:r>
          </a:p>
          <a:p>
            <a:pPr marL="971550" lvl="1" indent="-514350">
              <a:buFont typeface="+mj-lt"/>
              <a:buAutoNum type="arabicPeriod"/>
            </a:pPr>
            <a:r>
              <a:rPr lang="en-IN" sz="1600" b="1" dirty="0">
                <a:latin typeface="Times New Roman" panose="02020603050405020304" pitchFamily="18" charset="0"/>
                <a:cs typeface="Times New Roman" panose="02020603050405020304" pitchFamily="18" charset="0"/>
              </a:rPr>
              <a:t>Customer thoughts on Government Role.</a:t>
            </a:r>
          </a:p>
          <a:p>
            <a:pPr marL="971550" lvl="1" indent="-514350">
              <a:buFont typeface="+mj-lt"/>
              <a:buAutoNum type="arabicPeriod"/>
            </a:pPr>
            <a:r>
              <a:rPr lang="en-IN" sz="1600" b="1" dirty="0">
                <a:latin typeface="Times New Roman" panose="02020603050405020304" pitchFamily="18" charset="0"/>
                <a:cs typeface="Times New Roman" panose="02020603050405020304" pitchFamily="18" charset="0"/>
              </a:rPr>
              <a:t>Medium of information</a:t>
            </a:r>
          </a:p>
          <a:p>
            <a:pPr marL="971550" lvl="1" indent="-514350">
              <a:buFont typeface="+mj-lt"/>
              <a:buAutoNum type="arabicPeriod"/>
            </a:pPr>
            <a:r>
              <a:rPr lang="en-IN" sz="1600" b="1" dirty="0">
                <a:latin typeface="Times New Roman" panose="02020603050405020304" pitchFamily="18" charset="0"/>
                <a:cs typeface="Times New Roman" panose="02020603050405020304" pitchFamily="18" charset="0"/>
              </a:rPr>
              <a:t>Inclination towards alternatives.</a:t>
            </a:r>
          </a:p>
          <a:p>
            <a:r>
              <a:rPr lang="en-IN" sz="1600" b="1" dirty="0">
                <a:latin typeface="Times New Roman" panose="02020603050405020304" pitchFamily="18" charset="0"/>
                <a:cs typeface="Times New Roman" panose="02020603050405020304" pitchFamily="18" charset="0"/>
              </a:rPr>
              <a:t>Shopkeeper</a:t>
            </a:r>
          </a:p>
          <a:p>
            <a:pPr marL="971550" lvl="1" indent="-514350">
              <a:buFont typeface="+mj-lt"/>
              <a:buAutoNum type="arabicPeriod"/>
            </a:pPr>
            <a:r>
              <a:rPr lang="en-IN" sz="1600" b="1" dirty="0">
                <a:latin typeface="Times New Roman" panose="02020603050405020304" pitchFamily="18" charset="0"/>
                <a:cs typeface="Times New Roman" panose="02020603050405020304" pitchFamily="18" charset="0"/>
              </a:rPr>
              <a:t>Loss in business.</a:t>
            </a:r>
          </a:p>
          <a:p>
            <a:pPr marL="971550" lvl="1" indent="-514350">
              <a:buFont typeface="+mj-lt"/>
              <a:buAutoNum type="arabicPeriod"/>
            </a:pPr>
            <a:r>
              <a:rPr lang="en-IN" sz="1600" b="1" dirty="0">
                <a:latin typeface="Times New Roman" panose="02020603050405020304" pitchFamily="18" charset="0"/>
                <a:cs typeface="Times New Roman" panose="02020603050405020304" pitchFamily="18" charset="0"/>
              </a:rPr>
              <a:t>Expense on plastic products &amp; alternatives.</a:t>
            </a:r>
          </a:p>
          <a:p>
            <a:pPr marL="971550" lvl="1" indent="-514350">
              <a:buFont typeface="+mj-lt"/>
              <a:buAutoNum type="arabicPeriod"/>
            </a:pPr>
            <a:r>
              <a:rPr lang="en-IN" sz="1600" b="1" dirty="0">
                <a:latin typeface="Times New Roman" panose="02020603050405020304" pitchFamily="18" charset="0"/>
                <a:cs typeface="Times New Roman" panose="02020603050405020304" pitchFamily="18" charset="0"/>
              </a:rPr>
              <a:t>Thoughts on alternatives of plastic products.</a:t>
            </a:r>
          </a:p>
        </p:txBody>
      </p:sp>
      <p:sp>
        <p:nvSpPr>
          <p:cNvPr id="3" name="Content Placeholder 2">
            <a:extLst>
              <a:ext uri="{FF2B5EF4-FFF2-40B4-BE49-F238E27FC236}">
                <a16:creationId xmlns:a16="http://schemas.microsoft.com/office/drawing/2014/main" id="{5D058492-8674-86DC-5736-926B76BD247B}"/>
              </a:ext>
            </a:extLst>
          </p:cNvPr>
          <p:cNvSpPr>
            <a:spLocks noGrp="1"/>
          </p:cNvSpPr>
          <p:nvPr>
            <p:ph sz="half" idx="2"/>
          </p:nvPr>
        </p:nvSpPr>
        <p:spPr>
          <a:xfrm>
            <a:off x="6873372" y="1489122"/>
            <a:ext cx="5181600" cy="4351338"/>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Explanatory Variables</a:t>
            </a:r>
          </a:p>
          <a:p>
            <a:pPr marL="514350" indent="-514350">
              <a:buFont typeface="+mj-lt"/>
              <a:buAutoNum type="arabicPeriod"/>
            </a:pPr>
            <a:r>
              <a:rPr lang="en-IN" sz="1600" b="1" dirty="0">
                <a:latin typeface="Times New Roman" panose="02020603050405020304" pitchFamily="18" charset="0"/>
                <a:cs typeface="Times New Roman" panose="02020603050405020304" pitchFamily="18" charset="0"/>
              </a:rPr>
              <a:t>Age</a:t>
            </a:r>
          </a:p>
          <a:p>
            <a:pPr marL="514350" indent="-514350">
              <a:buFont typeface="+mj-lt"/>
              <a:buAutoNum type="arabicPeriod"/>
            </a:pPr>
            <a:r>
              <a:rPr lang="en-IN" sz="1600" b="1" dirty="0">
                <a:latin typeface="Times New Roman" panose="02020603050405020304" pitchFamily="18" charset="0"/>
                <a:cs typeface="Times New Roman" panose="02020603050405020304" pitchFamily="18" charset="0"/>
              </a:rPr>
              <a:t>Gender</a:t>
            </a:r>
          </a:p>
          <a:p>
            <a:pPr marL="514350" indent="-514350">
              <a:buFont typeface="+mj-lt"/>
              <a:buAutoNum type="arabicPeriod"/>
            </a:pPr>
            <a:r>
              <a:rPr lang="en-IN" sz="1600" b="1" dirty="0">
                <a:latin typeface="Times New Roman" panose="02020603050405020304" pitchFamily="18" charset="0"/>
                <a:cs typeface="Times New Roman" panose="02020603050405020304" pitchFamily="18" charset="0"/>
              </a:rPr>
              <a:t>Occupation</a:t>
            </a:r>
          </a:p>
          <a:p>
            <a:pPr marL="514350" indent="-514350">
              <a:buFont typeface="+mj-lt"/>
              <a:buAutoNum type="arabicPeriod"/>
            </a:pPr>
            <a:r>
              <a:rPr lang="en-IN" sz="1600" b="1" dirty="0">
                <a:latin typeface="Times New Roman" panose="02020603050405020304" pitchFamily="18" charset="0"/>
                <a:cs typeface="Times New Roman" panose="02020603050405020304" pitchFamily="18" charset="0"/>
              </a:rPr>
              <a:t>Area of residence</a:t>
            </a:r>
          </a:p>
          <a:p>
            <a:pPr marL="514350" indent="-514350">
              <a:buFont typeface="+mj-lt"/>
              <a:buAutoNum type="arabicPeriod"/>
            </a:pPr>
            <a:r>
              <a:rPr lang="en-IN" sz="1600" b="1" dirty="0">
                <a:latin typeface="Times New Roman" panose="02020603050405020304" pitchFamily="18" charset="0"/>
                <a:cs typeface="Times New Roman" panose="02020603050405020304" pitchFamily="18" charset="0"/>
              </a:rPr>
              <a:t>Family Income</a:t>
            </a:r>
          </a:p>
          <a:p>
            <a:pPr marL="514350" indent="-514350">
              <a:buFont typeface="+mj-lt"/>
              <a:buAutoNum type="arabicPeriod"/>
            </a:pPr>
            <a:r>
              <a:rPr lang="en-IN" sz="1600" b="1" dirty="0">
                <a:latin typeface="Times New Roman" panose="02020603050405020304" pitchFamily="18" charset="0"/>
                <a:cs typeface="Times New Roman" panose="02020603050405020304" pitchFamily="18" charset="0"/>
              </a:rPr>
              <a:t>Type of residence</a:t>
            </a:r>
          </a:p>
        </p:txBody>
      </p:sp>
      <p:cxnSp>
        <p:nvCxnSpPr>
          <p:cNvPr id="9" name="Straight Connector 8">
            <a:extLst>
              <a:ext uri="{FF2B5EF4-FFF2-40B4-BE49-F238E27FC236}">
                <a16:creationId xmlns:a16="http://schemas.microsoft.com/office/drawing/2014/main" id="{FB041B5C-E62A-0686-D90B-CAEDD36716E9}"/>
              </a:ext>
            </a:extLst>
          </p:cNvPr>
          <p:cNvCxnSpPr>
            <a:cxnSpLocks/>
          </p:cNvCxnSpPr>
          <p:nvPr/>
        </p:nvCxnSpPr>
        <p:spPr>
          <a:xfrm>
            <a:off x="5996703" y="748406"/>
            <a:ext cx="0" cy="444881"/>
          </a:xfrm>
          <a:prstGeom prst="line">
            <a:avLst/>
          </a:prstGeom>
          <a:ln w="57150">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426DF242-011F-3DC3-788F-EA5AB86DC8C4}"/>
              </a:ext>
            </a:extLst>
          </p:cNvPr>
          <p:cNvCxnSpPr>
            <a:cxnSpLocks/>
          </p:cNvCxnSpPr>
          <p:nvPr/>
        </p:nvCxnSpPr>
        <p:spPr>
          <a:xfrm>
            <a:off x="3335085" y="1157792"/>
            <a:ext cx="0" cy="394808"/>
          </a:xfrm>
          <a:prstGeom prst="line">
            <a:avLst/>
          </a:prstGeom>
          <a:ln w="57150">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9491F064-5595-95A8-9114-212420DA6344}"/>
              </a:ext>
            </a:extLst>
          </p:cNvPr>
          <p:cNvCxnSpPr>
            <a:cxnSpLocks/>
          </p:cNvCxnSpPr>
          <p:nvPr/>
        </p:nvCxnSpPr>
        <p:spPr>
          <a:xfrm flipH="1">
            <a:off x="3335085" y="1177042"/>
            <a:ext cx="2661618" cy="0"/>
          </a:xfrm>
          <a:prstGeom prst="line">
            <a:avLst/>
          </a:prstGeom>
          <a:ln w="57150">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14D8422B-D1F2-8A57-52DC-505F538360C7}"/>
              </a:ext>
            </a:extLst>
          </p:cNvPr>
          <p:cNvCxnSpPr>
            <a:cxnSpLocks/>
          </p:cNvCxnSpPr>
          <p:nvPr/>
        </p:nvCxnSpPr>
        <p:spPr>
          <a:xfrm flipH="1">
            <a:off x="5982907" y="1177042"/>
            <a:ext cx="2661618" cy="0"/>
          </a:xfrm>
          <a:prstGeom prst="line">
            <a:avLst/>
          </a:prstGeom>
          <a:ln w="57150">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755DBB72-58F5-D209-8FB9-7F6EEA9ABB3D}"/>
              </a:ext>
            </a:extLst>
          </p:cNvPr>
          <p:cNvCxnSpPr>
            <a:cxnSpLocks/>
          </p:cNvCxnSpPr>
          <p:nvPr/>
        </p:nvCxnSpPr>
        <p:spPr>
          <a:xfrm>
            <a:off x="8649043" y="1157792"/>
            <a:ext cx="0" cy="394808"/>
          </a:xfrm>
          <a:prstGeom prst="line">
            <a:avLst/>
          </a:prstGeom>
          <a:ln w="57150">
            <a:solidFill>
              <a:schemeClr val="tx1"/>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9835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7C63-8021-68A8-C669-E2587434ECEC}"/>
              </a:ext>
            </a:extLst>
          </p:cNvPr>
          <p:cNvSpPr>
            <a:spLocks noGrp="1"/>
          </p:cNvSpPr>
          <p:nvPr>
            <p:ph type="title"/>
          </p:nvPr>
        </p:nvSpPr>
        <p:spPr>
          <a:xfrm>
            <a:off x="192505" y="885044"/>
            <a:ext cx="10515600" cy="676656"/>
          </a:xfrm>
        </p:spPr>
        <p:txBody>
          <a:bodyPr>
            <a:noAutofit/>
          </a:bodyPr>
          <a:lstStyle/>
          <a:p>
            <a:r>
              <a:rPr lang="en-IN" sz="4000" b="1" dirty="0"/>
              <a:t>Data collection</a:t>
            </a:r>
            <a:endParaRPr lang="en-IN" sz="4000" dirty="0"/>
          </a:p>
        </p:txBody>
      </p:sp>
      <p:sp>
        <p:nvSpPr>
          <p:cNvPr id="3" name="Content Placeholder 2">
            <a:extLst>
              <a:ext uri="{FF2B5EF4-FFF2-40B4-BE49-F238E27FC236}">
                <a16:creationId xmlns:a16="http://schemas.microsoft.com/office/drawing/2014/main" id="{540929FA-AE42-7641-6714-D56D9AEA47D5}"/>
              </a:ext>
            </a:extLst>
          </p:cNvPr>
          <p:cNvSpPr>
            <a:spLocks noGrp="1"/>
          </p:cNvSpPr>
          <p:nvPr>
            <p:ph idx="1"/>
          </p:nvPr>
        </p:nvSpPr>
        <p:spPr>
          <a:xfrm>
            <a:off x="768576" y="1757572"/>
            <a:ext cx="9361743" cy="4530212"/>
          </a:xfrm>
        </p:spPr>
        <p:txBody>
          <a:bodyPr>
            <a:normAutofit lnSpcReduction="10000"/>
          </a:bodyPr>
          <a:lstStyle/>
          <a:p>
            <a:pPr>
              <a:lnSpc>
                <a:spcPct val="100000"/>
              </a:lnSpc>
              <a:buFont typeface="Wingdings" panose="05000000000000000000" pitchFamily="2" charset="2"/>
              <a:buChar char="Ø"/>
            </a:pPr>
            <a:r>
              <a:rPr lang="en-IN" sz="2800" i="0" dirty="0">
                <a:effectLst/>
                <a:latin typeface="Times New Roman" panose="02020603050405020304" pitchFamily="18" charset="0"/>
                <a:cs typeface="Times New Roman" panose="02020603050405020304" pitchFamily="18" charset="0"/>
              </a:rPr>
              <a:t>We collected primary data by preparing a </a:t>
            </a:r>
            <a:r>
              <a:rPr lang="en-US" sz="2800" dirty="0">
                <a:latin typeface="Times New Roman" panose="02020603050405020304" pitchFamily="18" charset="0"/>
                <a:cs typeface="Times New Roman" panose="02020603050405020304" pitchFamily="18" charset="0"/>
              </a:rPr>
              <a:t>questionnaire.</a:t>
            </a:r>
          </a:p>
          <a:p>
            <a:pPr>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We formed a separate questionnaire among consumers and retailers using google form.</a:t>
            </a:r>
          </a:p>
          <a:p>
            <a:pPr>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We conducted a pilot survey of 20 people.</a:t>
            </a:r>
          </a:p>
          <a:p>
            <a:pPr>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Since we didn’t face any difficulties in pilot survey, so we continued with same questionnaire to collect the data.</a:t>
            </a:r>
          </a:p>
          <a:p>
            <a:pPr>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we collected </a:t>
            </a:r>
            <a:r>
              <a:rPr lang="en-US" sz="2800" u="sng" dirty="0">
                <a:latin typeface="Times New Roman" panose="02020603050405020304" pitchFamily="18" charset="0"/>
                <a:cs typeface="Times New Roman" panose="02020603050405020304" pitchFamily="18" charset="0"/>
              </a:rPr>
              <a:t>400 </a:t>
            </a:r>
            <a:r>
              <a:rPr lang="en-US" sz="2800" dirty="0">
                <a:latin typeface="Times New Roman" panose="02020603050405020304" pitchFamily="18" charset="0"/>
                <a:cs typeface="Times New Roman" panose="02020603050405020304" pitchFamily="18" charset="0"/>
              </a:rPr>
              <a:t>no. of Consumers &amp; </a:t>
            </a:r>
            <a:r>
              <a:rPr lang="en-US" sz="2800" u="sng" dirty="0">
                <a:latin typeface="Times New Roman" panose="02020603050405020304" pitchFamily="18" charset="0"/>
                <a:cs typeface="Times New Roman" panose="02020603050405020304" pitchFamily="18" charset="0"/>
              </a:rPr>
              <a:t>75</a:t>
            </a:r>
            <a:r>
              <a:rPr lang="en-US" sz="2800" dirty="0">
                <a:latin typeface="Times New Roman" panose="02020603050405020304" pitchFamily="18" charset="0"/>
                <a:cs typeface="Times New Roman" panose="02020603050405020304" pitchFamily="18" charset="0"/>
              </a:rPr>
              <a:t> no. of Retailers.</a:t>
            </a:r>
            <a:endParaRPr lang="en-IN" sz="2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We have used the Two Stage Sampling Technique for data collection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4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4">
            <a:extLst>
              <a:ext uri="{FF2B5EF4-FFF2-40B4-BE49-F238E27FC236}">
                <a16:creationId xmlns:a16="http://schemas.microsoft.com/office/drawing/2014/main" id="{9D0B3E98-35AC-9D8E-E472-DF51607D9E23}"/>
              </a:ext>
            </a:extLst>
          </p:cNvPr>
          <p:cNvGraphicFramePr>
            <a:graphicFrameLocks/>
          </p:cNvGraphicFramePr>
          <p:nvPr>
            <p:extLst>
              <p:ext uri="{D42A27DB-BD31-4B8C-83A1-F6EECF244321}">
                <p14:modId xmlns:p14="http://schemas.microsoft.com/office/powerpoint/2010/main" val="1846188287"/>
              </p:ext>
            </p:extLst>
          </p:nvPr>
        </p:nvGraphicFramePr>
        <p:xfrm>
          <a:off x="1116531" y="1056375"/>
          <a:ext cx="10279781" cy="509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7F0428A-A993-D476-D347-685271678191}"/>
              </a:ext>
            </a:extLst>
          </p:cNvPr>
          <p:cNvSpPr txBox="1"/>
          <p:nvPr/>
        </p:nvSpPr>
        <p:spPr>
          <a:xfrm>
            <a:off x="3994485" y="182878"/>
            <a:ext cx="4985886"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latin typeface="+mj-lt"/>
              </a:rPr>
              <a:t>METHODOLOGY</a:t>
            </a:r>
          </a:p>
        </p:txBody>
      </p:sp>
    </p:spTree>
    <p:extLst>
      <p:ext uri="{BB962C8B-B14F-4D97-AF65-F5344CB8AC3E}">
        <p14:creationId xmlns:p14="http://schemas.microsoft.com/office/powerpoint/2010/main" val="308881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9CFD-2A76-7676-DEAA-DE79AAE7F21F}"/>
              </a:ext>
            </a:extLst>
          </p:cNvPr>
          <p:cNvSpPr>
            <a:spLocks noGrp="1"/>
          </p:cNvSpPr>
          <p:nvPr>
            <p:ph type="title"/>
          </p:nvPr>
        </p:nvSpPr>
        <p:spPr>
          <a:xfrm>
            <a:off x="160250" y="-53561"/>
            <a:ext cx="10353761" cy="1326321"/>
          </a:xfrm>
        </p:spPr>
        <p:txBody>
          <a:bodyPr>
            <a:normAutofit/>
          </a:bodyPr>
          <a:lstStyle/>
          <a:p>
            <a:r>
              <a:rPr lang="en-IN" sz="4000" b="1"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rPr>
              <a:t>DATA VISUALIZATION</a:t>
            </a:r>
            <a:endParaRPr lang="en-IN" sz="4000"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57134BCB-5248-D7D2-1E7A-17BB6DB393F2}"/>
              </a:ext>
            </a:extLst>
          </p:cNvPr>
          <p:cNvPicPr>
            <a:picLocks noChangeAspect="1"/>
          </p:cNvPicPr>
          <p:nvPr/>
        </p:nvPicPr>
        <p:blipFill>
          <a:blip r:embed="rId2"/>
          <a:stretch>
            <a:fillRect/>
          </a:stretch>
        </p:blipFill>
        <p:spPr>
          <a:xfrm>
            <a:off x="541771" y="1091171"/>
            <a:ext cx="5900126" cy="3257194"/>
          </a:xfrm>
          <a:prstGeom prst="rect">
            <a:avLst/>
          </a:prstGeom>
        </p:spPr>
      </p:pic>
      <p:pic>
        <p:nvPicPr>
          <p:cNvPr id="6" name="Picture 5">
            <a:extLst>
              <a:ext uri="{FF2B5EF4-FFF2-40B4-BE49-F238E27FC236}">
                <a16:creationId xmlns:a16="http://schemas.microsoft.com/office/drawing/2014/main" id="{130250AC-049F-E77E-3E2B-0DB08104B922}"/>
              </a:ext>
            </a:extLst>
          </p:cNvPr>
          <p:cNvPicPr>
            <a:picLocks noChangeAspect="1"/>
          </p:cNvPicPr>
          <p:nvPr/>
        </p:nvPicPr>
        <p:blipFill>
          <a:blip r:embed="rId3"/>
          <a:stretch>
            <a:fillRect/>
          </a:stretch>
        </p:blipFill>
        <p:spPr>
          <a:xfrm>
            <a:off x="6612932" y="2343268"/>
            <a:ext cx="5377010" cy="3905042"/>
          </a:xfrm>
          <a:prstGeom prst="rect">
            <a:avLst/>
          </a:prstGeom>
        </p:spPr>
      </p:pic>
    </p:spTree>
    <p:extLst>
      <p:ext uri="{BB962C8B-B14F-4D97-AF65-F5344CB8AC3E}">
        <p14:creationId xmlns:p14="http://schemas.microsoft.com/office/powerpoint/2010/main" val="91744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9BDBC57-2DAF-F2EF-04CD-49A94C800E69}"/>
              </a:ext>
            </a:extLst>
          </p:cNvPr>
          <p:cNvPicPr>
            <a:picLocks noChangeAspect="1"/>
          </p:cNvPicPr>
          <p:nvPr/>
        </p:nvPicPr>
        <p:blipFill>
          <a:blip r:embed="rId2"/>
          <a:stretch>
            <a:fillRect/>
          </a:stretch>
        </p:blipFill>
        <p:spPr>
          <a:xfrm>
            <a:off x="412947" y="598786"/>
            <a:ext cx="5165920" cy="3161555"/>
          </a:xfrm>
          <a:prstGeom prst="rect">
            <a:avLst/>
          </a:prstGeom>
        </p:spPr>
      </p:pic>
      <p:sp>
        <p:nvSpPr>
          <p:cNvPr id="10" name="TextBox 9">
            <a:extLst>
              <a:ext uri="{FF2B5EF4-FFF2-40B4-BE49-F238E27FC236}">
                <a16:creationId xmlns:a16="http://schemas.microsoft.com/office/drawing/2014/main" id="{9B34DB84-B44F-2B6C-CA3E-B89B3D12F67A}"/>
              </a:ext>
            </a:extLst>
          </p:cNvPr>
          <p:cNvSpPr txBox="1"/>
          <p:nvPr/>
        </p:nvSpPr>
        <p:spPr>
          <a:xfrm>
            <a:off x="2363059" y="34560"/>
            <a:ext cx="2969231" cy="584775"/>
          </a:xfrm>
          <a:prstGeom prst="rect">
            <a:avLst/>
          </a:prstGeom>
          <a:noFill/>
        </p:spPr>
        <p:txBody>
          <a:bodyPr wrap="square" rtlCol="0">
            <a:spAutoFit/>
          </a:bodyPr>
          <a:lstStyle/>
          <a:p>
            <a:r>
              <a:rPr lang="en-US" sz="3200" dirty="0"/>
              <a:t>Area</a:t>
            </a:r>
            <a:endParaRPr lang="en-IN" sz="3200" dirty="0"/>
          </a:p>
        </p:txBody>
      </p:sp>
      <p:sp>
        <p:nvSpPr>
          <p:cNvPr id="11" name="TextBox 10">
            <a:extLst>
              <a:ext uri="{FF2B5EF4-FFF2-40B4-BE49-F238E27FC236}">
                <a16:creationId xmlns:a16="http://schemas.microsoft.com/office/drawing/2014/main" id="{C2B41A57-8A67-4B9A-0AD1-0D7CDFE472AC}"/>
              </a:ext>
            </a:extLst>
          </p:cNvPr>
          <p:cNvSpPr txBox="1"/>
          <p:nvPr/>
        </p:nvSpPr>
        <p:spPr>
          <a:xfrm>
            <a:off x="6616557" y="1797973"/>
            <a:ext cx="4517203" cy="584775"/>
          </a:xfrm>
          <a:prstGeom prst="rect">
            <a:avLst/>
          </a:prstGeom>
          <a:noFill/>
        </p:spPr>
        <p:txBody>
          <a:bodyPr wrap="square" rtlCol="0">
            <a:spAutoFit/>
          </a:bodyPr>
          <a:lstStyle/>
          <a:p>
            <a:r>
              <a:rPr lang="en-US" sz="3200" dirty="0"/>
              <a:t>Annual Family Income</a:t>
            </a:r>
            <a:endParaRPr lang="en-IN" sz="3200" dirty="0"/>
          </a:p>
        </p:txBody>
      </p:sp>
      <p:pic>
        <p:nvPicPr>
          <p:cNvPr id="12" name="Picture 11">
            <a:extLst>
              <a:ext uri="{FF2B5EF4-FFF2-40B4-BE49-F238E27FC236}">
                <a16:creationId xmlns:a16="http://schemas.microsoft.com/office/drawing/2014/main" id="{A1988492-08F1-9B7C-A738-F64FC001DAC3}"/>
              </a:ext>
            </a:extLst>
          </p:cNvPr>
          <p:cNvPicPr>
            <a:picLocks noChangeAspect="1"/>
          </p:cNvPicPr>
          <p:nvPr/>
        </p:nvPicPr>
        <p:blipFill>
          <a:blip r:embed="rId3"/>
          <a:stretch>
            <a:fillRect/>
          </a:stretch>
        </p:blipFill>
        <p:spPr>
          <a:xfrm>
            <a:off x="5626613" y="2383604"/>
            <a:ext cx="6269964" cy="3760482"/>
          </a:xfrm>
          <a:prstGeom prst="rect">
            <a:avLst/>
          </a:prstGeom>
        </p:spPr>
      </p:pic>
    </p:spTree>
    <p:extLst>
      <p:ext uri="{BB962C8B-B14F-4D97-AF65-F5344CB8AC3E}">
        <p14:creationId xmlns:p14="http://schemas.microsoft.com/office/powerpoint/2010/main" val="3770464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Damask</Template>
  <TotalTime>1912</TotalTime>
  <Words>2548</Words>
  <Application>Microsoft Office PowerPoint</Application>
  <PresentationFormat>Widescreen</PresentationFormat>
  <Paragraphs>240</Paragraphs>
  <Slides>41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Arial</vt:lpstr>
      <vt:lpstr>Bookman Old Style</vt:lpstr>
      <vt:lpstr>Calibri</vt:lpstr>
      <vt:lpstr>Cambria</vt:lpstr>
      <vt:lpstr>Courier New</vt:lpstr>
      <vt:lpstr>Gill Sans Nova</vt:lpstr>
      <vt:lpstr>Rockwell</vt:lpstr>
      <vt:lpstr>Sagona Book (Headings)</vt:lpstr>
      <vt:lpstr>Segoe Print</vt:lpstr>
      <vt:lpstr>Times New Roman</vt:lpstr>
      <vt:lpstr>Wingdings</vt:lpstr>
      <vt:lpstr>Damask</vt:lpstr>
      <vt:lpstr>PLASTI-LESS A STEP TOWARDS SUSTAINABLE FUTURE…!!</vt:lpstr>
      <vt:lpstr>Introduction</vt:lpstr>
      <vt:lpstr>Aim</vt:lpstr>
      <vt:lpstr>Objectives</vt:lpstr>
      <vt:lpstr>Variables</vt:lpstr>
      <vt:lpstr>Data collection</vt:lpstr>
      <vt:lpstr>PowerPoint Presentation</vt:lpstr>
      <vt:lpstr>DATA VISUALIZATION</vt:lpstr>
      <vt:lpstr>PowerPoint Presentation</vt:lpstr>
      <vt:lpstr>PowerPoint Presentation</vt:lpstr>
      <vt:lpstr>OBJECTIVE-1: To study the effect of socio-economic factors on use of plastic. </vt:lpstr>
      <vt:lpstr>Multinomial Logistic regression</vt:lpstr>
      <vt:lpstr>Odds Ratio</vt:lpstr>
      <vt:lpstr>PowerPoint Presentation</vt:lpstr>
      <vt:lpstr>PowerPoint Presentation</vt:lpstr>
      <vt:lpstr>PowerPoint Presentation</vt:lpstr>
      <vt:lpstr>OBJECTIVE-2: To check the association between socio-economic factor and usage of plastic. </vt:lpstr>
      <vt:lpstr>PowerPoint Presentation</vt:lpstr>
      <vt:lpstr>PowerPoint Presentation</vt:lpstr>
      <vt:lpstr>PowerPoint Presentation</vt:lpstr>
      <vt:lpstr>PowerPoint Presentation</vt:lpstr>
      <vt:lpstr>OBJECTIVE-3: To study the change in opinion of people about plastic before and after ban</vt:lpstr>
      <vt:lpstr>H01: There is no change in providing plastic bag by shopkeeper after ban. H11: There is reduction in providing plastic bag by shopkeeper after ban.</vt:lpstr>
      <vt:lpstr>PowerPoint Presentation</vt:lpstr>
      <vt:lpstr>OBJECTIVE-4: To check whether the people are aware about banned products &amp; harmful effects of plastic. </vt:lpstr>
      <vt:lpstr>PowerPoint Presentation</vt:lpstr>
      <vt:lpstr>PowerPoint Presentation</vt:lpstr>
      <vt:lpstr>OBJECTIVE-5: To understand the thoughts of people about role of Government in plastic ban from Costomers point of view. </vt:lpstr>
      <vt:lpstr>PowerPoint Presentation</vt:lpstr>
      <vt:lpstr>PowerPoint Presentation</vt:lpstr>
      <vt:lpstr>OBJECTIVE-6: To check simple &amp; most affordable alternatives of plastic bags. </vt:lpstr>
      <vt:lpstr>PowerPoint Presentation</vt:lpstr>
      <vt:lpstr>PowerPoint Presentation</vt:lpstr>
      <vt:lpstr>OBJECTIVE-7: To check if there is association between type of shop and providing Plastic bag. </vt:lpstr>
      <vt:lpstr>PowerPoint Presentation</vt:lpstr>
      <vt:lpstr>PowerPoint Presentation</vt:lpstr>
      <vt:lpstr>PowerPoint Presentation</vt:lpstr>
      <vt:lpstr>PowerPoint Presentation</vt:lpstr>
      <vt:lpstr>conclusion</vt:lpstr>
      <vt:lpstr>Scope &amp; 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PLASTIC BAN</dc:title>
  <dc:creator>Pruthvi Patne</dc:creator>
  <cp:lastModifiedBy>Pruthvi Patne</cp:lastModifiedBy>
  <cp:revision>69</cp:revision>
  <dcterms:created xsi:type="dcterms:W3CDTF">2023-03-19T13:09:02Z</dcterms:created>
  <dcterms:modified xsi:type="dcterms:W3CDTF">2023-07-02T06:51:37Z</dcterms:modified>
</cp:coreProperties>
</file>