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sldIdLst>
    <p:sldId id="256" r:id="rId3"/>
    <p:sldId id="257" r:id="rId4"/>
    <p:sldId id="258" r:id="rId5"/>
    <p:sldId id="287" r:id="rId6"/>
    <p:sldId id="288" r:id="rId7"/>
    <p:sldId id="282" r:id="rId8"/>
    <p:sldId id="266" r:id="rId9"/>
    <p:sldId id="279" r:id="rId10"/>
    <p:sldId id="281" r:id="rId11"/>
    <p:sldId id="280" r:id="rId12"/>
    <p:sldId id="273" r:id="rId13"/>
    <p:sldId id="267" r:id="rId14"/>
    <p:sldId id="270" r:id="rId15"/>
    <p:sldId id="283" r:id="rId16"/>
    <p:sldId id="284" r:id="rId17"/>
    <p:sldId id="278" r:id="rId18"/>
    <p:sldId id="268" r:id="rId19"/>
    <p:sldId id="286" r:id="rId20"/>
    <p:sldId id="277" r:id="rId21"/>
    <p:sldId id="272" r:id="rId22"/>
    <p:sldId id="289" r:id="rId23"/>
    <p:sldId id="285" r:id="rId24"/>
    <p:sldId id="269"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294" autoAdjust="0"/>
    <p:restoredTop sz="94662" autoAdjust="0"/>
  </p:normalViewPr>
  <p:slideViewPr>
    <p:cSldViewPr>
      <p:cViewPr varScale="1">
        <p:scale>
          <a:sx n="66" d="100"/>
          <a:sy n="66" d="100"/>
        </p:scale>
        <p:origin x="1764" y="44"/>
      </p:cViewPr>
      <p:guideLst>
        <p:guide orient="horz" pos="2160"/>
        <p:guide pos="2880"/>
      </p:guideLst>
    </p:cSldViewPr>
  </p:slideViewPr>
  <p:outlineViewPr>
    <p:cViewPr>
      <p:scale>
        <a:sx n="33" d="100"/>
        <a:sy n="33" d="100"/>
      </p:scale>
      <p:origin x="42" y="41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UTHVI\Desktop\Google%20form%20of%20students(copy)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PRUTHVI\Desktop\Google%20form%20of%20students(copy)1.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PRUTHVI\Desktop\teachers%20graph.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PRUTHVI\Desktop\Google%20form%20of%20students(copy)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RUTHVI\Desktop\Google%20form%20of%20students(copy)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RUTHVI\Desktop\Google%20form%20of%20students(copy)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RUTHVI\Desktop\teachers%20graph.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ser\Downloads\teachers%20graph.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User\Downloads\teachers%20graph.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PRUTHVI\Desktop\Google%20form%20of%20students(copy)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PRUTHVI\Desktop\Google%20form%20of%20students(copy)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User\Downloads\teachers%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form of students(copy)1.xlsx]Google form of students(copy)1!PivotTable6</c:name>
    <c:fmtId val="4"/>
  </c:pivotSource>
  <c:chart>
    <c:autoTitleDeleted val="0"/>
    <c:pivotFmts>
      <c:pivotFmt>
        <c:idx val="0"/>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8.3333333333333332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1.1111111111111112E-2"/>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2.7777777777777267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0"/>
              <c:y val="1.388888888888888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8"/>
        <c:dLbl>
          <c:idx val="0"/>
          <c:layout>
            <c:manualLayout>
              <c:x val="0"/>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9"/>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0"/>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2"/>
        <c:dLbl>
          <c:idx val="0"/>
          <c:layout>
            <c:manualLayout>
              <c:x val="2.7777777777777779E-3"/>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2.7777777777777779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2.7777777777777779E-3"/>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6"/>
        <c:dLbl>
          <c:idx val="0"/>
          <c:layout>
            <c:manualLayout>
              <c:x val="-2.7777777777777779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7"/>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dLbl>
          <c:idx val="0"/>
          <c:layout>
            <c:manualLayout>
              <c:x val="2.7777777777777779E-3"/>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9"/>
        <c:dLbl>
          <c:idx val="0"/>
          <c:layout>
            <c:manualLayout>
              <c:x val="2.7777777777777779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0"/>
        <c:dLbl>
          <c:idx val="0"/>
          <c:layout>
            <c:manualLayout>
              <c:x val="-1.1111111111111112E-2"/>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1"/>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2"/>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dLbl>
          <c:idx val="0"/>
          <c:layout>
            <c:manualLayout>
              <c:x val="8.3333333333333332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4"/>
        <c:dLbl>
          <c:idx val="0"/>
          <c:layout>
            <c:manualLayout>
              <c:x val="2.7777777777777267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5"/>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6"/>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8"/>
        <c:dLbl>
          <c:idx val="0"/>
          <c:layout>
            <c:manualLayout>
              <c:x val="2.7777777777777779E-3"/>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9"/>
        <c:dLbl>
          <c:idx val="0"/>
          <c:layout>
            <c:manualLayout>
              <c:x val="0"/>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0"/>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1"/>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dLbl>
          <c:idx val="0"/>
          <c:layout>
            <c:manualLayout>
              <c:x val="-2.7777777777777779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3"/>
        <c:dLbl>
          <c:idx val="0"/>
          <c:layout>
            <c:manualLayout>
              <c:x val="0"/>
              <c:y val="1.388888888888888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4"/>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dLbl>
          <c:idx val="0"/>
          <c:layout>
            <c:manualLayout>
              <c:x val="2.7777777777777779E-3"/>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6"/>
        <c:dLbl>
          <c:idx val="0"/>
          <c:layout>
            <c:manualLayout>
              <c:x val="2.7777777777777779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7"/>
        <c:dLbl>
          <c:idx val="0"/>
          <c:layout>
            <c:manualLayout>
              <c:x val="-1.1111111111111112E-2"/>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8"/>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9"/>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dLbl>
          <c:idx val="0"/>
          <c:layout>
            <c:manualLayout>
              <c:x val="8.3333333333333332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1"/>
        <c:dLbl>
          <c:idx val="0"/>
          <c:layout>
            <c:manualLayout>
              <c:x val="2.7777777777777267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2"/>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3"/>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5"/>
        <c:dLbl>
          <c:idx val="0"/>
          <c:layout>
            <c:manualLayout>
              <c:x val="2.7777777777777779E-3"/>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6"/>
        <c:dLbl>
          <c:idx val="0"/>
          <c:layout>
            <c:manualLayout>
              <c:x val="0"/>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7"/>
        <c:dLbl>
          <c:idx val="0"/>
          <c:layout>
            <c:manualLayout>
              <c:x val="0"/>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8"/>
        <c:marker>
          <c:symbol val="none"/>
        </c:marker>
        <c:dLbl>
          <c:idx val="0"/>
          <c:spPr/>
          <c:txPr>
            <a:bodyPr/>
            <a:lstStyle/>
            <a:p>
              <a:pPr>
                <a:defRPr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dLbl>
          <c:idx val="0"/>
          <c:layout>
            <c:manualLayout>
              <c:x val="-2.7777777777777779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50"/>
        <c:dLbl>
          <c:idx val="0"/>
          <c:layout>
            <c:manualLayout>
              <c:x val="0"/>
              <c:y val="1.3888888888888888E-2"/>
            </c:manualLayout>
          </c:layou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'Google form of students(copy)1'!$H$2:$H$3</c:f>
              <c:strCache>
                <c:ptCount val="1"/>
                <c:pt idx="0">
                  <c:v>1 To 2 Hours</c:v>
                </c:pt>
              </c:strCache>
            </c:strRef>
          </c:tx>
          <c:invertIfNegative val="0"/>
          <c:dLbls>
            <c:dLbl>
              <c:idx val="0"/>
              <c:layout>
                <c:manualLayout>
                  <c:x val="1.2844184276122094E-3"/>
                  <c:y val="8.33333333333333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9D2-4C65-B89C-ED72956E08D8}"/>
                </c:ext>
              </c:extLst>
            </c:dLbl>
            <c:dLbl>
              <c:idx val="1"/>
              <c:layout>
                <c:manualLayout>
                  <c:x val="-1.7023277100194044E-3"/>
                  <c:y val="3.703630796150481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D2-4C65-B89C-ED72956E08D8}"/>
                </c:ext>
              </c:extLst>
            </c:dLbl>
            <c:dLbl>
              <c:idx val="2"/>
              <c:layout>
                <c:manualLayout>
                  <c:x val="-3.6443006416330306E-3"/>
                  <c:y val="1.01852580927384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9D2-4C65-B89C-ED72956E08D8}"/>
                </c:ext>
              </c:extLst>
            </c:dLbl>
            <c:dLbl>
              <c:idx val="3"/>
              <c:layout>
                <c:manualLayout>
                  <c:x val="-2.9867461376316138E-3"/>
                  <c:y val="8.333333333333435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D2-4C65-B89C-ED72956E08D8}"/>
                </c:ext>
              </c:extLst>
            </c:dLbl>
            <c:spPr>
              <a:noFill/>
              <a:ln>
                <a:noFill/>
              </a:ln>
              <a:effectLst/>
            </c:spPr>
            <c:txPr>
              <a:bodyPr/>
              <a:lstStyle/>
              <a:p>
                <a:pPr>
                  <a:defRPr sz="20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students(copy)1'!$G$4:$G$8</c:f>
              <c:strCache>
                <c:ptCount val="4"/>
                <c:pt idx="0">
                  <c:v>1 To 2 Hours</c:v>
                </c:pt>
                <c:pt idx="1">
                  <c:v>3 To 4 Hours</c:v>
                </c:pt>
                <c:pt idx="2">
                  <c:v>5 To 6 Hours</c:v>
                </c:pt>
                <c:pt idx="3">
                  <c:v>More than 6 Hours</c:v>
                </c:pt>
              </c:strCache>
            </c:strRef>
          </c:cat>
          <c:val>
            <c:numRef>
              <c:f>'Google form of students(copy)1'!$H$4:$H$8</c:f>
              <c:numCache>
                <c:formatCode>General</c:formatCode>
                <c:ptCount val="4"/>
                <c:pt idx="0">
                  <c:v>8</c:v>
                </c:pt>
                <c:pt idx="1">
                  <c:v>41</c:v>
                </c:pt>
                <c:pt idx="2">
                  <c:v>14</c:v>
                </c:pt>
                <c:pt idx="3">
                  <c:v>3</c:v>
                </c:pt>
              </c:numCache>
            </c:numRef>
          </c:val>
          <c:extLst>
            <c:ext xmlns:c16="http://schemas.microsoft.com/office/drawing/2014/chart" uri="{C3380CC4-5D6E-409C-BE32-E72D297353CC}">
              <c16:uniqueId val="{00000004-19D2-4C65-B89C-ED72956E08D8}"/>
            </c:ext>
          </c:extLst>
        </c:ser>
        <c:ser>
          <c:idx val="1"/>
          <c:order val="1"/>
          <c:tx>
            <c:strRef>
              <c:f>'Google form of students(copy)1'!$I$2:$I$3</c:f>
              <c:strCache>
                <c:ptCount val="1"/>
                <c:pt idx="0">
                  <c:v>3 To 4 Hours</c:v>
                </c:pt>
              </c:strCache>
            </c:strRef>
          </c:tx>
          <c:invertIfNegative val="0"/>
          <c:dLbls>
            <c:dLbl>
              <c:idx val="1"/>
              <c:layout>
                <c:manualLayout>
                  <c:x val="9.8267475580998548E-3"/>
                  <c:y val="-1.851924759405074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9D2-4C65-B89C-ED72956E08D8}"/>
                </c:ext>
              </c:extLst>
            </c:dLbl>
            <c:dLbl>
              <c:idx val="2"/>
              <c:layout>
                <c:manualLayout>
                  <c:x val="7.2579107028754369E-3"/>
                  <c:y val="4.62970253718285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9D2-4C65-B89C-ED72956E08D8}"/>
                </c:ext>
              </c:extLst>
            </c:dLbl>
            <c:dLbl>
              <c:idx val="3"/>
              <c:layout>
                <c:manualLayout>
                  <c:x val="-2.9867461376316138E-3"/>
                  <c:y val="5.555336832895887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9D2-4C65-B89C-ED72956E08D8}"/>
                </c:ext>
              </c:extLst>
            </c:dLbl>
            <c:spPr>
              <a:noFill/>
              <a:ln>
                <a:noFill/>
              </a:ln>
              <a:effectLst/>
            </c:spPr>
            <c:txPr>
              <a:bodyPr/>
              <a:lstStyle/>
              <a:p>
                <a:pPr>
                  <a:defRPr sz="20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students(copy)1'!$G$4:$G$8</c:f>
              <c:strCache>
                <c:ptCount val="4"/>
                <c:pt idx="0">
                  <c:v>1 To 2 Hours</c:v>
                </c:pt>
                <c:pt idx="1">
                  <c:v>3 To 4 Hours</c:v>
                </c:pt>
                <c:pt idx="2">
                  <c:v>5 To 6 Hours</c:v>
                </c:pt>
                <c:pt idx="3">
                  <c:v>More than 6 Hours</c:v>
                </c:pt>
              </c:strCache>
            </c:strRef>
          </c:cat>
          <c:val>
            <c:numRef>
              <c:f>'Google form of students(copy)1'!$I$4:$I$8</c:f>
              <c:numCache>
                <c:formatCode>General</c:formatCode>
                <c:ptCount val="4"/>
                <c:pt idx="1">
                  <c:v>30</c:v>
                </c:pt>
                <c:pt idx="2">
                  <c:v>22</c:v>
                </c:pt>
                <c:pt idx="3">
                  <c:v>7</c:v>
                </c:pt>
              </c:numCache>
            </c:numRef>
          </c:val>
          <c:extLst>
            <c:ext xmlns:c16="http://schemas.microsoft.com/office/drawing/2014/chart" uri="{C3380CC4-5D6E-409C-BE32-E72D297353CC}">
              <c16:uniqueId val="{00000008-19D2-4C65-B89C-ED72956E08D8}"/>
            </c:ext>
          </c:extLst>
        </c:ser>
        <c:ser>
          <c:idx val="2"/>
          <c:order val="2"/>
          <c:tx>
            <c:strRef>
              <c:f>'Google form of students(copy)1'!$J$2:$J$3</c:f>
              <c:strCache>
                <c:ptCount val="1"/>
                <c:pt idx="0">
                  <c:v>Less Than 1 Hour</c:v>
                </c:pt>
              </c:strCache>
            </c:strRef>
          </c:tx>
          <c:invertIfNegative val="0"/>
          <c:dLbls>
            <c:dLbl>
              <c:idx val="0"/>
              <c:layout>
                <c:manualLayout>
                  <c:x val="1.4933730688158069E-3"/>
                  <c:y val="5.555336832895887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9D2-4C65-B89C-ED72956E08D8}"/>
                </c:ext>
              </c:extLst>
            </c:dLbl>
            <c:dLbl>
              <c:idx val="1"/>
              <c:layout>
                <c:manualLayout>
                  <c:x val="2.7777914964280163E-3"/>
                  <c:y val="-5.555555555555555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9D2-4C65-B89C-ED72956E08D8}"/>
                </c:ext>
              </c:extLst>
            </c:dLbl>
            <c:dLbl>
              <c:idx val="2"/>
              <c:layout>
                <c:manualLayout>
                  <c:x val="0"/>
                  <c:y val="4.62970253718285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9D2-4C65-B89C-ED72956E08D8}"/>
                </c:ext>
              </c:extLst>
            </c:dLbl>
            <c:dLbl>
              <c:idx val="3"/>
              <c:layout>
                <c:manualLayout>
                  <c:x val="0"/>
                  <c:y val="2.77777777777777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9D2-4C65-B89C-ED72956E08D8}"/>
                </c:ext>
              </c:extLst>
            </c:dLbl>
            <c:spPr>
              <a:noFill/>
              <a:ln>
                <a:noFill/>
              </a:ln>
              <a:effectLst/>
            </c:spPr>
            <c:txPr>
              <a:bodyPr/>
              <a:lstStyle/>
              <a:p>
                <a:pPr>
                  <a:defRPr sz="20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students(copy)1'!$G$4:$G$8</c:f>
              <c:strCache>
                <c:ptCount val="4"/>
                <c:pt idx="0">
                  <c:v>1 To 2 Hours</c:v>
                </c:pt>
                <c:pt idx="1">
                  <c:v>3 To 4 Hours</c:v>
                </c:pt>
                <c:pt idx="2">
                  <c:v>5 To 6 Hours</c:v>
                </c:pt>
                <c:pt idx="3">
                  <c:v>More than 6 Hours</c:v>
                </c:pt>
              </c:strCache>
            </c:strRef>
          </c:cat>
          <c:val>
            <c:numRef>
              <c:f>'Google form of students(copy)1'!$J$4:$J$8</c:f>
              <c:numCache>
                <c:formatCode>General</c:formatCode>
                <c:ptCount val="4"/>
                <c:pt idx="0">
                  <c:v>7</c:v>
                </c:pt>
                <c:pt idx="1">
                  <c:v>9</c:v>
                </c:pt>
                <c:pt idx="2">
                  <c:v>2</c:v>
                </c:pt>
                <c:pt idx="3">
                  <c:v>2</c:v>
                </c:pt>
              </c:numCache>
            </c:numRef>
          </c:val>
          <c:extLst>
            <c:ext xmlns:c16="http://schemas.microsoft.com/office/drawing/2014/chart" uri="{C3380CC4-5D6E-409C-BE32-E72D297353CC}">
              <c16:uniqueId val="{0000000D-19D2-4C65-B89C-ED72956E08D8}"/>
            </c:ext>
          </c:extLst>
        </c:ser>
        <c:ser>
          <c:idx val="3"/>
          <c:order val="3"/>
          <c:tx>
            <c:strRef>
              <c:f>'Google form of students(copy)1'!$K$2:$K$3</c:f>
              <c:strCache>
                <c:ptCount val="1"/>
                <c:pt idx="0">
                  <c:v>More Than 4 Hours</c:v>
                </c:pt>
              </c:strCache>
            </c:strRef>
          </c:tx>
          <c:invertIfNegative val="0"/>
          <c:dLbls>
            <c:dLbl>
              <c:idx val="1"/>
              <c:layout>
                <c:manualLayout>
                  <c:x val="-2.7777914964280163E-3"/>
                  <c:y val="-9.259186351706036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9D2-4C65-B89C-ED72956E08D8}"/>
                </c:ext>
              </c:extLst>
            </c:dLbl>
            <c:dLbl>
              <c:idx val="2"/>
              <c:layout>
                <c:manualLayout>
                  <c:x val="0"/>
                  <c:y val="5.555336832895887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9D2-4C65-B89C-ED72956E08D8}"/>
                </c:ext>
              </c:extLst>
            </c:dLbl>
            <c:spPr>
              <a:noFill/>
              <a:ln>
                <a:noFill/>
              </a:ln>
              <a:effectLst/>
            </c:spPr>
            <c:txPr>
              <a:bodyPr/>
              <a:lstStyle/>
              <a:p>
                <a:pPr>
                  <a:defRPr sz="20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students(copy)1'!$G$4:$G$8</c:f>
              <c:strCache>
                <c:ptCount val="4"/>
                <c:pt idx="0">
                  <c:v>1 To 2 Hours</c:v>
                </c:pt>
                <c:pt idx="1">
                  <c:v>3 To 4 Hours</c:v>
                </c:pt>
                <c:pt idx="2">
                  <c:v>5 To 6 Hours</c:v>
                </c:pt>
                <c:pt idx="3">
                  <c:v>More than 6 Hours</c:v>
                </c:pt>
              </c:strCache>
            </c:strRef>
          </c:cat>
          <c:val>
            <c:numRef>
              <c:f>'Google form of students(copy)1'!$K$4:$K$8</c:f>
              <c:numCache>
                <c:formatCode>General</c:formatCode>
                <c:ptCount val="4"/>
                <c:pt idx="1">
                  <c:v>1</c:v>
                </c:pt>
                <c:pt idx="2">
                  <c:v>7</c:v>
                </c:pt>
              </c:numCache>
            </c:numRef>
          </c:val>
          <c:extLst>
            <c:ext xmlns:c16="http://schemas.microsoft.com/office/drawing/2014/chart" uri="{C3380CC4-5D6E-409C-BE32-E72D297353CC}">
              <c16:uniqueId val="{00000010-19D2-4C65-B89C-ED72956E08D8}"/>
            </c:ext>
          </c:extLst>
        </c:ser>
        <c:dLbls>
          <c:showLegendKey val="0"/>
          <c:showVal val="0"/>
          <c:showCatName val="0"/>
          <c:showSerName val="0"/>
          <c:showPercent val="0"/>
          <c:showBubbleSize val="0"/>
        </c:dLbls>
        <c:gapWidth val="150"/>
        <c:axId val="179758976"/>
        <c:axId val="179760512"/>
      </c:barChart>
      <c:catAx>
        <c:axId val="179758976"/>
        <c:scaling>
          <c:orientation val="minMax"/>
        </c:scaling>
        <c:delete val="0"/>
        <c:axPos val="b"/>
        <c:numFmt formatCode="General" sourceLinked="0"/>
        <c:majorTickMark val="out"/>
        <c:minorTickMark val="none"/>
        <c:tickLblPos val="nextTo"/>
        <c:txPr>
          <a:bodyPr/>
          <a:lstStyle/>
          <a:p>
            <a:pPr>
              <a:defRPr sz="1200" b="1"/>
            </a:pPr>
            <a:endParaRPr lang="en-US"/>
          </a:p>
        </c:txPr>
        <c:crossAx val="179760512"/>
        <c:crosses val="autoZero"/>
        <c:auto val="1"/>
        <c:lblAlgn val="ctr"/>
        <c:lblOffset val="100"/>
        <c:noMultiLvlLbl val="0"/>
      </c:catAx>
      <c:valAx>
        <c:axId val="179760512"/>
        <c:scaling>
          <c:orientation val="minMax"/>
        </c:scaling>
        <c:delete val="0"/>
        <c:axPos val="l"/>
        <c:majorGridlines/>
        <c:numFmt formatCode="General" sourceLinked="1"/>
        <c:majorTickMark val="out"/>
        <c:minorTickMark val="none"/>
        <c:tickLblPos val="nextTo"/>
        <c:txPr>
          <a:bodyPr/>
          <a:lstStyle/>
          <a:p>
            <a:pPr>
              <a:defRPr sz="1400" b="1"/>
            </a:pPr>
            <a:endParaRPr lang="en-US"/>
          </a:p>
        </c:txPr>
        <c:crossAx val="179758976"/>
        <c:crosses val="autoZero"/>
        <c:crossBetween val="between"/>
      </c:valAx>
    </c:plotArea>
    <c:legend>
      <c:legendPos val="r"/>
      <c:overlay val="0"/>
      <c:txPr>
        <a:bodyPr/>
        <a:lstStyle/>
        <a:p>
          <a:pPr>
            <a:defRPr sz="1200" b="1"/>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pivotSource>
    <c:name>[Google form of students(copy)1.xlsx]Google form of students(copy)1!PivotTable8</c:name>
    <c:fmtId val="4"/>
  </c:pivotSource>
  <c:chart>
    <c:autoTitleDeleted val="1"/>
    <c:pivotFmts>
      <c:pivotFmt>
        <c:idx val="0"/>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5.5555555555555558E-3"/>
              <c:y val="0.16666666666666666"/>
            </c:manualLayout>
          </c:layout>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8.3333333333333332E-3"/>
              <c:y val="0.2407407407407407"/>
            </c:manualLayout>
          </c:layout>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5.5555555555556572E-3"/>
              <c:y val="0.15740740740740741"/>
            </c:manualLayout>
          </c:layout>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5.5555555555555558E-3"/>
              <c:y val="0.16666666666666666"/>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8.3333333333333332E-3"/>
              <c:y val="0.2407407407407407"/>
            </c:manualLayout>
          </c:layout>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5.5555555555556572E-3"/>
              <c:y val="0.15740740740740741"/>
            </c:manualLayout>
          </c:layout>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dLbl>
          <c:idx val="0"/>
          <c:layout>
            <c:manualLayout>
              <c:x val="5.5555555555555558E-3"/>
              <c:y val="0.16666666666666666"/>
            </c:manualLayout>
          </c:layout>
          <c:showLegendKey val="0"/>
          <c:showVal val="1"/>
          <c:showCatName val="0"/>
          <c:showSerName val="0"/>
          <c:showPercent val="0"/>
          <c:showBubbleSize val="0"/>
          <c:extLst>
            <c:ext xmlns:c15="http://schemas.microsoft.com/office/drawing/2012/chart" uri="{CE6537A1-D6FC-4f65-9D91-7224C49458BB}"/>
          </c:extLst>
        </c:dLbl>
      </c:pivotFmt>
      <c:pivotFmt>
        <c:idx val="10"/>
        <c:dLbl>
          <c:idx val="0"/>
          <c:layout>
            <c:manualLayout>
              <c:x val="8.3333333333333332E-3"/>
              <c:y val="0.2407407407407407"/>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dLbl>
          <c:idx val="0"/>
          <c:layout>
            <c:manualLayout>
              <c:x val="5.5555555555556572E-3"/>
              <c:y val="0.15740740740740741"/>
            </c:manualLayout>
          </c:layout>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'Google form of students(copy)1'!$K$10</c:f>
              <c:strCache>
                <c:ptCount val="1"/>
                <c:pt idx="0">
                  <c:v>Total</c:v>
                </c:pt>
              </c:strCache>
            </c:strRef>
          </c:tx>
          <c:invertIfNegative val="0"/>
          <c:dLbls>
            <c:dLbl>
              <c:idx val="0"/>
              <c:layout>
                <c:manualLayout>
                  <c:x val="5.5555555555555558E-3"/>
                  <c:y val="0.1666666666666666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29-47DC-9C43-384D6F0D8DBA}"/>
                </c:ext>
              </c:extLst>
            </c:dLbl>
            <c:dLbl>
              <c:idx val="1"/>
              <c:layout>
                <c:manualLayout>
                  <c:x val="8.3333333333333332E-3"/>
                  <c:y val="0.240740740740740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229-47DC-9C43-384D6F0D8DBA}"/>
                </c:ext>
              </c:extLst>
            </c:dLbl>
            <c:dLbl>
              <c:idx val="2"/>
              <c:layout>
                <c:manualLayout>
                  <c:x val="5.5555555555556572E-3"/>
                  <c:y val="0.1574074074074074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229-47DC-9C43-384D6F0D8DBA}"/>
                </c:ext>
              </c:extLst>
            </c:dLbl>
            <c:spPr>
              <a:noFill/>
              <a:ln>
                <a:noFill/>
              </a:ln>
              <a:effectLst/>
            </c:spPr>
            <c:txPr>
              <a:bodyPr/>
              <a:lstStyle/>
              <a:p>
                <a:pPr>
                  <a:defRPr sz="36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students(copy)1'!$J$11:$J$14</c:f>
              <c:strCache>
                <c:ptCount val="3"/>
                <c:pt idx="0">
                  <c:v>May Be</c:v>
                </c:pt>
                <c:pt idx="1">
                  <c:v>No</c:v>
                </c:pt>
                <c:pt idx="2">
                  <c:v>Yes</c:v>
                </c:pt>
              </c:strCache>
            </c:strRef>
          </c:cat>
          <c:val>
            <c:numRef>
              <c:f>'Google form of students(copy)1'!$K$11:$K$14</c:f>
              <c:numCache>
                <c:formatCode>General</c:formatCode>
                <c:ptCount val="3"/>
                <c:pt idx="0">
                  <c:v>38</c:v>
                </c:pt>
                <c:pt idx="1">
                  <c:v>70</c:v>
                </c:pt>
                <c:pt idx="2">
                  <c:v>45</c:v>
                </c:pt>
              </c:numCache>
            </c:numRef>
          </c:val>
          <c:extLst>
            <c:ext xmlns:c16="http://schemas.microsoft.com/office/drawing/2014/chart" uri="{C3380CC4-5D6E-409C-BE32-E72D297353CC}">
              <c16:uniqueId val="{00000003-0229-47DC-9C43-384D6F0D8DBA}"/>
            </c:ext>
          </c:extLst>
        </c:ser>
        <c:dLbls>
          <c:showLegendKey val="0"/>
          <c:showVal val="0"/>
          <c:showCatName val="0"/>
          <c:showSerName val="0"/>
          <c:showPercent val="0"/>
          <c:showBubbleSize val="0"/>
        </c:dLbls>
        <c:gapWidth val="150"/>
        <c:shape val="box"/>
        <c:axId val="181017216"/>
        <c:axId val="181031296"/>
        <c:axId val="0"/>
      </c:bar3DChart>
      <c:catAx>
        <c:axId val="181017216"/>
        <c:scaling>
          <c:orientation val="minMax"/>
        </c:scaling>
        <c:delete val="0"/>
        <c:axPos val="b"/>
        <c:numFmt formatCode="General" sourceLinked="0"/>
        <c:majorTickMark val="out"/>
        <c:minorTickMark val="none"/>
        <c:tickLblPos val="nextTo"/>
        <c:txPr>
          <a:bodyPr/>
          <a:lstStyle/>
          <a:p>
            <a:pPr>
              <a:defRPr sz="1400" b="1"/>
            </a:pPr>
            <a:endParaRPr lang="en-US"/>
          </a:p>
        </c:txPr>
        <c:crossAx val="181031296"/>
        <c:crosses val="autoZero"/>
        <c:auto val="1"/>
        <c:lblAlgn val="ctr"/>
        <c:lblOffset val="100"/>
        <c:noMultiLvlLbl val="0"/>
      </c:catAx>
      <c:valAx>
        <c:axId val="181031296"/>
        <c:scaling>
          <c:orientation val="minMax"/>
        </c:scaling>
        <c:delete val="0"/>
        <c:axPos val="l"/>
        <c:majorGridlines/>
        <c:numFmt formatCode="General" sourceLinked="1"/>
        <c:majorTickMark val="out"/>
        <c:minorTickMark val="none"/>
        <c:tickLblPos val="nextTo"/>
        <c:txPr>
          <a:bodyPr/>
          <a:lstStyle/>
          <a:p>
            <a:pPr>
              <a:defRPr sz="1400" b="1"/>
            </a:pPr>
            <a:endParaRPr lang="en-US"/>
          </a:p>
        </c:txPr>
        <c:crossAx val="181017216"/>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pivotSource>
    <c:name>[teachers graph.xlsx]Sheet2!PivotTable4</c:name>
    <c:fmtId val="3"/>
  </c:pivotSource>
  <c:chart>
    <c:autoTitleDeleted val="1"/>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2.9563925120862913E-3"/>
              <c:y val="0.16666660910809189"/>
            </c:manualLayout>
          </c:layout>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0"/>
              <c:y val="0.18421046269841729"/>
            </c:manualLayout>
          </c:layout>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0"/>
              <c:y val="0.14912275551776644"/>
            </c:manualLayout>
          </c:layout>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2.9563925120862913E-3"/>
              <c:y val="0.15350871891534779"/>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2.9563925120862913E-3"/>
              <c:y val="0.18859642609599872"/>
            </c:manualLayout>
          </c:layout>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0"/>
              <c:y val="0.14473679212018506"/>
            </c:manualLayout>
          </c:layout>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dLbl>
          <c:idx val="0"/>
          <c:layout>
            <c:manualLayout>
              <c:x val="2.9563925120862913E-3"/>
              <c:y val="0.15350871891534779"/>
            </c:manualLayout>
          </c:layout>
          <c:showLegendKey val="0"/>
          <c:showVal val="1"/>
          <c:showCatName val="0"/>
          <c:showSerName val="0"/>
          <c:showPercent val="0"/>
          <c:showBubbleSize val="0"/>
          <c:extLst>
            <c:ext xmlns:c15="http://schemas.microsoft.com/office/drawing/2012/chart" uri="{CE6537A1-D6FC-4f65-9D91-7224C49458BB}"/>
          </c:extLst>
        </c:dLbl>
      </c:pivotFmt>
      <c:pivotFmt>
        <c:idx val="10"/>
        <c:dLbl>
          <c:idx val="0"/>
          <c:layout>
            <c:manualLayout>
              <c:x val="2.9563925120862913E-3"/>
              <c:y val="0.18859642609599872"/>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dLbl>
          <c:idx val="0"/>
          <c:layout>
            <c:manualLayout>
              <c:x val="0"/>
              <c:y val="0.14473679212018506"/>
            </c:manualLayout>
          </c:layout>
          <c:showLegendKey val="0"/>
          <c:showVal val="1"/>
          <c:showCatName val="0"/>
          <c:showSerName val="0"/>
          <c:showPercent val="0"/>
          <c:showBubbleSize val="0"/>
          <c:extLst>
            <c:ext xmlns:c15="http://schemas.microsoft.com/office/drawing/2012/chart" uri="{CE6537A1-D6FC-4f65-9D91-7224C49458BB}"/>
          </c:extLst>
        </c:dLbl>
      </c:pivotFmt>
      <c:pivotFmt>
        <c:idx val="12"/>
        <c:marker>
          <c:symbol val="none"/>
        </c:marker>
        <c:dLbl>
          <c:idx val="0"/>
          <c:spPr/>
          <c:txPr>
            <a:bodyPr/>
            <a:lstStyle/>
            <a:p>
              <a:pPr>
                <a:defRPr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2.9563925120862913E-3"/>
              <c:y val="0.15350871891534779"/>
            </c:manualLayout>
          </c:layout>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2.9563925120862913E-3"/>
              <c:y val="0.18859642609599872"/>
            </c:manualLayout>
          </c:layout>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0"/>
              <c:y val="0.14473679212018506"/>
            </c:manualLayout>
          </c:layout>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Sheet2!$B$23</c:f>
              <c:strCache>
                <c:ptCount val="1"/>
                <c:pt idx="0">
                  <c:v>Total</c:v>
                </c:pt>
              </c:strCache>
            </c:strRef>
          </c:tx>
          <c:invertIfNegative val="0"/>
          <c:dLbls>
            <c:dLbl>
              <c:idx val="0"/>
              <c:layout>
                <c:manualLayout>
                  <c:x val="2.9563925120862913E-3"/>
                  <c:y val="0.1535087189153477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A29-4234-B72F-0B6646C7CF1F}"/>
                </c:ext>
              </c:extLst>
            </c:dLbl>
            <c:dLbl>
              <c:idx val="1"/>
              <c:layout>
                <c:manualLayout>
                  <c:x val="2.9563925120862913E-3"/>
                  <c:y val="0.1885964260959987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A29-4234-B72F-0B6646C7CF1F}"/>
                </c:ext>
              </c:extLst>
            </c:dLbl>
            <c:dLbl>
              <c:idx val="2"/>
              <c:layout>
                <c:manualLayout>
                  <c:x val="0"/>
                  <c:y val="0.144736792120185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A29-4234-B72F-0B6646C7CF1F}"/>
                </c:ext>
              </c:extLst>
            </c:dLbl>
            <c:spPr>
              <a:noFill/>
              <a:ln>
                <a:noFill/>
              </a:ln>
              <a:effectLst/>
            </c:spPr>
            <c:txPr>
              <a:bodyPr/>
              <a:lstStyle/>
              <a:p>
                <a:pPr>
                  <a:defRPr sz="2800" b="1">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Sheet2!$A$24:$A$27</c:f>
              <c:strCache>
                <c:ptCount val="3"/>
                <c:pt idx="0">
                  <c:v>May Be</c:v>
                </c:pt>
                <c:pt idx="1">
                  <c:v>No</c:v>
                </c:pt>
                <c:pt idx="2">
                  <c:v>Yes</c:v>
                </c:pt>
              </c:strCache>
            </c:strRef>
          </c:cat>
          <c:val>
            <c:numRef>
              <c:f>Sheet2!$B$24:$B$27</c:f>
              <c:numCache>
                <c:formatCode>General</c:formatCode>
                <c:ptCount val="3"/>
                <c:pt idx="0">
                  <c:v>16</c:v>
                </c:pt>
                <c:pt idx="1">
                  <c:v>21</c:v>
                </c:pt>
                <c:pt idx="2">
                  <c:v>15</c:v>
                </c:pt>
              </c:numCache>
            </c:numRef>
          </c:val>
          <c:extLst>
            <c:ext xmlns:c16="http://schemas.microsoft.com/office/drawing/2014/chart" uri="{C3380CC4-5D6E-409C-BE32-E72D297353CC}">
              <c16:uniqueId val="{00000003-1A29-4234-B72F-0B6646C7CF1F}"/>
            </c:ext>
          </c:extLst>
        </c:ser>
        <c:dLbls>
          <c:showLegendKey val="0"/>
          <c:showVal val="0"/>
          <c:showCatName val="0"/>
          <c:showSerName val="0"/>
          <c:showPercent val="0"/>
          <c:showBubbleSize val="0"/>
        </c:dLbls>
        <c:gapWidth val="150"/>
        <c:shape val="box"/>
        <c:axId val="181070080"/>
        <c:axId val="181166080"/>
        <c:axId val="0"/>
      </c:bar3DChart>
      <c:catAx>
        <c:axId val="181070080"/>
        <c:scaling>
          <c:orientation val="minMax"/>
        </c:scaling>
        <c:delete val="0"/>
        <c:axPos val="b"/>
        <c:numFmt formatCode="General" sourceLinked="0"/>
        <c:majorTickMark val="out"/>
        <c:minorTickMark val="none"/>
        <c:tickLblPos val="nextTo"/>
        <c:txPr>
          <a:bodyPr/>
          <a:lstStyle/>
          <a:p>
            <a:pPr>
              <a:defRPr sz="1400" b="1"/>
            </a:pPr>
            <a:endParaRPr lang="en-US"/>
          </a:p>
        </c:txPr>
        <c:crossAx val="181166080"/>
        <c:crosses val="autoZero"/>
        <c:auto val="1"/>
        <c:lblAlgn val="ctr"/>
        <c:lblOffset val="100"/>
        <c:noMultiLvlLbl val="0"/>
      </c:catAx>
      <c:valAx>
        <c:axId val="181166080"/>
        <c:scaling>
          <c:orientation val="minMax"/>
        </c:scaling>
        <c:delete val="0"/>
        <c:axPos val="l"/>
        <c:majorGridlines/>
        <c:numFmt formatCode="General" sourceLinked="1"/>
        <c:majorTickMark val="out"/>
        <c:minorTickMark val="none"/>
        <c:tickLblPos val="nextTo"/>
        <c:txPr>
          <a:bodyPr/>
          <a:lstStyle/>
          <a:p>
            <a:pPr>
              <a:defRPr sz="1100" b="1"/>
            </a:pPr>
            <a:endParaRPr lang="en-US"/>
          </a:p>
        </c:txPr>
        <c:crossAx val="181070080"/>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form of students(copy)1.xlsx]Google form of students(copy)1!PivotTable3</c:name>
    <c:fmtId val="7"/>
  </c:pivotSource>
  <c:chart>
    <c:autoTitleDeleted val="1"/>
    <c:pivotFmts>
      <c:pivotFmt>
        <c:idx val="0"/>
        <c:marker>
          <c:symbol val="none"/>
        </c:marker>
        <c:dLbl>
          <c:idx val="0"/>
          <c:spPr/>
          <c:txPr>
            <a:bodyPr/>
            <a:lstStyle/>
            <a:p>
              <a:pPr>
                <a:defRPr sz="14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1.6666666666666666E-2"/>
              <c:y val="0.16091954022988506"/>
            </c:manualLayout>
          </c:layout>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1.6666666666666666E-2"/>
              <c:y val="0.20229885057471264"/>
            </c:manualLayout>
          </c:layout>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1.3888670166229222E-2"/>
              <c:y val="8.275825866594253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sz="14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1.6666666666666666E-2"/>
              <c:y val="0.16091954022988506"/>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1.6666666666666666E-2"/>
              <c:y val="0.20229885057471264"/>
            </c:manualLayout>
          </c:layout>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1.3888670166229222E-2"/>
              <c:y val="8.275825866594253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sz="14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dLbl>
          <c:idx val="0"/>
          <c:layout>
            <c:manualLayout>
              <c:x val="1.6666666666666666E-2"/>
              <c:y val="0.16091954022988506"/>
            </c:manualLayout>
          </c:layout>
          <c:showLegendKey val="0"/>
          <c:showVal val="1"/>
          <c:showCatName val="0"/>
          <c:showSerName val="0"/>
          <c:showPercent val="0"/>
          <c:showBubbleSize val="0"/>
          <c:extLst>
            <c:ext xmlns:c15="http://schemas.microsoft.com/office/drawing/2012/chart" uri="{CE6537A1-D6FC-4f65-9D91-7224C49458BB}"/>
          </c:extLst>
        </c:dLbl>
      </c:pivotFmt>
      <c:pivotFmt>
        <c:idx val="10"/>
        <c:dLbl>
          <c:idx val="0"/>
          <c:layout>
            <c:manualLayout>
              <c:x val="1.6666666666666666E-2"/>
              <c:y val="0.20229885057471264"/>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dLbl>
          <c:idx val="0"/>
          <c:layout>
            <c:manualLayout>
              <c:x val="1.3888670166229222E-2"/>
              <c:y val="8.2758258665942538E-2"/>
            </c:manualLayout>
          </c:layout>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'Google form of students(copy)1'!$N$2</c:f>
              <c:strCache>
                <c:ptCount val="1"/>
                <c:pt idx="0">
                  <c:v>Total</c:v>
                </c:pt>
              </c:strCache>
            </c:strRef>
          </c:tx>
          <c:invertIfNegative val="0"/>
          <c:dLbls>
            <c:dLbl>
              <c:idx val="0"/>
              <c:layout>
                <c:manualLayout>
                  <c:x val="1.6666666666666666E-2"/>
                  <c:y val="0.160919540229885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CC-42E1-BB7F-F44DB4193F90}"/>
                </c:ext>
              </c:extLst>
            </c:dLbl>
            <c:dLbl>
              <c:idx val="1"/>
              <c:layout>
                <c:manualLayout>
                  <c:x val="1.6666666666666666E-2"/>
                  <c:y val="0.2022988505747126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CC-42E1-BB7F-F44DB4193F90}"/>
                </c:ext>
              </c:extLst>
            </c:dLbl>
            <c:dLbl>
              <c:idx val="2"/>
              <c:layout>
                <c:manualLayout>
                  <c:x val="1.3888670166229222E-2"/>
                  <c:y val="8.27582586659425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CC-42E1-BB7F-F44DB4193F90}"/>
                </c:ext>
              </c:extLst>
            </c:dLbl>
            <c:spPr>
              <a:noFill/>
              <a:ln>
                <a:noFill/>
              </a:ln>
              <a:effectLst/>
            </c:spPr>
            <c:txPr>
              <a:bodyPr/>
              <a:lstStyle/>
              <a:p>
                <a:pPr>
                  <a:defRPr sz="28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students(copy)1'!$M$3:$M$6</c:f>
              <c:strCache>
                <c:ptCount val="3"/>
                <c:pt idx="0">
                  <c:v>Both</c:v>
                </c:pt>
                <c:pt idx="1">
                  <c:v>Classroom Teaching</c:v>
                </c:pt>
                <c:pt idx="2">
                  <c:v>Online  Teaching</c:v>
                </c:pt>
              </c:strCache>
            </c:strRef>
          </c:cat>
          <c:val>
            <c:numRef>
              <c:f>'Google form of students(copy)1'!$N$3:$N$6</c:f>
              <c:numCache>
                <c:formatCode>General</c:formatCode>
                <c:ptCount val="3"/>
                <c:pt idx="0">
                  <c:v>52</c:v>
                </c:pt>
                <c:pt idx="1">
                  <c:v>86</c:v>
                </c:pt>
                <c:pt idx="2">
                  <c:v>15</c:v>
                </c:pt>
              </c:numCache>
            </c:numRef>
          </c:val>
          <c:extLst>
            <c:ext xmlns:c16="http://schemas.microsoft.com/office/drawing/2014/chart" uri="{C3380CC4-5D6E-409C-BE32-E72D297353CC}">
              <c16:uniqueId val="{00000003-5FCC-42E1-BB7F-F44DB4193F90}"/>
            </c:ext>
          </c:extLst>
        </c:ser>
        <c:dLbls>
          <c:showLegendKey val="0"/>
          <c:showVal val="0"/>
          <c:showCatName val="0"/>
          <c:showSerName val="0"/>
          <c:showPercent val="0"/>
          <c:showBubbleSize val="0"/>
        </c:dLbls>
        <c:gapWidth val="150"/>
        <c:shape val="cylinder"/>
        <c:axId val="181192576"/>
        <c:axId val="181194112"/>
        <c:axId val="0"/>
      </c:bar3DChart>
      <c:catAx>
        <c:axId val="181192576"/>
        <c:scaling>
          <c:orientation val="minMax"/>
        </c:scaling>
        <c:delete val="0"/>
        <c:axPos val="b"/>
        <c:numFmt formatCode="General" sourceLinked="0"/>
        <c:majorTickMark val="out"/>
        <c:minorTickMark val="none"/>
        <c:tickLblPos val="nextTo"/>
        <c:crossAx val="181194112"/>
        <c:crosses val="autoZero"/>
        <c:auto val="1"/>
        <c:lblAlgn val="ctr"/>
        <c:lblOffset val="100"/>
        <c:noMultiLvlLbl val="0"/>
      </c:catAx>
      <c:valAx>
        <c:axId val="181194112"/>
        <c:scaling>
          <c:orientation val="minMax"/>
        </c:scaling>
        <c:delete val="0"/>
        <c:axPos val="l"/>
        <c:majorGridlines/>
        <c:numFmt formatCode="General" sourceLinked="1"/>
        <c:majorTickMark val="out"/>
        <c:minorTickMark val="none"/>
        <c:tickLblPos val="nextTo"/>
        <c:crossAx val="181192576"/>
        <c:crosses val="autoZero"/>
        <c:crossBetween val="between"/>
      </c:valAx>
    </c:plotArea>
    <c:plotVisOnly val="1"/>
    <c:dispBlanksAs val="gap"/>
    <c:showDLblsOverMax val="0"/>
  </c:chart>
  <c:txPr>
    <a:bodyPr/>
    <a:lstStyle/>
    <a:p>
      <a:pPr>
        <a:defRPr sz="1400" b="1"/>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form of students(copy)1.xlsx]Google form of students(copy)1!PivotTable1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dLbl>
          <c:idx val="0"/>
          <c:spPr/>
          <c:txPr>
            <a:bodyPr/>
            <a:lstStyle/>
            <a:p>
              <a:pPr>
                <a:defRPr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spPr/>
          <c:txPr>
            <a:bodyPr/>
            <a:lstStyle/>
            <a:p>
              <a:pPr>
                <a:defRPr sz="1400" b="1" i="0"/>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dLbl>
          <c:idx val="0"/>
          <c:layout>
            <c:manualLayout>
              <c:x val="5.4090601757944556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dLbl>
          <c:idx val="0"/>
          <c:layout>
            <c:manualLayout>
              <c:x val="8.1135902636917338E-3"/>
              <c:y val="3.7037037037037035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2"/>
        <c:dLbl>
          <c:idx val="0"/>
          <c:layout>
            <c:manualLayout>
              <c:x val="8.1135902636916835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8.1135902636916835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1.3522650439486139E-2"/>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1.0818120351588911E-2"/>
              <c:y val="1.388888888888888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6"/>
        <c:dLbl>
          <c:idx val="0"/>
          <c:layout>
            <c:manualLayout>
              <c:x val="8.1135902636916835E-3"/>
              <c:y val="1.388888888888888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7"/>
        <c:dLbl>
          <c:idx val="0"/>
          <c:layout>
            <c:manualLayout>
              <c:x val="8.1135902636916835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8"/>
        <c:marker>
          <c:symbol val="none"/>
        </c:marker>
        <c:dLbl>
          <c:idx val="0"/>
          <c:spPr/>
          <c:txPr>
            <a:bodyPr/>
            <a:lstStyle/>
            <a:p>
              <a:pPr>
                <a:defRPr sz="1400" b="1" i="0"/>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dLbl>
          <c:idx val="0"/>
          <c:layout>
            <c:manualLayout>
              <c:x val="8.1135902636916835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0"/>
        <c:dLbl>
          <c:idx val="0"/>
          <c:layout>
            <c:manualLayout>
              <c:x val="5.4090601757944556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1"/>
        <c:dLbl>
          <c:idx val="0"/>
          <c:layout>
            <c:manualLayout>
              <c:x val="8.1135902636916835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2"/>
        <c:dLbl>
          <c:idx val="0"/>
          <c:layout>
            <c:manualLayout>
              <c:x val="1.3522650439486139E-2"/>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3"/>
        <c:marker>
          <c:symbol val="none"/>
        </c:marker>
        <c:dLbl>
          <c:idx val="0"/>
          <c:spPr/>
          <c:txPr>
            <a:bodyPr/>
            <a:lstStyle/>
            <a:p>
              <a:pPr>
                <a:defRPr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dLbl>
          <c:idx val="0"/>
          <c:layout>
            <c:manualLayout>
              <c:x val="1.0818120351588911E-2"/>
              <c:y val="1.388888888888888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5"/>
        <c:dLbl>
          <c:idx val="0"/>
          <c:layout>
            <c:manualLayout>
              <c:x val="8.1135902636917338E-3"/>
              <c:y val="3.7037037037037035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6"/>
        <c:dLbl>
          <c:idx val="0"/>
          <c:layout>
            <c:manualLayout>
              <c:x val="8.1135902636916835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7"/>
        <c:dLbl>
          <c:idx val="0"/>
          <c:layout>
            <c:manualLayout>
              <c:x val="8.1135902636916835E-3"/>
              <c:y val="1.388888888888888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8"/>
        <c:marker>
          <c:symbol val="none"/>
        </c:marker>
        <c:dLbl>
          <c:idx val="0"/>
          <c:spPr/>
          <c:txPr>
            <a:bodyPr/>
            <a:lstStyle/>
            <a:p>
              <a:pPr>
                <a:defRPr sz="1400" b="1" i="0"/>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dLbl>
          <c:idx val="0"/>
          <c:layout>
            <c:manualLayout>
              <c:x val="8.1135902636916835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0"/>
        <c:dLbl>
          <c:idx val="0"/>
          <c:layout>
            <c:manualLayout>
              <c:x val="5.4090601757944556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1"/>
        <c:dLbl>
          <c:idx val="0"/>
          <c:layout>
            <c:manualLayout>
              <c:x val="8.1135902636916835E-3"/>
              <c:y val="2.314814814814814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2"/>
        <c:dLbl>
          <c:idx val="0"/>
          <c:layout>
            <c:manualLayout>
              <c:x val="1.3522650439486139E-2"/>
              <c:y val="2.777777777777777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3"/>
        <c:marker>
          <c:symbol val="none"/>
        </c:marker>
        <c:dLbl>
          <c:idx val="0"/>
          <c:spPr/>
          <c:txPr>
            <a:bodyPr/>
            <a:lstStyle/>
            <a:p>
              <a:pPr>
                <a:defRPr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dLbl>
          <c:idx val="0"/>
          <c:layout>
            <c:manualLayout>
              <c:x val="1.0818120351588911E-2"/>
              <c:y val="1.388888888888888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5"/>
        <c:dLbl>
          <c:idx val="0"/>
          <c:layout>
            <c:manualLayout>
              <c:x val="8.1135902636917338E-3"/>
              <c:y val="3.7037037037037035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6"/>
        <c:dLbl>
          <c:idx val="0"/>
          <c:layout>
            <c:manualLayout>
              <c:x val="8.1135902636916835E-3"/>
              <c:y val="1.8518518518518517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7"/>
        <c:dLbl>
          <c:idx val="0"/>
          <c:layout>
            <c:manualLayout>
              <c:x val="8.1135902636916835E-3"/>
              <c:y val="1.3888888888888888E-2"/>
            </c:manualLayout>
          </c:layout>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'Google form of students(copy)1'!$B$1:$B$2</c:f>
              <c:strCache>
                <c:ptCount val="1"/>
                <c:pt idx="0">
                  <c:v>Female</c:v>
                </c:pt>
              </c:strCache>
            </c:strRef>
          </c:tx>
          <c:invertIfNegative val="0"/>
          <c:dLbls>
            <c:dLbl>
              <c:idx val="0"/>
              <c:layout>
                <c:manualLayout>
                  <c:x val="8.1135902636916835E-3"/>
                  <c:y val="1.8518518518518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B6-4479-811E-EDC4C22377BF}"/>
                </c:ext>
              </c:extLst>
            </c:dLbl>
            <c:dLbl>
              <c:idx val="1"/>
              <c:layout>
                <c:manualLayout>
                  <c:x val="5.4090601757944556E-3"/>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FB6-4479-811E-EDC4C22377BF}"/>
                </c:ext>
              </c:extLst>
            </c:dLbl>
            <c:dLbl>
              <c:idx val="2"/>
              <c:layout>
                <c:manualLayout>
                  <c:x val="8.1135902636916835E-3"/>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FB6-4479-811E-EDC4C22377BF}"/>
                </c:ext>
              </c:extLst>
            </c:dLbl>
            <c:dLbl>
              <c:idx val="3"/>
              <c:layout>
                <c:manualLayout>
                  <c:x val="9.0425503143256331E-3"/>
                  <c:y val="-2.77777777777777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FB6-4479-811E-EDC4C22377BF}"/>
                </c:ext>
              </c:extLst>
            </c:dLbl>
            <c:spPr>
              <a:noFill/>
              <a:ln>
                <a:noFill/>
              </a:ln>
              <a:effectLst/>
            </c:spPr>
            <c:txPr>
              <a:bodyPr/>
              <a:lstStyle/>
              <a:p>
                <a:pPr>
                  <a:defRPr sz="2400" b="1" i="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students(copy)1'!$A$3:$A$7</c:f>
              <c:strCache>
                <c:ptCount val="4"/>
                <c:pt idx="0">
                  <c:v>1 To 2 Hours</c:v>
                </c:pt>
                <c:pt idx="1">
                  <c:v>3 To 4 Hours</c:v>
                </c:pt>
                <c:pt idx="2">
                  <c:v>5 To 6 Hours</c:v>
                </c:pt>
                <c:pt idx="3">
                  <c:v>More than 6 Hours</c:v>
                </c:pt>
              </c:strCache>
            </c:strRef>
          </c:cat>
          <c:val>
            <c:numRef>
              <c:f>'Google form of students(copy)1'!$B$3:$B$7</c:f>
              <c:numCache>
                <c:formatCode>General</c:formatCode>
                <c:ptCount val="4"/>
                <c:pt idx="0">
                  <c:v>9</c:v>
                </c:pt>
                <c:pt idx="1">
                  <c:v>44</c:v>
                </c:pt>
                <c:pt idx="2">
                  <c:v>26</c:v>
                </c:pt>
                <c:pt idx="3">
                  <c:v>7</c:v>
                </c:pt>
              </c:numCache>
            </c:numRef>
          </c:val>
          <c:extLst>
            <c:ext xmlns:c16="http://schemas.microsoft.com/office/drawing/2014/chart" uri="{C3380CC4-5D6E-409C-BE32-E72D297353CC}">
              <c16:uniqueId val="{00000004-7FB6-4479-811E-EDC4C22377BF}"/>
            </c:ext>
          </c:extLst>
        </c:ser>
        <c:ser>
          <c:idx val="1"/>
          <c:order val="1"/>
          <c:tx>
            <c:strRef>
              <c:f>'Google form of students(copy)1'!$C$1:$C$2</c:f>
              <c:strCache>
                <c:ptCount val="1"/>
                <c:pt idx="0">
                  <c:v>Male</c:v>
                </c:pt>
              </c:strCache>
            </c:strRef>
          </c:tx>
          <c:invertIfNegative val="0"/>
          <c:dLbls>
            <c:dLbl>
              <c:idx val="0"/>
              <c:layout>
                <c:manualLayout>
                  <c:x val="1.0818120351588911E-2"/>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FB6-4479-811E-EDC4C22377BF}"/>
                </c:ext>
              </c:extLst>
            </c:dLbl>
            <c:dLbl>
              <c:idx val="1"/>
              <c:layout>
                <c:manualLayout>
                  <c:x val="8.1135902636917338E-3"/>
                  <c:y val="3.7037037037037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FB6-4479-811E-EDC4C22377BF}"/>
                </c:ext>
              </c:extLst>
            </c:dLbl>
            <c:dLbl>
              <c:idx val="2"/>
              <c:layout>
                <c:manualLayout>
                  <c:x val="8.1135902636916835E-3"/>
                  <c:y val="1.8518518518518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FB6-4479-811E-EDC4C22377BF}"/>
                </c:ext>
              </c:extLst>
            </c:dLbl>
            <c:dLbl>
              <c:idx val="3"/>
              <c:layout>
                <c:manualLayout>
                  <c:x val="1.1100347850095447E-2"/>
                  <c:y val="-2.77777777777777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FB6-4479-811E-EDC4C22377BF}"/>
                </c:ext>
              </c:extLst>
            </c:dLbl>
            <c:spPr>
              <a:noFill/>
              <a:ln>
                <a:noFill/>
              </a:ln>
              <a:effectLst/>
            </c:spPr>
            <c:txPr>
              <a:bodyPr/>
              <a:lstStyle/>
              <a:p>
                <a:pPr>
                  <a:defRPr sz="24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students(copy)1'!$A$3:$A$7</c:f>
              <c:strCache>
                <c:ptCount val="4"/>
                <c:pt idx="0">
                  <c:v>1 To 2 Hours</c:v>
                </c:pt>
                <c:pt idx="1">
                  <c:v>3 To 4 Hours</c:v>
                </c:pt>
                <c:pt idx="2">
                  <c:v>5 To 6 Hours</c:v>
                </c:pt>
                <c:pt idx="3">
                  <c:v>More than 6 Hours</c:v>
                </c:pt>
              </c:strCache>
            </c:strRef>
          </c:cat>
          <c:val>
            <c:numRef>
              <c:f>'Google form of students(copy)1'!$C$3:$C$7</c:f>
              <c:numCache>
                <c:formatCode>General</c:formatCode>
                <c:ptCount val="4"/>
                <c:pt idx="0">
                  <c:v>6</c:v>
                </c:pt>
                <c:pt idx="1">
                  <c:v>37</c:v>
                </c:pt>
                <c:pt idx="2">
                  <c:v>19</c:v>
                </c:pt>
                <c:pt idx="3">
                  <c:v>5</c:v>
                </c:pt>
              </c:numCache>
            </c:numRef>
          </c:val>
          <c:extLst>
            <c:ext xmlns:c16="http://schemas.microsoft.com/office/drawing/2014/chart" uri="{C3380CC4-5D6E-409C-BE32-E72D297353CC}">
              <c16:uniqueId val="{00000009-7FB6-4479-811E-EDC4C22377BF}"/>
            </c:ext>
          </c:extLst>
        </c:ser>
        <c:dLbls>
          <c:showLegendKey val="0"/>
          <c:showVal val="0"/>
          <c:showCatName val="0"/>
          <c:showSerName val="0"/>
          <c:showPercent val="0"/>
          <c:showBubbleSize val="0"/>
        </c:dLbls>
        <c:gapWidth val="150"/>
        <c:shape val="cone"/>
        <c:axId val="180294016"/>
        <c:axId val="180295552"/>
        <c:axId val="0"/>
      </c:bar3DChart>
      <c:catAx>
        <c:axId val="180294016"/>
        <c:scaling>
          <c:orientation val="minMax"/>
        </c:scaling>
        <c:delete val="0"/>
        <c:axPos val="b"/>
        <c:numFmt formatCode="General" sourceLinked="0"/>
        <c:majorTickMark val="out"/>
        <c:minorTickMark val="none"/>
        <c:tickLblPos val="nextTo"/>
        <c:txPr>
          <a:bodyPr/>
          <a:lstStyle/>
          <a:p>
            <a:pPr>
              <a:defRPr sz="1400" b="1"/>
            </a:pPr>
            <a:endParaRPr lang="en-US"/>
          </a:p>
        </c:txPr>
        <c:crossAx val="180295552"/>
        <c:crosses val="autoZero"/>
        <c:auto val="1"/>
        <c:lblAlgn val="ctr"/>
        <c:lblOffset val="100"/>
        <c:noMultiLvlLbl val="0"/>
      </c:catAx>
      <c:valAx>
        <c:axId val="180295552"/>
        <c:scaling>
          <c:orientation val="minMax"/>
        </c:scaling>
        <c:delete val="0"/>
        <c:axPos val="l"/>
        <c:majorGridlines/>
        <c:numFmt formatCode="General" sourceLinked="1"/>
        <c:majorTickMark val="out"/>
        <c:minorTickMark val="none"/>
        <c:tickLblPos val="nextTo"/>
        <c:txPr>
          <a:bodyPr/>
          <a:lstStyle/>
          <a:p>
            <a:pPr>
              <a:defRPr sz="1600" b="1"/>
            </a:pPr>
            <a:endParaRPr lang="en-US"/>
          </a:p>
        </c:txPr>
        <c:crossAx val="180294016"/>
        <c:crosses val="autoZero"/>
        <c:crossBetween val="between"/>
      </c:valAx>
    </c:plotArea>
    <c:legend>
      <c:legendPos val="r"/>
      <c:overlay val="0"/>
      <c:txPr>
        <a:bodyPr/>
        <a:lstStyle/>
        <a:p>
          <a:pPr>
            <a:defRPr sz="1800" b="1"/>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form of students(copy)1.xlsx]Google form of students(copy)1!PivotTable7</c:name>
    <c:fmtId val="6"/>
  </c:pivotSource>
  <c:chart>
    <c:autoTitleDeleted val="1"/>
    <c:pivotFmts>
      <c:pivotFmt>
        <c:idx val="0"/>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1"/>
        <c:dLbl>
          <c:idx val="0"/>
          <c:layout>
            <c:manualLayout>
              <c:x val="2.0757785625449749E-3"/>
              <c:y val="-6.3622428358076327E-2"/>
            </c:manualLayout>
          </c:layout>
          <c:showLegendKey val="0"/>
          <c:showVal val="0"/>
          <c:showCatName val="0"/>
          <c:showSerName val="0"/>
          <c:showPercent val="1"/>
          <c:showBubbleSize val="0"/>
          <c:extLst>
            <c:ext xmlns:c15="http://schemas.microsoft.com/office/drawing/2012/chart" uri="{CE6537A1-D6FC-4f65-9D91-7224C49458BB}"/>
          </c:extLst>
        </c:dLbl>
      </c:pivotFmt>
      <c:pivotFmt>
        <c:idx val="2"/>
        <c:dLbl>
          <c:idx val="0"/>
          <c:layout>
            <c:manualLayout>
              <c:x val="1.3230343037548199E-2"/>
              <c:y val="-3.233417800620892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
        <c:dLbl>
          <c:idx val="0"/>
          <c:layout>
            <c:manualLayout>
              <c:x val="-4.1126237984118862E-3"/>
              <c:y val="-3.2743734466953132E-2"/>
            </c:manualLayout>
          </c:layout>
          <c:showLegendKey val="0"/>
          <c:showVal val="0"/>
          <c:showCatName val="0"/>
          <c:showSerName val="0"/>
          <c:showPercent val="1"/>
          <c:showBubbleSize val="0"/>
          <c:extLst>
            <c:ext xmlns:c15="http://schemas.microsoft.com/office/drawing/2012/chart" uri="{CE6537A1-D6FC-4f65-9D91-7224C49458BB}"/>
          </c:extLst>
        </c:dLbl>
      </c:pivotFmt>
      <c:pivotFmt>
        <c:idx val="4"/>
        <c:dLbl>
          <c:idx val="0"/>
          <c:layout>
            <c:manualLayout>
              <c:x val="-2.5103676620454138E-2"/>
              <c:y val="-1.8682295981401909E-2"/>
            </c:manualLayout>
          </c:layout>
          <c:showLegendKey val="0"/>
          <c:showVal val="0"/>
          <c:showCatName val="0"/>
          <c:showSerName val="0"/>
          <c:showPercent val="1"/>
          <c:showBubbleSize val="0"/>
          <c:extLst>
            <c:ext xmlns:c15="http://schemas.microsoft.com/office/drawing/2012/chart" uri="{CE6537A1-D6FC-4f65-9D91-7224C49458BB}"/>
          </c:extLst>
        </c:dLbl>
      </c:pivotFmt>
      <c:pivotFmt>
        <c:idx val="5"/>
        <c:dLbl>
          <c:idx val="0"/>
          <c:layout>
            <c:manualLayout>
              <c:x val="4.4239406682722505E-2"/>
              <c:y val="-4.730323374028602E-2"/>
            </c:manualLayout>
          </c:layout>
          <c:showLegendKey val="0"/>
          <c:showVal val="0"/>
          <c:showCatName val="0"/>
          <c:showSerName val="0"/>
          <c:showPercent val="1"/>
          <c:showBubbleSize val="0"/>
          <c:extLst>
            <c:ext xmlns:c15="http://schemas.microsoft.com/office/drawing/2012/chart" uri="{CE6537A1-D6FC-4f65-9D91-7224C49458BB}"/>
          </c:extLst>
        </c:dLbl>
      </c:pivotFmt>
      <c:pivotFmt>
        <c:idx val="6"/>
        <c:dLbl>
          <c:idx val="0"/>
          <c:layout>
            <c:manualLayout>
              <c:x val="1.308076585513974E-2"/>
              <c:y val="-4.9257136960266928E-2"/>
            </c:manualLayout>
          </c:layout>
          <c:showLegendKey val="0"/>
          <c:showVal val="0"/>
          <c:showCatName val="0"/>
          <c:showSerName val="0"/>
          <c:showPercent val="1"/>
          <c:showBubbleSize val="0"/>
          <c:extLst>
            <c:ext xmlns:c15="http://schemas.microsoft.com/office/drawing/2012/chart" uri="{CE6537A1-D6FC-4f65-9D91-7224C49458BB}"/>
          </c:extLst>
        </c:dLbl>
      </c:pivotFmt>
      <c:pivotFmt>
        <c:idx val="7"/>
        <c:dLbl>
          <c:idx val="0"/>
          <c:layout>
            <c:manualLayout>
              <c:x val="3.1539821389204324E-2"/>
              <c:y val="-5.0672847875752824E-2"/>
            </c:manualLayout>
          </c:layout>
          <c:showLegendKey val="0"/>
          <c:showVal val="0"/>
          <c:showCatName val="0"/>
          <c:showSerName val="0"/>
          <c:showPercent val="1"/>
          <c:showBubbleSize val="0"/>
          <c:extLst>
            <c:ext xmlns:c15="http://schemas.microsoft.com/office/drawing/2012/chart" uri="{CE6537A1-D6FC-4f65-9D91-7224C49458BB}"/>
          </c:extLst>
        </c:dLbl>
      </c:pivotFmt>
      <c:pivotFmt>
        <c:idx val="8"/>
        <c:dLbl>
          <c:idx val="0"/>
          <c:layout>
            <c:manualLayout>
              <c:x val="6.0701881361501758E-2"/>
              <c:y val="-3.9790757138393536E-2"/>
            </c:manualLayout>
          </c:layout>
          <c:showLegendKey val="0"/>
          <c:showVal val="0"/>
          <c:showCatName val="0"/>
          <c:showSerName val="0"/>
          <c:showPercent val="1"/>
          <c:showBubbleSize val="0"/>
          <c:extLst>
            <c:ext xmlns:c15="http://schemas.microsoft.com/office/drawing/2012/chart" uri="{CE6537A1-D6FC-4f65-9D91-7224C49458BB}"/>
          </c:extLst>
        </c:dLbl>
      </c:pivotFmt>
      <c:pivotFmt>
        <c:idx val="9"/>
        <c:dLbl>
          <c:idx val="0"/>
          <c:layout>
            <c:manualLayout>
              <c:x val="-1.1967006501366411E-2"/>
              <c:y val="7.3502664446056076E-2"/>
            </c:manualLayout>
          </c:layout>
          <c:showLegendKey val="0"/>
          <c:showVal val="0"/>
          <c:showCatName val="0"/>
          <c:showSerName val="0"/>
          <c:showPercent val="1"/>
          <c:showBubbleSize val="0"/>
          <c:extLst>
            <c:ext xmlns:c15="http://schemas.microsoft.com/office/drawing/2012/chart" uri="{CE6537A1-D6FC-4f65-9D91-7224C49458BB}"/>
          </c:extLst>
        </c:dLbl>
      </c:pivotFmt>
      <c:pivotFmt>
        <c:idx val="10"/>
        <c:dLbl>
          <c:idx val="0"/>
          <c:layout>
            <c:manualLayout>
              <c:x val="-3.8630179151536326E-2"/>
              <c:y val="1.8044491519350558E-2"/>
            </c:manualLayout>
          </c:layout>
          <c:showLegendKey val="0"/>
          <c:showVal val="0"/>
          <c:showCatName val="0"/>
          <c:showSerName val="0"/>
          <c:showPercent val="1"/>
          <c:showBubbleSize val="0"/>
          <c:extLst>
            <c:ext xmlns:c15="http://schemas.microsoft.com/office/drawing/2012/chart" uri="{CE6537A1-D6FC-4f65-9D91-7224C49458BB}"/>
          </c:extLst>
        </c:dLbl>
      </c:pivotFmt>
      <c:pivotFmt>
        <c:idx val="11"/>
        <c:dLbl>
          <c:idx val="0"/>
          <c:layout>
            <c:manualLayout>
              <c:x val="-3.5225176884585145E-2"/>
              <c:y val="7.8252874419884599E-2"/>
            </c:manualLayout>
          </c:layout>
          <c:showLegendKey val="0"/>
          <c:showVal val="0"/>
          <c:showCatName val="0"/>
          <c:showSerName val="0"/>
          <c:showPercent val="1"/>
          <c:showBubbleSize val="0"/>
          <c:extLst>
            <c:ext xmlns:c15="http://schemas.microsoft.com/office/drawing/2012/chart" uri="{CE6537A1-D6FC-4f65-9D91-7224C49458BB}"/>
          </c:extLst>
        </c:dLbl>
      </c:pivotFmt>
      <c:pivotFmt>
        <c:idx val="12"/>
        <c:dLbl>
          <c:idx val="0"/>
          <c:layout>
            <c:manualLayout>
              <c:x val="-3.847328117265849E-2"/>
              <c:y val="-1.2395263907720444E-2"/>
            </c:manualLayout>
          </c:layout>
          <c:showLegendKey val="0"/>
          <c:showVal val="0"/>
          <c:showCatName val="0"/>
          <c:showSerName val="0"/>
          <c:showPercent val="1"/>
          <c:showBubbleSize val="0"/>
          <c:extLst>
            <c:ext xmlns:c15="http://schemas.microsoft.com/office/drawing/2012/chart" uri="{CE6537A1-D6FC-4f65-9D91-7224C49458BB}"/>
          </c:extLst>
        </c:dLbl>
      </c:pivotFmt>
      <c:pivotFmt>
        <c:idx val="13"/>
        <c:dLbl>
          <c:idx val="0"/>
          <c:layout>
            <c:manualLayout>
              <c:x val="-3.7979460174451252E-2"/>
              <c:y val="6.8180580359062416E-3"/>
            </c:manualLayout>
          </c:layout>
          <c:showLegendKey val="0"/>
          <c:showVal val="0"/>
          <c:showCatName val="0"/>
          <c:showSerName val="0"/>
          <c:showPercent val="1"/>
          <c:showBubbleSize val="0"/>
          <c:extLst>
            <c:ext xmlns:c15="http://schemas.microsoft.com/office/drawing/2012/chart" uri="{CE6537A1-D6FC-4f65-9D91-7224C49458BB}"/>
          </c:extLst>
        </c:dLbl>
      </c:pivotFmt>
      <c:pivotFmt>
        <c:idx val="14"/>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5"/>
        <c:dLbl>
          <c:idx val="0"/>
          <c:layout>
            <c:manualLayout>
              <c:x val="1.3230343037548199E-2"/>
              <c:y val="-3.233417800620892E-2"/>
            </c:manualLayout>
          </c:layout>
          <c:showLegendKey val="0"/>
          <c:showVal val="0"/>
          <c:showCatName val="0"/>
          <c:showSerName val="0"/>
          <c:showPercent val="1"/>
          <c:showBubbleSize val="0"/>
          <c:extLst>
            <c:ext xmlns:c15="http://schemas.microsoft.com/office/drawing/2012/chart" uri="{CE6537A1-D6FC-4f65-9D91-7224C49458BB}"/>
          </c:extLst>
        </c:dLbl>
      </c:pivotFmt>
      <c:pivotFmt>
        <c:idx val="16"/>
        <c:dLbl>
          <c:idx val="0"/>
          <c:layout>
            <c:manualLayout>
              <c:x val="1.308076585513974E-2"/>
              <c:y val="-4.9257136960266928E-2"/>
            </c:manualLayout>
          </c:layout>
          <c:showLegendKey val="0"/>
          <c:showVal val="0"/>
          <c:showCatName val="0"/>
          <c:showSerName val="0"/>
          <c:showPercent val="1"/>
          <c:showBubbleSize val="0"/>
          <c:extLst>
            <c:ext xmlns:c15="http://schemas.microsoft.com/office/drawing/2012/chart" uri="{CE6537A1-D6FC-4f65-9D91-7224C49458BB}"/>
          </c:extLst>
        </c:dLbl>
      </c:pivotFmt>
      <c:pivotFmt>
        <c:idx val="17"/>
        <c:dLbl>
          <c:idx val="0"/>
          <c:layout>
            <c:manualLayout>
              <c:x val="3.1539821389204324E-2"/>
              <c:y val="-5.0672847875752824E-2"/>
            </c:manualLayout>
          </c:layout>
          <c:showLegendKey val="0"/>
          <c:showVal val="0"/>
          <c:showCatName val="0"/>
          <c:showSerName val="0"/>
          <c:showPercent val="1"/>
          <c:showBubbleSize val="0"/>
          <c:extLst>
            <c:ext xmlns:c15="http://schemas.microsoft.com/office/drawing/2012/chart" uri="{CE6537A1-D6FC-4f65-9D91-7224C49458BB}"/>
          </c:extLst>
        </c:dLbl>
      </c:pivotFmt>
      <c:pivotFmt>
        <c:idx val="18"/>
        <c:dLbl>
          <c:idx val="0"/>
          <c:layout>
            <c:manualLayout>
              <c:x val="6.0701881361501758E-2"/>
              <c:y val="-3.9790757138393536E-2"/>
            </c:manualLayout>
          </c:layout>
          <c:showLegendKey val="0"/>
          <c:showVal val="0"/>
          <c:showCatName val="0"/>
          <c:showSerName val="0"/>
          <c:showPercent val="1"/>
          <c:showBubbleSize val="0"/>
          <c:extLst>
            <c:ext xmlns:c15="http://schemas.microsoft.com/office/drawing/2012/chart" uri="{CE6537A1-D6FC-4f65-9D91-7224C49458BB}"/>
          </c:extLst>
        </c:dLbl>
      </c:pivotFmt>
      <c:pivotFmt>
        <c:idx val="19"/>
        <c:dLbl>
          <c:idx val="0"/>
          <c:layout>
            <c:manualLayout>
              <c:x val="-1.1967006501366411E-2"/>
              <c:y val="7.3502664446056076E-2"/>
            </c:manualLayout>
          </c:layout>
          <c:showLegendKey val="0"/>
          <c:showVal val="0"/>
          <c:showCatName val="0"/>
          <c:showSerName val="0"/>
          <c:showPercent val="1"/>
          <c:showBubbleSize val="0"/>
          <c:extLst>
            <c:ext xmlns:c15="http://schemas.microsoft.com/office/drawing/2012/chart" uri="{CE6537A1-D6FC-4f65-9D91-7224C49458BB}"/>
          </c:extLst>
        </c:dLbl>
      </c:pivotFmt>
      <c:pivotFmt>
        <c:idx val="20"/>
        <c:dLbl>
          <c:idx val="0"/>
          <c:layout>
            <c:manualLayout>
              <c:x val="-3.5225176884585145E-2"/>
              <c:y val="7.8252874419884599E-2"/>
            </c:manualLayout>
          </c:layout>
          <c:showLegendKey val="0"/>
          <c:showVal val="0"/>
          <c:showCatName val="0"/>
          <c:showSerName val="0"/>
          <c:showPercent val="1"/>
          <c:showBubbleSize val="0"/>
          <c:extLst>
            <c:ext xmlns:c15="http://schemas.microsoft.com/office/drawing/2012/chart" uri="{CE6537A1-D6FC-4f65-9D91-7224C49458BB}"/>
          </c:extLst>
        </c:dLbl>
      </c:pivotFmt>
      <c:pivotFmt>
        <c:idx val="21"/>
        <c:dLbl>
          <c:idx val="0"/>
          <c:layout>
            <c:manualLayout>
              <c:x val="-3.8630179151536326E-2"/>
              <c:y val="1.8044491519350558E-2"/>
            </c:manualLayout>
          </c:layout>
          <c:showLegendKey val="0"/>
          <c:showVal val="0"/>
          <c:showCatName val="0"/>
          <c:showSerName val="0"/>
          <c:showPercent val="1"/>
          <c:showBubbleSize val="0"/>
          <c:extLst>
            <c:ext xmlns:c15="http://schemas.microsoft.com/office/drawing/2012/chart" uri="{CE6537A1-D6FC-4f65-9D91-7224C49458BB}"/>
          </c:extLst>
        </c:dLbl>
      </c:pivotFmt>
      <c:pivotFmt>
        <c:idx val="22"/>
        <c:dLbl>
          <c:idx val="0"/>
          <c:layout>
            <c:manualLayout>
              <c:x val="-3.847328117265849E-2"/>
              <c:y val="-1.2395263907720444E-2"/>
            </c:manualLayout>
          </c:layout>
          <c:showLegendKey val="0"/>
          <c:showVal val="0"/>
          <c:showCatName val="0"/>
          <c:showSerName val="0"/>
          <c:showPercent val="1"/>
          <c:showBubbleSize val="0"/>
          <c:extLst>
            <c:ext xmlns:c15="http://schemas.microsoft.com/office/drawing/2012/chart" uri="{CE6537A1-D6FC-4f65-9D91-7224C49458BB}"/>
          </c:extLst>
        </c:dLbl>
      </c:pivotFmt>
      <c:pivotFmt>
        <c:idx val="23"/>
        <c:dLbl>
          <c:idx val="0"/>
          <c:layout>
            <c:manualLayout>
              <c:x val="-3.7979460174451252E-2"/>
              <c:y val="6.8180580359062416E-3"/>
            </c:manualLayout>
          </c:layout>
          <c:showLegendKey val="0"/>
          <c:showVal val="0"/>
          <c:showCatName val="0"/>
          <c:showSerName val="0"/>
          <c:showPercent val="1"/>
          <c:showBubbleSize val="0"/>
          <c:extLst>
            <c:ext xmlns:c15="http://schemas.microsoft.com/office/drawing/2012/chart" uri="{CE6537A1-D6FC-4f65-9D91-7224C49458BB}"/>
          </c:extLst>
        </c:dLbl>
      </c:pivotFmt>
      <c:pivotFmt>
        <c:idx val="24"/>
        <c:dLbl>
          <c:idx val="0"/>
          <c:layout>
            <c:manualLayout>
              <c:x val="-2.5103676620454138E-2"/>
              <c:y val="-1.8682295981401909E-2"/>
            </c:manualLayout>
          </c:layout>
          <c:showLegendKey val="0"/>
          <c:showVal val="0"/>
          <c:showCatName val="0"/>
          <c:showSerName val="0"/>
          <c:showPercent val="1"/>
          <c:showBubbleSize val="0"/>
          <c:extLst>
            <c:ext xmlns:c15="http://schemas.microsoft.com/office/drawing/2012/chart" uri="{CE6537A1-D6FC-4f65-9D91-7224C49458BB}"/>
          </c:extLst>
        </c:dLbl>
      </c:pivotFmt>
      <c:pivotFmt>
        <c:idx val="25"/>
        <c:dLbl>
          <c:idx val="0"/>
          <c:layout>
            <c:manualLayout>
              <c:x val="-4.1126237984118862E-3"/>
              <c:y val="-3.2743734466953132E-2"/>
            </c:manualLayout>
          </c:layout>
          <c:showLegendKey val="0"/>
          <c:showVal val="0"/>
          <c:showCatName val="0"/>
          <c:showSerName val="0"/>
          <c:showPercent val="1"/>
          <c:showBubbleSize val="0"/>
          <c:extLst>
            <c:ext xmlns:c15="http://schemas.microsoft.com/office/drawing/2012/chart" uri="{CE6537A1-D6FC-4f65-9D91-7224C49458BB}"/>
          </c:extLst>
        </c:dLbl>
      </c:pivotFmt>
      <c:pivotFmt>
        <c:idx val="26"/>
        <c:dLbl>
          <c:idx val="0"/>
          <c:layout>
            <c:manualLayout>
              <c:x val="2.0757785625449749E-3"/>
              <c:y val="-6.3622428358076327E-2"/>
            </c:manualLayout>
          </c:layout>
          <c:showLegendKey val="0"/>
          <c:showVal val="0"/>
          <c:showCatName val="0"/>
          <c:showSerName val="0"/>
          <c:showPercent val="1"/>
          <c:showBubbleSize val="0"/>
          <c:extLst>
            <c:ext xmlns:c15="http://schemas.microsoft.com/office/drawing/2012/chart" uri="{CE6537A1-D6FC-4f65-9D91-7224C49458BB}"/>
          </c:extLst>
        </c:dLbl>
      </c:pivotFmt>
      <c:pivotFmt>
        <c:idx val="27"/>
        <c:dLbl>
          <c:idx val="0"/>
          <c:layout>
            <c:manualLayout>
              <c:x val="4.4239406682722505E-2"/>
              <c:y val="-4.730323374028602E-2"/>
            </c:manualLayout>
          </c:layout>
          <c:showLegendKey val="0"/>
          <c:showVal val="0"/>
          <c:showCatName val="0"/>
          <c:showSerName val="0"/>
          <c:showPercent val="1"/>
          <c:showBubbleSize val="0"/>
          <c:extLst>
            <c:ext xmlns:c15="http://schemas.microsoft.com/office/drawing/2012/chart" uri="{CE6537A1-D6FC-4f65-9D91-7224C49458BB}"/>
          </c:extLst>
        </c:dLbl>
      </c:pivotFmt>
      <c:pivotFmt>
        <c:idx val="28"/>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9"/>
        <c:dLbl>
          <c:idx val="0"/>
          <c:layout>
            <c:manualLayout>
              <c:x val="1.3230343037548199E-2"/>
              <c:y val="-3.233417800620892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0"/>
        <c:dLbl>
          <c:idx val="0"/>
          <c:layout>
            <c:manualLayout>
              <c:x val="1.308076585513974E-2"/>
              <c:y val="-4.9257136960266928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1"/>
        <c:dLbl>
          <c:idx val="0"/>
          <c:layout>
            <c:manualLayout>
              <c:x val="3.1539821389204324E-2"/>
              <c:y val="-5.0672847875752824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2"/>
        <c:dLbl>
          <c:idx val="0"/>
          <c:layout>
            <c:manualLayout>
              <c:x val="6.0701881361501758E-2"/>
              <c:y val="-3.9790757138393536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3"/>
        <c:dLbl>
          <c:idx val="0"/>
          <c:layout>
            <c:manualLayout>
              <c:x val="-1.1967006501366411E-2"/>
              <c:y val="7.3502664446056076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4"/>
        <c:dLbl>
          <c:idx val="0"/>
          <c:layout>
            <c:manualLayout>
              <c:x val="-3.5225176884585145E-2"/>
              <c:y val="7.8252874419884599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5"/>
        <c:dLbl>
          <c:idx val="0"/>
          <c:layout>
            <c:manualLayout>
              <c:x val="-3.8630179151536326E-2"/>
              <c:y val="1.8044491519350558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6"/>
        <c:dLbl>
          <c:idx val="0"/>
          <c:layout>
            <c:manualLayout>
              <c:x val="-3.847328117265849E-2"/>
              <c:y val="-1.2395263907720444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7"/>
        <c:dLbl>
          <c:idx val="0"/>
          <c:layout>
            <c:manualLayout>
              <c:x val="-3.7979460174451252E-2"/>
              <c:y val="6.8180580359062416E-3"/>
            </c:manualLayout>
          </c:layout>
          <c:showLegendKey val="0"/>
          <c:showVal val="0"/>
          <c:showCatName val="0"/>
          <c:showSerName val="0"/>
          <c:showPercent val="1"/>
          <c:showBubbleSize val="0"/>
          <c:extLst>
            <c:ext xmlns:c15="http://schemas.microsoft.com/office/drawing/2012/chart" uri="{CE6537A1-D6FC-4f65-9D91-7224C49458BB}"/>
          </c:extLst>
        </c:dLbl>
      </c:pivotFmt>
      <c:pivotFmt>
        <c:idx val="38"/>
        <c:dLbl>
          <c:idx val="0"/>
          <c:layout>
            <c:manualLayout>
              <c:x val="-2.5103676620454138E-2"/>
              <c:y val="-1.8682295981401909E-2"/>
            </c:manualLayout>
          </c:layout>
          <c:showLegendKey val="0"/>
          <c:showVal val="0"/>
          <c:showCatName val="0"/>
          <c:showSerName val="0"/>
          <c:showPercent val="1"/>
          <c:showBubbleSize val="0"/>
          <c:extLst>
            <c:ext xmlns:c15="http://schemas.microsoft.com/office/drawing/2012/chart" uri="{CE6537A1-D6FC-4f65-9D91-7224C49458BB}"/>
          </c:extLst>
        </c:dLbl>
      </c:pivotFmt>
      <c:pivotFmt>
        <c:idx val="39"/>
        <c:dLbl>
          <c:idx val="0"/>
          <c:layout>
            <c:manualLayout>
              <c:x val="-4.1126237984118862E-3"/>
              <c:y val="-3.2743734466953132E-2"/>
            </c:manualLayout>
          </c:layout>
          <c:showLegendKey val="0"/>
          <c:showVal val="0"/>
          <c:showCatName val="0"/>
          <c:showSerName val="0"/>
          <c:showPercent val="1"/>
          <c:showBubbleSize val="0"/>
          <c:extLst>
            <c:ext xmlns:c15="http://schemas.microsoft.com/office/drawing/2012/chart" uri="{CE6537A1-D6FC-4f65-9D91-7224C49458BB}"/>
          </c:extLst>
        </c:dLbl>
      </c:pivotFmt>
      <c:pivotFmt>
        <c:idx val="40"/>
        <c:dLbl>
          <c:idx val="0"/>
          <c:layout>
            <c:manualLayout>
              <c:x val="2.0757785625449749E-3"/>
              <c:y val="-6.3622428358076327E-2"/>
            </c:manualLayout>
          </c:layout>
          <c:showLegendKey val="0"/>
          <c:showVal val="0"/>
          <c:showCatName val="0"/>
          <c:showSerName val="0"/>
          <c:showPercent val="1"/>
          <c:showBubbleSize val="0"/>
          <c:extLst>
            <c:ext xmlns:c15="http://schemas.microsoft.com/office/drawing/2012/chart" uri="{CE6537A1-D6FC-4f65-9D91-7224C49458BB}"/>
          </c:extLst>
        </c:dLbl>
      </c:pivotFmt>
      <c:pivotFmt>
        <c:idx val="41"/>
        <c:dLbl>
          <c:idx val="0"/>
          <c:layout>
            <c:manualLayout>
              <c:x val="4.4239406682722505E-2"/>
              <c:y val="-4.730323374028602E-2"/>
            </c:manualLayout>
          </c:layou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'Google form of students(copy)1'!$I$10</c:f>
              <c:strCache>
                <c:ptCount val="1"/>
                <c:pt idx="0">
                  <c:v>Total</c:v>
                </c:pt>
              </c:strCache>
            </c:strRef>
          </c:tx>
          <c:dLbls>
            <c:dLbl>
              <c:idx val="0"/>
              <c:layout>
                <c:manualLayout>
                  <c:x val="-5.3436351706036743E-2"/>
                  <c:y val="0.12692505103528726"/>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D0DB-4D80-A30C-A5F2CB69589F}"/>
                </c:ext>
              </c:extLst>
            </c:dLbl>
            <c:dLbl>
              <c:idx val="1"/>
              <c:layout>
                <c:manualLayout>
                  <c:x val="-7.7196959755030617E-2"/>
                  <c:y val="7.111329833770778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0DB-4D80-A30C-A5F2CB69589F}"/>
                </c:ext>
              </c:extLst>
            </c:dLbl>
            <c:dLbl>
              <c:idx val="2"/>
              <c:layout>
                <c:manualLayout>
                  <c:x val="-0.15040463692038494"/>
                  <c:y val="2.710498687664042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D0DB-4D80-A30C-A5F2CB69589F}"/>
                </c:ext>
              </c:extLst>
            </c:dLbl>
            <c:dLbl>
              <c:idx val="3"/>
              <c:layout>
                <c:manualLayout>
                  <c:x val="-3.7909230096237971E-2"/>
                  <c:y val="-0.1953463108778069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0DB-4D80-A30C-A5F2CB69589F}"/>
                </c:ext>
              </c:extLst>
            </c:dLbl>
            <c:dLbl>
              <c:idx val="4"/>
              <c:layout>
                <c:manualLayout>
                  <c:x val="9.2199693788276471E-2"/>
                  <c:y val="-5.42751531058617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D0DB-4D80-A30C-A5F2CB69589F}"/>
                </c:ext>
              </c:extLst>
            </c:dLbl>
            <c:dLbl>
              <c:idx val="5"/>
              <c:layout>
                <c:manualLayout>
                  <c:x val="6.6666666666666666E-2"/>
                  <c:y val="-1.433974919801698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0DB-4D80-A30C-A5F2CB69589F}"/>
                </c:ext>
              </c:extLst>
            </c:dLbl>
            <c:dLbl>
              <c:idx val="6"/>
              <c:layout>
                <c:manualLayout>
                  <c:x val="6.6666666666666666E-2"/>
                  <c:y val="8.7852143482064736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D0DB-4D80-A30C-A5F2CB69589F}"/>
                </c:ext>
              </c:extLst>
            </c:dLbl>
            <c:dLbl>
              <c:idx val="7"/>
              <c:layout>
                <c:manualLayout>
                  <c:x val="8.3333333333333329E-2"/>
                  <c:y val="3.39009915427238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0DB-4D80-A30C-A5F2CB69589F}"/>
                </c:ext>
              </c:extLst>
            </c:dLbl>
            <c:dLbl>
              <c:idx val="8"/>
              <c:layout>
                <c:manualLayout>
                  <c:x val="0.10090944881889764"/>
                  <c:y val="9.570691163604545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8-D0DB-4D80-A30C-A5F2CB69589F}"/>
                </c:ext>
              </c:extLst>
            </c:dLbl>
            <c:dLbl>
              <c:idx val="9"/>
              <c:layout>
                <c:manualLayout>
                  <c:x val="-6.3992563429571298E-2"/>
                  <c:y val="1.6502770487022457E-2"/>
                </c:manualLayout>
              </c:layout>
              <c:spPr/>
              <c:txPr>
                <a:bodyPr/>
                <a:lstStyle/>
                <a:p>
                  <a:pPr>
                    <a:defRPr sz="28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0DB-4D80-A30C-A5F2CB69589F}"/>
                </c:ext>
              </c:extLst>
            </c:dLbl>
            <c:dLbl>
              <c:idx val="10"/>
              <c:layout>
                <c:manualLayout>
                  <c:x val="-3.605719597550306E-2"/>
                  <c:y val="-4.5706765820939049E-2"/>
                </c:manualLayout>
              </c:layout>
              <c:spPr/>
              <c:txPr>
                <a:bodyPr/>
                <a:lstStyle/>
                <a:p>
                  <a:pPr>
                    <a:defRPr sz="28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A-D0DB-4D80-A30C-A5F2CB69589F}"/>
                </c:ext>
              </c:extLst>
            </c:dLbl>
            <c:dLbl>
              <c:idx val="11"/>
              <c:layout>
                <c:manualLayout>
                  <c:x val="6.8689851268591425E-4"/>
                  <c:y val="-4.6879556722076408E-2"/>
                </c:manualLayout>
              </c:layout>
              <c:spPr/>
              <c:txPr>
                <a:bodyPr/>
                <a:lstStyle/>
                <a:p>
                  <a:pPr>
                    <a:defRPr sz="28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D0DB-4D80-A30C-A5F2CB69589F}"/>
                </c:ext>
              </c:extLst>
            </c:dLbl>
            <c:dLbl>
              <c:idx val="12"/>
              <c:layout>
                <c:manualLayout>
                  <c:x val="8.5906058617672795E-2"/>
                  <c:y val="-2.3229221347331585E-2"/>
                </c:manualLayout>
              </c:layout>
              <c:spPr/>
              <c:txPr>
                <a:bodyPr/>
                <a:lstStyle/>
                <a:p>
                  <a:pPr>
                    <a:defRPr sz="28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C-D0DB-4D80-A30C-A5F2CB69589F}"/>
                </c:ext>
              </c:extLst>
            </c:dLbl>
            <c:spPr>
              <a:noFill/>
              <a:ln>
                <a:noFill/>
              </a:ln>
              <a:effectLst/>
            </c:spPr>
            <c:txPr>
              <a:bodyPr/>
              <a:lstStyle/>
              <a:p>
                <a:pPr>
                  <a:defRPr sz="2800" b="1">
                    <a:solidFill>
                      <a:schemeClr val="bg1"/>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'Google form of students(copy)1'!$H$11:$H$24</c:f>
              <c:strCache>
                <c:ptCount val="13"/>
                <c:pt idx="0">
                  <c:v>Blackboard Teaching</c:v>
                </c:pt>
                <c:pt idx="1">
                  <c:v>Blackboard Teaching;With The Help Of Notepad</c:v>
                </c:pt>
                <c:pt idx="2">
                  <c:v>Explanation Through PDF</c:v>
                </c:pt>
                <c:pt idx="3">
                  <c:v>PPT Presentation</c:v>
                </c:pt>
                <c:pt idx="4">
                  <c:v>PPT Presentation;Blackboard Teaching</c:v>
                </c:pt>
                <c:pt idx="5">
                  <c:v>PPT Presentation;Blackboard Teaching;Explanation Through PDF</c:v>
                </c:pt>
                <c:pt idx="6">
                  <c:v>PPT Presentation;Blackboard Teaching;With The Help Of Notepad</c:v>
                </c:pt>
                <c:pt idx="7">
                  <c:v>PPT Presentation;Blackboard Teaching;With The Help Of Notepad;Explanation Through PDF</c:v>
                </c:pt>
                <c:pt idx="8">
                  <c:v>PPT Presentation;Explanation Through PDF</c:v>
                </c:pt>
                <c:pt idx="9">
                  <c:v>PPT Presentation;With The Help Of Notepad</c:v>
                </c:pt>
                <c:pt idx="10">
                  <c:v>PPT Presentation;With The Help Of Notepad;Explanation Through PDF</c:v>
                </c:pt>
                <c:pt idx="11">
                  <c:v>With The Help Of Notepad</c:v>
                </c:pt>
                <c:pt idx="12">
                  <c:v>With The Help Of Notepad;Explanation Through PDF</c:v>
                </c:pt>
              </c:strCache>
            </c:strRef>
          </c:cat>
          <c:val>
            <c:numRef>
              <c:f>'Google form of students(copy)1'!$I$11:$I$24</c:f>
              <c:numCache>
                <c:formatCode>General</c:formatCode>
                <c:ptCount val="13"/>
                <c:pt idx="0">
                  <c:v>19</c:v>
                </c:pt>
                <c:pt idx="1">
                  <c:v>6</c:v>
                </c:pt>
                <c:pt idx="2">
                  <c:v>18</c:v>
                </c:pt>
                <c:pt idx="3">
                  <c:v>54</c:v>
                </c:pt>
                <c:pt idx="4">
                  <c:v>11</c:v>
                </c:pt>
                <c:pt idx="5">
                  <c:v>5</c:v>
                </c:pt>
                <c:pt idx="6">
                  <c:v>7</c:v>
                </c:pt>
                <c:pt idx="7">
                  <c:v>7</c:v>
                </c:pt>
                <c:pt idx="8">
                  <c:v>15</c:v>
                </c:pt>
                <c:pt idx="9">
                  <c:v>3</c:v>
                </c:pt>
                <c:pt idx="10">
                  <c:v>3</c:v>
                </c:pt>
                <c:pt idx="11">
                  <c:v>4</c:v>
                </c:pt>
                <c:pt idx="12">
                  <c:v>1</c:v>
                </c:pt>
              </c:numCache>
            </c:numRef>
          </c:val>
          <c:extLst>
            <c:ext xmlns:c16="http://schemas.microsoft.com/office/drawing/2014/chart" uri="{C3380CC4-5D6E-409C-BE32-E72D297353CC}">
              <c16:uniqueId val="{0000000D-D0DB-4D80-A30C-A5F2CB69589F}"/>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6069444444444444"/>
          <c:y val="0"/>
          <c:w val="0.39166666666666666"/>
          <c:h val="1"/>
        </c:manualLayout>
      </c:layout>
      <c:overlay val="0"/>
      <c:txPr>
        <a:bodyPr/>
        <a:lstStyle/>
        <a:p>
          <a:pPr>
            <a:defRPr sz="1200" b="1"/>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[teachers graph.xlsx]Sheet2!PivotTable2</c:name>
    <c:fmtId val="5"/>
  </c:pivotSource>
  <c:chart>
    <c:autoTitleDeleted val="1"/>
    <c:pivotFmts>
      <c:pivotFmt>
        <c:idx val="0"/>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1.477000498904577E-2"/>
              <c:y val="1.9874909253364604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dLbl>
          <c:idx val="0"/>
          <c:layout>
            <c:manualLayout>
              <c:x val="1.4362230456487057E-2"/>
              <c:y val="1.3838816466231507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dLbl>
          <c:idx val="0"/>
          <c:layout>
            <c:manualLayout>
              <c:x val="2.1986773712109515E-2"/>
              <c:y val="1.757894277467098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dLbl>
          <c:idx val="0"/>
          <c:layout>
            <c:manualLayout>
              <c:x val="1.02098450928928E-2"/>
              <c:y val="1.4895667732744809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dLbl>
          <c:idx val="0"/>
          <c:layout>
            <c:manualLayout>
              <c:x val="-2.0126071017982257E-2"/>
              <c:y val="-1.131931646842017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dLbl>
          <c:idx val="0"/>
          <c:layout>
            <c:manualLayout>
              <c:x val="-4.9769697905408883E-3"/>
              <c:y val="2.0648749072636703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dLbl>
          <c:idx val="0"/>
          <c:layout>
            <c:manualLayout>
              <c:x val="-9.6489013253508605E-3"/>
              <c:y val="1.1894789747026303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dLbl>
          <c:idx val="0"/>
          <c:layout>
            <c:manualLayout>
              <c:x val="2.2389609387061912E-2"/>
              <c:y val="-2.2167692221370192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dLbl>
          <c:idx val="0"/>
          <c:layout>
            <c:manualLayout>
              <c:x val="9.1357671200190983E-3"/>
              <c:y val="1.7681074440163064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dLbl>
          <c:idx val="0"/>
          <c:layout>
            <c:manualLayout>
              <c:x val="8.1554846966443249E-3"/>
              <c:y val="7.9854246942536438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dLbl>
          <c:idx val="0"/>
          <c:layout>
            <c:manualLayout>
              <c:x val="1.2650831869156852E-2"/>
              <c:y val="1.8517898028703858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2.0126071017982257E-2"/>
              <c:y val="-1.131931646842017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dLbl>
          <c:idx val="0"/>
          <c:layout>
            <c:manualLayout>
              <c:x val="-9.6489013253508605E-3"/>
              <c:y val="1.1894789747026303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5"/>
        <c:dLbl>
          <c:idx val="0"/>
          <c:layout>
            <c:manualLayout>
              <c:x val="-4.9769697905408883E-3"/>
              <c:y val="2.0648749072636703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dLbl>
          <c:idx val="0"/>
          <c:layout>
            <c:manualLayout>
              <c:x val="2.2389609387061912E-2"/>
              <c:y val="-2.2167692221370192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dLbl>
          <c:idx val="0"/>
          <c:layout>
            <c:manualLayout>
              <c:x val="9.1357671200190983E-3"/>
              <c:y val="1.7681074440163064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8"/>
        <c:dLbl>
          <c:idx val="0"/>
          <c:layout>
            <c:manualLayout>
              <c:x val="8.1554846966443249E-3"/>
              <c:y val="7.9854246942536438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dLbl>
          <c:idx val="0"/>
          <c:layout>
            <c:manualLayout>
              <c:x val="1.2650831869156852E-2"/>
              <c:y val="1.8517898028703858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dLbl>
          <c:idx val="0"/>
          <c:layout>
            <c:manualLayout>
              <c:x val="1.477000498904577E-2"/>
              <c:y val="1.9874909253364604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1"/>
        <c:dLbl>
          <c:idx val="0"/>
          <c:layout>
            <c:manualLayout>
              <c:x val="1.4362230456487057E-2"/>
              <c:y val="1.3838816466231507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2"/>
        <c:dLbl>
          <c:idx val="0"/>
          <c:layout>
            <c:manualLayout>
              <c:x val="2.1986773712109515E-2"/>
              <c:y val="1.757894277467098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dLbl>
          <c:idx val="0"/>
          <c:layout>
            <c:manualLayout>
              <c:x val="1.02098450928928E-2"/>
              <c:y val="1.4895667732744809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4"/>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dLbl>
          <c:idx val="0"/>
          <c:layout>
            <c:manualLayout>
              <c:x val="-2.0126071017982257E-2"/>
              <c:y val="-1.131931646842017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6"/>
        <c:dLbl>
          <c:idx val="0"/>
          <c:layout>
            <c:manualLayout>
              <c:x val="-9.6489013253508605E-3"/>
              <c:y val="1.1894789747026303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7"/>
        <c:dLbl>
          <c:idx val="0"/>
          <c:layout>
            <c:manualLayout>
              <c:x val="-4.9769697905408883E-3"/>
              <c:y val="2.0648749072636703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8"/>
        <c:dLbl>
          <c:idx val="0"/>
          <c:layout>
            <c:manualLayout>
              <c:x val="2.2389609387061912E-2"/>
              <c:y val="-2.2167692221370192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9"/>
        <c:dLbl>
          <c:idx val="0"/>
          <c:layout>
            <c:manualLayout>
              <c:x val="9.1357671200190983E-3"/>
              <c:y val="1.7681074440163064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0"/>
        <c:dLbl>
          <c:idx val="0"/>
          <c:layout>
            <c:manualLayout>
              <c:x val="8.1554846966443249E-3"/>
              <c:y val="7.9854246942536438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1"/>
        <c:dLbl>
          <c:idx val="0"/>
          <c:layout>
            <c:manualLayout>
              <c:x val="1.2650831869156852E-2"/>
              <c:y val="1.8517898028703858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2"/>
        <c:dLbl>
          <c:idx val="0"/>
          <c:layout>
            <c:manualLayout>
              <c:x val="1.477000498904577E-2"/>
              <c:y val="1.9874909253364604E-3"/>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3"/>
        <c:dLbl>
          <c:idx val="0"/>
          <c:layout>
            <c:manualLayout>
              <c:x val="1.4362230456487057E-2"/>
              <c:y val="1.3838816466231507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4"/>
        <c:dLbl>
          <c:idx val="0"/>
          <c:layout>
            <c:manualLayout>
              <c:x val="2.1986773712109515E-2"/>
              <c:y val="1.757894277467098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5"/>
        <c:dLbl>
          <c:idx val="0"/>
          <c:layout>
            <c:manualLayout>
              <c:x val="1.02098450928928E-2"/>
              <c:y val="1.4895667732744809E-2"/>
            </c:manualLayout>
          </c:layout>
          <c:spPr/>
          <c:txPr>
            <a:bodyPr/>
            <a:lstStyle/>
            <a:p>
              <a:pPr>
                <a:defRPr sz="1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Sheet2!$B$1</c:f>
              <c:strCache>
                <c:ptCount val="1"/>
                <c:pt idx="0">
                  <c:v>Total</c:v>
                </c:pt>
              </c:strCache>
            </c:strRef>
          </c:tx>
          <c:dLbls>
            <c:dLbl>
              <c:idx val="0"/>
              <c:layout>
                <c:manualLayout>
                  <c:x val="-7.8459426946631675E-2"/>
                  <c:y val="0.13235888617371105"/>
                </c:manualLayout>
              </c:layout>
              <c:spPr/>
              <c:txPr>
                <a:bodyPr/>
                <a:lstStyle/>
                <a:p>
                  <a:pPr>
                    <a:defRPr sz="24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AA43-4D6C-9321-3AD922660833}"/>
                </c:ext>
              </c:extLst>
            </c:dLbl>
            <c:dLbl>
              <c:idx val="1"/>
              <c:layout>
                <c:manualLayout>
                  <c:x val="-9.6489013253508605E-3"/>
                  <c:y val="1.1894789747026303E-3"/>
                </c:manualLayout>
              </c:layout>
              <c:spPr/>
              <c:txPr>
                <a:bodyPr/>
                <a:lstStyle/>
                <a:p>
                  <a:pPr>
                    <a:defRPr sz="2400" b="1"/>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A43-4D6C-9321-3AD922660833}"/>
                </c:ext>
              </c:extLst>
            </c:dLbl>
            <c:dLbl>
              <c:idx val="2"/>
              <c:layout>
                <c:manualLayout>
                  <c:x val="-0.12164359142607174"/>
                  <c:y val="2.6395903098319608E-2"/>
                </c:manualLayout>
              </c:layout>
              <c:spPr/>
              <c:txPr>
                <a:bodyPr/>
                <a:lstStyle/>
                <a:p>
                  <a:pPr>
                    <a:defRPr sz="24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AA43-4D6C-9321-3AD922660833}"/>
                </c:ext>
              </c:extLst>
            </c:dLbl>
            <c:dLbl>
              <c:idx val="3"/>
              <c:layout>
                <c:manualLayout>
                  <c:x val="-4.5666010498687667E-2"/>
                  <c:y val="-0.18883428364557878"/>
                </c:manualLayout>
              </c:layout>
              <c:spPr/>
              <c:txPr>
                <a:bodyPr/>
                <a:lstStyle/>
                <a:p>
                  <a:pPr>
                    <a:defRPr sz="24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A43-4D6C-9321-3AD922660833}"/>
                </c:ext>
              </c:extLst>
            </c:dLbl>
            <c:dLbl>
              <c:idx val="4"/>
              <c:layout>
                <c:manualLayout>
                  <c:x val="0.11746905074365704"/>
                  <c:y val="-8.0020062147403995E-2"/>
                </c:manualLayout>
              </c:layout>
              <c:spPr/>
              <c:txPr>
                <a:bodyPr/>
                <a:lstStyle/>
                <a:p>
                  <a:pPr>
                    <a:defRPr sz="24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AA43-4D6C-9321-3AD922660833}"/>
                </c:ext>
              </c:extLst>
            </c:dLbl>
            <c:dLbl>
              <c:idx val="5"/>
              <c:layout>
                <c:manualLayout>
                  <c:x val="8.3155511811023625E-2"/>
                  <c:y val="-1.3087308052010669E-2"/>
                </c:manualLayout>
              </c:layout>
              <c:spPr/>
              <c:txPr>
                <a:bodyPr/>
                <a:lstStyle/>
                <a:p>
                  <a:pPr>
                    <a:defRPr sz="24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A43-4D6C-9321-3AD922660833}"/>
                </c:ext>
              </c:extLst>
            </c:dLbl>
            <c:dLbl>
              <c:idx val="6"/>
              <c:layout>
                <c:manualLayout>
                  <c:x val="4.317475940507437E-3"/>
                  <c:y val="5.6831689142305486E-3"/>
                </c:manualLayout>
              </c:layout>
              <c:spPr/>
              <c:txPr>
                <a:bodyPr/>
                <a:lstStyle/>
                <a:p>
                  <a:pPr>
                    <a:defRPr sz="2400" b="1"/>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AA43-4D6C-9321-3AD922660833}"/>
                </c:ext>
              </c:extLst>
            </c:dLbl>
            <c:dLbl>
              <c:idx val="7"/>
              <c:layout>
                <c:manualLayout>
                  <c:x val="0.11060334645669291"/>
                  <c:y val="8.0531571484598913E-2"/>
                </c:manualLayout>
              </c:layout>
              <c:spPr/>
              <c:txPr>
                <a:bodyPr/>
                <a:lstStyle/>
                <a:p>
                  <a:pPr>
                    <a:defRPr sz="2400" b="1">
                      <a:solidFill>
                        <a:schemeClr val="tx1"/>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A43-4D6C-9321-3AD922660833}"/>
                </c:ext>
              </c:extLst>
            </c:dLbl>
            <c:dLbl>
              <c:idx val="8"/>
              <c:layout>
                <c:manualLayout>
                  <c:x val="1.4362230456487057E-2"/>
                  <c:y val="1.3838816466231507E-2"/>
                </c:manualLayout>
              </c:layout>
              <c:spPr/>
              <c:txPr>
                <a:bodyPr/>
                <a:lstStyle/>
                <a:p>
                  <a:pPr>
                    <a:defRPr sz="2400" b="1"/>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8-AA43-4D6C-9321-3AD922660833}"/>
                </c:ext>
              </c:extLst>
            </c:dLbl>
            <c:dLbl>
              <c:idx val="9"/>
              <c:layout>
                <c:manualLayout>
                  <c:x val="1.9000056207269835E-2"/>
                  <c:y val="1.4801181102362206E-2"/>
                </c:manualLayout>
              </c:layout>
              <c:spPr/>
              <c:txPr>
                <a:bodyPr/>
                <a:lstStyle/>
                <a:p>
                  <a:pPr>
                    <a:defRPr sz="2400" b="1"/>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AA43-4D6C-9321-3AD922660833}"/>
                </c:ext>
              </c:extLst>
            </c:dLbl>
            <c:dLbl>
              <c:idx val="10"/>
              <c:layout>
                <c:manualLayout>
                  <c:x val="1.02098450928928E-2"/>
                  <c:y val="1.4895667732744809E-2"/>
                </c:manualLayout>
              </c:layout>
              <c:spPr/>
              <c:txPr>
                <a:bodyPr/>
                <a:lstStyle/>
                <a:p>
                  <a:pPr>
                    <a:defRPr sz="2400" b="1"/>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A-AA43-4D6C-9321-3AD922660833}"/>
                </c:ext>
              </c:extLst>
            </c:dLbl>
            <c:spPr>
              <a:noFill/>
              <a:ln>
                <a:noFill/>
              </a:ln>
              <a:effectLst/>
            </c:spPr>
            <c:txPr>
              <a:bodyPr/>
              <a:lstStyle/>
              <a:p>
                <a:pPr>
                  <a:defRPr sz="2400"/>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Sheet2!$A$2:$A$13</c:f>
              <c:strCache>
                <c:ptCount val="11"/>
                <c:pt idx="0">
                  <c:v>Blackboard Teaching</c:v>
                </c:pt>
                <c:pt idx="1">
                  <c:v>Blackboard Teaching, Explanation Through PDF</c:v>
                </c:pt>
                <c:pt idx="2">
                  <c:v>Explanation Through PDF</c:v>
                </c:pt>
                <c:pt idx="3">
                  <c:v>PPT Presentation</c:v>
                </c:pt>
                <c:pt idx="4">
                  <c:v>PPT Presentation, Blackboard Teaching</c:v>
                </c:pt>
                <c:pt idx="5">
                  <c:v>PPT Presentation, Blackboard Teaching, Explanation Through PDF</c:v>
                </c:pt>
                <c:pt idx="6">
                  <c:v>PPT Presentation, Blackboard Teaching, With The Help Of Notepad, Explanation Through PDF</c:v>
                </c:pt>
                <c:pt idx="7">
                  <c:v>PPT Presentation, Explanation Through PDF</c:v>
                </c:pt>
                <c:pt idx="8">
                  <c:v>PPT Presentation, With The Help Of Notepad</c:v>
                </c:pt>
                <c:pt idx="9">
                  <c:v>PPT Presentation, With The Help Of Notepad, Explanation Through PDF</c:v>
                </c:pt>
                <c:pt idx="10">
                  <c:v>With The Help Of Notepad</c:v>
                </c:pt>
              </c:strCache>
            </c:strRef>
          </c:cat>
          <c:val>
            <c:numRef>
              <c:f>Sheet2!$B$2:$B$13</c:f>
              <c:numCache>
                <c:formatCode>General</c:formatCode>
                <c:ptCount val="11"/>
                <c:pt idx="0">
                  <c:v>8</c:v>
                </c:pt>
                <c:pt idx="1">
                  <c:v>1</c:v>
                </c:pt>
                <c:pt idx="2">
                  <c:v>6</c:v>
                </c:pt>
                <c:pt idx="3">
                  <c:v>18</c:v>
                </c:pt>
                <c:pt idx="4">
                  <c:v>4</c:v>
                </c:pt>
                <c:pt idx="5">
                  <c:v>3</c:v>
                </c:pt>
                <c:pt idx="6">
                  <c:v>1</c:v>
                </c:pt>
                <c:pt idx="7">
                  <c:v>6</c:v>
                </c:pt>
                <c:pt idx="8">
                  <c:v>1</c:v>
                </c:pt>
                <c:pt idx="9">
                  <c:v>2</c:v>
                </c:pt>
                <c:pt idx="10">
                  <c:v>2</c:v>
                </c:pt>
              </c:numCache>
            </c:numRef>
          </c:val>
          <c:extLst>
            <c:ext xmlns:c16="http://schemas.microsoft.com/office/drawing/2014/chart" uri="{C3380CC4-5D6E-409C-BE32-E72D297353CC}">
              <c16:uniqueId val="{0000000B-AA43-4D6C-9321-3AD922660833}"/>
            </c:ext>
          </c:extLst>
        </c:ser>
        <c:dLbls>
          <c:showLegendKey val="0"/>
          <c:showVal val="0"/>
          <c:showCatName val="0"/>
          <c:showSerName val="0"/>
          <c:showPercent val="0"/>
          <c:showBubbleSize val="0"/>
          <c:showLeaderLines val="0"/>
        </c:dLbls>
        <c:firstSliceAng val="0"/>
      </c:pieChart>
    </c:plotArea>
    <c:legend>
      <c:legendPos val="r"/>
      <c:layout>
        <c:manualLayout>
          <c:xMode val="edge"/>
          <c:yMode val="edge"/>
          <c:x val="0.62187970253718283"/>
          <c:y val="3.3580112830723749E-2"/>
          <c:w val="0.37534251968503934"/>
          <c:h val="0.96641994750656168"/>
        </c:manualLayout>
      </c:layout>
      <c:overlay val="0"/>
      <c:txPr>
        <a:bodyPr/>
        <a:lstStyle/>
        <a:p>
          <a:pPr>
            <a:defRPr sz="1000" b="1"/>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[teachers graph.xlsx]Sheet2!PivotTable5</c:name>
    <c:fmtId val="2"/>
  </c:pivotSource>
  <c:chart>
    <c:autoTitleDeleted val="1"/>
    <c:pivotFmts>
      <c:pivotFmt>
        <c:idx val="0"/>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2.201845046660265E-4"/>
              <c:y val="-0.29107956353813508"/>
            </c:manualLayout>
          </c:layout>
          <c:spPr/>
          <c:txPr>
            <a:bodyPr/>
            <a:lstStyle/>
            <a:p>
              <a:pPr>
                <a:defRPr lang="en-IN" sz="2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dLbl>
          <c:idx val="0"/>
          <c:layout>
            <c:manualLayout>
              <c:x val="0.10028944751471283"/>
              <c:y val="7.1107361427897864E-3"/>
            </c:manualLayout>
          </c:layout>
          <c:spPr/>
          <c:txPr>
            <a:bodyPr/>
            <a:lstStyle/>
            <a:p>
              <a:pPr>
                <a:defRPr lang="en-IN" sz="1400" b="1">
                  <a:solidFill>
                    <a:sysClr val="windowText" lastClr="000000"/>
                  </a:solidFill>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dLbl>
          <c:idx val="0"/>
          <c:layout>
            <c:manualLayout>
              <c:x val="8.9816427387287082E-2"/>
              <c:y val="0.11681025126398117"/>
            </c:manualLayout>
          </c:layout>
          <c:spPr/>
          <c:txPr>
            <a:bodyPr/>
            <a:lstStyle/>
            <a:p>
              <a:pPr>
                <a:defRPr lang="en-IN" sz="1400" b="1">
                  <a:solidFill>
                    <a:sysClr val="windowText" lastClr="000000"/>
                  </a:solidFill>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dLbl>
          <c:idx val="0"/>
          <c:layout>
            <c:manualLayout>
              <c:x val="-0.13792661075044954"/>
              <c:y val="6.3080117793439638E-2"/>
            </c:manualLayout>
          </c:layout>
          <c:spPr/>
          <c:txPr>
            <a:bodyPr/>
            <a:lstStyle/>
            <a:p>
              <a:pPr>
                <a:defRPr lang="en-IN" sz="1400" b="1">
                  <a:solidFill>
                    <a:sysClr val="windowText" lastClr="000000"/>
                  </a:solidFill>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0.13792661075044954"/>
              <c:y val="6.3080117793439638E-2"/>
            </c:manualLayout>
          </c:layout>
          <c:spPr/>
          <c:txPr>
            <a:bodyPr/>
            <a:lstStyle/>
            <a:p>
              <a:pPr>
                <a:defRPr lang="en-IN" sz="1400" b="1">
                  <a:solidFill>
                    <a:sysClr val="windowText" lastClr="000000"/>
                  </a:solidFill>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dLbl>
          <c:idx val="0"/>
          <c:layout>
            <c:manualLayout>
              <c:x val="-2.201845046660265E-4"/>
              <c:y val="-0.29107956353813508"/>
            </c:manualLayout>
          </c:layout>
          <c:spPr/>
          <c:txPr>
            <a:bodyPr/>
            <a:lstStyle/>
            <a:p>
              <a:pPr>
                <a:defRPr lang="en-IN" sz="2400" b="1"/>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dLbl>
          <c:idx val="0"/>
          <c:layout>
            <c:manualLayout>
              <c:x val="0.10028944751471283"/>
              <c:y val="7.1107361427897864E-3"/>
            </c:manualLayout>
          </c:layout>
          <c:spPr/>
          <c:txPr>
            <a:bodyPr/>
            <a:lstStyle/>
            <a:p>
              <a:pPr>
                <a:defRPr lang="en-IN" sz="1400" b="1">
                  <a:solidFill>
                    <a:sysClr val="windowText" lastClr="000000"/>
                  </a:solidFill>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dLbl>
          <c:idx val="0"/>
          <c:layout>
            <c:manualLayout>
              <c:x val="8.9816427387287082E-2"/>
              <c:y val="0.11681025126398117"/>
            </c:manualLayout>
          </c:layout>
          <c:spPr/>
          <c:txPr>
            <a:bodyPr/>
            <a:lstStyle/>
            <a:p>
              <a:pPr>
                <a:defRPr lang="en-IN" sz="1400" b="1">
                  <a:solidFill>
                    <a:sysClr val="windowText" lastClr="000000"/>
                  </a:solidFill>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view3D>
      <c:rotX val="30"/>
      <c:rotY val="0"/>
      <c:rAngAx val="0"/>
    </c:view3D>
    <c:floor>
      <c:thickness val="0"/>
    </c:floor>
    <c:sideWall>
      <c:thickness val="0"/>
    </c:sideWall>
    <c:backWall>
      <c:thickness val="0"/>
    </c:backWall>
    <c:plotArea>
      <c:layout/>
      <c:pie3DChart>
        <c:varyColors val="1"/>
        <c:ser>
          <c:idx val="0"/>
          <c:order val="0"/>
          <c:tx>
            <c:strRef>
              <c:f>Sheet2!$E$23</c:f>
              <c:strCache>
                <c:ptCount val="1"/>
                <c:pt idx="0">
                  <c:v>Total</c:v>
                </c:pt>
              </c:strCache>
            </c:strRef>
          </c:tx>
          <c:dLbls>
            <c:dLbl>
              <c:idx val="0"/>
              <c:layout>
                <c:manualLayout>
                  <c:x val="-0.13792661075044954"/>
                  <c:y val="6.3080117793439638E-2"/>
                </c:manualLayout>
              </c:layout>
              <c:spPr/>
              <c:txPr>
                <a:bodyPr/>
                <a:lstStyle/>
                <a:p>
                  <a:pPr>
                    <a:defRPr lang="en-IN" sz="3200" b="1">
                      <a:solidFill>
                        <a:sysClr val="windowText" lastClr="000000"/>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B12E-4BDD-91F2-90C689B2DB75}"/>
                </c:ext>
              </c:extLst>
            </c:dLbl>
            <c:dLbl>
              <c:idx val="1"/>
              <c:layout>
                <c:manualLayout>
                  <c:x val="-2.201845046660265E-4"/>
                  <c:y val="-0.29107956353813508"/>
                </c:manualLayout>
              </c:layout>
              <c:spPr/>
              <c:txPr>
                <a:bodyPr/>
                <a:lstStyle/>
                <a:p>
                  <a:pPr>
                    <a:defRPr lang="en-IN" sz="3200" b="1"/>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12E-4BDD-91F2-90C689B2DB75}"/>
                </c:ext>
              </c:extLst>
            </c:dLbl>
            <c:dLbl>
              <c:idx val="2"/>
              <c:layout>
                <c:manualLayout>
                  <c:x val="0.10028944751471283"/>
                  <c:y val="7.1107361427897864E-3"/>
                </c:manualLayout>
              </c:layout>
              <c:spPr/>
              <c:txPr>
                <a:bodyPr/>
                <a:lstStyle/>
                <a:p>
                  <a:pPr>
                    <a:defRPr lang="en-IN" sz="3200" b="1">
                      <a:solidFill>
                        <a:sysClr val="windowText" lastClr="000000"/>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12E-4BDD-91F2-90C689B2DB75}"/>
                </c:ext>
              </c:extLst>
            </c:dLbl>
            <c:dLbl>
              <c:idx val="3"/>
              <c:layout>
                <c:manualLayout>
                  <c:x val="8.9816427387287082E-2"/>
                  <c:y val="0.11681025126398117"/>
                </c:manualLayout>
              </c:layout>
              <c:spPr/>
              <c:txPr>
                <a:bodyPr/>
                <a:lstStyle/>
                <a:p>
                  <a:pPr>
                    <a:defRPr lang="en-IN" sz="3200" b="1">
                      <a:solidFill>
                        <a:sysClr val="windowText" lastClr="000000"/>
                      </a:solidFill>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12E-4BDD-91F2-90C689B2DB75}"/>
                </c:ext>
              </c:extLst>
            </c:dLbl>
            <c:spPr>
              <a:noFill/>
              <a:ln>
                <a:noFill/>
              </a:ln>
              <a:effectLst/>
            </c:spPr>
            <c:txPr>
              <a:bodyPr/>
              <a:lstStyle/>
              <a:p>
                <a:pPr>
                  <a:defRPr sz="3200" b="1"/>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Sheet2!$D$24:$D$28</c:f>
              <c:strCache>
                <c:ptCount val="4"/>
                <c:pt idx="0">
                  <c:v>Less Attendance</c:v>
                </c:pt>
                <c:pt idx="1">
                  <c:v>Moderate Attendance</c:v>
                </c:pt>
                <c:pt idx="2">
                  <c:v>More Attendance</c:v>
                </c:pt>
                <c:pt idx="3">
                  <c:v>Same Attendance</c:v>
                </c:pt>
              </c:strCache>
            </c:strRef>
          </c:cat>
          <c:val>
            <c:numRef>
              <c:f>Sheet2!$E$24:$E$28</c:f>
              <c:numCache>
                <c:formatCode>General</c:formatCode>
                <c:ptCount val="4"/>
                <c:pt idx="0">
                  <c:v>18</c:v>
                </c:pt>
                <c:pt idx="1">
                  <c:v>16</c:v>
                </c:pt>
                <c:pt idx="2">
                  <c:v>11</c:v>
                </c:pt>
                <c:pt idx="3">
                  <c:v>7</c:v>
                </c:pt>
              </c:numCache>
            </c:numRef>
          </c:val>
          <c:extLst>
            <c:ext xmlns:c16="http://schemas.microsoft.com/office/drawing/2014/chart" uri="{C3380CC4-5D6E-409C-BE32-E72D297353CC}">
              <c16:uniqueId val="{00000004-B12E-4BDD-91F2-90C689B2DB75}"/>
            </c:ext>
          </c:extLst>
        </c:ser>
        <c:dLbls>
          <c:showLegendKey val="0"/>
          <c:showVal val="0"/>
          <c:showCatName val="0"/>
          <c:showSerName val="0"/>
          <c:showPercent val="0"/>
          <c:showBubbleSize val="0"/>
          <c:showLeaderLines val="1"/>
        </c:dLbls>
      </c:pie3DChart>
    </c:plotArea>
    <c:legend>
      <c:legendPos val="r"/>
      <c:overlay val="0"/>
      <c:txPr>
        <a:bodyPr/>
        <a:lstStyle/>
        <a:p>
          <a:pPr>
            <a:defRPr lang="en-IN" sz="1800" b="1"/>
          </a:pPr>
          <a:endParaRPr lang="en-US"/>
        </a:p>
      </c:txPr>
    </c:legend>
    <c:plotVisOnly val="1"/>
    <c:dispBlanksAs val="zero"/>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[teachers graph.xlsx]Sheet2!PivotTable3</c:name>
    <c:fmtId val="2"/>
  </c:pivotSource>
  <c:chart>
    <c:autoTitleDeleted val="0"/>
    <c:pivotFmts>
      <c:pivotFmt>
        <c:idx val="0"/>
        <c:marker>
          <c:symbol val="none"/>
        </c:marker>
        <c:dLbl>
          <c:idx val="0"/>
          <c:spPr/>
          <c:txPr>
            <a:bodyPr/>
            <a:lstStyle/>
            <a:p>
              <a:pPr>
                <a:defRPr lang="en-IN"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lang="en-IN"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lang="en-IN"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lang="en-IN"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8.7431693989071246E-3"/>
              <c:y val="0"/>
            </c:manualLayout>
          </c:layout>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6.5573770491803313E-3"/>
              <c:y val="-4.629629629629632E-3"/>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2.185620240092943E-3"/>
              <c:y val="4.629629629629632E-3"/>
            </c:manualLayout>
          </c:layout>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4.3715846994535519E-3"/>
              <c:y val="-9.2592592592592692E-3"/>
            </c:manualLayout>
          </c:layout>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lang="en-IN"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spPr/>
          <c:txPr>
            <a:bodyPr/>
            <a:lstStyle/>
            <a:p>
              <a:pPr>
                <a:defRPr lang="en-IN"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dLbl>
          <c:idx val="0"/>
          <c:layout>
            <c:manualLayout>
              <c:x val="6.5573770491803313E-3"/>
              <c:y val="-4.629629629629632E-3"/>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spPr/>
          <c:txPr>
            <a:bodyPr/>
            <a:lstStyle/>
            <a:p>
              <a:pPr>
                <a:defRPr lang="en-IN"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dLbl>
          <c:idx val="0"/>
          <c:layout>
            <c:manualLayout>
              <c:x val="4.3715846994535519E-3"/>
              <c:y val="-9.2592592592592692E-3"/>
            </c:manualLayout>
          </c:layout>
          <c:showLegendKey val="0"/>
          <c:showVal val="1"/>
          <c:showCatName val="0"/>
          <c:showSerName val="0"/>
          <c:showPercent val="0"/>
          <c:showBubbleSize val="0"/>
          <c:extLst>
            <c:ext xmlns:c15="http://schemas.microsoft.com/office/drawing/2012/chart" uri="{CE6537A1-D6FC-4f65-9D91-7224C49458BB}"/>
          </c:extLst>
        </c:dLbl>
      </c:pivotFmt>
      <c:pivotFmt>
        <c:idx val="13"/>
        <c:marker>
          <c:symbol val="none"/>
        </c:marker>
        <c:dLbl>
          <c:idx val="0"/>
          <c:spPr/>
          <c:txPr>
            <a:bodyPr/>
            <a:lstStyle/>
            <a:p>
              <a:pPr>
                <a:defRPr lang="en-IN" sz="12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8.7431693989071246E-3"/>
              <c:y val="0"/>
            </c:manualLayout>
          </c:layout>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2.185620240092943E-3"/>
              <c:y val="4.629629629629632E-3"/>
            </c:manualLayout>
          </c:layout>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Sheet2!$B$15:$B$16</c:f>
              <c:strCache>
                <c:ptCount val="1"/>
                <c:pt idx="0">
                  <c:v>Excellent</c:v>
                </c:pt>
              </c:strCache>
            </c:strRef>
          </c:tx>
          <c:invertIfNegative val="0"/>
          <c:dLbls>
            <c:spPr>
              <a:noFill/>
              <a:ln>
                <a:noFill/>
              </a:ln>
              <a:effectLst/>
            </c:spPr>
            <c:txPr>
              <a:bodyPr/>
              <a:lstStyle/>
              <a:p>
                <a:pPr>
                  <a:defRPr lang="en-IN"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Sheet2!$A$17:$A$21</c:f>
              <c:strCache>
                <c:ptCount val="4"/>
                <c:pt idx="0">
                  <c:v>Excellent</c:v>
                </c:pt>
                <c:pt idx="1">
                  <c:v>Good</c:v>
                </c:pt>
                <c:pt idx="2">
                  <c:v>Less Moderate</c:v>
                </c:pt>
                <c:pt idx="3">
                  <c:v>Moderate</c:v>
                </c:pt>
              </c:strCache>
            </c:strRef>
          </c:cat>
          <c:val>
            <c:numRef>
              <c:f>Sheet2!$B$17:$B$21</c:f>
              <c:numCache>
                <c:formatCode>General</c:formatCode>
                <c:ptCount val="4"/>
                <c:pt idx="1">
                  <c:v>2</c:v>
                </c:pt>
              </c:numCache>
            </c:numRef>
          </c:val>
          <c:extLst>
            <c:ext xmlns:c16="http://schemas.microsoft.com/office/drawing/2014/chart" uri="{C3380CC4-5D6E-409C-BE32-E72D297353CC}">
              <c16:uniqueId val="{00000000-71AD-48D3-B1CA-EBF112057C42}"/>
            </c:ext>
          </c:extLst>
        </c:ser>
        <c:ser>
          <c:idx val="1"/>
          <c:order val="1"/>
          <c:tx>
            <c:strRef>
              <c:f>Sheet2!$C$15:$C$16</c:f>
              <c:strCache>
                <c:ptCount val="1"/>
                <c:pt idx="0">
                  <c:v>Good</c:v>
                </c:pt>
              </c:strCache>
            </c:strRef>
          </c:tx>
          <c:invertIfNegative val="0"/>
          <c:dLbls>
            <c:dLbl>
              <c:idx val="1"/>
              <c:layout>
                <c:manualLayout>
                  <c:x val="6.5573770491803313E-3"/>
                  <c:y val="-4.6296296296296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1AD-48D3-B1CA-EBF112057C42}"/>
                </c:ext>
              </c:extLst>
            </c:dLbl>
            <c:spPr>
              <a:noFill/>
              <a:ln>
                <a:noFill/>
              </a:ln>
              <a:effectLst/>
            </c:spPr>
            <c:txPr>
              <a:bodyPr/>
              <a:lstStyle/>
              <a:p>
                <a:pPr>
                  <a:defRPr lang="en-IN" sz="18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Sheet2!$A$17:$A$21</c:f>
              <c:strCache>
                <c:ptCount val="4"/>
                <c:pt idx="0">
                  <c:v>Excellent</c:v>
                </c:pt>
                <c:pt idx="1">
                  <c:v>Good</c:v>
                </c:pt>
                <c:pt idx="2">
                  <c:v>Less Moderate</c:v>
                </c:pt>
                <c:pt idx="3">
                  <c:v>Moderate</c:v>
                </c:pt>
              </c:strCache>
            </c:strRef>
          </c:cat>
          <c:val>
            <c:numRef>
              <c:f>Sheet2!$C$17:$C$21</c:f>
              <c:numCache>
                <c:formatCode>General</c:formatCode>
                <c:ptCount val="4"/>
                <c:pt idx="0">
                  <c:v>1</c:v>
                </c:pt>
                <c:pt idx="1">
                  <c:v>12</c:v>
                </c:pt>
                <c:pt idx="2">
                  <c:v>1</c:v>
                </c:pt>
                <c:pt idx="3">
                  <c:v>2</c:v>
                </c:pt>
              </c:numCache>
            </c:numRef>
          </c:val>
          <c:extLst>
            <c:ext xmlns:c16="http://schemas.microsoft.com/office/drawing/2014/chart" uri="{C3380CC4-5D6E-409C-BE32-E72D297353CC}">
              <c16:uniqueId val="{00000002-71AD-48D3-B1CA-EBF112057C42}"/>
            </c:ext>
          </c:extLst>
        </c:ser>
        <c:ser>
          <c:idx val="2"/>
          <c:order val="2"/>
          <c:tx>
            <c:strRef>
              <c:f>Sheet2!$D$15:$D$16</c:f>
              <c:strCache>
                <c:ptCount val="1"/>
                <c:pt idx="0">
                  <c:v>Less Moderate</c:v>
                </c:pt>
              </c:strCache>
            </c:strRef>
          </c:tx>
          <c:invertIfNegative val="0"/>
          <c:dLbls>
            <c:dLbl>
              <c:idx val="1"/>
              <c:layout>
                <c:manualLayout>
                  <c:x val="4.3715846994535519E-3"/>
                  <c:y val="-9.259259259259269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1AD-48D3-B1CA-EBF112057C42}"/>
                </c:ext>
              </c:extLst>
            </c:dLbl>
            <c:spPr>
              <a:noFill/>
              <a:ln>
                <a:noFill/>
              </a:ln>
              <a:effectLst/>
            </c:spPr>
            <c:txPr>
              <a:bodyPr/>
              <a:lstStyle/>
              <a:p>
                <a:pPr>
                  <a:defRPr lang="en-IN" sz="16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Sheet2!$A$17:$A$21</c:f>
              <c:strCache>
                <c:ptCount val="4"/>
                <c:pt idx="0">
                  <c:v>Excellent</c:v>
                </c:pt>
                <c:pt idx="1">
                  <c:v>Good</c:v>
                </c:pt>
                <c:pt idx="2">
                  <c:v>Less Moderate</c:v>
                </c:pt>
                <c:pt idx="3">
                  <c:v>Moderate</c:v>
                </c:pt>
              </c:strCache>
            </c:strRef>
          </c:cat>
          <c:val>
            <c:numRef>
              <c:f>Sheet2!$D$17:$D$21</c:f>
              <c:numCache>
                <c:formatCode>General</c:formatCode>
                <c:ptCount val="4"/>
                <c:pt idx="0">
                  <c:v>4</c:v>
                </c:pt>
                <c:pt idx="1">
                  <c:v>2</c:v>
                </c:pt>
                <c:pt idx="2">
                  <c:v>11</c:v>
                </c:pt>
              </c:numCache>
            </c:numRef>
          </c:val>
          <c:extLst>
            <c:ext xmlns:c16="http://schemas.microsoft.com/office/drawing/2014/chart" uri="{C3380CC4-5D6E-409C-BE32-E72D297353CC}">
              <c16:uniqueId val="{00000004-71AD-48D3-B1CA-EBF112057C42}"/>
            </c:ext>
          </c:extLst>
        </c:ser>
        <c:ser>
          <c:idx val="3"/>
          <c:order val="3"/>
          <c:tx>
            <c:strRef>
              <c:f>Sheet2!$E$15:$E$16</c:f>
              <c:strCache>
                <c:ptCount val="1"/>
                <c:pt idx="0">
                  <c:v>Moderate</c:v>
                </c:pt>
              </c:strCache>
            </c:strRef>
          </c:tx>
          <c:invertIfNegative val="0"/>
          <c:dLbls>
            <c:dLbl>
              <c:idx val="0"/>
              <c:layout>
                <c:manualLayout>
                  <c:x val="8.743169398907124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1AD-48D3-B1CA-EBF112057C42}"/>
                </c:ext>
              </c:extLst>
            </c:dLbl>
            <c:dLbl>
              <c:idx val="1"/>
              <c:layout>
                <c:manualLayout>
                  <c:x val="2.185620240092943E-3"/>
                  <c:y val="4.6296296296296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1AD-48D3-B1CA-EBF112057C42}"/>
                </c:ext>
              </c:extLst>
            </c:dLbl>
            <c:spPr>
              <a:noFill/>
              <a:ln>
                <a:noFill/>
              </a:ln>
              <a:effectLst/>
            </c:spPr>
            <c:txPr>
              <a:bodyPr/>
              <a:lstStyle/>
              <a:p>
                <a:pPr>
                  <a:defRPr lang="en-IN" sz="16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Sheet2!$A$17:$A$21</c:f>
              <c:strCache>
                <c:ptCount val="4"/>
                <c:pt idx="0">
                  <c:v>Excellent</c:v>
                </c:pt>
                <c:pt idx="1">
                  <c:v>Good</c:v>
                </c:pt>
                <c:pt idx="2">
                  <c:v>Less Moderate</c:v>
                </c:pt>
                <c:pt idx="3">
                  <c:v>Moderate</c:v>
                </c:pt>
              </c:strCache>
            </c:strRef>
          </c:cat>
          <c:val>
            <c:numRef>
              <c:f>Sheet2!$E$17:$E$21</c:f>
              <c:numCache>
                <c:formatCode>General</c:formatCode>
                <c:ptCount val="4"/>
                <c:pt idx="0">
                  <c:v>1</c:v>
                </c:pt>
                <c:pt idx="1">
                  <c:v>8</c:v>
                </c:pt>
                <c:pt idx="3">
                  <c:v>8</c:v>
                </c:pt>
              </c:numCache>
            </c:numRef>
          </c:val>
          <c:extLst>
            <c:ext xmlns:c16="http://schemas.microsoft.com/office/drawing/2014/chart" uri="{C3380CC4-5D6E-409C-BE32-E72D297353CC}">
              <c16:uniqueId val="{00000007-71AD-48D3-B1CA-EBF112057C42}"/>
            </c:ext>
          </c:extLst>
        </c:ser>
        <c:dLbls>
          <c:showLegendKey val="0"/>
          <c:showVal val="0"/>
          <c:showCatName val="0"/>
          <c:showSerName val="0"/>
          <c:showPercent val="0"/>
          <c:showBubbleSize val="0"/>
        </c:dLbls>
        <c:gapWidth val="150"/>
        <c:shape val="box"/>
        <c:axId val="180265344"/>
        <c:axId val="180266880"/>
        <c:axId val="0"/>
      </c:bar3DChart>
      <c:catAx>
        <c:axId val="180265344"/>
        <c:scaling>
          <c:orientation val="minMax"/>
        </c:scaling>
        <c:delete val="0"/>
        <c:axPos val="b"/>
        <c:numFmt formatCode="General" sourceLinked="0"/>
        <c:majorTickMark val="out"/>
        <c:minorTickMark val="none"/>
        <c:tickLblPos val="nextTo"/>
        <c:txPr>
          <a:bodyPr/>
          <a:lstStyle/>
          <a:p>
            <a:pPr>
              <a:defRPr lang="en-IN" b="1"/>
            </a:pPr>
            <a:endParaRPr lang="en-US"/>
          </a:p>
        </c:txPr>
        <c:crossAx val="180266880"/>
        <c:crosses val="autoZero"/>
        <c:auto val="1"/>
        <c:lblAlgn val="ctr"/>
        <c:lblOffset val="100"/>
        <c:noMultiLvlLbl val="0"/>
      </c:catAx>
      <c:valAx>
        <c:axId val="180266880"/>
        <c:scaling>
          <c:orientation val="minMax"/>
        </c:scaling>
        <c:delete val="0"/>
        <c:axPos val="l"/>
        <c:majorGridlines/>
        <c:numFmt formatCode="General" sourceLinked="1"/>
        <c:majorTickMark val="out"/>
        <c:minorTickMark val="none"/>
        <c:tickLblPos val="nextTo"/>
        <c:txPr>
          <a:bodyPr/>
          <a:lstStyle/>
          <a:p>
            <a:pPr>
              <a:defRPr lang="en-IN" b="1"/>
            </a:pPr>
            <a:endParaRPr lang="en-US"/>
          </a:p>
        </c:txPr>
        <c:crossAx val="180265344"/>
        <c:crosses val="autoZero"/>
        <c:crossBetween val="between"/>
      </c:valAx>
    </c:plotArea>
    <c:legend>
      <c:legendPos val="r"/>
      <c:overlay val="0"/>
      <c:txPr>
        <a:bodyPr/>
        <a:lstStyle/>
        <a:p>
          <a:pPr>
            <a:defRPr lang="en-IN" sz="1200" b="1"/>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[Google form of students(copy)1.xlsx]Google form of students(copy)1!PivotTable5</c:name>
    <c:fmtId val="6"/>
  </c:pivotSource>
  <c:chart>
    <c:autoTitleDeleted val="0"/>
    <c:pivotFmts>
      <c:pivotFmt>
        <c:idx val="0"/>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'Google form of students(copy)1'!$B$9:$B$10</c:f>
              <c:strCache>
                <c:ptCount val="1"/>
                <c:pt idx="0">
                  <c:v>Maybe</c:v>
                </c:pt>
              </c:strCache>
            </c:strRef>
          </c:tx>
          <c:invertIfNegative val="0"/>
          <c:dLbls>
            <c:spPr>
              <a:noFill/>
              <a:ln>
                <a:noFill/>
              </a:ln>
              <a:effectLst/>
            </c:spPr>
            <c:txPr>
              <a:bodyPr/>
              <a:lstStyle/>
              <a:p>
                <a:pPr>
                  <a:defRPr sz="24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students(copy)1'!$A$11:$A$15</c:f>
              <c:strCache>
                <c:ptCount val="4"/>
                <c:pt idx="0">
                  <c:v>1 To 2 Hours</c:v>
                </c:pt>
                <c:pt idx="1">
                  <c:v>3 To 4 Hours</c:v>
                </c:pt>
                <c:pt idx="2">
                  <c:v>5 To 6 Hours</c:v>
                </c:pt>
                <c:pt idx="3">
                  <c:v>More than 6 Hours</c:v>
                </c:pt>
              </c:strCache>
            </c:strRef>
          </c:cat>
          <c:val>
            <c:numRef>
              <c:f>'Google form of students(copy)1'!$B$11:$B$15</c:f>
              <c:numCache>
                <c:formatCode>General</c:formatCode>
                <c:ptCount val="4"/>
                <c:pt idx="0">
                  <c:v>1</c:v>
                </c:pt>
                <c:pt idx="1">
                  <c:v>8</c:v>
                </c:pt>
                <c:pt idx="2">
                  <c:v>4</c:v>
                </c:pt>
                <c:pt idx="3">
                  <c:v>1</c:v>
                </c:pt>
              </c:numCache>
            </c:numRef>
          </c:val>
          <c:extLst>
            <c:ext xmlns:c16="http://schemas.microsoft.com/office/drawing/2014/chart" uri="{C3380CC4-5D6E-409C-BE32-E72D297353CC}">
              <c16:uniqueId val="{00000000-C39D-4DB9-85F5-FC5147394EDE}"/>
            </c:ext>
          </c:extLst>
        </c:ser>
        <c:ser>
          <c:idx val="1"/>
          <c:order val="1"/>
          <c:tx>
            <c:strRef>
              <c:f>'Google form of students(copy)1'!$C$9:$C$10</c:f>
              <c:strCache>
                <c:ptCount val="1"/>
                <c:pt idx="0">
                  <c:v>No</c:v>
                </c:pt>
              </c:strCache>
            </c:strRef>
          </c:tx>
          <c:invertIfNegative val="0"/>
          <c:dLbls>
            <c:spPr>
              <a:noFill/>
              <a:ln>
                <a:noFill/>
              </a:ln>
              <a:effectLst/>
            </c:spPr>
            <c:txPr>
              <a:bodyPr/>
              <a:lstStyle/>
              <a:p>
                <a:pPr>
                  <a:defRPr sz="24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students(copy)1'!$A$11:$A$15</c:f>
              <c:strCache>
                <c:ptCount val="4"/>
                <c:pt idx="0">
                  <c:v>1 To 2 Hours</c:v>
                </c:pt>
                <c:pt idx="1">
                  <c:v>3 To 4 Hours</c:v>
                </c:pt>
                <c:pt idx="2">
                  <c:v>5 To 6 Hours</c:v>
                </c:pt>
                <c:pt idx="3">
                  <c:v>More than 6 Hours</c:v>
                </c:pt>
              </c:strCache>
            </c:strRef>
          </c:cat>
          <c:val>
            <c:numRef>
              <c:f>'Google form of students(copy)1'!$C$11:$C$15</c:f>
              <c:numCache>
                <c:formatCode>General</c:formatCode>
                <c:ptCount val="4"/>
                <c:pt idx="0">
                  <c:v>7</c:v>
                </c:pt>
                <c:pt idx="1">
                  <c:v>33</c:v>
                </c:pt>
                <c:pt idx="2">
                  <c:v>16</c:v>
                </c:pt>
                <c:pt idx="3">
                  <c:v>5</c:v>
                </c:pt>
              </c:numCache>
            </c:numRef>
          </c:val>
          <c:extLst>
            <c:ext xmlns:c16="http://schemas.microsoft.com/office/drawing/2014/chart" uri="{C3380CC4-5D6E-409C-BE32-E72D297353CC}">
              <c16:uniqueId val="{00000001-C39D-4DB9-85F5-FC5147394EDE}"/>
            </c:ext>
          </c:extLst>
        </c:ser>
        <c:ser>
          <c:idx val="2"/>
          <c:order val="2"/>
          <c:tx>
            <c:strRef>
              <c:f>'Google form of students(copy)1'!$D$9:$D$10</c:f>
              <c:strCache>
                <c:ptCount val="1"/>
                <c:pt idx="0">
                  <c:v>Sometimes</c:v>
                </c:pt>
              </c:strCache>
            </c:strRef>
          </c:tx>
          <c:invertIfNegative val="0"/>
          <c:dLbls>
            <c:spPr>
              <a:noFill/>
              <a:ln>
                <a:noFill/>
              </a:ln>
              <a:effectLst/>
            </c:spPr>
            <c:txPr>
              <a:bodyPr/>
              <a:lstStyle/>
              <a:p>
                <a:pPr>
                  <a:defRPr sz="24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students(copy)1'!$A$11:$A$15</c:f>
              <c:strCache>
                <c:ptCount val="4"/>
                <c:pt idx="0">
                  <c:v>1 To 2 Hours</c:v>
                </c:pt>
                <c:pt idx="1">
                  <c:v>3 To 4 Hours</c:v>
                </c:pt>
                <c:pt idx="2">
                  <c:v>5 To 6 Hours</c:v>
                </c:pt>
                <c:pt idx="3">
                  <c:v>More than 6 Hours</c:v>
                </c:pt>
              </c:strCache>
            </c:strRef>
          </c:cat>
          <c:val>
            <c:numRef>
              <c:f>'Google form of students(copy)1'!$D$11:$D$15</c:f>
              <c:numCache>
                <c:formatCode>General</c:formatCode>
                <c:ptCount val="4"/>
                <c:pt idx="0">
                  <c:v>3</c:v>
                </c:pt>
                <c:pt idx="1">
                  <c:v>16</c:v>
                </c:pt>
                <c:pt idx="2">
                  <c:v>10</c:v>
                </c:pt>
                <c:pt idx="3">
                  <c:v>2</c:v>
                </c:pt>
              </c:numCache>
            </c:numRef>
          </c:val>
          <c:extLst>
            <c:ext xmlns:c16="http://schemas.microsoft.com/office/drawing/2014/chart" uri="{C3380CC4-5D6E-409C-BE32-E72D297353CC}">
              <c16:uniqueId val="{00000002-C39D-4DB9-85F5-FC5147394EDE}"/>
            </c:ext>
          </c:extLst>
        </c:ser>
        <c:ser>
          <c:idx val="3"/>
          <c:order val="3"/>
          <c:tx>
            <c:strRef>
              <c:f>'Google form of students(copy)1'!$E$9:$E$10</c:f>
              <c:strCache>
                <c:ptCount val="1"/>
                <c:pt idx="0">
                  <c:v>Yes</c:v>
                </c:pt>
              </c:strCache>
            </c:strRef>
          </c:tx>
          <c:invertIfNegative val="0"/>
          <c:dLbls>
            <c:spPr>
              <a:noFill/>
              <a:ln>
                <a:noFill/>
              </a:ln>
              <a:effectLst/>
            </c:spPr>
            <c:txPr>
              <a:bodyPr/>
              <a:lstStyle/>
              <a:p>
                <a:pPr>
                  <a:defRPr sz="24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students(copy)1'!$A$11:$A$15</c:f>
              <c:strCache>
                <c:ptCount val="4"/>
                <c:pt idx="0">
                  <c:v>1 To 2 Hours</c:v>
                </c:pt>
                <c:pt idx="1">
                  <c:v>3 To 4 Hours</c:v>
                </c:pt>
                <c:pt idx="2">
                  <c:v>5 To 6 Hours</c:v>
                </c:pt>
                <c:pt idx="3">
                  <c:v>More than 6 Hours</c:v>
                </c:pt>
              </c:strCache>
            </c:strRef>
          </c:cat>
          <c:val>
            <c:numRef>
              <c:f>'Google form of students(copy)1'!$E$11:$E$15</c:f>
              <c:numCache>
                <c:formatCode>General</c:formatCode>
                <c:ptCount val="4"/>
                <c:pt idx="0">
                  <c:v>4</c:v>
                </c:pt>
                <c:pt idx="1">
                  <c:v>24</c:v>
                </c:pt>
                <c:pt idx="2">
                  <c:v>15</c:v>
                </c:pt>
                <c:pt idx="3">
                  <c:v>4</c:v>
                </c:pt>
              </c:numCache>
            </c:numRef>
          </c:val>
          <c:extLst>
            <c:ext xmlns:c16="http://schemas.microsoft.com/office/drawing/2014/chart" uri="{C3380CC4-5D6E-409C-BE32-E72D297353CC}">
              <c16:uniqueId val="{00000003-C39D-4DB9-85F5-FC5147394EDE}"/>
            </c:ext>
          </c:extLst>
        </c:ser>
        <c:dLbls>
          <c:showLegendKey val="0"/>
          <c:showVal val="0"/>
          <c:showCatName val="0"/>
          <c:showSerName val="0"/>
          <c:showPercent val="0"/>
          <c:showBubbleSize val="0"/>
        </c:dLbls>
        <c:gapWidth val="150"/>
        <c:shape val="pyramid"/>
        <c:axId val="180803456"/>
        <c:axId val="180804992"/>
        <c:axId val="0"/>
      </c:bar3DChart>
      <c:catAx>
        <c:axId val="180803456"/>
        <c:scaling>
          <c:orientation val="minMax"/>
        </c:scaling>
        <c:delete val="0"/>
        <c:axPos val="b"/>
        <c:numFmt formatCode="General" sourceLinked="0"/>
        <c:majorTickMark val="out"/>
        <c:minorTickMark val="none"/>
        <c:tickLblPos val="nextTo"/>
        <c:txPr>
          <a:bodyPr/>
          <a:lstStyle/>
          <a:p>
            <a:pPr>
              <a:defRPr b="1"/>
            </a:pPr>
            <a:endParaRPr lang="en-US"/>
          </a:p>
        </c:txPr>
        <c:crossAx val="180804992"/>
        <c:crosses val="autoZero"/>
        <c:auto val="1"/>
        <c:lblAlgn val="ctr"/>
        <c:lblOffset val="100"/>
        <c:noMultiLvlLbl val="0"/>
      </c:catAx>
      <c:valAx>
        <c:axId val="180804992"/>
        <c:scaling>
          <c:orientation val="minMax"/>
        </c:scaling>
        <c:delete val="0"/>
        <c:axPos val="l"/>
        <c:majorGridlines/>
        <c:numFmt formatCode="General" sourceLinked="1"/>
        <c:majorTickMark val="out"/>
        <c:minorTickMark val="none"/>
        <c:tickLblPos val="nextTo"/>
        <c:txPr>
          <a:bodyPr/>
          <a:lstStyle/>
          <a:p>
            <a:pPr>
              <a:defRPr b="1"/>
            </a:pPr>
            <a:endParaRPr lang="en-US"/>
          </a:p>
        </c:txPr>
        <c:crossAx val="180803456"/>
        <c:crosses val="autoZero"/>
        <c:crossBetween val="between"/>
      </c:valAx>
    </c:plotArea>
    <c:legend>
      <c:legendPos val="r"/>
      <c:overlay val="0"/>
      <c:txPr>
        <a:bodyPr/>
        <a:lstStyle/>
        <a:p>
          <a:pPr>
            <a:defRPr sz="1400" b="1"/>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form of students(copy)1.xlsx]Google form of students(copy)1!PivotTable4</c:name>
    <c:fmtId val="3"/>
  </c:pivotSource>
  <c:chart>
    <c:autoTitleDeleted val="0"/>
    <c:pivotFmts>
      <c:pivotFmt>
        <c:idx val="0"/>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spPr/>
          <c:txPr>
            <a:bodyPr/>
            <a:lstStyle/>
            <a:p>
              <a:pPr>
                <a:defRPr sz="12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percentStacked"/>
        <c:varyColors val="0"/>
        <c:ser>
          <c:idx val="0"/>
          <c:order val="0"/>
          <c:tx>
            <c:strRef>
              <c:f>'Google form of students(copy)1'!$N$9:$N$10</c:f>
              <c:strCache>
                <c:ptCount val="1"/>
                <c:pt idx="0">
                  <c:v>1 To 2 Hours</c:v>
                </c:pt>
              </c:strCache>
            </c:strRef>
          </c:tx>
          <c:invertIfNegative val="0"/>
          <c:dLbls>
            <c:dLbl>
              <c:idx val="1"/>
              <c:layout>
                <c:manualLayout>
                  <c:x val="1.4933730688158069E-3"/>
                  <c:y val="-8.333333333333435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B82-4589-B2C3-1A398407AC59}"/>
                </c:ext>
              </c:extLst>
            </c:dLbl>
            <c:spPr>
              <a:noFill/>
              <a:ln>
                <a:noFill/>
              </a:ln>
              <a:effectLst/>
            </c:spPr>
            <c:txPr>
              <a:bodyPr/>
              <a:lstStyle/>
              <a:p>
                <a:pPr>
                  <a:defRPr sz="2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students(copy)1'!$M$11:$M$15</c:f>
              <c:strCache>
                <c:ptCount val="4"/>
                <c:pt idx="0">
                  <c:v>May be</c:v>
                </c:pt>
                <c:pt idx="1">
                  <c:v>No</c:v>
                </c:pt>
                <c:pt idx="2">
                  <c:v>Sometimes</c:v>
                </c:pt>
                <c:pt idx="3">
                  <c:v>Yes</c:v>
                </c:pt>
              </c:strCache>
            </c:strRef>
          </c:cat>
          <c:val>
            <c:numRef>
              <c:f>'Google form of students(copy)1'!$N$11:$N$15</c:f>
              <c:numCache>
                <c:formatCode>General</c:formatCode>
                <c:ptCount val="4"/>
                <c:pt idx="0">
                  <c:v>1</c:v>
                </c:pt>
                <c:pt idx="1">
                  <c:v>2</c:v>
                </c:pt>
                <c:pt idx="2">
                  <c:v>6</c:v>
                </c:pt>
                <c:pt idx="3">
                  <c:v>6</c:v>
                </c:pt>
              </c:numCache>
            </c:numRef>
          </c:val>
          <c:extLst>
            <c:ext xmlns:c16="http://schemas.microsoft.com/office/drawing/2014/chart" uri="{C3380CC4-5D6E-409C-BE32-E72D297353CC}">
              <c16:uniqueId val="{00000001-EB82-4589-B2C3-1A398407AC59}"/>
            </c:ext>
          </c:extLst>
        </c:ser>
        <c:ser>
          <c:idx val="1"/>
          <c:order val="1"/>
          <c:tx>
            <c:strRef>
              <c:f>'Google form of students(copy)1'!$O$9:$O$10</c:f>
              <c:strCache>
                <c:ptCount val="1"/>
                <c:pt idx="0">
                  <c:v>3 To 4 Hours</c:v>
                </c:pt>
              </c:strCache>
            </c:strRef>
          </c:tx>
          <c:invertIfNegative val="0"/>
          <c:dLbls>
            <c:spPr>
              <a:noFill/>
              <a:ln>
                <a:noFill/>
              </a:ln>
              <a:effectLst/>
            </c:spPr>
            <c:txPr>
              <a:bodyPr/>
              <a:lstStyle/>
              <a:p>
                <a:pPr>
                  <a:defRPr sz="28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students(copy)1'!$M$11:$M$15</c:f>
              <c:strCache>
                <c:ptCount val="4"/>
                <c:pt idx="0">
                  <c:v>May be</c:v>
                </c:pt>
                <c:pt idx="1">
                  <c:v>No</c:v>
                </c:pt>
                <c:pt idx="2">
                  <c:v>Sometimes</c:v>
                </c:pt>
                <c:pt idx="3">
                  <c:v>Yes</c:v>
                </c:pt>
              </c:strCache>
            </c:strRef>
          </c:cat>
          <c:val>
            <c:numRef>
              <c:f>'Google form of students(copy)1'!$O$11:$O$15</c:f>
              <c:numCache>
                <c:formatCode>General</c:formatCode>
                <c:ptCount val="4"/>
                <c:pt idx="0">
                  <c:v>8</c:v>
                </c:pt>
                <c:pt idx="1">
                  <c:v>29</c:v>
                </c:pt>
                <c:pt idx="2">
                  <c:v>18</c:v>
                </c:pt>
                <c:pt idx="3">
                  <c:v>26</c:v>
                </c:pt>
              </c:numCache>
            </c:numRef>
          </c:val>
          <c:extLst>
            <c:ext xmlns:c16="http://schemas.microsoft.com/office/drawing/2014/chart" uri="{C3380CC4-5D6E-409C-BE32-E72D297353CC}">
              <c16:uniqueId val="{00000002-EB82-4589-B2C3-1A398407AC59}"/>
            </c:ext>
          </c:extLst>
        </c:ser>
        <c:ser>
          <c:idx val="2"/>
          <c:order val="2"/>
          <c:tx>
            <c:strRef>
              <c:f>'Google form of students(copy)1'!$P$9:$P$10</c:f>
              <c:strCache>
                <c:ptCount val="1"/>
                <c:pt idx="0">
                  <c:v>5 To 6 Hours</c:v>
                </c:pt>
              </c:strCache>
            </c:strRef>
          </c:tx>
          <c:invertIfNegative val="0"/>
          <c:dLbls>
            <c:spPr>
              <a:noFill/>
              <a:ln>
                <a:noFill/>
              </a:ln>
              <a:effectLst/>
            </c:spPr>
            <c:txPr>
              <a:bodyPr/>
              <a:lstStyle/>
              <a:p>
                <a:pPr>
                  <a:defRPr sz="2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students(copy)1'!$M$11:$M$15</c:f>
              <c:strCache>
                <c:ptCount val="4"/>
                <c:pt idx="0">
                  <c:v>May be</c:v>
                </c:pt>
                <c:pt idx="1">
                  <c:v>No</c:v>
                </c:pt>
                <c:pt idx="2">
                  <c:v>Sometimes</c:v>
                </c:pt>
                <c:pt idx="3">
                  <c:v>Yes</c:v>
                </c:pt>
              </c:strCache>
            </c:strRef>
          </c:cat>
          <c:val>
            <c:numRef>
              <c:f>'Google form of students(copy)1'!$P$11:$P$15</c:f>
              <c:numCache>
                <c:formatCode>General</c:formatCode>
                <c:ptCount val="4"/>
                <c:pt idx="0">
                  <c:v>5</c:v>
                </c:pt>
                <c:pt idx="1">
                  <c:v>12</c:v>
                </c:pt>
                <c:pt idx="2">
                  <c:v>15</c:v>
                </c:pt>
                <c:pt idx="3">
                  <c:v>13</c:v>
                </c:pt>
              </c:numCache>
            </c:numRef>
          </c:val>
          <c:extLst>
            <c:ext xmlns:c16="http://schemas.microsoft.com/office/drawing/2014/chart" uri="{C3380CC4-5D6E-409C-BE32-E72D297353CC}">
              <c16:uniqueId val="{00000003-EB82-4589-B2C3-1A398407AC59}"/>
            </c:ext>
          </c:extLst>
        </c:ser>
        <c:ser>
          <c:idx val="3"/>
          <c:order val="3"/>
          <c:tx>
            <c:strRef>
              <c:f>'Google form of students(copy)1'!$Q$9:$Q$10</c:f>
              <c:strCache>
                <c:ptCount val="1"/>
                <c:pt idx="0">
                  <c:v>More than 6 Hours</c:v>
                </c:pt>
              </c:strCache>
            </c:strRef>
          </c:tx>
          <c:invertIfNegative val="0"/>
          <c:dLbls>
            <c:dLbl>
              <c:idx val="0"/>
              <c:layout>
                <c:manualLayout>
                  <c:x val="0"/>
                  <c:y val="-2.77777777777777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B82-4589-B2C3-1A398407AC59}"/>
                </c:ext>
              </c:extLst>
            </c:dLbl>
            <c:dLbl>
              <c:idx val="1"/>
              <c:layout>
                <c:manualLayout>
                  <c:x val="0"/>
                  <c:y val="-1.94444444444444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B82-4589-B2C3-1A398407AC59}"/>
                </c:ext>
              </c:extLst>
            </c:dLbl>
            <c:dLbl>
              <c:idx val="2"/>
              <c:layout>
                <c:manualLayout>
                  <c:x val="5.9734922752632275E-3"/>
                  <c:y val="-1.38888888888889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B82-4589-B2C3-1A398407AC59}"/>
                </c:ext>
              </c:extLst>
            </c:dLbl>
            <c:dLbl>
              <c:idx val="3"/>
              <c:layout>
                <c:manualLayout>
                  <c:x val="4.4801192064474211E-3"/>
                  <c:y val="-8.33333333333333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B82-4589-B2C3-1A398407AC59}"/>
                </c:ext>
              </c:extLst>
            </c:dLbl>
            <c:spPr>
              <a:noFill/>
              <a:ln>
                <a:noFill/>
              </a:ln>
              <a:effectLst/>
            </c:spPr>
            <c:txPr>
              <a:bodyPr/>
              <a:lstStyle/>
              <a:p>
                <a:pPr>
                  <a:defRPr sz="20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'Google form of students(copy)1'!$M$11:$M$15</c:f>
              <c:strCache>
                <c:ptCount val="4"/>
                <c:pt idx="0">
                  <c:v>May be</c:v>
                </c:pt>
                <c:pt idx="1">
                  <c:v>No</c:v>
                </c:pt>
                <c:pt idx="2">
                  <c:v>Sometimes</c:v>
                </c:pt>
                <c:pt idx="3">
                  <c:v>Yes</c:v>
                </c:pt>
              </c:strCache>
            </c:strRef>
          </c:cat>
          <c:val>
            <c:numRef>
              <c:f>'Google form of students(copy)1'!$Q$11:$Q$15</c:f>
              <c:numCache>
                <c:formatCode>General</c:formatCode>
                <c:ptCount val="4"/>
                <c:pt idx="0">
                  <c:v>1</c:v>
                </c:pt>
                <c:pt idx="1">
                  <c:v>3</c:v>
                </c:pt>
                <c:pt idx="2">
                  <c:v>4</c:v>
                </c:pt>
                <c:pt idx="3">
                  <c:v>4</c:v>
                </c:pt>
              </c:numCache>
            </c:numRef>
          </c:val>
          <c:extLst>
            <c:ext xmlns:c16="http://schemas.microsoft.com/office/drawing/2014/chart" uri="{C3380CC4-5D6E-409C-BE32-E72D297353CC}">
              <c16:uniqueId val="{00000008-EB82-4589-B2C3-1A398407AC59}"/>
            </c:ext>
          </c:extLst>
        </c:ser>
        <c:dLbls>
          <c:showLegendKey val="0"/>
          <c:showVal val="0"/>
          <c:showCatName val="0"/>
          <c:showSerName val="0"/>
          <c:showPercent val="0"/>
          <c:showBubbleSize val="0"/>
        </c:dLbls>
        <c:gapWidth val="150"/>
        <c:shape val="box"/>
        <c:axId val="180880896"/>
        <c:axId val="180882432"/>
        <c:axId val="0"/>
      </c:bar3DChart>
      <c:catAx>
        <c:axId val="180880896"/>
        <c:scaling>
          <c:orientation val="minMax"/>
        </c:scaling>
        <c:delete val="0"/>
        <c:axPos val="b"/>
        <c:numFmt formatCode="General" sourceLinked="0"/>
        <c:majorTickMark val="out"/>
        <c:minorTickMark val="none"/>
        <c:tickLblPos val="nextTo"/>
        <c:txPr>
          <a:bodyPr/>
          <a:lstStyle/>
          <a:p>
            <a:pPr>
              <a:defRPr sz="1400" b="1"/>
            </a:pPr>
            <a:endParaRPr lang="en-US"/>
          </a:p>
        </c:txPr>
        <c:crossAx val="180882432"/>
        <c:crosses val="autoZero"/>
        <c:auto val="1"/>
        <c:lblAlgn val="ctr"/>
        <c:lblOffset val="100"/>
        <c:noMultiLvlLbl val="0"/>
      </c:catAx>
      <c:valAx>
        <c:axId val="180882432"/>
        <c:scaling>
          <c:orientation val="minMax"/>
        </c:scaling>
        <c:delete val="0"/>
        <c:axPos val="l"/>
        <c:majorGridlines/>
        <c:numFmt formatCode="0%" sourceLinked="1"/>
        <c:majorTickMark val="out"/>
        <c:minorTickMark val="none"/>
        <c:tickLblPos val="nextTo"/>
        <c:txPr>
          <a:bodyPr/>
          <a:lstStyle/>
          <a:p>
            <a:pPr>
              <a:defRPr sz="1200" b="1"/>
            </a:pPr>
            <a:endParaRPr lang="en-US"/>
          </a:p>
        </c:txPr>
        <c:crossAx val="180880896"/>
        <c:crosses val="autoZero"/>
        <c:crossBetween val="between"/>
      </c:valAx>
    </c:plotArea>
    <c:legend>
      <c:legendPos val="r"/>
      <c:layout>
        <c:manualLayout>
          <c:xMode val="edge"/>
          <c:yMode val="edge"/>
          <c:x val="0.72217405016181346"/>
          <c:y val="0.26529833770778655"/>
          <c:w val="0.27782594983818654"/>
          <c:h val="0.44162554680664917"/>
        </c:manualLayout>
      </c:layout>
      <c:overlay val="0"/>
      <c:txPr>
        <a:bodyPr/>
        <a:lstStyle/>
        <a:p>
          <a:pPr>
            <a:defRPr sz="1600" b="1"/>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pivotSource>
    <c:name>[teachers graph.xlsx]Sheet2!PivotTable7</c:name>
    <c:fmtId val="2"/>
  </c:pivotSource>
  <c:chart>
    <c:autoTitleDeleted val="1"/>
    <c:pivotFmts>
      <c:pivotFmt>
        <c:idx val="0"/>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1.38888888888889E-2"/>
              <c:y val="-2.7777777777777811E-2"/>
            </c:manualLayout>
          </c:layout>
          <c:spPr/>
          <c:txPr>
            <a:bodyPr/>
            <a:lstStyle/>
            <a:p>
              <a:pPr>
                <a:defRPr lang="en-IN"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1.38888888888889E-2"/>
              <c:y val="-3.2407407407407426E-2"/>
            </c:manualLayout>
          </c:layout>
          <c:spPr/>
          <c:txPr>
            <a:bodyPr/>
            <a:lstStyle/>
            <a:p>
              <a:pPr>
                <a:defRPr lang="en-IN"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1.6666666666666677E-2"/>
              <c:y val="-3.2407407407407426E-2"/>
            </c:manualLayout>
          </c:layout>
          <c:spPr/>
          <c:txPr>
            <a:bodyPr/>
            <a:lstStyle/>
            <a:p>
              <a:pPr>
                <a:defRPr lang="en-IN"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1.38888888888889E-2"/>
              <c:y val="-2.7777777777777811E-2"/>
            </c:manualLayout>
          </c:layout>
          <c:spPr/>
          <c:txPr>
            <a:bodyPr/>
            <a:lstStyle/>
            <a:p>
              <a:pPr>
                <a:defRPr lang="en-IN"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1.38888888888889E-2"/>
              <c:y val="-3.2407407407407426E-2"/>
            </c:manualLayout>
          </c:layout>
          <c:spPr/>
          <c:txPr>
            <a:bodyPr/>
            <a:lstStyle/>
            <a:p>
              <a:pPr>
                <a:defRPr lang="en-IN"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1.6666666666666677E-2"/>
              <c:y val="-3.2407407407407426E-2"/>
            </c:manualLayout>
          </c:layout>
          <c:spPr/>
          <c:txPr>
            <a:bodyPr/>
            <a:lstStyle/>
            <a:p>
              <a:pPr>
                <a:defRPr lang="en-IN" sz="1400"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Sheet2!$B$30</c:f>
              <c:strCache>
                <c:ptCount val="1"/>
                <c:pt idx="0">
                  <c:v>Total</c:v>
                </c:pt>
              </c:strCache>
            </c:strRef>
          </c:tx>
          <c:invertIfNegative val="0"/>
          <c:dLbls>
            <c:dLbl>
              <c:idx val="0"/>
              <c:layout>
                <c:manualLayout>
                  <c:x val="2.4342216198558884E-2"/>
                  <c:y val="-4.4444444444444446E-2"/>
                </c:manualLayout>
              </c:layout>
              <c:spPr>
                <a:effectLst>
                  <a:outerShdw dist="50800" sx="1000" sy="1000" algn="ctr" rotWithShape="0">
                    <a:srgbClr val="000000"/>
                  </a:outerShdw>
                </a:effectLst>
              </c:spPr>
              <c:txPr>
                <a:bodyPr/>
                <a:lstStyle/>
                <a:p>
                  <a:pPr>
                    <a:defRPr sz="3600" b="1">
                      <a:solidFill>
                        <a:schemeClr val="tx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EF4-401C-9F88-C8E518690036}"/>
                </c:ext>
              </c:extLst>
            </c:dLbl>
            <c:dLbl>
              <c:idx val="1"/>
              <c:layout>
                <c:manualLayout>
                  <c:x val="2.5835824444235923E-2"/>
                  <c:y val="-5.740748031496063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EF4-401C-9F88-C8E518690036}"/>
                </c:ext>
              </c:extLst>
            </c:dLbl>
            <c:dLbl>
              <c:idx val="2"/>
              <c:layout>
                <c:manualLayout>
                  <c:x val="1.6666631390137483E-2"/>
                  <c:y val="-5.18519247594050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EF4-401C-9F88-C8E518690036}"/>
                </c:ext>
              </c:extLst>
            </c:dLbl>
            <c:spPr>
              <a:noFill/>
              <a:ln>
                <a:noFill/>
              </a:ln>
              <a:effectLst/>
            </c:spPr>
            <c:txPr>
              <a:bodyPr/>
              <a:lstStyle/>
              <a:p>
                <a:pPr>
                  <a:defRPr sz="3600" b="1">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Sheet2!$A$31:$A$34</c:f>
              <c:strCache>
                <c:ptCount val="3"/>
                <c:pt idx="0">
                  <c:v>Maybe</c:v>
                </c:pt>
                <c:pt idx="1">
                  <c:v>No</c:v>
                </c:pt>
                <c:pt idx="2">
                  <c:v>Yes</c:v>
                </c:pt>
              </c:strCache>
            </c:strRef>
          </c:cat>
          <c:val>
            <c:numRef>
              <c:f>Sheet2!$B$31:$B$34</c:f>
              <c:numCache>
                <c:formatCode>General</c:formatCode>
                <c:ptCount val="3"/>
                <c:pt idx="0">
                  <c:v>8</c:v>
                </c:pt>
                <c:pt idx="1">
                  <c:v>3</c:v>
                </c:pt>
                <c:pt idx="2">
                  <c:v>41</c:v>
                </c:pt>
              </c:numCache>
            </c:numRef>
          </c:val>
          <c:extLst>
            <c:ext xmlns:c16="http://schemas.microsoft.com/office/drawing/2014/chart" uri="{C3380CC4-5D6E-409C-BE32-E72D297353CC}">
              <c16:uniqueId val="{00000003-7EF4-401C-9F88-C8E518690036}"/>
            </c:ext>
          </c:extLst>
        </c:ser>
        <c:dLbls>
          <c:showLegendKey val="0"/>
          <c:showVal val="0"/>
          <c:showCatName val="0"/>
          <c:showSerName val="0"/>
          <c:showPercent val="0"/>
          <c:showBubbleSize val="0"/>
        </c:dLbls>
        <c:gapWidth val="150"/>
        <c:shape val="cylinder"/>
        <c:axId val="180948352"/>
        <c:axId val="180958336"/>
        <c:axId val="0"/>
      </c:bar3DChart>
      <c:catAx>
        <c:axId val="180948352"/>
        <c:scaling>
          <c:orientation val="minMax"/>
        </c:scaling>
        <c:delete val="0"/>
        <c:axPos val="b"/>
        <c:numFmt formatCode="General" sourceLinked="0"/>
        <c:majorTickMark val="out"/>
        <c:minorTickMark val="none"/>
        <c:tickLblPos val="nextTo"/>
        <c:txPr>
          <a:bodyPr/>
          <a:lstStyle/>
          <a:p>
            <a:pPr>
              <a:defRPr b="1"/>
            </a:pPr>
            <a:endParaRPr lang="en-US"/>
          </a:p>
        </c:txPr>
        <c:crossAx val="180958336"/>
        <c:crosses val="autoZero"/>
        <c:auto val="1"/>
        <c:lblAlgn val="ctr"/>
        <c:lblOffset val="100"/>
        <c:noMultiLvlLbl val="0"/>
      </c:catAx>
      <c:valAx>
        <c:axId val="180958336"/>
        <c:scaling>
          <c:orientation val="minMax"/>
        </c:scaling>
        <c:delete val="0"/>
        <c:axPos val="l"/>
        <c:majorGridlines/>
        <c:numFmt formatCode="General" sourceLinked="1"/>
        <c:majorTickMark val="out"/>
        <c:minorTickMark val="none"/>
        <c:tickLblPos val="nextTo"/>
        <c:crossAx val="180948352"/>
        <c:crosses val="autoZero"/>
        <c:crossBetween val="between"/>
      </c:valAx>
    </c:plotArea>
    <c:plotVisOnly val="1"/>
    <c:dispBlanksAs val="gap"/>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10/17/2023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10/17/2023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971800"/>
            <a:ext cx="7010400" cy="2514600"/>
          </a:xfrm>
        </p:spPr>
        <p:txBody>
          <a:bodyPr>
            <a:normAutofit/>
          </a:bodyPr>
          <a:lstStyle/>
          <a:p>
            <a:r>
              <a:rPr lang="en-US" sz="2400" u="sng" cap="none" dirty="0">
                <a:solidFill>
                  <a:schemeClr val="tx1"/>
                </a:solidFill>
              </a:rPr>
              <a:t>By</a:t>
            </a:r>
          </a:p>
          <a:p>
            <a:r>
              <a:rPr lang="en-US" sz="2400" u="sng" cap="none" dirty="0">
                <a:solidFill>
                  <a:schemeClr val="tx1"/>
                </a:solidFill>
              </a:rPr>
              <a:t>Pruthvi Patane</a:t>
            </a:r>
          </a:p>
          <a:p>
            <a:r>
              <a:rPr lang="en-US" sz="2400" u="sng" cap="none" dirty="0" err="1">
                <a:solidFill>
                  <a:schemeClr val="tx1"/>
                </a:solidFill>
              </a:rPr>
              <a:t>Rutvik</a:t>
            </a:r>
            <a:r>
              <a:rPr lang="en-US" sz="2400" u="sng" cap="none" dirty="0">
                <a:solidFill>
                  <a:schemeClr val="tx1"/>
                </a:solidFill>
              </a:rPr>
              <a:t> Joshi</a:t>
            </a:r>
          </a:p>
          <a:p>
            <a:r>
              <a:rPr lang="en-US" sz="2400" u="sng" cap="none" dirty="0">
                <a:solidFill>
                  <a:schemeClr val="tx1"/>
                </a:solidFill>
              </a:rPr>
              <a:t>Ashwini </a:t>
            </a:r>
            <a:r>
              <a:rPr lang="en-US" sz="2400" u="sng" cap="none" dirty="0" err="1">
                <a:solidFill>
                  <a:schemeClr val="tx1"/>
                </a:solidFill>
              </a:rPr>
              <a:t>Dahiphale</a:t>
            </a:r>
            <a:endParaRPr lang="en-US" sz="2400" u="sng" cap="none" dirty="0">
              <a:solidFill>
                <a:schemeClr val="tx1"/>
              </a:solidFill>
            </a:endParaRPr>
          </a:p>
          <a:p>
            <a:r>
              <a:rPr lang="en-US" sz="2400" u="sng" cap="none" dirty="0">
                <a:solidFill>
                  <a:schemeClr val="tx1"/>
                </a:solidFill>
              </a:rPr>
              <a:t>Mayuri </a:t>
            </a:r>
            <a:r>
              <a:rPr lang="en-US" sz="2400" u="sng" cap="none" dirty="0" err="1">
                <a:solidFill>
                  <a:schemeClr val="tx1"/>
                </a:solidFill>
              </a:rPr>
              <a:t>Khanvilkar</a:t>
            </a:r>
            <a:endParaRPr lang="en-US" sz="2400" u="sng" cap="none" dirty="0">
              <a:solidFill>
                <a:schemeClr val="tx1"/>
              </a:solidFill>
            </a:endParaRPr>
          </a:p>
        </p:txBody>
      </p:sp>
      <p:sp>
        <p:nvSpPr>
          <p:cNvPr id="2" name="Title 1"/>
          <p:cNvSpPr>
            <a:spLocks noGrp="1"/>
          </p:cNvSpPr>
          <p:nvPr>
            <p:ph type="ctrTitle"/>
          </p:nvPr>
        </p:nvSpPr>
        <p:spPr>
          <a:xfrm>
            <a:off x="284922" y="152400"/>
            <a:ext cx="8706678" cy="1752600"/>
          </a:xfrm>
        </p:spPr>
        <p:txBody>
          <a:bodyPr>
            <a:normAutofit/>
          </a:bodyPr>
          <a:lstStyle/>
          <a:p>
            <a:r>
              <a:rPr lang="en-US" sz="4000" b="1" u="sng" dirty="0">
                <a:solidFill>
                  <a:srgbClr val="FF0000"/>
                </a:solidFill>
              </a:rPr>
              <a:t>E-LEARNING</a:t>
            </a:r>
            <a:r>
              <a:rPr lang="en-US" sz="4000" b="1" dirty="0">
                <a:solidFill>
                  <a:srgbClr val="FF0000"/>
                </a:solidFill>
              </a:rPr>
              <a:t>,</a:t>
            </a:r>
            <a:r>
              <a:rPr lang="en-US" sz="4000" dirty="0">
                <a:solidFill>
                  <a:srgbClr val="FF0000"/>
                </a:solidFill>
              </a:rPr>
              <a:t> </a:t>
            </a:r>
            <a:r>
              <a:rPr lang="en-US" sz="4000" b="1" u="sng" dirty="0">
                <a:solidFill>
                  <a:srgbClr val="FF0000"/>
                </a:solidFill>
              </a:rPr>
              <a:t>IS</a:t>
            </a:r>
            <a:r>
              <a:rPr lang="en-US" sz="4000" b="1" dirty="0">
                <a:solidFill>
                  <a:srgbClr val="FF0000"/>
                </a:solidFill>
              </a:rPr>
              <a:t> </a:t>
            </a:r>
            <a:r>
              <a:rPr lang="en-US" sz="4000" b="1" u="sng" dirty="0">
                <a:solidFill>
                  <a:srgbClr val="FF0000"/>
                </a:solidFill>
              </a:rPr>
              <a:t>BENEFICIAL</a:t>
            </a:r>
            <a:r>
              <a:rPr lang="en-US" sz="4000" b="1" dirty="0">
                <a:solidFill>
                  <a:srgbClr val="FF0000"/>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371509420"/>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826006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1633200832"/>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448800" cy="758952"/>
          </a:xfrm>
        </p:spPr>
        <p:txBody>
          <a:bodyPr>
            <a:noAutofit/>
          </a:bodyPr>
          <a:lstStyle/>
          <a:p>
            <a:r>
              <a:rPr lang="en-IN" sz="2800" b="1" dirty="0"/>
              <a:t>Change In Students Attendance During Online Lectures As Compared To Classroom Lectures</a:t>
            </a:r>
            <a:endParaRPr lang="en-US" sz="2800"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01028321"/>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991600" cy="758952"/>
          </a:xfrm>
        </p:spPr>
        <p:txBody>
          <a:bodyPr>
            <a:noAutofit/>
          </a:bodyPr>
          <a:lstStyle/>
          <a:p>
            <a:r>
              <a:rPr lang="en-IN" sz="2800" b="1" dirty="0"/>
              <a:t>Opinion About Student's Grasping Ability During Classroom Lectures v/s Online Lectures</a:t>
            </a:r>
            <a:endParaRPr lang="en-US" sz="2800"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35803831"/>
              </p:ext>
            </p:extLst>
          </p:nvPr>
        </p:nvGraphicFramePr>
        <p:xfrm>
          <a:off x="301625" y="1527174"/>
          <a:ext cx="8504238" cy="4873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981200"/>
            <a:ext cx="7772400" cy="1752600"/>
          </a:xfrm>
        </p:spPr>
        <p:txBody>
          <a:bodyPr>
            <a:normAutofit/>
          </a:bodyPr>
          <a:lstStyle/>
          <a:p>
            <a:r>
              <a:rPr lang="en-IN" sz="6000" b="1" u="sng" dirty="0"/>
              <a:t>EFFECTS</a:t>
            </a:r>
          </a:p>
        </p:txBody>
      </p:sp>
    </p:spTree>
    <p:extLst>
      <p:ext uri="{BB962C8B-B14F-4D97-AF65-F5344CB8AC3E}">
        <p14:creationId xmlns:p14="http://schemas.microsoft.com/office/powerpoint/2010/main" val="4104499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b="1" dirty="0"/>
              <a:t>Lectures Hours Per Day v/s </a:t>
            </a:r>
            <a:r>
              <a:rPr lang="en-IN" b="1" dirty="0"/>
              <a:t>Due To Online Lectures Dealing With Ear Problems</a:t>
            </a:r>
            <a:endParaRPr lang="en-US" b="1" dirty="0"/>
          </a:p>
        </p:txBody>
      </p:sp>
      <p:sp>
        <p:nvSpPr>
          <p:cNvPr id="5" name="Content Placeholder 4"/>
          <p:cNvSpPr>
            <a:spLocks noGrp="1"/>
          </p:cNvSpPr>
          <p:nvPr>
            <p:ph sz="quarter" idx="1"/>
          </p:nvPr>
        </p:nvSpPr>
        <p:spPr/>
        <p:txBody>
          <a:bodyPr>
            <a:normAutofit/>
          </a:bodyPr>
          <a:lstStyle/>
          <a:p>
            <a:r>
              <a:rPr lang="en-US" dirty="0"/>
              <a:t>     </a:t>
            </a:r>
          </a:p>
        </p:txBody>
      </p:sp>
      <p:graphicFrame>
        <p:nvGraphicFramePr>
          <p:cNvPr id="4" name="Chart 3"/>
          <p:cNvGraphicFramePr>
            <a:graphicFrameLocks/>
          </p:cNvGraphicFramePr>
          <p:nvPr>
            <p:extLst>
              <p:ext uri="{D42A27DB-BD31-4B8C-83A1-F6EECF244321}">
                <p14:modId xmlns:p14="http://schemas.microsoft.com/office/powerpoint/2010/main" val="1385658420"/>
              </p:ext>
            </p:extLst>
          </p:nvPr>
        </p:nvGraphicFramePr>
        <p:xfrm>
          <a:off x="381000" y="1524000"/>
          <a:ext cx="8382000"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24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 y="384048"/>
            <a:ext cx="9140952" cy="758952"/>
          </a:xfrm>
        </p:spPr>
        <p:txBody>
          <a:bodyPr>
            <a:normAutofit fontScale="90000"/>
          </a:bodyPr>
          <a:lstStyle/>
          <a:p>
            <a:r>
              <a:rPr lang="en-IN" b="1" dirty="0"/>
              <a:t>Lecture Hours Per Day v/s Due To Online Lectures Dealing With Eye Related Problems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46802145"/>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9608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9525000" cy="758952"/>
          </a:xfrm>
        </p:spPr>
        <p:txBody>
          <a:bodyPr>
            <a:noAutofit/>
          </a:bodyPr>
          <a:lstStyle/>
          <a:p>
            <a:r>
              <a:rPr lang="en-IN" sz="2800" b="1" dirty="0"/>
              <a:t>Change In Student's Result During Online Learning  As Compared To Classroom Learning</a:t>
            </a:r>
            <a:endParaRPr lang="en-US" sz="2800"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64612050"/>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2971800"/>
            <a:ext cx="8153400" cy="1752600"/>
          </a:xfrm>
        </p:spPr>
        <p:txBody>
          <a:bodyPr>
            <a:noAutofit/>
          </a:bodyPr>
          <a:lstStyle/>
          <a:p>
            <a:r>
              <a:rPr lang="en-IN" sz="4400" b="1" u="sng" dirty="0"/>
              <a:t>Implications With Respect To Students And Teachers Perspectives</a:t>
            </a:r>
          </a:p>
        </p:txBody>
      </p:sp>
    </p:spTree>
    <p:extLst>
      <p:ext uri="{BB962C8B-B14F-4D97-AF65-F5344CB8AC3E}">
        <p14:creationId xmlns:p14="http://schemas.microsoft.com/office/powerpoint/2010/main" val="363927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064752" cy="758952"/>
          </a:xfrm>
        </p:spPr>
        <p:txBody>
          <a:bodyPr>
            <a:noAutofit/>
          </a:bodyPr>
          <a:lstStyle/>
          <a:p>
            <a:r>
              <a:rPr lang="en-IN" sz="2800" b="1" dirty="0"/>
              <a:t>After The  Pandemic Is Over Online Teaching Method Is Helpful Or Not As Per Students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03409251"/>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5994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5">
                    <a:lumMod val="50000"/>
                  </a:schemeClr>
                </a:solidFill>
              </a:rPr>
              <a:t>INTRODUCTION</a:t>
            </a:r>
          </a:p>
        </p:txBody>
      </p:sp>
      <p:sp>
        <p:nvSpPr>
          <p:cNvPr id="3" name="Content Placeholder 2"/>
          <p:cNvSpPr>
            <a:spLocks noGrp="1"/>
          </p:cNvSpPr>
          <p:nvPr>
            <p:ph sz="quarter" idx="1"/>
          </p:nvPr>
        </p:nvSpPr>
        <p:spPr/>
        <p:txBody>
          <a:bodyPr>
            <a:noAutofit/>
          </a:bodyPr>
          <a:lstStyle/>
          <a:p>
            <a:r>
              <a:rPr lang="en-US" sz="1600" dirty="0"/>
              <a:t>DUE TO THE PANDEMIC MANY EDUCATIONAL INSTITUTIONS WENT ONLINE AS IT WAS IMPOSSIBLE TO ATTEND PHYSICALLY DUE THE RISK OF GETTING INFECTED AND ULTIMATELY RISE IN THE SPREAD OF THE COVID19.</a:t>
            </a:r>
          </a:p>
          <a:p>
            <a:r>
              <a:rPr lang="en-US" sz="1600" dirty="0"/>
              <a:t>SO TO CONTINUE THE WHOLE EDUCATION SYSTEM,E-CLASSROM WAS INTRODUCED WHERE STUDENTS WITHOUT ACTUALLY ATTENDING PHYSICAL CLASSROOMS  WERE ASKED TO RESUME ACADEMIC COURSES THROUGH VARIOUS PLATFORMS OVER THE INTERNET.</a:t>
            </a:r>
          </a:p>
          <a:p>
            <a:r>
              <a:rPr lang="en-US" sz="1600" dirty="0"/>
              <a:t>THE E-CLASSROOMS ALLOW LIVELY INTERACTION BETWEEN THE STDUENTS AND TEACHERS.</a:t>
            </a:r>
          </a:p>
          <a:p>
            <a:r>
              <a:rPr lang="en-US" sz="1600" dirty="0"/>
              <a:t>FROM THIS STUDY WE ARE TRYING TO LEARN THE POSITIVE AND NEGATIVE EFFECTS OF E-CLASSROOMS. ALSO WE ARE TRYING TO LEARN WHICH MODE OF CLASSROOM IS ACTUALLY BENEFICIAL IN THE INTEREST OF STUDENTS AND TEACHERS </a:t>
            </a:r>
          </a:p>
          <a:p>
            <a:r>
              <a:rPr lang="en-US" sz="1600" dirty="0"/>
              <a:t>THE STUDY CONSISTS OF SAMPLES COLLECTED FROM BOTH STUDENTS AND TEACHERS.IT COMPRISES OF </a:t>
            </a:r>
            <a:r>
              <a:rPr lang="en-US" sz="1600" b="1" dirty="0"/>
              <a:t>150</a:t>
            </a:r>
            <a:r>
              <a:rPr lang="en-US" sz="1600" dirty="0"/>
              <a:t> SAMPLES FROM STUDENTS AND </a:t>
            </a:r>
            <a:r>
              <a:rPr lang="en-US" sz="1600" b="1" dirty="0"/>
              <a:t>50</a:t>
            </a:r>
            <a:r>
              <a:rPr lang="en-US" sz="1600" dirty="0"/>
              <a:t> FROM TEACHERS.</a:t>
            </a:r>
          </a:p>
          <a:p>
            <a:r>
              <a:rPr lang="en-US" sz="1600" dirty="0"/>
              <a:t>THE DATA IS COMPOSED WITH VARIOUS DEMOGRAPHIC FACTORS AND UNBAISED RESPONSES TO THE QUESTIONS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372600" cy="758952"/>
          </a:xfrm>
        </p:spPr>
        <p:txBody>
          <a:bodyPr>
            <a:noAutofit/>
          </a:bodyPr>
          <a:lstStyle/>
          <a:p>
            <a:r>
              <a:rPr lang="en-IN" sz="2800" b="1" dirty="0"/>
              <a:t>After The  Pandemic  Is  Over Online Teaching Method Is Helpful Or Not As Per Teachers</a:t>
            </a:r>
            <a:endParaRPr lang="en-US" sz="2800"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23640054"/>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 y="228600"/>
            <a:ext cx="9293352" cy="758952"/>
          </a:xfrm>
        </p:spPr>
        <p:txBody>
          <a:bodyPr>
            <a:noAutofit/>
          </a:bodyPr>
          <a:lstStyle/>
          <a:p>
            <a:r>
              <a:rPr lang="en-IN" sz="3200" b="1" dirty="0">
                <a:effectLst>
                  <a:outerShdw blurRad="38100" dist="38100" dir="2700000" algn="tl">
                    <a:srgbClr val="000000">
                      <a:alpha val="43137"/>
                    </a:srgbClr>
                  </a:outerShdw>
                </a:effectLst>
              </a:rPr>
              <a:t>Grasping Ability v/s Mode Of Lectures.</a:t>
            </a:r>
          </a:p>
        </p:txBody>
      </p:sp>
      <p:sp>
        <p:nvSpPr>
          <p:cNvPr id="3" name="Content Placeholder 2"/>
          <p:cNvSpPr>
            <a:spLocks noGrp="1"/>
          </p:cNvSpPr>
          <p:nvPr>
            <p:ph sz="quarter" idx="1"/>
          </p:nvPr>
        </p:nvSpPr>
        <p:spPr>
          <a:xfrm>
            <a:off x="301752" y="1676400"/>
            <a:ext cx="8503920" cy="4572000"/>
          </a:xfrm>
        </p:spPr>
        <p:txBody>
          <a:bodyPr>
            <a:normAutofit lnSpcReduction="10000"/>
          </a:bodyPr>
          <a:lstStyle/>
          <a:p>
            <a:r>
              <a:rPr lang="en-US" dirty="0"/>
              <a:t>P value= 0.0103979</a:t>
            </a:r>
          </a:p>
          <a:p>
            <a:r>
              <a:rPr lang="en-IN" dirty="0"/>
              <a:t>Reject </a:t>
            </a:r>
            <a:r>
              <a:rPr lang="en-US" dirty="0"/>
              <a:t>H0</a:t>
            </a:r>
            <a:r>
              <a:rPr lang="en-US" sz="2000" dirty="0"/>
              <a:t>1.</a:t>
            </a:r>
          </a:p>
          <a:p>
            <a:r>
              <a:rPr lang="en-US" dirty="0"/>
              <a:t>Grasping Ability Of Students Is Dependent Of How Many Hours Students Can Conveniently Attend The E-CLASSROOM.</a:t>
            </a:r>
          </a:p>
          <a:p>
            <a:endParaRPr lang="en-US" dirty="0"/>
          </a:p>
          <a:p>
            <a:pPr>
              <a:buFont typeface="Wingdings" pitchFamily="2" charset="2"/>
              <a:buChar char="v"/>
            </a:pPr>
            <a:r>
              <a:rPr lang="en-US" dirty="0"/>
              <a:t>P value= 0.04900411</a:t>
            </a:r>
          </a:p>
          <a:p>
            <a:pPr>
              <a:buFont typeface="Wingdings" pitchFamily="2" charset="2"/>
              <a:buChar char="v"/>
            </a:pPr>
            <a:r>
              <a:rPr lang="en-IN" dirty="0"/>
              <a:t>Reject </a:t>
            </a:r>
            <a:r>
              <a:rPr lang="en-US" dirty="0"/>
              <a:t>H0</a:t>
            </a:r>
            <a:r>
              <a:rPr lang="en-US" sz="2000" dirty="0"/>
              <a:t>2.</a:t>
            </a:r>
          </a:p>
          <a:p>
            <a:pPr>
              <a:buFont typeface="Wingdings" pitchFamily="2" charset="2"/>
              <a:buChar char="v"/>
            </a:pPr>
            <a:r>
              <a:rPr lang="en-US" dirty="0"/>
              <a:t>Grasping Ability Of Students Is Dependent Of Physical Lectures.</a:t>
            </a:r>
            <a:endParaRPr lang="en-IN" dirty="0"/>
          </a:p>
          <a:p>
            <a:pPr>
              <a:buFont typeface="Wingdings" pitchFamily="2" charset="2"/>
              <a:buChar char="v"/>
            </a:pPr>
            <a:endParaRPr lang="en-US" dirty="0"/>
          </a:p>
          <a:p>
            <a:endParaRPr lang="en-US" sz="2000" dirty="0"/>
          </a:p>
          <a:p>
            <a:endParaRPr lang="en-IN" dirty="0"/>
          </a:p>
          <a:p>
            <a:endParaRPr lang="en-IN" dirty="0"/>
          </a:p>
        </p:txBody>
      </p:sp>
    </p:spTree>
    <p:extLst>
      <p:ext uri="{BB962C8B-B14F-4D97-AF65-F5344CB8AC3E}">
        <p14:creationId xmlns:p14="http://schemas.microsoft.com/office/powerpoint/2010/main" val="3132287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905000"/>
            <a:ext cx="7772400" cy="1752600"/>
          </a:xfrm>
        </p:spPr>
        <p:txBody>
          <a:bodyPr>
            <a:normAutofit/>
          </a:bodyPr>
          <a:lstStyle/>
          <a:p>
            <a:r>
              <a:rPr lang="en-IN" sz="5400" b="1" u="sng" dirty="0"/>
              <a:t>CONCLUSIONS</a:t>
            </a:r>
          </a:p>
        </p:txBody>
      </p:sp>
    </p:spTree>
    <p:extLst>
      <p:ext uri="{BB962C8B-B14F-4D97-AF65-F5344CB8AC3E}">
        <p14:creationId xmlns:p14="http://schemas.microsoft.com/office/powerpoint/2010/main" val="2670012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Preferable Teaching Method</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565264924"/>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FINAL CONCLUSIONS</a:t>
            </a:r>
          </a:p>
        </p:txBody>
      </p:sp>
      <p:sp>
        <p:nvSpPr>
          <p:cNvPr id="3" name="Content Placeholder 2"/>
          <p:cNvSpPr>
            <a:spLocks noGrp="1"/>
          </p:cNvSpPr>
          <p:nvPr>
            <p:ph sz="quarter" idx="1"/>
          </p:nvPr>
        </p:nvSpPr>
        <p:spPr>
          <a:xfrm>
            <a:off x="335280" y="1371600"/>
            <a:ext cx="8503920" cy="4572000"/>
          </a:xfrm>
        </p:spPr>
        <p:txBody>
          <a:bodyPr>
            <a:noAutofit/>
          </a:bodyPr>
          <a:lstStyle/>
          <a:p>
            <a:pPr>
              <a:buFont typeface="Wingdings" pitchFamily="2" charset="2"/>
              <a:buChar char="Ø"/>
            </a:pPr>
            <a:r>
              <a:rPr lang="en-IN" sz="2400" dirty="0"/>
              <a:t>E-CLASSROOM Studies Has Various Positive Impacts But It Has More Negative Effects On Students Studies &amp; There Health.</a:t>
            </a:r>
          </a:p>
          <a:p>
            <a:pPr>
              <a:buFont typeface="Wingdings" pitchFamily="2" charset="2"/>
              <a:buChar char="Ø"/>
            </a:pPr>
            <a:r>
              <a:rPr lang="en-IN" sz="2400" dirty="0"/>
              <a:t>We Saw That The Best Mode Of Study Is Traditional Classroom Teaching Then The E-CLASSROOM Teaching.</a:t>
            </a:r>
          </a:p>
          <a:p>
            <a:pPr>
              <a:buFont typeface="Wingdings" pitchFamily="2" charset="2"/>
              <a:buChar char="Ø"/>
            </a:pPr>
            <a:r>
              <a:rPr lang="en-IN" sz="2400" dirty="0"/>
              <a:t>From F-Test We Conclude That </a:t>
            </a:r>
            <a:r>
              <a:rPr lang="en-US" sz="2400" dirty="0"/>
              <a:t>Grasping Ability Of Students Is Dependent Of How Many Hours Students Can Conveniently Attend The E-CLASSROOM, With Also Dependent On Physical Lectures.</a:t>
            </a:r>
          </a:p>
          <a:p>
            <a:pPr>
              <a:buFont typeface="Wingdings" pitchFamily="2" charset="2"/>
              <a:buChar char="Ø"/>
            </a:pPr>
            <a:r>
              <a:rPr lang="en-IN" sz="2400" dirty="0"/>
              <a:t>It is the useful technique after the pandemic over for those students who came far from there home for colleges, also when the heavy rain falls, this method of teaching is useful at that perspectives.</a:t>
            </a:r>
          </a:p>
          <a:p>
            <a:pPr>
              <a:buFont typeface="Wingdings" pitchFamily="2" charset="2"/>
              <a:buChar char="Ø"/>
            </a:pPr>
            <a:endParaRPr lang="en-IN" sz="2400" dirty="0"/>
          </a:p>
        </p:txBody>
      </p:sp>
    </p:spTree>
    <p:extLst>
      <p:ext uri="{BB962C8B-B14F-4D97-AF65-F5344CB8AC3E}">
        <p14:creationId xmlns:p14="http://schemas.microsoft.com/office/powerpoint/2010/main" val="362546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2">
                    <a:lumMod val="50000"/>
                  </a:schemeClr>
                </a:solidFill>
              </a:rPr>
              <a:t>OBJECTIVES </a:t>
            </a:r>
          </a:p>
        </p:txBody>
      </p:sp>
      <p:sp>
        <p:nvSpPr>
          <p:cNvPr id="3" name="Content Placeholder 2"/>
          <p:cNvSpPr>
            <a:spLocks noGrp="1"/>
          </p:cNvSpPr>
          <p:nvPr>
            <p:ph sz="quarter" idx="1"/>
          </p:nvPr>
        </p:nvSpPr>
        <p:spPr>
          <a:xfrm>
            <a:off x="301752" y="1527048"/>
            <a:ext cx="8842248" cy="4949952"/>
          </a:xfrm>
        </p:spPr>
        <p:txBody>
          <a:bodyPr>
            <a:noAutofit/>
          </a:bodyPr>
          <a:lstStyle/>
          <a:p>
            <a:pPr>
              <a:buClr>
                <a:srgbClr val="FF0000"/>
              </a:buClr>
              <a:buFont typeface="Wingdings" pitchFamily="2" charset="2"/>
              <a:buChar char="Ø"/>
            </a:pPr>
            <a:r>
              <a:rPr lang="en-US" sz="2800" dirty="0"/>
              <a:t>TO LEARN THE POSITIVE AND NEGATIVE EFFECTS OF E-CLASSROOMS.</a:t>
            </a:r>
          </a:p>
          <a:p>
            <a:pPr marL="0" indent="0">
              <a:buClr>
                <a:srgbClr val="FF0000"/>
              </a:buClr>
              <a:buNone/>
            </a:pPr>
            <a:endParaRPr lang="en-US" sz="2800" dirty="0"/>
          </a:p>
          <a:p>
            <a:pPr>
              <a:buClr>
                <a:srgbClr val="FF0000"/>
              </a:buClr>
              <a:buFont typeface="Wingdings" pitchFamily="2" charset="2"/>
              <a:buChar char="Ø"/>
            </a:pPr>
            <a:r>
              <a:rPr lang="en-US" sz="2800" dirty="0"/>
              <a:t>TO LEARN WHICH IS THE BEST MODE OF STUDY THE ONLINE OR THE TRADITIONAL FROM BOTH STUDETN’S AND TEACHER’S PERSPECTIVE.</a:t>
            </a:r>
          </a:p>
          <a:p>
            <a:pPr marL="0" indent="0">
              <a:buClr>
                <a:srgbClr val="FF0000"/>
              </a:buClr>
              <a:buNone/>
            </a:pPr>
            <a:endParaRPr lang="en-US" sz="2800" dirty="0"/>
          </a:p>
          <a:p>
            <a:pPr>
              <a:buClr>
                <a:srgbClr val="FF0000"/>
              </a:buClr>
              <a:buFont typeface="Wingdings" pitchFamily="2" charset="2"/>
              <a:buChar char="Ø"/>
            </a:pPr>
            <a:r>
              <a:rPr lang="en-US" sz="2800" dirty="0"/>
              <a:t>TO LEARN THE IMPLIATIONS FROM BOTH STUDENTS AND TEACHERS.</a:t>
            </a:r>
          </a:p>
          <a:p>
            <a:endParaRPr lang="en-US" sz="2800" dirty="0"/>
          </a:p>
          <a:p>
            <a:pPr>
              <a:buNone/>
            </a:pPr>
            <a:r>
              <a:rPr lang="en-US" sz="28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800" b="1" u="sng" dirty="0"/>
              <a:t>HYPOTHESIS</a:t>
            </a:r>
          </a:p>
        </p:txBody>
      </p:sp>
      <p:sp>
        <p:nvSpPr>
          <p:cNvPr id="3" name="Content Placeholder 2"/>
          <p:cNvSpPr>
            <a:spLocks noGrp="1"/>
          </p:cNvSpPr>
          <p:nvPr>
            <p:ph sz="quarter" idx="1"/>
          </p:nvPr>
        </p:nvSpPr>
        <p:spPr>
          <a:xfrm>
            <a:off x="152400" y="1447800"/>
            <a:ext cx="8839200" cy="5105400"/>
          </a:xfrm>
        </p:spPr>
        <p:txBody>
          <a:bodyPr>
            <a:normAutofit/>
          </a:bodyPr>
          <a:lstStyle/>
          <a:p>
            <a:pPr>
              <a:buFont typeface="Wingdings" pitchFamily="2" charset="2"/>
              <a:buChar char="q"/>
            </a:pPr>
            <a:r>
              <a:rPr lang="en-US" dirty="0"/>
              <a:t>H0</a:t>
            </a:r>
            <a:r>
              <a:rPr lang="en-US" sz="2000" dirty="0"/>
              <a:t>1</a:t>
            </a:r>
            <a:r>
              <a:rPr lang="en-US" dirty="0"/>
              <a:t>:Grasping Ability Of Students Is Independent Of How Many Hours Students Can Conveniently Attend The E-CLASSROOM.</a:t>
            </a:r>
          </a:p>
          <a:p>
            <a:pPr>
              <a:buFont typeface="Wingdings" pitchFamily="2" charset="2"/>
              <a:buChar char="q"/>
            </a:pPr>
            <a:r>
              <a:rPr lang="en-US" dirty="0"/>
              <a:t>H1</a:t>
            </a:r>
            <a:r>
              <a:rPr lang="en-US" sz="2000" dirty="0"/>
              <a:t>1</a:t>
            </a:r>
            <a:r>
              <a:rPr lang="en-US" dirty="0"/>
              <a:t>:Grasping Ability Of Students Is Dependent Of How Many Hours Students Can Conveniently Attend The E-CLASSROOM.</a:t>
            </a:r>
          </a:p>
          <a:p>
            <a:pPr marL="0" indent="0">
              <a:buNone/>
            </a:pPr>
            <a:endParaRPr lang="en-US" dirty="0"/>
          </a:p>
          <a:p>
            <a:pPr>
              <a:buFont typeface="Wingdings" pitchFamily="2" charset="2"/>
              <a:buChar char="v"/>
            </a:pPr>
            <a:r>
              <a:rPr lang="en-US" dirty="0"/>
              <a:t>H0</a:t>
            </a:r>
            <a:r>
              <a:rPr lang="en-US" sz="2000" dirty="0"/>
              <a:t>2:</a:t>
            </a:r>
            <a:r>
              <a:rPr lang="en-US" dirty="0"/>
              <a:t>Grasping Ability Of Students Is Independent Of Physical Lectures.</a:t>
            </a:r>
          </a:p>
          <a:p>
            <a:pPr>
              <a:buFont typeface="Wingdings" pitchFamily="2" charset="2"/>
              <a:buChar char="v"/>
            </a:pPr>
            <a:r>
              <a:rPr lang="en-US" dirty="0"/>
              <a:t>H1</a:t>
            </a:r>
            <a:r>
              <a:rPr lang="en-US" sz="2000" dirty="0"/>
              <a:t>2:</a:t>
            </a:r>
            <a:r>
              <a:rPr lang="en-US" dirty="0"/>
              <a:t>Grasping Ability Of Students Is Dependent Of Physical Lectures</a:t>
            </a:r>
            <a:endParaRPr lang="en-IN" dirty="0"/>
          </a:p>
          <a:p>
            <a:pPr>
              <a:buFont typeface="Wingdings" pitchFamily="2" charset="2"/>
              <a:buChar char="v"/>
            </a:pPr>
            <a:endParaRPr lang="en-IN" dirty="0"/>
          </a:p>
        </p:txBody>
      </p:sp>
    </p:spTree>
    <p:extLst>
      <p:ext uri="{BB962C8B-B14F-4D97-AF65-F5344CB8AC3E}">
        <p14:creationId xmlns:p14="http://schemas.microsoft.com/office/powerpoint/2010/main" val="285905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t>RESEARCH METHODOLOGY</a:t>
            </a:r>
          </a:p>
        </p:txBody>
      </p:sp>
      <p:sp>
        <p:nvSpPr>
          <p:cNvPr id="3" name="Content Placeholder 2"/>
          <p:cNvSpPr>
            <a:spLocks noGrp="1"/>
          </p:cNvSpPr>
          <p:nvPr>
            <p:ph sz="quarter" idx="1"/>
          </p:nvPr>
        </p:nvSpPr>
        <p:spPr>
          <a:xfrm>
            <a:off x="304800" y="1676400"/>
            <a:ext cx="8503920" cy="4572000"/>
          </a:xfrm>
        </p:spPr>
        <p:txBody>
          <a:bodyPr>
            <a:normAutofit/>
          </a:bodyPr>
          <a:lstStyle/>
          <a:p>
            <a:r>
              <a:rPr lang="en-US" sz="2800" dirty="0"/>
              <a:t>Data Collection Is Made Through Primary Sources.</a:t>
            </a:r>
            <a:endParaRPr lang="en-US" sz="3000" dirty="0"/>
          </a:p>
          <a:p>
            <a:r>
              <a:rPr lang="en-US" sz="3000" dirty="0"/>
              <a:t>The Sample Was Drawn From 153 Students &amp; 53 Teachers.</a:t>
            </a:r>
          </a:p>
          <a:p>
            <a:r>
              <a:rPr lang="en-US" sz="2800" dirty="0"/>
              <a:t>Statistical Analysis is done using Microsoft Excel.</a:t>
            </a:r>
          </a:p>
          <a:p>
            <a:r>
              <a:rPr lang="en-US" sz="2800" dirty="0"/>
              <a:t>The Testing Is Done Using F-Test.</a:t>
            </a:r>
          </a:p>
          <a:p>
            <a:r>
              <a:rPr lang="en-US" sz="2800" dirty="0"/>
              <a:t>Graphical Representation Was Done, To Find Out Various Results.</a:t>
            </a:r>
            <a:endParaRPr lang="en-US" dirty="0"/>
          </a:p>
        </p:txBody>
      </p:sp>
    </p:spTree>
    <p:extLst>
      <p:ext uri="{BB962C8B-B14F-4D97-AF65-F5344CB8AC3E}">
        <p14:creationId xmlns:p14="http://schemas.microsoft.com/office/powerpoint/2010/main" val="77720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 y="838200"/>
            <a:ext cx="8991600" cy="3048000"/>
          </a:xfrm>
        </p:spPr>
        <p:txBody>
          <a:bodyPr>
            <a:normAutofit/>
          </a:bodyPr>
          <a:lstStyle/>
          <a:p>
            <a:r>
              <a:rPr lang="en-IN" sz="5400" b="1" u="sng" dirty="0"/>
              <a:t>OBSERVATIONS</a:t>
            </a:r>
          </a:p>
        </p:txBody>
      </p:sp>
    </p:spTree>
    <p:extLst>
      <p:ext uri="{BB962C8B-B14F-4D97-AF65-F5344CB8AC3E}">
        <p14:creationId xmlns:p14="http://schemas.microsoft.com/office/powerpoint/2010/main" val="358268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 y="0"/>
            <a:ext cx="9070848" cy="1143000"/>
          </a:xfrm>
        </p:spPr>
        <p:txBody>
          <a:bodyPr>
            <a:normAutofit/>
          </a:bodyPr>
          <a:lstStyle/>
          <a:p>
            <a:r>
              <a:rPr lang="en-IN" sz="2800" b="1" dirty="0"/>
              <a:t>Hours Do Have Lectures For A Day v/s Hours Students can Conveniently Sit Per Day</a:t>
            </a:r>
            <a:endParaRPr lang="en-US" sz="2800" b="1"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227415602"/>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IN" b="1" dirty="0"/>
              <a:t>Lectures Hours Per Day v/s Grasping Ability During Online Lecture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62065565"/>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126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 y="990600"/>
            <a:ext cx="8839200" cy="3733800"/>
          </a:xfrm>
        </p:spPr>
        <p:txBody>
          <a:bodyPr>
            <a:normAutofit/>
          </a:bodyPr>
          <a:lstStyle/>
          <a:p>
            <a:r>
              <a:rPr lang="en-IN" b="1" dirty="0"/>
              <a:t>Teaching Method Used By Teachers v/s Preferable Teaching Method By Students</a:t>
            </a:r>
          </a:p>
        </p:txBody>
      </p:sp>
    </p:spTree>
    <p:extLst>
      <p:ext uri="{BB962C8B-B14F-4D97-AF65-F5344CB8AC3E}">
        <p14:creationId xmlns:p14="http://schemas.microsoft.com/office/powerpoint/2010/main" val="581804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344</TotalTime>
  <Words>679</Words>
  <Application>Microsoft Office PowerPoint</Application>
  <PresentationFormat>On-screen Show (4:3)</PresentationFormat>
  <Paragraphs>118</Paragraphs>
  <Slides>24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Book Antiqua</vt:lpstr>
      <vt:lpstr>Georgia</vt:lpstr>
      <vt:lpstr>Lucida Sans</vt:lpstr>
      <vt:lpstr>Wingdings</vt:lpstr>
      <vt:lpstr>Wingdings 2</vt:lpstr>
      <vt:lpstr>Wingdings 3</vt:lpstr>
      <vt:lpstr>Civic</vt:lpstr>
      <vt:lpstr>Apex</vt:lpstr>
      <vt:lpstr>E-LEARNING, IS BENEFICIAL!!</vt:lpstr>
      <vt:lpstr>INTRODUCTION</vt:lpstr>
      <vt:lpstr>OBJECTIVES </vt:lpstr>
      <vt:lpstr>HYPOTHESIS</vt:lpstr>
      <vt:lpstr>RESEARCH METHODOLOGY</vt:lpstr>
      <vt:lpstr>OBSERVATIONS</vt:lpstr>
      <vt:lpstr>Hours Do Have Lectures For A Day v/s Hours Students can Conveniently Sit Per Day</vt:lpstr>
      <vt:lpstr>Lectures Hours Per Day v/s Grasping Ability During Online Lecture</vt:lpstr>
      <vt:lpstr>Teaching Method Used By Teachers v/s Preferable Teaching Method By Students</vt:lpstr>
      <vt:lpstr>PowerPoint Presentation</vt:lpstr>
      <vt:lpstr>PowerPoint Presentation</vt:lpstr>
      <vt:lpstr>Change In Students Attendance During Online Lectures As Compared To Classroom Lectures</vt:lpstr>
      <vt:lpstr>Opinion About Student's Grasping Ability During Classroom Lectures v/s Online Lectures</vt:lpstr>
      <vt:lpstr>EFFECTS</vt:lpstr>
      <vt:lpstr>Lectures Hours Per Day v/s Due To Online Lectures Dealing With Ear Problems</vt:lpstr>
      <vt:lpstr>Lecture Hours Per Day v/s Due To Online Lectures Dealing With Eye Related Problems</vt:lpstr>
      <vt:lpstr>Change In Student's Result During Online Learning  As Compared To Classroom Learning</vt:lpstr>
      <vt:lpstr>Implications With Respect To Students And Teachers Perspectives</vt:lpstr>
      <vt:lpstr>After The  Pandemic Is Over Online Teaching Method Is Helpful Or Not As Per Students</vt:lpstr>
      <vt:lpstr>After The  Pandemic  Is  Over Online Teaching Method Is Helpful Or Not As Per Teachers</vt:lpstr>
      <vt:lpstr>Grasping Ability v/s Mode Of Lectures.</vt:lpstr>
      <vt:lpstr>CONCLUSIONS</vt:lpstr>
      <vt:lpstr>Preferable Teaching Method</vt:lpstr>
      <vt:lpstr>FINAL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GOOD OR BAD EFFECTS OF E-CLASSROOM</dc:title>
  <dc:creator>User</dc:creator>
  <cp:lastModifiedBy>Pruthvi Patne</cp:lastModifiedBy>
  <cp:revision>34</cp:revision>
  <dcterms:created xsi:type="dcterms:W3CDTF">2006-08-16T00:00:00Z</dcterms:created>
  <dcterms:modified xsi:type="dcterms:W3CDTF">2023-10-17T07:59:33Z</dcterms:modified>
</cp:coreProperties>
</file>