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66" r:id="rId3"/>
    <p:sldId id="277" r:id="rId4"/>
    <p:sldId id="259" r:id="rId5"/>
    <p:sldId id="260" r:id="rId6"/>
    <p:sldId id="263" r:id="rId7"/>
    <p:sldId id="272" r:id="rId8"/>
    <p:sldId id="270" r:id="rId9"/>
    <p:sldId id="274" r:id="rId10"/>
    <p:sldId id="275" r:id="rId11"/>
    <p:sldId id="281" r:id="rId12"/>
    <p:sldId id="278" r:id="rId13"/>
    <p:sldId id="279" r:id="rId14"/>
    <p:sldId id="264" r:id="rId15"/>
    <p:sldId id="280"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29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UTHVI\Desktop\sy%20project.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PRUTHVI\Desktop\sy%20project.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PRUTHVI\Desktop\sy%20project.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PRUTHVI\Desktop\sy%20projec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RUTHVI\Desktop\sy%20projec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istrator\Desktop\sy%20projec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dministrator\Desktop\sy%20project.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Administrator\Desktop\sy%20project.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Administrator\Desktop\sy%20project.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PRUTHVI\Desktop\sy%20project.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PRUTHVI\Desktop\sy%20project.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PRUTHVI\Desktop\sy%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Fast Food Place </a:t>
            </a:r>
          </a:p>
        </c:rich>
      </c:tx>
      <c:layout>
        <c:manualLayout>
          <c:xMode val="edge"/>
          <c:yMode val="edge"/>
          <c:x val="0.33167041619797577"/>
          <c:y val="2.7397265199235115E-2"/>
        </c:manualLayout>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'[sy project.xlsx]tables'!$B$84</c:f>
              <c:strCache>
                <c:ptCount val="1"/>
                <c:pt idx="0">
                  <c:v>Values</c:v>
                </c:pt>
              </c:strCache>
            </c:strRef>
          </c:tx>
          <c:invertIfNegative val="0"/>
          <c:dLbls>
            <c:dLbl>
              <c:idx val="0"/>
              <c:layout>
                <c:manualLayout>
                  <c:x val="1.1904761904761916E-2"/>
                  <c:y val="6.8493162998087814E-3"/>
                </c:manualLayout>
              </c:layout>
              <c:showLegendKey val="0"/>
              <c:showVal val="1"/>
              <c:showCatName val="0"/>
              <c:showSerName val="0"/>
              <c:showPercent val="0"/>
              <c:showBubbleSize val="0"/>
            </c:dLbl>
            <c:dLbl>
              <c:idx val="1"/>
              <c:layout>
                <c:manualLayout>
                  <c:x val="1.0416666666666699E-2"/>
                  <c:y val="-2.283105433269574E-3"/>
                </c:manualLayout>
              </c:layout>
              <c:showLegendKey val="0"/>
              <c:showVal val="1"/>
              <c:showCatName val="0"/>
              <c:showSerName val="0"/>
              <c:showPercent val="0"/>
              <c:showBubbleSize val="0"/>
            </c:dLbl>
            <c:dLbl>
              <c:idx val="2"/>
              <c:layout>
                <c:manualLayout>
                  <c:x val="8.9285714285714177E-3"/>
                  <c:y val="4.5662108665391844E-3"/>
                </c:manualLayout>
              </c:layout>
              <c:showLegendKey val="0"/>
              <c:showVal val="1"/>
              <c:showCatName val="0"/>
              <c:showSerName val="0"/>
              <c:showPercent val="0"/>
              <c:showBubbleSize val="0"/>
            </c:dLbl>
            <c:dLbl>
              <c:idx val="3"/>
              <c:layout>
                <c:manualLayout>
                  <c:x val="1.3392857142857165E-2"/>
                  <c:y val="9.1324217330783705E-3"/>
                </c:manualLayout>
              </c:layout>
              <c:showLegendKey val="0"/>
              <c:showVal val="1"/>
              <c:showCatName val="0"/>
              <c:showSerName val="0"/>
              <c:showPercent val="0"/>
              <c:showBubbleSize val="0"/>
            </c:dLbl>
            <c:dLbl>
              <c:idx val="4"/>
              <c:layout>
                <c:manualLayout>
                  <c:x val="1.3392857142857165E-2"/>
                  <c:y val="4.5662108665391844E-3"/>
                </c:manualLayout>
              </c:layout>
              <c:showLegendKey val="0"/>
              <c:showVal val="1"/>
              <c:showCatName val="0"/>
              <c:showSerName val="0"/>
              <c:showPercent val="0"/>
              <c:showBubbleSize val="0"/>
            </c:dLbl>
            <c:dLbl>
              <c:idx val="5"/>
              <c:layout>
                <c:manualLayout>
                  <c:x val="8.9285714285714177E-3"/>
                  <c:y val="6.8491365277274126E-3"/>
                </c:manualLayout>
              </c:layout>
              <c:showLegendKey val="0"/>
              <c:showVal val="1"/>
              <c:showCatName val="0"/>
              <c:showSerName val="0"/>
              <c:showPercent val="0"/>
              <c:showBubbleSize val="0"/>
            </c:dLbl>
            <c:dLbl>
              <c:idx val="6"/>
              <c:layout>
                <c:manualLayout>
                  <c:x val="1.0416666666666668E-2"/>
                  <c:y val="-4.5662108665391844E-3"/>
                </c:manualLayout>
              </c:layout>
              <c:showLegendKey val="0"/>
              <c:showVal val="1"/>
              <c:showCatName val="0"/>
              <c:showSerName val="0"/>
              <c:showPercent val="0"/>
              <c:showBubbleSize val="0"/>
            </c:dLbl>
            <c:dLbl>
              <c:idx val="7"/>
              <c:layout>
                <c:manualLayout>
                  <c:x val="1.4880952380952491E-2"/>
                  <c:y val="0"/>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'[sy project.xlsx]tables'!$A$85:$A$92</c:f>
              <c:strCache>
                <c:ptCount val="8"/>
                <c:pt idx="0">
                  <c:v>KFC</c:v>
                </c:pt>
                <c:pt idx="1">
                  <c:v>McDonald</c:v>
                </c:pt>
                <c:pt idx="2">
                  <c:v>Pizza Hut</c:v>
                </c:pt>
                <c:pt idx="3">
                  <c:v>Hardees</c:v>
                </c:pt>
                <c:pt idx="4">
                  <c:v>Domino</c:v>
                </c:pt>
                <c:pt idx="5">
                  <c:v>Subways </c:v>
                </c:pt>
                <c:pt idx="6">
                  <c:v>Burger King</c:v>
                </c:pt>
                <c:pt idx="7">
                  <c:v>Others</c:v>
                </c:pt>
              </c:strCache>
            </c:strRef>
          </c:cat>
          <c:val>
            <c:numRef>
              <c:f>'[sy project.xlsx]tables'!$B$85:$B$92</c:f>
              <c:numCache>
                <c:formatCode>General</c:formatCode>
                <c:ptCount val="8"/>
                <c:pt idx="0">
                  <c:v>12</c:v>
                </c:pt>
                <c:pt idx="1">
                  <c:v>26</c:v>
                </c:pt>
                <c:pt idx="2">
                  <c:v>13</c:v>
                </c:pt>
                <c:pt idx="3">
                  <c:v>6</c:v>
                </c:pt>
                <c:pt idx="4">
                  <c:v>21</c:v>
                </c:pt>
                <c:pt idx="5">
                  <c:v>4</c:v>
                </c:pt>
                <c:pt idx="6">
                  <c:v>12</c:v>
                </c:pt>
                <c:pt idx="7">
                  <c:v>8</c:v>
                </c:pt>
              </c:numCache>
            </c:numRef>
          </c:val>
        </c:ser>
        <c:dLbls>
          <c:showLegendKey val="0"/>
          <c:showVal val="0"/>
          <c:showCatName val="0"/>
          <c:showSerName val="0"/>
          <c:showPercent val="0"/>
          <c:showBubbleSize val="0"/>
        </c:dLbls>
        <c:gapWidth val="150"/>
        <c:shape val="box"/>
        <c:axId val="173692416"/>
        <c:axId val="173693952"/>
        <c:axId val="0"/>
      </c:bar3DChart>
      <c:catAx>
        <c:axId val="173692416"/>
        <c:scaling>
          <c:orientation val="minMax"/>
        </c:scaling>
        <c:delete val="0"/>
        <c:axPos val="b"/>
        <c:majorTickMark val="out"/>
        <c:minorTickMark val="none"/>
        <c:tickLblPos val="nextTo"/>
        <c:txPr>
          <a:bodyPr/>
          <a:lstStyle/>
          <a:p>
            <a:pPr>
              <a:defRPr sz="1050"/>
            </a:pPr>
            <a:endParaRPr lang="en-US"/>
          </a:p>
        </c:txPr>
        <c:crossAx val="173693952"/>
        <c:crosses val="autoZero"/>
        <c:auto val="1"/>
        <c:lblAlgn val="ctr"/>
        <c:lblOffset val="100"/>
        <c:noMultiLvlLbl val="0"/>
      </c:catAx>
      <c:valAx>
        <c:axId val="173693952"/>
        <c:scaling>
          <c:orientation val="minMax"/>
        </c:scaling>
        <c:delete val="0"/>
        <c:axPos val="l"/>
        <c:majorGridlines/>
        <c:numFmt formatCode="General" sourceLinked="1"/>
        <c:majorTickMark val="out"/>
        <c:minorTickMark val="none"/>
        <c:tickLblPos val="nextTo"/>
        <c:crossAx val="17369241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ENVIRONMENT</a:t>
            </a:r>
          </a:p>
        </c:rich>
      </c:tx>
      <c:layout>
        <c:manualLayout>
          <c:xMode val="edge"/>
          <c:yMode val="edge"/>
          <c:x val="0.2950180059651461"/>
          <c:y val="7.0402798865424707E-2"/>
        </c:manualLayout>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tables!$D$181</c:f>
              <c:strCache>
                <c:ptCount val="1"/>
                <c:pt idx="0">
                  <c:v>% of students</c:v>
                </c:pt>
              </c:strCache>
            </c:strRef>
          </c:tx>
          <c:invertIfNegative val="0"/>
          <c:dLbls>
            <c:dLbl>
              <c:idx val="0"/>
              <c:layout>
                <c:manualLayout>
                  <c:x val="8.3333333333333332E-3"/>
                  <c:y val="0"/>
                </c:manualLayout>
              </c:layout>
              <c:showLegendKey val="0"/>
              <c:showVal val="1"/>
              <c:showCatName val="0"/>
              <c:showSerName val="0"/>
              <c:showPercent val="0"/>
              <c:showBubbleSize val="0"/>
            </c:dLbl>
            <c:dLbl>
              <c:idx val="1"/>
              <c:layout>
                <c:manualLayout>
                  <c:x val="1.6666666666666666E-2"/>
                  <c:y val="0"/>
                </c:manualLayout>
              </c:layout>
              <c:showLegendKey val="0"/>
              <c:showVal val="1"/>
              <c:showCatName val="0"/>
              <c:showSerName val="0"/>
              <c:showPercent val="0"/>
              <c:showBubbleSize val="0"/>
            </c:dLbl>
            <c:dLbl>
              <c:idx val="2"/>
              <c:layout>
                <c:manualLayout>
                  <c:x val="8.3333333333333332E-3"/>
                  <c:y val="0"/>
                </c:manualLayout>
              </c:layout>
              <c:showLegendKey val="0"/>
              <c:showVal val="1"/>
              <c:showCatName val="0"/>
              <c:showSerName val="0"/>
              <c:showPercent val="0"/>
              <c:showBubbleSize val="0"/>
            </c:dLbl>
            <c:dLbl>
              <c:idx val="3"/>
              <c:layout>
                <c:manualLayout>
                  <c:x val="1.6666666666666666E-2"/>
                  <c:y val="0"/>
                </c:manualLayout>
              </c:layout>
              <c:showLegendKey val="0"/>
              <c:showVal val="1"/>
              <c:showCatName val="0"/>
              <c:showSerName val="0"/>
              <c:showPercent val="0"/>
              <c:showBubbleSize val="0"/>
            </c:dLbl>
            <c:dLbl>
              <c:idx val="4"/>
              <c:layout>
                <c:manualLayout>
                  <c:x val="8.3333333333333332E-3"/>
                  <c:y val="0"/>
                </c:manualLayout>
              </c:layout>
              <c:showLegendKey val="0"/>
              <c:showVal val="1"/>
              <c:showCatName val="0"/>
              <c:showSerName val="0"/>
              <c:showPercent val="0"/>
              <c:showBubbleSize val="0"/>
            </c:dLbl>
            <c:txPr>
              <a:bodyPr/>
              <a:lstStyle/>
              <a:p>
                <a:pPr>
                  <a:defRPr sz="1400" b="1">
                    <a:latin typeface="Arial Black" pitchFamily="34" charset="0"/>
                  </a:defRPr>
                </a:pPr>
                <a:endParaRPr lang="en-US"/>
              </a:p>
            </c:txPr>
            <c:showLegendKey val="0"/>
            <c:showVal val="1"/>
            <c:showCatName val="0"/>
            <c:showSerName val="0"/>
            <c:showPercent val="0"/>
            <c:showBubbleSize val="0"/>
            <c:showLeaderLines val="0"/>
          </c:dLbls>
          <c:cat>
            <c:strRef>
              <c:f>tables!$C$182:$C$186</c:f>
              <c:strCache>
                <c:ptCount val="5"/>
                <c:pt idx="0">
                  <c:v>Strongly Agree</c:v>
                </c:pt>
                <c:pt idx="1">
                  <c:v>Agree</c:v>
                </c:pt>
                <c:pt idx="2">
                  <c:v>Disagree</c:v>
                </c:pt>
                <c:pt idx="3">
                  <c:v>Strongly disagree</c:v>
                </c:pt>
                <c:pt idx="4">
                  <c:v>N/A</c:v>
                </c:pt>
              </c:strCache>
            </c:strRef>
          </c:cat>
          <c:val>
            <c:numRef>
              <c:f>tables!$D$182:$D$186</c:f>
              <c:numCache>
                <c:formatCode>0</c:formatCode>
                <c:ptCount val="5"/>
                <c:pt idx="0">
                  <c:v>11.904761904761905</c:v>
                </c:pt>
                <c:pt idx="1">
                  <c:v>46.428571428571431</c:v>
                </c:pt>
                <c:pt idx="2">
                  <c:v>36.904761904761905</c:v>
                </c:pt>
                <c:pt idx="3">
                  <c:v>3.5714285714285716</c:v>
                </c:pt>
                <c:pt idx="4">
                  <c:v>1.1904761904761905</c:v>
                </c:pt>
              </c:numCache>
            </c:numRef>
          </c:val>
        </c:ser>
        <c:dLbls>
          <c:showLegendKey val="0"/>
          <c:showVal val="0"/>
          <c:showCatName val="0"/>
          <c:showSerName val="0"/>
          <c:showPercent val="0"/>
          <c:showBubbleSize val="0"/>
        </c:dLbls>
        <c:gapWidth val="150"/>
        <c:shape val="box"/>
        <c:axId val="174905984"/>
        <c:axId val="174910848"/>
        <c:axId val="0"/>
      </c:bar3DChart>
      <c:catAx>
        <c:axId val="174905984"/>
        <c:scaling>
          <c:orientation val="minMax"/>
        </c:scaling>
        <c:delete val="0"/>
        <c:axPos val="b"/>
        <c:majorTickMark val="out"/>
        <c:minorTickMark val="none"/>
        <c:tickLblPos val="nextTo"/>
        <c:crossAx val="174910848"/>
        <c:crosses val="autoZero"/>
        <c:auto val="1"/>
        <c:lblAlgn val="ctr"/>
        <c:lblOffset val="100"/>
        <c:noMultiLvlLbl val="0"/>
      </c:catAx>
      <c:valAx>
        <c:axId val="174910848"/>
        <c:scaling>
          <c:orientation val="minMax"/>
        </c:scaling>
        <c:delete val="0"/>
        <c:axPos val="l"/>
        <c:majorGridlines/>
        <c:numFmt formatCode="0" sourceLinked="1"/>
        <c:majorTickMark val="out"/>
        <c:minorTickMark val="none"/>
        <c:tickLblPos val="nextTo"/>
        <c:crossAx val="174905984"/>
        <c:crosses val="autoZero"/>
        <c:crossBetween val="between"/>
      </c:valAx>
    </c:plotArea>
    <c:legend>
      <c:legendPos val="r"/>
      <c:layout>
        <c:manualLayout>
          <c:xMode val="edge"/>
          <c:yMode val="edge"/>
          <c:x val="0.78562384936686314"/>
          <c:y val="0.42351933921152563"/>
          <c:w val="0.14890553755600572"/>
          <c:h val="0.17242002691690561"/>
        </c:manualLayout>
      </c:layout>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BUSY TO COOK</a:t>
            </a:r>
          </a:p>
        </c:rich>
      </c:tx>
      <c:layout>
        <c:manualLayout>
          <c:xMode val="edge"/>
          <c:yMode val="edge"/>
          <c:x val="0.18985666830708661"/>
          <c:y val="3.6307798648320691E-2"/>
        </c:manualLayout>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tables!$D$199</c:f>
              <c:strCache>
                <c:ptCount val="1"/>
                <c:pt idx="0">
                  <c:v>% of students</c:v>
                </c:pt>
              </c:strCache>
            </c:strRef>
          </c:tx>
          <c:invertIfNegative val="0"/>
          <c:dLbls>
            <c:dLbl>
              <c:idx val="0"/>
              <c:layout>
                <c:manualLayout>
                  <c:x val="1.1111111111111112E-2"/>
                  <c:y val="0"/>
                </c:manualLayout>
              </c:layout>
              <c:showLegendKey val="0"/>
              <c:showVal val="1"/>
              <c:showCatName val="0"/>
              <c:showSerName val="0"/>
              <c:showPercent val="0"/>
              <c:showBubbleSize val="0"/>
            </c:dLbl>
            <c:dLbl>
              <c:idx val="1"/>
              <c:layout>
                <c:manualLayout>
                  <c:x val="8.3333333333333332E-3"/>
                  <c:y val="8.0683996996268204E-3"/>
                </c:manualLayout>
              </c:layout>
              <c:showLegendKey val="0"/>
              <c:showVal val="1"/>
              <c:showCatName val="0"/>
              <c:showSerName val="0"/>
              <c:showPercent val="0"/>
              <c:showBubbleSize val="0"/>
            </c:dLbl>
            <c:dLbl>
              <c:idx val="2"/>
              <c:layout>
                <c:manualLayout>
                  <c:x val="1.40625E-2"/>
                  <c:y val="4.0341998498134102E-3"/>
                </c:manualLayout>
              </c:layout>
              <c:showLegendKey val="0"/>
              <c:showVal val="1"/>
              <c:showCatName val="0"/>
              <c:showSerName val="0"/>
              <c:showPercent val="0"/>
              <c:showBubbleSize val="0"/>
            </c:dLbl>
            <c:dLbl>
              <c:idx val="3"/>
              <c:layout>
                <c:manualLayout>
                  <c:x val="1.6666666666666666E-2"/>
                  <c:y val="8.4875562720133283E-17"/>
                </c:manualLayout>
              </c:layout>
              <c:showLegendKey val="0"/>
              <c:showVal val="1"/>
              <c:showCatName val="0"/>
              <c:showSerName val="0"/>
              <c:showPercent val="0"/>
              <c:showBubbleSize val="0"/>
            </c:dLbl>
            <c:dLbl>
              <c:idx val="4"/>
              <c:layout>
                <c:manualLayout>
                  <c:x val="1.6666666666666666E-2"/>
                  <c:y val="0"/>
                </c:manualLayout>
              </c:layout>
              <c:showLegendKey val="0"/>
              <c:showVal val="1"/>
              <c:showCatName val="0"/>
              <c:showSerName val="0"/>
              <c:showPercent val="0"/>
              <c:showBubbleSize val="0"/>
            </c:dLbl>
            <c:txPr>
              <a:bodyPr/>
              <a:lstStyle/>
              <a:p>
                <a:pPr>
                  <a:defRPr sz="1600" b="1">
                    <a:latin typeface="Arial Black" pitchFamily="34" charset="0"/>
                  </a:defRPr>
                </a:pPr>
                <a:endParaRPr lang="en-US"/>
              </a:p>
            </c:txPr>
            <c:showLegendKey val="0"/>
            <c:showVal val="1"/>
            <c:showCatName val="0"/>
            <c:showSerName val="0"/>
            <c:showPercent val="0"/>
            <c:showBubbleSize val="0"/>
            <c:showLeaderLines val="0"/>
          </c:dLbls>
          <c:cat>
            <c:strRef>
              <c:f>tables!$C$200:$C$204</c:f>
              <c:strCache>
                <c:ptCount val="5"/>
                <c:pt idx="0">
                  <c:v>Strongly Agree</c:v>
                </c:pt>
                <c:pt idx="1">
                  <c:v>Agree</c:v>
                </c:pt>
                <c:pt idx="2">
                  <c:v>Disagree</c:v>
                </c:pt>
                <c:pt idx="3">
                  <c:v>Strongly disagree</c:v>
                </c:pt>
                <c:pt idx="4">
                  <c:v>N/A</c:v>
                </c:pt>
              </c:strCache>
            </c:strRef>
          </c:cat>
          <c:val>
            <c:numRef>
              <c:f>tables!$D$200:$D$204</c:f>
              <c:numCache>
                <c:formatCode>0</c:formatCode>
                <c:ptCount val="5"/>
                <c:pt idx="0">
                  <c:v>8.3333333333333339</c:v>
                </c:pt>
                <c:pt idx="1">
                  <c:v>42.857142857142854</c:v>
                </c:pt>
                <c:pt idx="2">
                  <c:v>42.857142857142854</c:v>
                </c:pt>
                <c:pt idx="3">
                  <c:v>3.5714285714285716</c:v>
                </c:pt>
                <c:pt idx="4">
                  <c:v>2.3809523809523809</c:v>
                </c:pt>
              </c:numCache>
            </c:numRef>
          </c:val>
        </c:ser>
        <c:dLbls>
          <c:showLegendKey val="0"/>
          <c:showVal val="0"/>
          <c:showCatName val="0"/>
          <c:showSerName val="0"/>
          <c:showPercent val="0"/>
          <c:showBubbleSize val="0"/>
        </c:dLbls>
        <c:gapWidth val="150"/>
        <c:shape val="box"/>
        <c:axId val="175334144"/>
        <c:axId val="175335680"/>
        <c:axId val="0"/>
      </c:bar3DChart>
      <c:catAx>
        <c:axId val="175334144"/>
        <c:scaling>
          <c:orientation val="minMax"/>
        </c:scaling>
        <c:delete val="0"/>
        <c:axPos val="b"/>
        <c:majorTickMark val="out"/>
        <c:minorTickMark val="none"/>
        <c:tickLblPos val="nextTo"/>
        <c:txPr>
          <a:bodyPr/>
          <a:lstStyle/>
          <a:p>
            <a:pPr>
              <a:defRPr b="1"/>
            </a:pPr>
            <a:endParaRPr lang="en-US"/>
          </a:p>
        </c:txPr>
        <c:crossAx val="175335680"/>
        <c:crosses val="autoZero"/>
        <c:auto val="1"/>
        <c:lblAlgn val="ctr"/>
        <c:lblOffset val="100"/>
        <c:noMultiLvlLbl val="0"/>
      </c:catAx>
      <c:valAx>
        <c:axId val="175335680"/>
        <c:scaling>
          <c:orientation val="minMax"/>
        </c:scaling>
        <c:delete val="0"/>
        <c:axPos val="l"/>
        <c:majorGridlines/>
        <c:numFmt formatCode="0" sourceLinked="1"/>
        <c:majorTickMark val="out"/>
        <c:minorTickMark val="none"/>
        <c:tickLblPos val="nextTo"/>
        <c:txPr>
          <a:bodyPr/>
          <a:lstStyle/>
          <a:p>
            <a:pPr>
              <a:defRPr b="1"/>
            </a:pPr>
            <a:endParaRPr lang="en-US"/>
          </a:p>
        </c:txPr>
        <c:crossAx val="175334144"/>
        <c:crosses val="autoZero"/>
        <c:crossBetween val="between"/>
      </c:valAx>
    </c:plotArea>
    <c:legend>
      <c:legendPos val="r"/>
      <c:layout>
        <c:manualLayout>
          <c:xMode val="edge"/>
          <c:yMode val="edge"/>
          <c:x val="0.73041707677165357"/>
          <c:y val="0.30008951476517143"/>
          <c:w val="0.17131911636045494"/>
          <c:h val="0.27062587910614838"/>
        </c:manualLayout>
      </c:layout>
      <c:overlay val="0"/>
      <c:txPr>
        <a:bodyPr/>
        <a:lstStyle/>
        <a:p>
          <a:pPr>
            <a:defRPr b="1"/>
          </a:pPr>
          <a:endParaRPr lang="en-US"/>
        </a:p>
      </c:txPr>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CONVENIENT</a:t>
            </a:r>
          </a:p>
        </c:rich>
      </c:tx>
      <c:layout>
        <c:manualLayout>
          <c:xMode val="edge"/>
          <c:yMode val="edge"/>
          <c:x val="0.28729492146814983"/>
          <c:y val="5.5555555555555552E-2"/>
        </c:manualLayout>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tables!$D$215</c:f>
              <c:strCache>
                <c:ptCount val="1"/>
                <c:pt idx="0">
                  <c:v>% of students</c:v>
                </c:pt>
              </c:strCache>
            </c:strRef>
          </c:tx>
          <c:invertIfNegative val="0"/>
          <c:dLbls>
            <c:dLbl>
              <c:idx val="0"/>
              <c:layout>
                <c:manualLayout>
                  <c:x val="1.3888888888888888E-2"/>
                  <c:y val="0"/>
                </c:manualLayout>
              </c:layout>
              <c:showLegendKey val="0"/>
              <c:showVal val="1"/>
              <c:showCatName val="0"/>
              <c:showSerName val="0"/>
              <c:showPercent val="0"/>
              <c:showBubbleSize val="0"/>
            </c:dLbl>
            <c:dLbl>
              <c:idx val="1"/>
              <c:layout>
                <c:manualLayout>
                  <c:x val="1.3888888888888888E-2"/>
                  <c:y val="0"/>
                </c:manualLayout>
              </c:layout>
              <c:showLegendKey val="0"/>
              <c:showVal val="1"/>
              <c:showCatName val="0"/>
              <c:showSerName val="0"/>
              <c:showPercent val="0"/>
              <c:showBubbleSize val="0"/>
            </c:dLbl>
            <c:dLbl>
              <c:idx val="2"/>
              <c:layout>
                <c:manualLayout>
                  <c:x val="2.500000000000005E-2"/>
                  <c:y val="0"/>
                </c:manualLayout>
              </c:layout>
              <c:showLegendKey val="0"/>
              <c:showVal val="1"/>
              <c:showCatName val="0"/>
              <c:showSerName val="0"/>
              <c:showPercent val="0"/>
              <c:showBubbleSize val="0"/>
            </c:dLbl>
            <c:dLbl>
              <c:idx val="3"/>
              <c:layout>
                <c:manualLayout>
                  <c:x val="1.6666666666666666E-2"/>
                  <c:y val="0"/>
                </c:manualLayout>
              </c:layout>
              <c:showLegendKey val="0"/>
              <c:showVal val="1"/>
              <c:showCatName val="0"/>
              <c:showSerName val="0"/>
              <c:showPercent val="0"/>
              <c:showBubbleSize val="0"/>
            </c:dLbl>
            <c:dLbl>
              <c:idx val="4"/>
              <c:layout>
                <c:manualLayout>
                  <c:x val="1.1111111111111112E-2"/>
                  <c:y val="0"/>
                </c:manualLayout>
              </c:layout>
              <c:showLegendKey val="0"/>
              <c:showVal val="1"/>
              <c:showCatName val="0"/>
              <c:showSerName val="0"/>
              <c:showPercent val="0"/>
              <c:showBubbleSize val="0"/>
            </c:dLbl>
            <c:txPr>
              <a:bodyPr/>
              <a:lstStyle/>
              <a:p>
                <a:pPr>
                  <a:defRPr sz="1400" b="1">
                    <a:latin typeface="Arial Black" pitchFamily="34" charset="0"/>
                  </a:defRPr>
                </a:pPr>
                <a:endParaRPr lang="en-US"/>
              </a:p>
            </c:txPr>
            <c:showLegendKey val="0"/>
            <c:showVal val="1"/>
            <c:showCatName val="0"/>
            <c:showSerName val="0"/>
            <c:showPercent val="0"/>
            <c:showBubbleSize val="0"/>
            <c:showLeaderLines val="0"/>
          </c:dLbls>
          <c:cat>
            <c:strRef>
              <c:f>tables!$C$216:$C$220</c:f>
              <c:strCache>
                <c:ptCount val="5"/>
                <c:pt idx="0">
                  <c:v>Strongly Agree</c:v>
                </c:pt>
                <c:pt idx="1">
                  <c:v>Agree</c:v>
                </c:pt>
                <c:pt idx="2">
                  <c:v>Disagree</c:v>
                </c:pt>
                <c:pt idx="3">
                  <c:v>Strongly disagree</c:v>
                </c:pt>
                <c:pt idx="4">
                  <c:v>N/A</c:v>
                </c:pt>
              </c:strCache>
            </c:strRef>
          </c:cat>
          <c:val>
            <c:numRef>
              <c:f>tables!$D$216:$D$220</c:f>
              <c:numCache>
                <c:formatCode>0</c:formatCode>
                <c:ptCount val="5"/>
                <c:pt idx="0">
                  <c:v>21.428571428571427</c:v>
                </c:pt>
                <c:pt idx="1">
                  <c:v>64.285714285714292</c:v>
                </c:pt>
                <c:pt idx="2">
                  <c:v>5.9523809523809526</c:v>
                </c:pt>
                <c:pt idx="3">
                  <c:v>3.5714285714285716</c:v>
                </c:pt>
                <c:pt idx="4">
                  <c:v>4.7619047619047619</c:v>
                </c:pt>
              </c:numCache>
            </c:numRef>
          </c:val>
        </c:ser>
        <c:dLbls>
          <c:showLegendKey val="0"/>
          <c:showVal val="0"/>
          <c:showCatName val="0"/>
          <c:showSerName val="0"/>
          <c:showPercent val="0"/>
          <c:showBubbleSize val="0"/>
        </c:dLbls>
        <c:gapWidth val="150"/>
        <c:shape val="box"/>
        <c:axId val="136390144"/>
        <c:axId val="136391680"/>
        <c:axId val="0"/>
      </c:bar3DChart>
      <c:catAx>
        <c:axId val="136390144"/>
        <c:scaling>
          <c:orientation val="minMax"/>
        </c:scaling>
        <c:delete val="0"/>
        <c:axPos val="b"/>
        <c:majorTickMark val="out"/>
        <c:minorTickMark val="none"/>
        <c:tickLblPos val="nextTo"/>
        <c:txPr>
          <a:bodyPr/>
          <a:lstStyle/>
          <a:p>
            <a:pPr>
              <a:defRPr b="1"/>
            </a:pPr>
            <a:endParaRPr lang="en-US"/>
          </a:p>
        </c:txPr>
        <c:crossAx val="136391680"/>
        <c:crosses val="autoZero"/>
        <c:auto val="1"/>
        <c:lblAlgn val="ctr"/>
        <c:lblOffset val="100"/>
        <c:noMultiLvlLbl val="0"/>
      </c:catAx>
      <c:valAx>
        <c:axId val="136391680"/>
        <c:scaling>
          <c:orientation val="minMax"/>
        </c:scaling>
        <c:delete val="0"/>
        <c:axPos val="l"/>
        <c:majorGridlines/>
        <c:numFmt formatCode="0" sourceLinked="1"/>
        <c:majorTickMark val="out"/>
        <c:minorTickMark val="none"/>
        <c:tickLblPos val="nextTo"/>
        <c:txPr>
          <a:bodyPr/>
          <a:lstStyle/>
          <a:p>
            <a:pPr>
              <a:defRPr b="1"/>
            </a:pPr>
            <a:endParaRPr lang="en-US"/>
          </a:p>
        </c:txPr>
        <c:crossAx val="136390144"/>
        <c:crosses val="autoZero"/>
        <c:crossBetween val="between"/>
      </c:valAx>
    </c:plotArea>
    <c:legend>
      <c:legendPos val="r"/>
      <c:layout>
        <c:manualLayout>
          <c:xMode val="edge"/>
          <c:yMode val="edge"/>
          <c:x val="0.76011936007999015"/>
          <c:y val="0.33523958543643584"/>
          <c:w val="0.17903407907344915"/>
          <c:h val="0.16702099737532808"/>
        </c:manualLayout>
      </c:layout>
      <c:overlay val="0"/>
      <c:txPr>
        <a:bodyPr/>
        <a:lstStyle/>
        <a:p>
          <a:pPr>
            <a:defRPr b="1"/>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29"/>
    </mc:Choice>
    <mc:Fallback>
      <c:style val="29"/>
    </mc:Fallback>
  </mc:AlternateContent>
  <c:chart>
    <c:title>
      <c:tx>
        <c:rich>
          <a:bodyPr/>
          <a:lstStyle/>
          <a:p>
            <a:pPr>
              <a:defRPr/>
            </a:pPr>
            <a:r>
              <a:rPr lang="en-US"/>
              <a:t>Fast Food Restaurant </a:t>
            </a:r>
          </a:p>
        </c:rich>
      </c:tx>
      <c:layout>
        <c:manualLayout>
          <c:xMode val="edge"/>
          <c:yMode val="edge"/>
          <c:x val="0.27216005894000095"/>
          <c:y val="2.7027031820073801E-2"/>
        </c:manualLayout>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'[sy project.xlsx]tables'!$B$105</c:f>
              <c:strCache>
                <c:ptCount val="1"/>
                <c:pt idx="0">
                  <c:v>Values</c:v>
                </c:pt>
              </c:strCache>
            </c:strRef>
          </c:tx>
          <c:invertIfNegative val="0"/>
          <c:dLbls>
            <c:dLbl>
              <c:idx val="0"/>
              <c:layout>
                <c:manualLayout>
                  <c:x val="7.3099415204678332E-3"/>
                  <c:y val="2.0270273865055363E-2"/>
                </c:manualLayout>
              </c:layout>
              <c:showLegendKey val="0"/>
              <c:showVal val="1"/>
              <c:showCatName val="0"/>
              <c:showSerName val="0"/>
              <c:showPercent val="0"/>
              <c:showBubbleSize val="0"/>
            </c:dLbl>
            <c:dLbl>
              <c:idx val="1"/>
              <c:layout>
                <c:manualLayout>
                  <c:x val="5.8479532163742956E-3"/>
                  <c:y val="1.3513515910036881E-2"/>
                </c:manualLayout>
              </c:layout>
              <c:showLegendKey val="0"/>
              <c:showVal val="1"/>
              <c:showCatName val="0"/>
              <c:showSerName val="0"/>
              <c:showPercent val="0"/>
              <c:showBubbleSize val="0"/>
            </c:dLbl>
            <c:dLbl>
              <c:idx val="2"/>
              <c:layout>
                <c:manualLayout>
                  <c:x val="4.3859649122807015E-3"/>
                  <c:y val="2.252252651672814E-2"/>
                </c:manualLayout>
              </c:layout>
              <c:showLegendKey val="0"/>
              <c:showVal val="1"/>
              <c:showCatName val="0"/>
              <c:showSerName val="0"/>
              <c:showPercent val="0"/>
              <c:showBubbleSize val="0"/>
            </c:dLbl>
            <c:dLbl>
              <c:idx val="3"/>
              <c:layout>
                <c:manualLayout>
                  <c:x val="2.9239766081871417E-3"/>
                  <c:y val="2.0270273865055363E-2"/>
                </c:manualLayout>
              </c:layout>
              <c:showLegendKey val="0"/>
              <c:showVal val="1"/>
              <c:showCatName val="0"/>
              <c:showSerName val="0"/>
              <c:showPercent val="0"/>
              <c:showBubbleSize val="0"/>
            </c:dLbl>
            <c:dLbl>
              <c:idx val="4"/>
              <c:layout>
                <c:manualLayout>
                  <c:x val="8.771929824561403E-3"/>
                  <c:y val="1.5765768561709682E-2"/>
                </c:manualLayout>
              </c:layout>
              <c:showLegendKey val="0"/>
              <c:showVal val="1"/>
              <c:showCatName val="0"/>
              <c:showSerName val="0"/>
              <c:showPercent val="0"/>
              <c:showBubbleSize val="0"/>
            </c:dLbl>
            <c:dLbl>
              <c:idx val="5"/>
              <c:layout>
                <c:manualLayout>
                  <c:x val="1.0233918128654948E-2"/>
                  <c:y val="2.0270273865055363E-2"/>
                </c:manualLayout>
              </c:layout>
              <c:showLegendKey val="0"/>
              <c:showVal val="1"/>
              <c:showCatName val="0"/>
              <c:showSerName val="0"/>
              <c:showPercent val="0"/>
              <c:showBubbleSize val="0"/>
            </c:dLbl>
            <c:dLbl>
              <c:idx val="6"/>
              <c:layout>
                <c:manualLayout>
                  <c:x val="5.8479532163743814E-3"/>
                  <c:y val="1.5765768561709682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'[sy project.xlsx]tables'!$A$106:$A$112</c:f>
              <c:strCache>
                <c:ptCount val="7"/>
                <c:pt idx="0">
                  <c:v>Burger</c:v>
                </c:pt>
                <c:pt idx="1">
                  <c:v>Fries</c:v>
                </c:pt>
                <c:pt idx="2">
                  <c:v>Pizza</c:v>
                </c:pt>
                <c:pt idx="3">
                  <c:v>Fried Chicken</c:v>
                </c:pt>
                <c:pt idx="4">
                  <c:v>Sandwich</c:v>
                </c:pt>
                <c:pt idx="5">
                  <c:v>Ice Cream </c:v>
                </c:pt>
                <c:pt idx="6">
                  <c:v>Others</c:v>
                </c:pt>
              </c:strCache>
            </c:strRef>
          </c:cat>
          <c:val>
            <c:numRef>
              <c:f>'[sy project.xlsx]tables'!$B$106:$B$112</c:f>
              <c:numCache>
                <c:formatCode>General</c:formatCode>
                <c:ptCount val="7"/>
                <c:pt idx="0">
                  <c:v>24</c:v>
                </c:pt>
                <c:pt idx="1">
                  <c:v>13</c:v>
                </c:pt>
                <c:pt idx="2">
                  <c:v>28</c:v>
                </c:pt>
                <c:pt idx="3">
                  <c:v>15</c:v>
                </c:pt>
                <c:pt idx="4">
                  <c:v>8</c:v>
                </c:pt>
                <c:pt idx="5">
                  <c:v>11</c:v>
                </c:pt>
                <c:pt idx="6">
                  <c:v>8</c:v>
                </c:pt>
              </c:numCache>
            </c:numRef>
          </c:val>
        </c:ser>
        <c:dLbls>
          <c:showLegendKey val="0"/>
          <c:showVal val="0"/>
          <c:showCatName val="0"/>
          <c:showSerName val="0"/>
          <c:showPercent val="0"/>
          <c:showBubbleSize val="0"/>
        </c:dLbls>
        <c:gapWidth val="150"/>
        <c:shape val="cone"/>
        <c:axId val="179773440"/>
        <c:axId val="179774976"/>
        <c:axId val="0"/>
      </c:bar3DChart>
      <c:catAx>
        <c:axId val="179773440"/>
        <c:scaling>
          <c:orientation val="minMax"/>
        </c:scaling>
        <c:delete val="0"/>
        <c:axPos val="b"/>
        <c:majorTickMark val="out"/>
        <c:minorTickMark val="none"/>
        <c:tickLblPos val="nextTo"/>
        <c:txPr>
          <a:bodyPr/>
          <a:lstStyle/>
          <a:p>
            <a:pPr>
              <a:defRPr sz="1100"/>
            </a:pPr>
            <a:endParaRPr lang="en-US"/>
          </a:p>
        </c:txPr>
        <c:crossAx val="179774976"/>
        <c:crosses val="autoZero"/>
        <c:auto val="1"/>
        <c:lblAlgn val="ctr"/>
        <c:lblOffset val="100"/>
        <c:noMultiLvlLbl val="0"/>
      </c:catAx>
      <c:valAx>
        <c:axId val="179774976"/>
        <c:scaling>
          <c:orientation val="minMax"/>
        </c:scaling>
        <c:delete val="0"/>
        <c:axPos val="l"/>
        <c:majorGridlines/>
        <c:numFmt formatCode="General" sourceLinked="1"/>
        <c:majorTickMark val="out"/>
        <c:minorTickMark val="none"/>
        <c:tickLblPos val="nextTo"/>
        <c:crossAx val="17977344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28"/>
    </mc:Choice>
    <mc:Fallback>
      <c:style val="28"/>
    </mc:Fallback>
  </mc:AlternateContent>
  <c:chart>
    <c:title>
      <c:tx>
        <c:rich>
          <a:bodyPr/>
          <a:lstStyle/>
          <a:p>
            <a:pPr>
              <a:defRPr/>
            </a:pPr>
            <a:r>
              <a:rPr lang="en-US"/>
              <a:t>Average Money Spent</a:t>
            </a:r>
          </a:p>
        </c:rich>
      </c:tx>
      <c:layout>
        <c:manualLayout>
          <c:xMode val="edge"/>
          <c:yMode val="edge"/>
          <c:x val="0.15911681748736639"/>
          <c:y val="2.1739136636750155E-2"/>
        </c:manualLayout>
      </c:layout>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0.14989358094334448"/>
          <c:y val="0.21864168953104332"/>
          <c:w val="0.53382708316345828"/>
          <c:h val="0.54631139890880331"/>
        </c:manualLayout>
      </c:layout>
      <c:bar3DChart>
        <c:barDir val="col"/>
        <c:grouping val="clustered"/>
        <c:varyColors val="0"/>
        <c:ser>
          <c:idx val="0"/>
          <c:order val="0"/>
          <c:tx>
            <c:strRef>
              <c:f>tables!$B$26</c:f>
              <c:strCache>
                <c:ptCount val="1"/>
                <c:pt idx="0">
                  <c:v>% of Students</c:v>
                </c:pt>
              </c:strCache>
            </c:strRef>
          </c:tx>
          <c:invertIfNegative val="0"/>
          <c:dLbls>
            <c:dLbl>
              <c:idx val="0"/>
              <c:layout>
                <c:manualLayout>
                  <c:x val="1.5432098765432107E-2"/>
                  <c:y val="-1.4466547759997467E-2"/>
                </c:manualLayout>
              </c:layout>
              <c:showLegendKey val="0"/>
              <c:showVal val="1"/>
              <c:showCatName val="0"/>
              <c:showSerName val="0"/>
              <c:showPercent val="0"/>
              <c:showBubbleSize val="0"/>
            </c:dLbl>
            <c:dLbl>
              <c:idx val="1"/>
              <c:layout>
                <c:manualLayout>
                  <c:x val="1.6975308641975318E-2"/>
                  <c:y val="-1.7359857311996959E-2"/>
                </c:manualLayout>
              </c:layout>
              <c:showLegendKey val="0"/>
              <c:showVal val="1"/>
              <c:showCatName val="0"/>
              <c:showSerName val="0"/>
              <c:showPercent val="0"/>
              <c:showBubbleSize val="0"/>
            </c:dLbl>
            <c:dLbl>
              <c:idx val="2"/>
              <c:layout>
                <c:manualLayout>
                  <c:x val="7.0251106671367566E-3"/>
                  <c:y val="2.9193777585808977E-3"/>
                </c:manualLayout>
              </c:layout>
              <c:showLegendKey val="0"/>
              <c:showVal val="1"/>
              <c:showCatName val="0"/>
              <c:showSerName val="0"/>
              <c:showPercent val="0"/>
              <c:showBubbleSize val="0"/>
            </c:dLbl>
            <c:dLbl>
              <c:idx val="3"/>
              <c:layout>
                <c:manualLayout>
                  <c:x val="6.0806205194499944E-3"/>
                  <c:y val="9.4619449566201545E-3"/>
                </c:manualLayout>
              </c:layout>
              <c:showLegendKey val="0"/>
              <c:showVal val="1"/>
              <c:showCatName val="0"/>
              <c:showSerName val="0"/>
              <c:showPercent val="0"/>
              <c:showBubbleSize val="0"/>
            </c:dLbl>
            <c:dLbl>
              <c:idx val="4"/>
              <c:layout>
                <c:manualLayout>
                  <c:x val="1.0456967132839737E-2"/>
                  <c:y val="1.4860782511920154E-3"/>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tables!$A$27:$A$31</c:f>
              <c:strCache>
                <c:ptCount val="5"/>
                <c:pt idx="0">
                  <c:v>200</c:v>
                </c:pt>
                <c:pt idx="1">
                  <c:v>300</c:v>
                </c:pt>
                <c:pt idx="2">
                  <c:v>400</c:v>
                </c:pt>
                <c:pt idx="3">
                  <c:v>500</c:v>
                </c:pt>
                <c:pt idx="4">
                  <c:v>&gt;500</c:v>
                </c:pt>
              </c:strCache>
            </c:strRef>
          </c:cat>
          <c:val>
            <c:numRef>
              <c:f>tables!$B$27:$B$31</c:f>
              <c:numCache>
                <c:formatCode>0</c:formatCode>
                <c:ptCount val="5"/>
                <c:pt idx="0">
                  <c:v>34.523809523809526</c:v>
                </c:pt>
                <c:pt idx="1">
                  <c:v>33.333333333333336</c:v>
                </c:pt>
                <c:pt idx="2">
                  <c:v>16.666666666666668</c:v>
                </c:pt>
                <c:pt idx="3">
                  <c:v>9.5238095238095237</c:v>
                </c:pt>
                <c:pt idx="4">
                  <c:v>5.9523809523809499</c:v>
                </c:pt>
              </c:numCache>
            </c:numRef>
          </c:val>
        </c:ser>
        <c:dLbls>
          <c:showLegendKey val="0"/>
          <c:showVal val="0"/>
          <c:showCatName val="0"/>
          <c:showSerName val="0"/>
          <c:showPercent val="0"/>
          <c:showBubbleSize val="0"/>
        </c:dLbls>
        <c:gapWidth val="150"/>
        <c:shape val="box"/>
        <c:axId val="179805184"/>
        <c:axId val="179647232"/>
        <c:axId val="0"/>
      </c:bar3DChart>
      <c:catAx>
        <c:axId val="179805184"/>
        <c:scaling>
          <c:orientation val="minMax"/>
        </c:scaling>
        <c:delete val="0"/>
        <c:axPos val="b"/>
        <c:majorTickMark val="out"/>
        <c:minorTickMark val="none"/>
        <c:tickLblPos val="nextTo"/>
        <c:crossAx val="179647232"/>
        <c:crosses val="autoZero"/>
        <c:auto val="1"/>
        <c:lblAlgn val="ctr"/>
        <c:lblOffset val="100"/>
        <c:noMultiLvlLbl val="0"/>
      </c:catAx>
      <c:valAx>
        <c:axId val="179647232"/>
        <c:scaling>
          <c:orientation val="minMax"/>
        </c:scaling>
        <c:delete val="0"/>
        <c:axPos val="l"/>
        <c:majorGridlines/>
        <c:numFmt formatCode="0" sourceLinked="1"/>
        <c:majorTickMark val="out"/>
        <c:minorTickMark val="none"/>
        <c:tickLblPos val="nextTo"/>
        <c:crossAx val="179805184"/>
        <c:crosses val="autoZero"/>
        <c:crossBetween val="between"/>
      </c:valAx>
    </c:plotArea>
    <c:legend>
      <c:legendPos val="r"/>
      <c:layout>
        <c:manualLayout>
          <c:xMode val="edge"/>
          <c:yMode val="edge"/>
          <c:x val="0.6526554236690566"/>
          <c:y val="0.51378595052663201"/>
          <c:w val="0.26525502409213769"/>
          <c:h val="0.22375077706001853"/>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20"/>
    </mc:Choice>
    <mc:Fallback>
      <c:style val="20"/>
    </mc:Fallback>
  </mc:AlternateContent>
  <c:chart>
    <c:title>
      <c:tx>
        <c:rich>
          <a:bodyPr/>
          <a:lstStyle/>
          <a:p>
            <a:pPr>
              <a:defRPr sz="2000"/>
            </a:pPr>
            <a:r>
              <a:rPr lang="en-US" sz="2000" dirty="0"/>
              <a:t>Frequency Of Having Fast Food </a:t>
            </a:r>
          </a:p>
        </c:rich>
      </c:tx>
      <c:layout>
        <c:manualLayout>
          <c:xMode val="edge"/>
          <c:yMode val="edge"/>
          <c:x val="3.1212556763737867E-2"/>
          <c:y val="2.3255813953488372E-2"/>
        </c:manualLayout>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tables!$B$10</c:f>
              <c:strCache>
                <c:ptCount val="1"/>
                <c:pt idx="0">
                  <c:v>% of Students</c:v>
                </c:pt>
              </c:strCache>
            </c:strRef>
          </c:tx>
          <c:invertIfNegative val="0"/>
          <c:dLbls>
            <c:dLbl>
              <c:idx val="0"/>
              <c:layout>
                <c:manualLayout>
                  <c:x val="8.3774944798566901E-3"/>
                  <c:y val="-8.6800341817737919E-3"/>
                </c:manualLayout>
              </c:layout>
              <c:showLegendKey val="0"/>
              <c:showVal val="1"/>
              <c:showCatName val="0"/>
              <c:showSerName val="0"/>
              <c:showPercent val="0"/>
              <c:showBubbleSize val="0"/>
            </c:dLbl>
            <c:dLbl>
              <c:idx val="1"/>
              <c:layout>
                <c:manualLayout>
                  <c:x val="3.5272674249052201E-3"/>
                  <c:y val="-5.786485991576636E-3"/>
                </c:manualLayout>
              </c:layout>
              <c:showLegendKey val="0"/>
              <c:showVal val="1"/>
              <c:showCatName val="0"/>
              <c:showSerName val="0"/>
              <c:showPercent val="0"/>
              <c:showBubbleSize val="0"/>
            </c:dLbl>
            <c:dLbl>
              <c:idx val="2"/>
              <c:layout>
                <c:manualLayout>
                  <c:x val="1.3007124109486318E-2"/>
                  <c:y val="3.9302935970213036E-3"/>
                </c:manualLayout>
              </c:layout>
              <c:showLegendKey val="0"/>
              <c:showVal val="1"/>
              <c:showCatName val="0"/>
              <c:showSerName val="0"/>
              <c:showPercent val="0"/>
              <c:showBubbleSize val="0"/>
            </c:dLbl>
            <c:dLbl>
              <c:idx val="3"/>
              <c:layout>
                <c:manualLayout>
                  <c:x val="1.5873015873015876E-2"/>
                  <c:y val="5.4324604773240578E-5"/>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tables!$A$11:$A$14</c:f>
              <c:strCache>
                <c:ptCount val="4"/>
                <c:pt idx="0">
                  <c:v>Everyday</c:v>
                </c:pt>
                <c:pt idx="1">
                  <c:v>Once a Week</c:v>
                </c:pt>
                <c:pt idx="2">
                  <c:v>Once a Month</c:v>
                </c:pt>
                <c:pt idx="3">
                  <c:v>Not very often</c:v>
                </c:pt>
              </c:strCache>
            </c:strRef>
          </c:cat>
          <c:val>
            <c:numRef>
              <c:f>tables!$B$11:$B$14</c:f>
              <c:numCache>
                <c:formatCode>0</c:formatCode>
                <c:ptCount val="4"/>
                <c:pt idx="0">
                  <c:v>15.476190476190473</c:v>
                </c:pt>
                <c:pt idx="1">
                  <c:v>45.238095238095305</c:v>
                </c:pt>
                <c:pt idx="2">
                  <c:v>26.19047619047619</c:v>
                </c:pt>
                <c:pt idx="3">
                  <c:v>13.0952380952381</c:v>
                </c:pt>
              </c:numCache>
            </c:numRef>
          </c:val>
        </c:ser>
        <c:dLbls>
          <c:showLegendKey val="0"/>
          <c:showVal val="0"/>
          <c:showCatName val="0"/>
          <c:showSerName val="0"/>
          <c:showPercent val="0"/>
          <c:showBubbleSize val="0"/>
        </c:dLbls>
        <c:gapWidth val="150"/>
        <c:shape val="box"/>
        <c:axId val="179676672"/>
        <c:axId val="179678208"/>
        <c:axId val="0"/>
      </c:bar3DChart>
      <c:catAx>
        <c:axId val="179676672"/>
        <c:scaling>
          <c:orientation val="minMax"/>
        </c:scaling>
        <c:delete val="0"/>
        <c:axPos val="b"/>
        <c:majorTickMark val="out"/>
        <c:minorTickMark val="none"/>
        <c:tickLblPos val="nextTo"/>
        <c:txPr>
          <a:bodyPr/>
          <a:lstStyle/>
          <a:p>
            <a:pPr>
              <a:defRPr sz="1100"/>
            </a:pPr>
            <a:endParaRPr lang="en-US"/>
          </a:p>
        </c:txPr>
        <c:crossAx val="179678208"/>
        <c:crosses val="autoZero"/>
        <c:auto val="1"/>
        <c:lblAlgn val="ctr"/>
        <c:lblOffset val="100"/>
        <c:noMultiLvlLbl val="0"/>
      </c:catAx>
      <c:valAx>
        <c:axId val="179678208"/>
        <c:scaling>
          <c:orientation val="minMax"/>
        </c:scaling>
        <c:delete val="0"/>
        <c:axPos val="l"/>
        <c:majorGridlines/>
        <c:numFmt formatCode="0" sourceLinked="1"/>
        <c:majorTickMark val="out"/>
        <c:minorTickMark val="none"/>
        <c:tickLblPos val="nextTo"/>
        <c:crossAx val="179676672"/>
        <c:crosses val="autoZero"/>
        <c:crossBetween val="between"/>
      </c:valAx>
    </c:plotArea>
    <c:legend>
      <c:legendPos val="r"/>
      <c:layout>
        <c:manualLayout>
          <c:xMode val="edge"/>
          <c:yMode val="edge"/>
          <c:x val="0.68440153314169061"/>
          <c:y val="0.51096868705365306"/>
          <c:w val="0.26497854434862317"/>
          <c:h val="0.1850976622108283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a:lstStyle/>
          <a:p>
            <a:pPr>
              <a:defRPr sz="1600"/>
            </a:pPr>
            <a:r>
              <a:rPr lang="en-US" sz="1600" dirty="0" smtClean="0"/>
              <a:t>Having</a:t>
            </a:r>
            <a:r>
              <a:rPr lang="en-US" sz="1600" baseline="0" dirty="0" smtClean="0"/>
              <a:t> Fast Food On </a:t>
            </a:r>
            <a:r>
              <a:rPr lang="en-US" sz="1600" dirty="0" smtClean="0"/>
              <a:t>Emotions</a:t>
            </a:r>
            <a:endParaRPr lang="en-US" sz="1600" dirty="0"/>
          </a:p>
        </c:rich>
      </c:tx>
      <c:layout>
        <c:manualLayout>
          <c:xMode val="edge"/>
          <c:yMode val="edge"/>
          <c:x val="9.2560248150799371E-2"/>
          <c:y val="4.7619047619047623E-2"/>
        </c:manualLayout>
      </c:layout>
      <c:overlay val="0"/>
    </c:title>
    <c:autoTitleDeleted val="0"/>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tables!$B$42</c:f>
              <c:strCache>
                <c:ptCount val="1"/>
                <c:pt idx="0">
                  <c:v>% of Students</c:v>
                </c:pt>
              </c:strCache>
            </c:strRef>
          </c:tx>
          <c:invertIfNegative val="0"/>
          <c:dLbls>
            <c:dLbl>
              <c:idx val="0"/>
              <c:layout>
                <c:manualLayout>
                  <c:x val="5.8639942734430911E-3"/>
                  <c:y val="-0.11816666666666668"/>
                </c:manualLayout>
              </c:layout>
              <c:showLegendKey val="0"/>
              <c:showVal val="1"/>
              <c:showCatName val="0"/>
              <c:showSerName val="0"/>
              <c:showPercent val="0"/>
              <c:showBubbleSize val="0"/>
            </c:dLbl>
            <c:dLbl>
              <c:idx val="1"/>
              <c:layout>
                <c:manualLayout>
                  <c:x val="9.2591267000715818E-3"/>
                  <c:y val="-0.21612392200974875"/>
                </c:manualLayout>
              </c:layout>
              <c:showLegendKey val="0"/>
              <c:showVal val="1"/>
              <c:showCatName val="0"/>
              <c:showSerName val="0"/>
              <c:showPercent val="0"/>
              <c:showBubbleSize val="0"/>
            </c:dLbl>
            <c:dLbl>
              <c:idx val="2"/>
              <c:layout>
                <c:manualLayout>
                  <c:x val="5.6826533047005506E-3"/>
                  <c:y val="-0.1449812523434571"/>
                </c:manualLayout>
              </c:layout>
              <c:showLegendKey val="0"/>
              <c:showVal val="1"/>
              <c:showCatName val="0"/>
              <c:showSerName val="0"/>
              <c:showPercent val="0"/>
              <c:showBubbleSize val="0"/>
            </c:dLbl>
            <c:dLbl>
              <c:idx val="3"/>
              <c:layout>
                <c:manualLayout>
                  <c:x val="1.4614889047959918E-2"/>
                  <c:y val="-0.14516685414323213"/>
                </c:manualLayout>
              </c:layout>
              <c:showLegendKey val="0"/>
              <c:showVal val="1"/>
              <c:showCatName val="0"/>
              <c:showSerName val="0"/>
              <c:showPercent val="0"/>
              <c:showBubbleSize val="0"/>
            </c:dLbl>
            <c:dLbl>
              <c:idx val="4"/>
              <c:layout>
                <c:manualLayout>
                  <c:x val="9.2592592592592778E-3"/>
                  <c:y val="-9.4906476616477248E-2"/>
                </c:manualLayout>
              </c:layout>
              <c:showLegendKey val="0"/>
              <c:showVal val="1"/>
              <c:showCatName val="0"/>
              <c:showSerName val="0"/>
              <c:showPercent val="0"/>
              <c:showBubbleSize val="0"/>
            </c:dLbl>
            <c:dLbl>
              <c:idx val="5"/>
              <c:layout>
                <c:manualLayout>
                  <c:x val="8.3333333333333367E-3"/>
                  <c:y val="-0.25"/>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tables!$A$43:$A$47</c:f>
              <c:strCache>
                <c:ptCount val="5"/>
                <c:pt idx="0">
                  <c:v>Strongly Agree</c:v>
                </c:pt>
                <c:pt idx="1">
                  <c:v>Agree</c:v>
                </c:pt>
                <c:pt idx="2">
                  <c:v>Neutral</c:v>
                </c:pt>
                <c:pt idx="3">
                  <c:v>Disagree</c:v>
                </c:pt>
                <c:pt idx="4">
                  <c:v>Strongly disagree</c:v>
                </c:pt>
              </c:strCache>
            </c:strRef>
          </c:cat>
          <c:val>
            <c:numRef>
              <c:f>tables!$B$43:$B$47</c:f>
              <c:numCache>
                <c:formatCode>0</c:formatCode>
                <c:ptCount val="5"/>
                <c:pt idx="0">
                  <c:v>14.285714285714286</c:v>
                </c:pt>
                <c:pt idx="1">
                  <c:v>40.476190476190474</c:v>
                </c:pt>
                <c:pt idx="2">
                  <c:v>26.19047619047619</c:v>
                </c:pt>
                <c:pt idx="3">
                  <c:v>15.476190476190473</c:v>
                </c:pt>
                <c:pt idx="4">
                  <c:v>3.5714285714285707</c:v>
                </c:pt>
              </c:numCache>
            </c:numRef>
          </c:val>
        </c:ser>
        <c:dLbls>
          <c:showLegendKey val="0"/>
          <c:showVal val="0"/>
          <c:showCatName val="0"/>
          <c:showSerName val="0"/>
          <c:showPercent val="0"/>
          <c:showBubbleSize val="0"/>
        </c:dLbls>
        <c:gapWidth val="150"/>
        <c:shape val="cylinder"/>
        <c:axId val="179716096"/>
        <c:axId val="179717632"/>
        <c:axId val="0"/>
      </c:bar3DChart>
      <c:catAx>
        <c:axId val="179716096"/>
        <c:scaling>
          <c:orientation val="minMax"/>
        </c:scaling>
        <c:delete val="0"/>
        <c:axPos val="b"/>
        <c:majorTickMark val="out"/>
        <c:minorTickMark val="none"/>
        <c:tickLblPos val="nextTo"/>
        <c:txPr>
          <a:bodyPr/>
          <a:lstStyle/>
          <a:p>
            <a:pPr>
              <a:defRPr sz="1200" b="1"/>
            </a:pPr>
            <a:endParaRPr lang="en-US"/>
          </a:p>
        </c:txPr>
        <c:crossAx val="179717632"/>
        <c:crosses val="autoZero"/>
        <c:auto val="1"/>
        <c:lblAlgn val="ctr"/>
        <c:lblOffset val="100"/>
        <c:noMultiLvlLbl val="0"/>
      </c:catAx>
      <c:valAx>
        <c:axId val="179717632"/>
        <c:scaling>
          <c:orientation val="minMax"/>
        </c:scaling>
        <c:delete val="0"/>
        <c:axPos val="l"/>
        <c:majorGridlines/>
        <c:numFmt formatCode="0" sourceLinked="1"/>
        <c:majorTickMark val="out"/>
        <c:minorTickMark val="none"/>
        <c:tickLblPos val="nextTo"/>
        <c:crossAx val="17971609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u="none" strike="noStrike" baseline="0" dirty="0" smtClean="0"/>
              <a:t>INEXPENSIVE </a:t>
            </a:r>
            <a:endParaRPr lang="en-US" dirty="0"/>
          </a:p>
        </c:rich>
      </c:tx>
      <c:layout>
        <c:manualLayout>
          <c:xMode val="edge"/>
          <c:yMode val="edge"/>
          <c:x val="0.24825153105861766"/>
          <c:y val="0.10941042091960729"/>
        </c:manualLayout>
      </c:layout>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9.1135170603674542E-2"/>
          <c:y val="0.19011336391908387"/>
          <c:w val="0.6788390874217648"/>
          <c:h val="0.4588065683019098"/>
        </c:manualLayout>
      </c:layout>
      <c:bar3DChart>
        <c:barDir val="col"/>
        <c:grouping val="clustered"/>
        <c:varyColors val="0"/>
        <c:ser>
          <c:idx val="0"/>
          <c:order val="0"/>
          <c:tx>
            <c:strRef>
              <c:f>tables!$B$135</c:f>
              <c:strCache>
                <c:ptCount val="1"/>
                <c:pt idx="0">
                  <c:v>% of Students</c:v>
                </c:pt>
              </c:strCache>
            </c:strRef>
          </c:tx>
          <c:invertIfNegative val="0"/>
          <c:dLbls>
            <c:txPr>
              <a:bodyPr/>
              <a:lstStyle/>
              <a:p>
                <a:pPr>
                  <a:defRPr sz="1600" b="1"/>
                </a:pPr>
                <a:endParaRPr lang="en-US"/>
              </a:p>
            </c:txPr>
            <c:showLegendKey val="0"/>
            <c:showVal val="1"/>
            <c:showCatName val="0"/>
            <c:showSerName val="0"/>
            <c:showPercent val="0"/>
            <c:showBubbleSize val="0"/>
            <c:showLeaderLines val="0"/>
          </c:dLbls>
          <c:cat>
            <c:strRef>
              <c:f>tables!$A$136:$A$140</c:f>
              <c:strCache>
                <c:ptCount val="5"/>
                <c:pt idx="0">
                  <c:v>Strongly Agree</c:v>
                </c:pt>
                <c:pt idx="1">
                  <c:v>Agree</c:v>
                </c:pt>
                <c:pt idx="2">
                  <c:v>Disagree</c:v>
                </c:pt>
                <c:pt idx="3">
                  <c:v>Strongly disagree</c:v>
                </c:pt>
                <c:pt idx="4">
                  <c:v>N/A</c:v>
                </c:pt>
              </c:strCache>
            </c:strRef>
          </c:cat>
          <c:val>
            <c:numRef>
              <c:f>tables!$B$136:$B$140</c:f>
              <c:numCache>
                <c:formatCode>0</c:formatCode>
                <c:ptCount val="5"/>
                <c:pt idx="0">
                  <c:v>11.904761904761903</c:v>
                </c:pt>
                <c:pt idx="1">
                  <c:v>53.571428571428555</c:v>
                </c:pt>
                <c:pt idx="2">
                  <c:v>30.952380952380949</c:v>
                </c:pt>
                <c:pt idx="3">
                  <c:v>1.1904761904761905</c:v>
                </c:pt>
                <c:pt idx="4">
                  <c:v>2.3809523809523809</c:v>
                </c:pt>
              </c:numCache>
            </c:numRef>
          </c:val>
        </c:ser>
        <c:dLbls>
          <c:showLegendKey val="0"/>
          <c:showVal val="0"/>
          <c:showCatName val="0"/>
          <c:showSerName val="0"/>
          <c:showPercent val="0"/>
          <c:showBubbleSize val="0"/>
        </c:dLbls>
        <c:gapWidth val="150"/>
        <c:shape val="box"/>
        <c:axId val="179751552"/>
        <c:axId val="180097408"/>
        <c:axId val="0"/>
      </c:bar3DChart>
      <c:catAx>
        <c:axId val="179751552"/>
        <c:scaling>
          <c:orientation val="minMax"/>
        </c:scaling>
        <c:delete val="0"/>
        <c:axPos val="b"/>
        <c:majorTickMark val="out"/>
        <c:minorTickMark val="none"/>
        <c:tickLblPos val="nextTo"/>
        <c:txPr>
          <a:bodyPr/>
          <a:lstStyle/>
          <a:p>
            <a:pPr>
              <a:defRPr sz="1000" b="1" i="0"/>
            </a:pPr>
            <a:endParaRPr lang="en-US"/>
          </a:p>
        </c:txPr>
        <c:crossAx val="180097408"/>
        <c:crosses val="autoZero"/>
        <c:auto val="1"/>
        <c:lblAlgn val="ctr"/>
        <c:lblOffset val="100"/>
        <c:noMultiLvlLbl val="0"/>
      </c:catAx>
      <c:valAx>
        <c:axId val="180097408"/>
        <c:scaling>
          <c:orientation val="minMax"/>
        </c:scaling>
        <c:delete val="0"/>
        <c:axPos val="l"/>
        <c:majorGridlines/>
        <c:numFmt formatCode="0" sourceLinked="1"/>
        <c:majorTickMark val="out"/>
        <c:minorTickMark val="none"/>
        <c:tickLblPos val="nextTo"/>
        <c:crossAx val="179751552"/>
        <c:crosses val="autoZero"/>
        <c:crossBetween val="between"/>
      </c:valAx>
    </c:plotArea>
    <c:legend>
      <c:legendPos val="r"/>
      <c:layout>
        <c:manualLayout>
          <c:xMode val="edge"/>
          <c:yMode val="edge"/>
          <c:x val="0.76819624109486329"/>
          <c:y val="0.30713910761154856"/>
          <c:w val="0.15567077300821267"/>
          <c:h val="0.29131897588339872"/>
        </c:manualLayout>
      </c:layout>
      <c:overlay val="0"/>
      <c:txPr>
        <a:bodyPr/>
        <a:lstStyle/>
        <a:p>
          <a:pPr>
            <a:defRPr b="1"/>
          </a:pPr>
          <a:endParaRPr lang="en-US"/>
        </a:p>
      </c:txPr>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1800" b="1" i="0" u="none" strike="noStrike" baseline="0">
                <a:effectLst/>
              </a:rPr>
              <a:t>QUICK</a:t>
            </a:r>
            <a:r>
              <a:rPr lang="en-IN" sz="1800" b="1" i="0" u="none" strike="noStrike" baseline="0"/>
              <a:t> </a:t>
            </a:r>
            <a:endParaRPr lang="en-US"/>
          </a:p>
        </c:rich>
      </c:tx>
      <c:layout>
        <c:manualLayout>
          <c:xMode val="edge"/>
          <c:yMode val="edge"/>
          <c:x val="0.2811396093870619"/>
          <c:y val="4.3478260869565216E-2"/>
        </c:manualLayout>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tables!$D$134</c:f>
              <c:strCache>
                <c:ptCount val="1"/>
                <c:pt idx="0">
                  <c:v>% of students</c:v>
                </c:pt>
              </c:strCache>
            </c:strRef>
          </c:tx>
          <c:invertIfNegative val="0"/>
          <c:dLbls>
            <c:dLbl>
              <c:idx val="0"/>
              <c:layout>
                <c:manualLayout>
                  <c:x val="8.3333333333333332E-3"/>
                  <c:y val="0"/>
                </c:manualLayout>
              </c:layout>
              <c:showLegendKey val="0"/>
              <c:showVal val="1"/>
              <c:showCatName val="0"/>
              <c:showSerName val="0"/>
              <c:showPercent val="0"/>
              <c:showBubbleSize val="0"/>
            </c:dLbl>
            <c:dLbl>
              <c:idx val="1"/>
              <c:layout>
                <c:manualLayout>
                  <c:x val="1.1111111111111112E-2"/>
                  <c:y val="4.6296296296296086E-3"/>
                </c:manualLayout>
              </c:layout>
              <c:showLegendKey val="0"/>
              <c:showVal val="1"/>
              <c:showCatName val="0"/>
              <c:showSerName val="0"/>
              <c:showPercent val="0"/>
              <c:showBubbleSize val="0"/>
            </c:dLbl>
            <c:dLbl>
              <c:idx val="2"/>
              <c:layout>
                <c:manualLayout>
                  <c:x val="1.1111111111111162E-2"/>
                  <c:y val="1.3888888888888888E-2"/>
                </c:manualLayout>
              </c:layout>
              <c:showLegendKey val="0"/>
              <c:showVal val="1"/>
              <c:showCatName val="0"/>
              <c:showSerName val="0"/>
              <c:showPercent val="0"/>
              <c:showBubbleSize val="0"/>
            </c:dLbl>
            <c:dLbl>
              <c:idx val="3"/>
              <c:layout>
                <c:manualLayout>
                  <c:x val="1.1111111111111112E-2"/>
                  <c:y val="0"/>
                </c:manualLayout>
              </c:layout>
              <c:showLegendKey val="0"/>
              <c:showVal val="1"/>
              <c:showCatName val="0"/>
              <c:showSerName val="0"/>
              <c:showPercent val="0"/>
              <c:showBubbleSize val="0"/>
            </c:dLbl>
            <c:dLbl>
              <c:idx val="4"/>
              <c:layout>
                <c:manualLayout>
                  <c:x val="1.3888888888888888E-2"/>
                  <c:y val="4.6296296296295444E-3"/>
                </c:manualLayout>
              </c:layout>
              <c:showLegendKey val="0"/>
              <c:showVal val="1"/>
              <c:showCatName val="0"/>
              <c:showSerName val="0"/>
              <c:showPercent val="0"/>
              <c:showBubbleSize val="0"/>
            </c:dLbl>
            <c:txPr>
              <a:bodyPr/>
              <a:lstStyle/>
              <a:p>
                <a:pPr>
                  <a:defRPr sz="1600">
                    <a:latin typeface="Arial Black" pitchFamily="34" charset="0"/>
                  </a:defRPr>
                </a:pPr>
                <a:endParaRPr lang="en-US"/>
              </a:p>
            </c:txPr>
            <c:showLegendKey val="0"/>
            <c:showVal val="1"/>
            <c:showCatName val="0"/>
            <c:showSerName val="0"/>
            <c:showPercent val="0"/>
            <c:showBubbleSize val="0"/>
            <c:showLeaderLines val="0"/>
          </c:dLbls>
          <c:cat>
            <c:strRef>
              <c:f>tables!$C$135:$C$139</c:f>
              <c:strCache>
                <c:ptCount val="5"/>
                <c:pt idx="0">
                  <c:v>Strongly Agree</c:v>
                </c:pt>
                <c:pt idx="1">
                  <c:v>Agree</c:v>
                </c:pt>
                <c:pt idx="2">
                  <c:v>Disagree</c:v>
                </c:pt>
                <c:pt idx="3">
                  <c:v>Strongly disagree</c:v>
                </c:pt>
                <c:pt idx="4">
                  <c:v>N/A</c:v>
                </c:pt>
              </c:strCache>
            </c:strRef>
          </c:cat>
          <c:val>
            <c:numRef>
              <c:f>tables!$D$135:$D$139</c:f>
              <c:numCache>
                <c:formatCode>General</c:formatCode>
                <c:ptCount val="5"/>
                <c:pt idx="0">
                  <c:v>18</c:v>
                </c:pt>
                <c:pt idx="1">
                  <c:v>56</c:v>
                </c:pt>
                <c:pt idx="2">
                  <c:v>19</c:v>
                </c:pt>
                <c:pt idx="3">
                  <c:v>5</c:v>
                </c:pt>
                <c:pt idx="4">
                  <c:v>2</c:v>
                </c:pt>
              </c:numCache>
            </c:numRef>
          </c:val>
        </c:ser>
        <c:dLbls>
          <c:showLegendKey val="0"/>
          <c:showVal val="0"/>
          <c:showCatName val="0"/>
          <c:showSerName val="0"/>
          <c:showPercent val="0"/>
          <c:showBubbleSize val="0"/>
        </c:dLbls>
        <c:gapWidth val="150"/>
        <c:shape val="box"/>
        <c:axId val="155874816"/>
        <c:axId val="155902720"/>
        <c:axId val="0"/>
      </c:bar3DChart>
      <c:catAx>
        <c:axId val="155874816"/>
        <c:scaling>
          <c:orientation val="minMax"/>
        </c:scaling>
        <c:delete val="0"/>
        <c:axPos val="b"/>
        <c:majorTickMark val="out"/>
        <c:minorTickMark val="none"/>
        <c:tickLblPos val="nextTo"/>
        <c:txPr>
          <a:bodyPr/>
          <a:lstStyle/>
          <a:p>
            <a:pPr>
              <a:defRPr b="1"/>
            </a:pPr>
            <a:endParaRPr lang="en-US"/>
          </a:p>
        </c:txPr>
        <c:crossAx val="155902720"/>
        <c:crosses val="autoZero"/>
        <c:auto val="1"/>
        <c:lblAlgn val="ctr"/>
        <c:lblOffset val="100"/>
        <c:noMultiLvlLbl val="0"/>
      </c:catAx>
      <c:valAx>
        <c:axId val="155902720"/>
        <c:scaling>
          <c:orientation val="minMax"/>
        </c:scaling>
        <c:delete val="0"/>
        <c:axPos val="l"/>
        <c:majorGridlines/>
        <c:numFmt formatCode="General" sourceLinked="1"/>
        <c:majorTickMark val="out"/>
        <c:minorTickMark val="none"/>
        <c:tickLblPos val="nextTo"/>
        <c:txPr>
          <a:bodyPr/>
          <a:lstStyle/>
          <a:p>
            <a:pPr>
              <a:defRPr b="1"/>
            </a:pPr>
            <a:endParaRPr lang="en-US"/>
          </a:p>
        </c:txPr>
        <c:crossAx val="155874816"/>
        <c:crosses val="autoZero"/>
        <c:crossBetween val="between"/>
      </c:valAx>
    </c:plotArea>
    <c:legend>
      <c:legendPos val="r"/>
      <c:layout>
        <c:manualLayout>
          <c:xMode val="edge"/>
          <c:yMode val="edge"/>
          <c:x val="0.74835379033503169"/>
          <c:y val="0.3730394841949104"/>
          <c:w val="0.14233245844269463"/>
          <c:h val="0.17168015456401284"/>
        </c:manualLayout>
      </c:layout>
      <c:overlay val="0"/>
      <c:txPr>
        <a:bodyPr/>
        <a:lstStyle/>
        <a:p>
          <a:pPr>
            <a:defRPr b="1"/>
          </a:pPr>
          <a:endParaRPr lang="en-US"/>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sz="1800" b="1" i="0" u="none" strike="noStrike" baseline="0">
                <a:effectLst/>
              </a:rPr>
              <a:t>TASTE</a:t>
            </a:r>
            <a:r>
              <a:rPr lang="en-IN" sz="1800" b="1" i="0" u="none" strike="noStrike" baseline="0"/>
              <a:t> </a:t>
            </a:r>
            <a:endParaRPr lang="en-US"/>
          </a:p>
        </c:rich>
      </c:tx>
      <c:layout>
        <c:manualLayout>
          <c:xMode val="edge"/>
          <c:yMode val="edge"/>
          <c:x val="0.31800920718243553"/>
          <c:y val="4.6511613711892295E-2"/>
        </c:manualLayout>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tables!$D$143</c:f>
              <c:strCache>
                <c:ptCount val="1"/>
                <c:pt idx="0">
                  <c:v>% of students</c:v>
                </c:pt>
              </c:strCache>
            </c:strRef>
          </c:tx>
          <c:invertIfNegative val="0"/>
          <c:dLbls>
            <c:dLbl>
              <c:idx val="1"/>
              <c:layout>
                <c:manualLayout>
                  <c:x val="1.1111111111111112E-2"/>
                  <c:y val="0"/>
                </c:manualLayout>
              </c:layout>
              <c:showLegendKey val="0"/>
              <c:showVal val="1"/>
              <c:showCatName val="0"/>
              <c:showSerName val="0"/>
              <c:showPercent val="0"/>
              <c:showBubbleSize val="0"/>
            </c:dLbl>
            <c:dLbl>
              <c:idx val="2"/>
              <c:layout>
                <c:manualLayout>
                  <c:x val="2.2222222222222223E-2"/>
                  <c:y val="0"/>
                </c:manualLayout>
              </c:layout>
              <c:showLegendKey val="0"/>
              <c:showVal val="1"/>
              <c:showCatName val="0"/>
              <c:showSerName val="0"/>
              <c:showPercent val="0"/>
              <c:showBubbleSize val="0"/>
            </c:dLbl>
            <c:dLbl>
              <c:idx val="3"/>
              <c:layout>
                <c:manualLayout>
                  <c:x val="1.1111111111111112E-2"/>
                  <c:y val="-8.6375130966072036E-17"/>
                </c:manualLayout>
              </c:layout>
              <c:showLegendKey val="0"/>
              <c:showVal val="1"/>
              <c:showCatName val="0"/>
              <c:showSerName val="0"/>
              <c:showPercent val="0"/>
              <c:showBubbleSize val="0"/>
            </c:dLbl>
            <c:dLbl>
              <c:idx val="4"/>
              <c:layout>
                <c:manualLayout>
                  <c:x val="1.1111111111111112E-2"/>
                  <c:y val="-8.6375130966072036E-17"/>
                </c:manualLayout>
              </c:layout>
              <c:showLegendKey val="0"/>
              <c:showVal val="1"/>
              <c:showCatName val="0"/>
              <c:showSerName val="0"/>
              <c:showPercent val="0"/>
              <c:showBubbleSize val="0"/>
            </c:dLbl>
            <c:txPr>
              <a:bodyPr/>
              <a:lstStyle/>
              <a:p>
                <a:pPr>
                  <a:defRPr sz="1600" b="1">
                    <a:latin typeface="Arial Black" pitchFamily="34" charset="0"/>
                  </a:defRPr>
                </a:pPr>
                <a:endParaRPr lang="en-US"/>
              </a:p>
            </c:txPr>
            <c:showLegendKey val="0"/>
            <c:showVal val="1"/>
            <c:showCatName val="0"/>
            <c:showSerName val="0"/>
            <c:showPercent val="0"/>
            <c:showBubbleSize val="0"/>
            <c:showLeaderLines val="0"/>
          </c:dLbls>
          <c:cat>
            <c:strRef>
              <c:f>tables!$C$144:$C$148</c:f>
              <c:strCache>
                <c:ptCount val="5"/>
                <c:pt idx="0">
                  <c:v>Strongly Agree</c:v>
                </c:pt>
                <c:pt idx="1">
                  <c:v>Agree</c:v>
                </c:pt>
                <c:pt idx="2">
                  <c:v>Disagree</c:v>
                </c:pt>
                <c:pt idx="3">
                  <c:v>Strongly disagree</c:v>
                </c:pt>
                <c:pt idx="4">
                  <c:v>N/A</c:v>
                </c:pt>
              </c:strCache>
            </c:strRef>
          </c:cat>
          <c:val>
            <c:numRef>
              <c:f>tables!$D$144:$D$148</c:f>
              <c:numCache>
                <c:formatCode>0</c:formatCode>
                <c:ptCount val="5"/>
                <c:pt idx="0">
                  <c:v>38.095238095238095</c:v>
                </c:pt>
                <c:pt idx="1">
                  <c:v>51.19047619047619</c:v>
                </c:pt>
                <c:pt idx="2">
                  <c:v>5.9523809523809517</c:v>
                </c:pt>
                <c:pt idx="3">
                  <c:v>2.3809523809523809</c:v>
                </c:pt>
                <c:pt idx="4">
                  <c:v>2.3809523809523809</c:v>
                </c:pt>
              </c:numCache>
            </c:numRef>
          </c:val>
        </c:ser>
        <c:dLbls>
          <c:showLegendKey val="0"/>
          <c:showVal val="0"/>
          <c:showCatName val="0"/>
          <c:showSerName val="0"/>
          <c:showPercent val="0"/>
          <c:showBubbleSize val="0"/>
        </c:dLbls>
        <c:gapWidth val="150"/>
        <c:shape val="box"/>
        <c:axId val="155726208"/>
        <c:axId val="155727744"/>
        <c:axId val="0"/>
      </c:bar3DChart>
      <c:catAx>
        <c:axId val="155726208"/>
        <c:scaling>
          <c:orientation val="minMax"/>
        </c:scaling>
        <c:delete val="0"/>
        <c:axPos val="b"/>
        <c:majorTickMark val="out"/>
        <c:minorTickMark val="none"/>
        <c:tickLblPos val="nextTo"/>
        <c:txPr>
          <a:bodyPr/>
          <a:lstStyle/>
          <a:p>
            <a:pPr>
              <a:defRPr b="1"/>
            </a:pPr>
            <a:endParaRPr lang="en-US"/>
          </a:p>
        </c:txPr>
        <c:crossAx val="155727744"/>
        <c:crosses val="autoZero"/>
        <c:auto val="1"/>
        <c:lblAlgn val="ctr"/>
        <c:lblOffset val="100"/>
        <c:noMultiLvlLbl val="0"/>
      </c:catAx>
      <c:valAx>
        <c:axId val="155727744"/>
        <c:scaling>
          <c:orientation val="minMax"/>
        </c:scaling>
        <c:delete val="0"/>
        <c:axPos val="l"/>
        <c:majorGridlines/>
        <c:numFmt formatCode="0" sourceLinked="1"/>
        <c:majorTickMark val="out"/>
        <c:minorTickMark val="none"/>
        <c:tickLblPos val="nextTo"/>
        <c:txPr>
          <a:bodyPr/>
          <a:lstStyle/>
          <a:p>
            <a:pPr>
              <a:defRPr b="1"/>
            </a:pPr>
            <a:endParaRPr lang="en-US"/>
          </a:p>
        </c:txPr>
        <c:crossAx val="155726208"/>
        <c:crosses val="autoZero"/>
        <c:crossBetween val="between"/>
      </c:valAx>
    </c:plotArea>
    <c:legend>
      <c:legendPos val="r"/>
      <c:layout>
        <c:manualLayout>
          <c:xMode val="edge"/>
          <c:yMode val="edge"/>
          <c:x val="0.73145866141732296"/>
          <c:y val="0.32685859580052495"/>
          <c:w val="0.1657635608048994"/>
          <c:h val="0.24617880577427823"/>
        </c:manualLayout>
      </c:layout>
      <c:overlay val="0"/>
      <c:txPr>
        <a:bodyPr/>
        <a:lstStyle/>
        <a:p>
          <a:pPr>
            <a:defRPr b="1"/>
          </a:pPr>
          <a:endParaRPr lang="en-US"/>
        </a:p>
      </c:txPr>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a:effectLst/>
              </a:rPr>
              <a:t>VARIETY</a:t>
            </a:r>
            <a:endParaRPr lang="en-IN">
              <a:effectLst/>
            </a:endParaRPr>
          </a:p>
        </c:rich>
      </c:tx>
      <c:layout>
        <c:manualLayout>
          <c:xMode val="edge"/>
          <c:yMode val="edge"/>
          <c:x val="0.28845344543796431"/>
          <c:y val="5.0000016404204858E-2"/>
        </c:manualLayout>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tables!$D$159</c:f>
              <c:strCache>
                <c:ptCount val="1"/>
                <c:pt idx="0">
                  <c:v>% of students</c:v>
                </c:pt>
              </c:strCache>
            </c:strRef>
          </c:tx>
          <c:invertIfNegative val="0"/>
          <c:dLbls>
            <c:dLbl>
              <c:idx val="0"/>
              <c:layout>
                <c:manualLayout>
                  <c:x val="1.6666666666666666E-2"/>
                  <c:y val="0"/>
                </c:manualLayout>
              </c:layout>
              <c:showLegendKey val="0"/>
              <c:showVal val="1"/>
              <c:showCatName val="0"/>
              <c:showSerName val="0"/>
              <c:showPercent val="0"/>
              <c:showBubbleSize val="0"/>
            </c:dLbl>
            <c:dLbl>
              <c:idx val="1"/>
              <c:layout>
                <c:manualLayout>
                  <c:x val="1.1111111111111112E-2"/>
                  <c:y val="0"/>
                </c:manualLayout>
              </c:layout>
              <c:showLegendKey val="0"/>
              <c:showVal val="1"/>
              <c:showCatName val="0"/>
              <c:showSerName val="0"/>
              <c:showPercent val="0"/>
              <c:showBubbleSize val="0"/>
            </c:dLbl>
            <c:dLbl>
              <c:idx val="2"/>
              <c:layout>
                <c:manualLayout>
                  <c:x val="1.3888888888888888E-2"/>
                  <c:y val="0"/>
                </c:manualLayout>
              </c:layout>
              <c:showLegendKey val="0"/>
              <c:showVal val="1"/>
              <c:showCatName val="0"/>
              <c:showSerName val="0"/>
              <c:showPercent val="0"/>
              <c:showBubbleSize val="0"/>
            </c:dLbl>
            <c:dLbl>
              <c:idx val="3"/>
              <c:layout>
                <c:manualLayout>
                  <c:x val="1.3888888888888888E-2"/>
                  <c:y val="0"/>
                </c:manualLayout>
              </c:layout>
              <c:showLegendKey val="0"/>
              <c:showVal val="1"/>
              <c:showCatName val="0"/>
              <c:showSerName val="0"/>
              <c:showPercent val="0"/>
              <c:showBubbleSize val="0"/>
            </c:dLbl>
            <c:dLbl>
              <c:idx val="4"/>
              <c:layout>
                <c:manualLayout>
                  <c:x val="1.1111111111111112E-2"/>
                  <c:y val="0"/>
                </c:manualLayout>
              </c:layout>
              <c:showLegendKey val="0"/>
              <c:showVal val="1"/>
              <c:showCatName val="0"/>
              <c:showSerName val="0"/>
              <c:showPercent val="0"/>
              <c:showBubbleSize val="0"/>
            </c:dLbl>
            <c:txPr>
              <a:bodyPr/>
              <a:lstStyle/>
              <a:p>
                <a:pPr>
                  <a:defRPr sz="1400" b="1">
                    <a:latin typeface="Arial Black" pitchFamily="34" charset="0"/>
                  </a:defRPr>
                </a:pPr>
                <a:endParaRPr lang="en-US"/>
              </a:p>
            </c:txPr>
            <c:showLegendKey val="0"/>
            <c:showVal val="1"/>
            <c:showCatName val="0"/>
            <c:showSerName val="0"/>
            <c:showPercent val="0"/>
            <c:showBubbleSize val="0"/>
            <c:showLeaderLines val="0"/>
          </c:dLbls>
          <c:cat>
            <c:strRef>
              <c:f>tables!$C$160:$C$164</c:f>
              <c:strCache>
                <c:ptCount val="5"/>
                <c:pt idx="0">
                  <c:v>Strongly Agree</c:v>
                </c:pt>
                <c:pt idx="1">
                  <c:v>Agree</c:v>
                </c:pt>
                <c:pt idx="2">
                  <c:v>Disagree</c:v>
                </c:pt>
                <c:pt idx="3">
                  <c:v>Strongly disagree</c:v>
                </c:pt>
                <c:pt idx="4">
                  <c:v>N/A</c:v>
                </c:pt>
              </c:strCache>
            </c:strRef>
          </c:cat>
          <c:val>
            <c:numRef>
              <c:f>tables!$D$160:$D$164</c:f>
              <c:numCache>
                <c:formatCode>0</c:formatCode>
                <c:ptCount val="5"/>
                <c:pt idx="0" formatCode="General">
                  <c:v>25</c:v>
                </c:pt>
                <c:pt idx="1">
                  <c:v>58.333333333333336</c:v>
                </c:pt>
                <c:pt idx="2">
                  <c:v>11.904761904761905</c:v>
                </c:pt>
                <c:pt idx="3">
                  <c:v>2.3809523809523809</c:v>
                </c:pt>
                <c:pt idx="4">
                  <c:v>2.3809523809523809</c:v>
                </c:pt>
              </c:numCache>
            </c:numRef>
          </c:val>
        </c:ser>
        <c:dLbls>
          <c:showLegendKey val="0"/>
          <c:showVal val="0"/>
          <c:showCatName val="0"/>
          <c:showSerName val="0"/>
          <c:showPercent val="0"/>
          <c:showBubbleSize val="0"/>
        </c:dLbls>
        <c:gapWidth val="150"/>
        <c:shape val="box"/>
        <c:axId val="20143488"/>
        <c:axId val="131511040"/>
        <c:axId val="0"/>
      </c:bar3DChart>
      <c:catAx>
        <c:axId val="20143488"/>
        <c:scaling>
          <c:orientation val="minMax"/>
        </c:scaling>
        <c:delete val="0"/>
        <c:axPos val="b"/>
        <c:majorTickMark val="out"/>
        <c:minorTickMark val="none"/>
        <c:tickLblPos val="nextTo"/>
        <c:txPr>
          <a:bodyPr/>
          <a:lstStyle/>
          <a:p>
            <a:pPr>
              <a:defRPr sz="900" b="1"/>
            </a:pPr>
            <a:endParaRPr lang="en-US"/>
          </a:p>
        </c:txPr>
        <c:crossAx val="131511040"/>
        <c:crosses val="autoZero"/>
        <c:auto val="1"/>
        <c:lblAlgn val="ctr"/>
        <c:lblOffset val="100"/>
        <c:noMultiLvlLbl val="0"/>
      </c:catAx>
      <c:valAx>
        <c:axId val="131511040"/>
        <c:scaling>
          <c:orientation val="minMax"/>
        </c:scaling>
        <c:delete val="0"/>
        <c:axPos val="l"/>
        <c:majorGridlines/>
        <c:numFmt formatCode="General" sourceLinked="1"/>
        <c:majorTickMark val="out"/>
        <c:minorTickMark val="none"/>
        <c:tickLblPos val="nextTo"/>
        <c:txPr>
          <a:bodyPr/>
          <a:lstStyle/>
          <a:p>
            <a:pPr>
              <a:defRPr b="1"/>
            </a:pPr>
            <a:endParaRPr lang="en-US"/>
          </a:p>
        </c:txPr>
        <c:crossAx val="20143488"/>
        <c:crosses val="autoZero"/>
        <c:crossBetween val="between"/>
      </c:valAx>
    </c:plotArea>
    <c:legend>
      <c:legendPos val="r"/>
      <c:layout>
        <c:manualLayout>
          <c:xMode val="edge"/>
          <c:yMode val="edge"/>
          <c:x val="0.72908648071533444"/>
          <c:y val="0.42471962753268622"/>
          <c:w val="0.21009083825459318"/>
          <c:h val="0.18339742306429527"/>
        </c:manualLayout>
      </c:layout>
      <c:overlay val="0"/>
      <c:txPr>
        <a:bodyPr/>
        <a:lstStyle/>
        <a:p>
          <a:pPr>
            <a:defRPr b="1"/>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04E033-DA79-4DC4-B689-F05023CE43F8}" type="datetimeFigureOut">
              <a:rPr lang="en-US" smtClean="0"/>
              <a:pPr/>
              <a:t>12/13/2019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4D0D2F-19BD-4212-8498-1A6C44CC9AD6}" type="slidenum">
              <a:rPr lang="en-US" smtClean="0"/>
              <a:pPr/>
              <a:t>‹#›</a:t>
            </a:fld>
            <a:endParaRPr lang="en-US"/>
          </a:p>
        </p:txBody>
      </p:sp>
    </p:spTree>
    <p:extLst>
      <p:ext uri="{BB962C8B-B14F-4D97-AF65-F5344CB8AC3E}">
        <p14:creationId xmlns:p14="http://schemas.microsoft.com/office/powerpoint/2010/main" val="2548258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94D0D2F-19BD-4212-8498-1A6C44CC9AD6}" type="slidenum">
              <a:rPr lang="en-US" smtClean="0"/>
              <a:pPr/>
              <a:t>10</a:t>
            </a:fld>
            <a:endParaRPr lang="en-US"/>
          </a:p>
        </p:txBody>
      </p:sp>
    </p:spTree>
    <p:extLst>
      <p:ext uri="{BB962C8B-B14F-4D97-AF65-F5344CB8AC3E}">
        <p14:creationId xmlns:p14="http://schemas.microsoft.com/office/powerpoint/2010/main" val="933694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273B3CA-3FE3-46DB-96DA-74C2B6AE4788}" type="datetimeFigureOut">
              <a:rPr lang="en-US" smtClean="0"/>
              <a:pPr/>
              <a:t>12/13/2019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EFB8D15-4344-4D8D-905E-5E9518A9AEE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73B3CA-3FE3-46DB-96DA-74C2B6AE4788}"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B8D15-4344-4D8D-905E-5E9518A9AE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73B3CA-3FE3-46DB-96DA-74C2B6AE4788}"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B8D15-4344-4D8D-905E-5E9518A9AE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73B3CA-3FE3-46DB-96DA-74C2B6AE4788}"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B8D15-4344-4D8D-905E-5E9518A9AE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273B3CA-3FE3-46DB-96DA-74C2B6AE4788}"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B8D15-4344-4D8D-905E-5E9518A9AEE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73B3CA-3FE3-46DB-96DA-74C2B6AE4788}"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B8D15-4344-4D8D-905E-5E9518A9AE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273B3CA-3FE3-46DB-96DA-74C2B6AE4788}" type="datetimeFigureOut">
              <a:rPr lang="en-US" smtClean="0"/>
              <a:pPr/>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FB8D15-4344-4D8D-905E-5E9518A9AE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73B3CA-3FE3-46DB-96DA-74C2B6AE4788}" type="datetimeFigureOut">
              <a:rPr lang="en-US" smtClean="0"/>
              <a:pPr/>
              <a:t>12/13/2019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FB8D15-4344-4D8D-905E-5E9518A9AE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3B3CA-3FE3-46DB-96DA-74C2B6AE4788}" type="datetimeFigureOut">
              <a:rPr lang="en-US" smtClean="0"/>
              <a:pPr/>
              <a:t>12/13/2019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FB8D15-4344-4D8D-905E-5E9518A9AE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73B3CA-3FE3-46DB-96DA-74C2B6AE4788}"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B8D15-4344-4D8D-905E-5E9518A9AE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73B3CA-3FE3-46DB-96DA-74C2B6AE4788}"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EFB8D15-4344-4D8D-905E-5E9518A9AEE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273B3CA-3FE3-46DB-96DA-74C2B6AE4788}" type="datetimeFigureOut">
              <a:rPr lang="en-US" smtClean="0"/>
              <a:pPr/>
              <a:t>12/13/2019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EFB8D15-4344-4D8D-905E-5E9518A9AEE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5" Type="http://schemas.openxmlformats.org/officeDocument/2006/relationships/chart" Target="../charts/chart12.xml"/><Relationship Id="rId4"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2057400"/>
            <a:ext cx="8722783" cy="3477875"/>
          </a:xfrm>
          <a:prstGeom prst="rect">
            <a:avLst/>
          </a:prstGeom>
          <a:noFill/>
        </p:spPr>
        <p:txBody>
          <a:bodyPr wrap="square" rtlCol="0">
            <a:spAutoFit/>
          </a:bodyPr>
          <a:lstStyle/>
          <a:p>
            <a:pPr algn="ctr"/>
            <a:r>
              <a:rPr lang="en-US" sz="4400" b="1" u="sng" dirty="0" smtClean="0">
                <a:solidFill>
                  <a:schemeClr val="tx2">
                    <a:lumMod val="60000"/>
                    <a:lumOff val="40000"/>
                  </a:schemeClr>
                </a:solidFill>
                <a:effectLst>
                  <a:outerShdw blurRad="38100" dist="38100" dir="2700000" algn="tl">
                    <a:srgbClr val="000000">
                      <a:alpha val="43137"/>
                    </a:srgbClr>
                  </a:outerShdw>
                </a:effectLst>
                <a:latin typeface="Castellar" pitchFamily="18" charset="0"/>
              </a:rPr>
              <a:t>A</a:t>
            </a:r>
            <a:r>
              <a:rPr lang="en-US" sz="4400" b="1" dirty="0" smtClean="0">
                <a:solidFill>
                  <a:schemeClr val="tx2">
                    <a:lumMod val="60000"/>
                    <a:lumOff val="40000"/>
                  </a:schemeClr>
                </a:solidFill>
                <a:effectLst>
                  <a:outerShdw blurRad="38100" dist="38100" dir="2700000" algn="tl">
                    <a:srgbClr val="000000">
                      <a:alpha val="43137"/>
                    </a:srgbClr>
                  </a:outerShdw>
                </a:effectLst>
                <a:latin typeface="Castellar" pitchFamily="18" charset="0"/>
              </a:rPr>
              <a:t> </a:t>
            </a:r>
            <a:r>
              <a:rPr lang="en-US" sz="4400" b="1" u="sng" dirty="0" smtClean="0">
                <a:solidFill>
                  <a:schemeClr val="tx2">
                    <a:lumMod val="60000"/>
                    <a:lumOff val="40000"/>
                  </a:schemeClr>
                </a:solidFill>
                <a:effectLst>
                  <a:outerShdw blurRad="38100" dist="38100" dir="2700000" algn="tl">
                    <a:srgbClr val="000000">
                      <a:alpha val="43137"/>
                    </a:srgbClr>
                  </a:outerShdw>
                </a:effectLst>
                <a:latin typeface="Castellar" pitchFamily="18" charset="0"/>
              </a:rPr>
              <a:t>STATISTICAL ANALYSIS</a:t>
            </a:r>
            <a:r>
              <a:rPr lang="en-US" sz="4400" b="1" dirty="0" smtClean="0">
                <a:solidFill>
                  <a:schemeClr val="tx2">
                    <a:lumMod val="60000"/>
                    <a:lumOff val="40000"/>
                  </a:schemeClr>
                </a:solidFill>
                <a:effectLst>
                  <a:outerShdw blurRad="38100" dist="38100" dir="2700000" algn="tl">
                    <a:srgbClr val="000000">
                      <a:alpha val="43137"/>
                    </a:srgbClr>
                  </a:outerShdw>
                </a:effectLst>
                <a:latin typeface="Castellar" pitchFamily="18" charset="0"/>
              </a:rPr>
              <a:t> </a:t>
            </a:r>
            <a:r>
              <a:rPr lang="en-US" sz="4400" b="1" u="sng" dirty="0" smtClean="0">
                <a:solidFill>
                  <a:schemeClr val="tx2">
                    <a:lumMod val="60000"/>
                    <a:lumOff val="40000"/>
                  </a:schemeClr>
                </a:solidFill>
                <a:effectLst>
                  <a:outerShdw blurRad="38100" dist="38100" dir="2700000" algn="tl">
                    <a:srgbClr val="000000">
                      <a:alpha val="43137"/>
                    </a:srgbClr>
                  </a:outerShdw>
                </a:effectLst>
                <a:latin typeface="Castellar" pitchFamily="18" charset="0"/>
              </a:rPr>
              <a:t>OF</a:t>
            </a:r>
            <a:r>
              <a:rPr lang="en-US" sz="4400" b="1" dirty="0" smtClean="0">
                <a:solidFill>
                  <a:schemeClr val="tx2">
                    <a:lumMod val="60000"/>
                    <a:lumOff val="40000"/>
                  </a:schemeClr>
                </a:solidFill>
                <a:effectLst>
                  <a:outerShdw blurRad="38100" dist="38100" dir="2700000" algn="tl">
                    <a:srgbClr val="000000">
                      <a:alpha val="43137"/>
                    </a:srgbClr>
                  </a:outerShdw>
                </a:effectLst>
                <a:latin typeface="Castellar" pitchFamily="18" charset="0"/>
              </a:rPr>
              <a:t> </a:t>
            </a:r>
            <a:r>
              <a:rPr lang="en-US" sz="4400" b="1" u="sng" dirty="0" smtClean="0">
                <a:solidFill>
                  <a:schemeClr val="tx2">
                    <a:lumMod val="60000"/>
                    <a:lumOff val="40000"/>
                  </a:schemeClr>
                </a:solidFill>
                <a:effectLst>
                  <a:outerShdw blurRad="38100" dist="38100" dir="2700000" algn="tl">
                    <a:srgbClr val="000000">
                      <a:alpha val="43137"/>
                    </a:srgbClr>
                  </a:outerShdw>
                </a:effectLst>
                <a:latin typeface="Castellar" pitchFamily="18" charset="0"/>
              </a:rPr>
              <a:t>FAST FOOD</a:t>
            </a:r>
            <a:r>
              <a:rPr lang="en-US" sz="4400" b="1" dirty="0" smtClean="0">
                <a:solidFill>
                  <a:schemeClr val="tx2">
                    <a:lumMod val="60000"/>
                    <a:lumOff val="40000"/>
                  </a:schemeClr>
                </a:solidFill>
                <a:effectLst>
                  <a:outerShdw blurRad="38100" dist="38100" dir="2700000" algn="tl">
                    <a:srgbClr val="000000">
                      <a:alpha val="43137"/>
                    </a:srgbClr>
                  </a:outerShdw>
                </a:effectLst>
                <a:latin typeface="Castellar" pitchFamily="18" charset="0"/>
              </a:rPr>
              <a:t> </a:t>
            </a:r>
            <a:r>
              <a:rPr lang="en-US" sz="4400" b="1" u="sng" dirty="0" smtClean="0">
                <a:solidFill>
                  <a:schemeClr val="tx2">
                    <a:lumMod val="60000"/>
                    <a:lumOff val="40000"/>
                  </a:schemeClr>
                </a:solidFill>
                <a:effectLst>
                  <a:outerShdw blurRad="38100" dist="38100" dir="2700000" algn="tl">
                    <a:srgbClr val="000000">
                      <a:alpha val="43137"/>
                    </a:srgbClr>
                  </a:outerShdw>
                </a:effectLst>
                <a:latin typeface="Castellar" pitchFamily="18" charset="0"/>
              </a:rPr>
              <a:t>HABITS</a:t>
            </a:r>
            <a:r>
              <a:rPr lang="en-US" sz="4400" b="1" dirty="0" smtClean="0">
                <a:solidFill>
                  <a:schemeClr val="tx2">
                    <a:lumMod val="60000"/>
                    <a:lumOff val="40000"/>
                  </a:schemeClr>
                </a:solidFill>
                <a:effectLst>
                  <a:outerShdw blurRad="38100" dist="38100" dir="2700000" algn="tl">
                    <a:srgbClr val="000000">
                      <a:alpha val="43137"/>
                    </a:srgbClr>
                  </a:outerShdw>
                </a:effectLst>
                <a:latin typeface="Castellar" pitchFamily="18" charset="0"/>
              </a:rPr>
              <a:t> </a:t>
            </a:r>
            <a:r>
              <a:rPr lang="en-US" sz="4400" b="1" u="sng" dirty="0" smtClean="0">
                <a:solidFill>
                  <a:schemeClr val="tx2">
                    <a:lumMod val="60000"/>
                    <a:lumOff val="40000"/>
                  </a:schemeClr>
                </a:solidFill>
                <a:effectLst>
                  <a:outerShdw blurRad="38100" dist="38100" dir="2700000" algn="tl">
                    <a:srgbClr val="000000">
                      <a:alpha val="43137"/>
                    </a:srgbClr>
                  </a:outerShdw>
                </a:effectLst>
                <a:latin typeface="Castellar" pitchFamily="18" charset="0"/>
              </a:rPr>
              <a:t>ON</a:t>
            </a:r>
            <a:r>
              <a:rPr lang="en-US" sz="4400" b="1" dirty="0" smtClean="0">
                <a:solidFill>
                  <a:schemeClr val="tx2">
                    <a:lumMod val="60000"/>
                    <a:lumOff val="40000"/>
                  </a:schemeClr>
                </a:solidFill>
                <a:effectLst>
                  <a:outerShdw blurRad="38100" dist="38100" dir="2700000" algn="tl">
                    <a:srgbClr val="000000">
                      <a:alpha val="43137"/>
                    </a:srgbClr>
                  </a:outerShdw>
                </a:effectLst>
                <a:latin typeface="Castellar" pitchFamily="18" charset="0"/>
              </a:rPr>
              <a:t> </a:t>
            </a:r>
            <a:r>
              <a:rPr lang="en-US" sz="4400" b="1" u="sng" dirty="0" smtClean="0">
                <a:solidFill>
                  <a:schemeClr val="tx2">
                    <a:lumMod val="60000"/>
                    <a:lumOff val="40000"/>
                  </a:schemeClr>
                </a:solidFill>
                <a:effectLst>
                  <a:outerShdw blurRad="38100" dist="38100" dir="2700000" algn="tl">
                    <a:srgbClr val="000000">
                      <a:alpha val="43137"/>
                    </a:srgbClr>
                  </a:outerShdw>
                </a:effectLst>
                <a:latin typeface="Castellar" pitchFamily="18" charset="0"/>
              </a:rPr>
              <a:t>SELF ESTEEM:- A CASE STUDY OF STUDYING AT DEGREE LEVEL</a:t>
            </a:r>
            <a:endParaRPr lang="en-US" sz="4400" dirty="0">
              <a:solidFill>
                <a:schemeClr val="tx2">
                  <a:lumMod val="60000"/>
                  <a:lumOff val="40000"/>
                </a:schemeClr>
              </a:solidFill>
              <a:effectLst>
                <a:outerShdw blurRad="38100" dist="38100" dir="2700000" algn="tl">
                  <a:srgbClr val="000000">
                    <a:alpha val="43137"/>
                  </a:srgbClr>
                </a:outerShdw>
              </a:effectLst>
              <a:latin typeface="Castellar" pitchFamily="18" charset="0"/>
            </a:endParaRPr>
          </a:p>
        </p:txBody>
      </p:sp>
      <p:sp>
        <p:nvSpPr>
          <p:cNvPr id="8" name="Subtitle 2"/>
          <p:cNvSpPr txBox="1">
            <a:spLocks/>
          </p:cNvSpPr>
          <p:nvPr/>
        </p:nvSpPr>
        <p:spPr>
          <a:xfrm>
            <a:off x="3505200" y="6553200"/>
            <a:ext cx="5410200" cy="381000"/>
          </a:xfrm>
          <a:prstGeom prst="rect">
            <a:avLst/>
          </a:prstGeom>
        </p:spPr>
        <p:txBody>
          <a:bodyPr vert="horz">
            <a:normAutofit fontScale="8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n-lt"/>
                <a:ea typeface="+mn-ea"/>
                <a:cs typeface="+mn-cs"/>
              </a:rPr>
              <a:t>REGISTRATION NUMBER:-</a:t>
            </a:r>
            <a:endParaRPr kumimoji="0" lang="en-US" sz="2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mn-lt"/>
              <a:ea typeface="+mn-ea"/>
              <a:cs typeface="+mn-cs"/>
            </a:endParaRPr>
          </a:p>
        </p:txBody>
      </p:sp>
      <p:sp>
        <p:nvSpPr>
          <p:cNvPr id="4" name="TextBox 3"/>
          <p:cNvSpPr txBox="1"/>
          <p:nvPr/>
        </p:nvSpPr>
        <p:spPr>
          <a:xfrm>
            <a:off x="3733800" y="1066800"/>
            <a:ext cx="3048000" cy="707886"/>
          </a:xfrm>
          <a:prstGeom prst="rect">
            <a:avLst/>
          </a:prstGeom>
          <a:noFill/>
        </p:spPr>
        <p:txBody>
          <a:bodyPr wrap="square" rtlCol="0">
            <a:spAutoFit/>
          </a:bodyPr>
          <a:lstStyle/>
          <a:p>
            <a:r>
              <a:rPr lang="en-US" sz="4000" b="1" dirty="0" smtClean="0">
                <a:solidFill>
                  <a:srgbClr val="0070C0"/>
                </a:solidFill>
              </a:rPr>
              <a:t>TITLE</a:t>
            </a:r>
            <a:endParaRPr lang="en-US" sz="4000" b="1"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642969229"/>
              </p:ext>
            </p:extLst>
          </p:nvPr>
        </p:nvGraphicFramePr>
        <p:xfrm>
          <a:off x="3886200" y="304800"/>
          <a:ext cx="5476461"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381000" y="1217474"/>
            <a:ext cx="4953000" cy="1754326"/>
          </a:xfrm>
          <a:prstGeom prst="rect">
            <a:avLst/>
          </a:prstGeom>
          <a:noFill/>
        </p:spPr>
        <p:txBody>
          <a:bodyPr wrap="square" rtlCol="0">
            <a:spAutoFit/>
          </a:bodyPr>
          <a:lstStyle/>
          <a:p>
            <a:r>
              <a:rPr lang="en-IN" sz="3600" b="1" u="sng" dirty="0" smtClean="0">
                <a:solidFill>
                  <a:srgbClr val="002060"/>
                </a:solidFill>
                <a:latin typeface="Batang"/>
              </a:rPr>
              <a:t>REASON FOR HAVING FAST FOOD:-</a:t>
            </a:r>
            <a:endParaRPr lang="en-IN" sz="3600" b="1" u="sng" dirty="0">
              <a:solidFill>
                <a:srgbClr val="002060"/>
              </a:solidFill>
              <a:latin typeface="Batang"/>
            </a:endParaRPr>
          </a:p>
        </p:txBody>
      </p:sp>
      <p:graphicFrame>
        <p:nvGraphicFramePr>
          <p:cNvPr id="10" name="Chart 9"/>
          <p:cNvGraphicFramePr>
            <a:graphicFrameLocks/>
          </p:cNvGraphicFramePr>
          <p:nvPr>
            <p:extLst>
              <p:ext uri="{D42A27DB-BD31-4B8C-83A1-F6EECF244321}">
                <p14:modId xmlns:p14="http://schemas.microsoft.com/office/powerpoint/2010/main" val="3495208544"/>
              </p:ext>
            </p:extLst>
          </p:nvPr>
        </p:nvGraphicFramePr>
        <p:xfrm>
          <a:off x="0" y="3352800"/>
          <a:ext cx="5181600" cy="3505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a:graphicFrameLocks/>
          </p:cNvGraphicFramePr>
          <p:nvPr>
            <p:extLst>
              <p:ext uri="{D42A27DB-BD31-4B8C-83A1-F6EECF244321}">
                <p14:modId xmlns:p14="http://schemas.microsoft.com/office/powerpoint/2010/main" val="3321179491"/>
              </p:ext>
            </p:extLst>
          </p:nvPr>
        </p:nvGraphicFramePr>
        <p:xfrm>
          <a:off x="4800600" y="3581399"/>
          <a:ext cx="4800600" cy="3276601"/>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482981254"/>
              </p:ext>
            </p:extLst>
          </p:nvPr>
        </p:nvGraphicFramePr>
        <p:xfrm>
          <a:off x="0" y="533400"/>
          <a:ext cx="4495800" cy="30479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a:graphicFrameLocks/>
          </p:cNvGraphicFramePr>
          <p:nvPr>
            <p:extLst>
              <p:ext uri="{D42A27DB-BD31-4B8C-83A1-F6EECF244321}">
                <p14:modId xmlns:p14="http://schemas.microsoft.com/office/powerpoint/2010/main" val="1781848246"/>
              </p:ext>
            </p:extLst>
          </p:nvPr>
        </p:nvGraphicFramePr>
        <p:xfrm>
          <a:off x="4495800" y="533400"/>
          <a:ext cx="4849504" cy="32470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a:graphicFrameLocks/>
          </p:cNvGraphicFramePr>
          <p:nvPr>
            <p:extLst>
              <p:ext uri="{D42A27DB-BD31-4B8C-83A1-F6EECF244321}">
                <p14:modId xmlns:p14="http://schemas.microsoft.com/office/powerpoint/2010/main" val="1927320003"/>
              </p:ext>
            </p:extLst>
          </p:nvPr>
        </p:nvGraphicFramePr>
        <p:xfrm>
          <a:off x="0" y="3693994"/>
          <a:ext cx="4876800" cy="31480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p:cNvGraphicFramePr>
            <a:graphicFrameLocks/>
          </p:cNvGraphicFramePr>
          <p:nvPr>
            <p:extLst>
              <p:ext uri="{D42A27DB-BD31-4B8C-83A1-F6EECF244321}">
                <p14:modId xmlns:p14="http://schemas.microsoft.com/office/powerpoint/2010/main" val="1716120665"/>
              </p:ext>
            </p:extLst>
          </p:nvPr>
        </p:nvGraphicFramePr>
        <p:xfrm>
          <a:off x="4572000" y="3861179"/>
          <a:ext cx="4800600" cy="29718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435361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839200" cy="1143000"/>
          </a:xfrm>
        </p:spPr>
        <p:txBody>
          <a:bodyPr>
            <a:noAutofit/>
          </a:bodyPr>
          <a:lstStyle/>
          <a:p>
            <a:r>
              <a:rPr lang="en-US" sz="3600" b="1" u="sng" dirty="0" smtClean="0">
                <a:solidFill>
                  <a:srgbClr val="002060"/>
                </a:solidFill>
                <a:latin typeface="Batang" pitchFamily="18" charset="-127"/>
                <a:ea typeface="Batang" pitchFamily="18" charset="-127"/>
              </a:rPr>
              <a:t>SELF ESTEEM V/S FREQUENCY OF HAVING A FAST FOOD:- </a:t>
            </a:r>
            <a:endParaRPr lang="en-US" sz="3600" b="1" u="sng" dirty="0">
              <a:solidFill>
                <a:srgbClr val="002060"/>
              </a:solidFill>
              <a:latin typeface="Batang" pitchFamily="18" charset="-127"/>
              <a:ea typeface="Batang" pitchFamily="18" charset="-127"/>
            </a:endParaRPr>
          </a:p>
        </p:txBody>
      </p:sp>
      <p:sp>
        <p:nvSpPr>
          <p:cNvPr id="3" name="Content Placeholder 2"/>
          <p:cNvSpPr>
            <a:spLocks noGrp="1"/>
          </p:cNvSpPr>
          <p:nvPr>
            <p:ph idx="1"/>
          </p:nvPr>
        </p:nvSpPr>
        <p:spPr>
          <a:xfrm>
            <a:off x="762000" y="2743200"/>
            <a:ext cx="8229600" cy="3886200"/>
          </a:xfrm>
        </p:spPr>
        <p:txBody>
          <a:bodyPr/>
          <a:lstStyle/>
          <a:p>
            <a:pPr>
              <a:lnSpc>
                <a:spcPct val="150000"/>
              </a:lnSpc>
              <a:buClr>
                <a:schemeClr val="tx1"/>
              </a:buClr>
              <a:buFont typeface="Wingdings" pitchFamily="2" charset="2"/>
              <a:buChar char="q"/>
            </a:pPr>
            <a:r>
              <a:rPr lang="en-US" dirty="0" smtClean="0"/>
              <a:t> P value= 0.152701315</a:t>
            </a:r>
          </a:p>
          <a:p>
            <a:pPr>
              <a:lnSpc>
                <a:spcPct val="150000"/>
              </a:lnSpc>
              <a:buClr>
                <a:schemeClr val="tx1"/>
              </a:buClr>
              <a:buFont typeface="Wingdings" pitchFamily="2" charset="2"/>
              <a:buChar char="q"/>
            </a:pPr>
            <a:r>
              <a:rPr lang="en-US" dirty="0" smtClean="0"/>
              <a:t> Cramer’s V= 0.1996</a:t>
            </a:r>
          </a:p>
          <a:p>
            <a:pPr>
              <a:lnSpc>
                <a:spcPct val="150000"/>
              </a:lnSpc>
              <a:buClr>
                <a:schemeClr val="tx1"/>
              </a:buClr>
              <a:buFont typeface="Wingdings" pitchFamily="2" charset="2"/>
              <a:buChar char="v"/>
            </a:pPr>
            <a:r>
              <a:rPr lang="en-US" dirty="0" smtClean="0"/>
              <a:t> Do not reject Ho</a:t>
            </a:r>
          </a:p>
          <a:p>
            <a:pPr>
              <a:lnSpc>
                <a:spcPct val="150000"/>
              </a:lnSpc>
              <a:buClr>
                <a:schemeClr val="tx1"/>
              </a:buClr>
              <a:buFont typeface="Wingdings" pitchFamily="2" charset="2"/>
              <a:buChar char="v"/>
            </a:pPr>
            <a:r>
              <a:rPr lang="en-US" dirty="0" smtClean="0"/>
              <a:t> There is no association between self esteem and frequency of having fast food.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839200" cy="1143000"/>
          </a:xfrm>
        </p:spPr>
        <p:txBody>
          <a:bodyPr>
            <a:noAutofit/>
          </a:bodyPr>
          <a:lstStyle/>
          <a:p>
            <a:r>
              <a:rPr lang="en-US" sz="3600" b="1" u="sng" dirty="0" smtClean="0">
                <a:solidFill>
                  <a:srgbClr val="002060"/>
                </a:solidFill>
                <a:latin typeface="Batang" pitchFamily="18" charset="-127"/>
                <a:ea typeface="Batang" pitchFamily="18" charset="-127"/>
              </a:rPr>
              <a:t>SELF ESTEEM V/S TAKING FAST FOOD ON EMOTION:-</a:t>
            </a:r>
            <a:endParaRPr lang="en-US" sz="3600" b="1" u="sng" dirty="0">
              <a:solidFill>
                <a:srgbClr val="002060"/>
              </a:solidFill>
              <a:latin typeface="Batang" pitchFamily="18" charset="-127"/>
              <a:ea typeface="Batang" pitchFamily="18" charset="-127"/>
            </a:endParaRPr>
          </a:p>
        </p:txBody>
      </p:sp>
      <p:sp>
        <p:nvSpPr>
          <p:cNvPr id="3" name="Content Placeholder 2"/>
          <p:cNvSpPr>
            <a:spLocks noGrp="1"/>
          </p:cNvSpPr>
          <p:nvPr>
            <p:ph idx="1"/>
          </p:nvPr>
        </p:nvSpPr>
        <p:spPr>
          <a:xfrm>
            <a:off x="762000" y="2971800"/>
            <a:ext cx="8229600" cy="3733800"/>
          </a:xfrm>
        </p:spPr>
        <p:txBody>
          <a:bodyPr/>
          <a:lstStyle/>
          <a:p>
            <a:pPr>
              <a:lnSpc>
                <a:spcPct val="150000"/>
              </a:lnSpc>
              <a:buClr>
                <a:schemeClr val="tx1"/>
              </a:buClr>
              <a:buFont typeface="Wingdings" pitchFamily="2" charset="2"/>
              <a:buChar char="q"/>
            </a:pPr>
            <a:r>
              <a:rPr lang="en-US" dirty="0" smtClean="0"/>
              <a:t> P value = 3.4071 E-06</a:t>
            </a:r>
          </a:p>
          <a:p>
            <a:pPr>
              <a:lnSpc>
                <a:spcPct val="150000"/>
              </a:lnSpc>
              <a:buClr>
                <a:schemeClr val="tx1"/>
              </a:buClr>
              <a:buFont typeface="Wingdings" pitchFamily="2" charset="2"/>
              <a:buChar char="q"/>
            </a:pPr>
            <a:r>
              <a:rPr lang="en-US" dirty="0" smtClean="0"/>
              <a:t> Cramer’s V = 0.42798098</a:t>
            </a:r>
          </a:p>
          <a:p>
            <a:pPr>
              <a:lnSpc>
                <a:spcPct val="150000"/>
              </a:lnSpc>
              <a:buClr>
                <a:schemeClr val="tx1"/>
              </a:buClr>
              <a:buFont typeface="Wingdings" pitchFamily="2" charset="2"/>
              <a:buChar char="v"/>
            </a:pPr>
            <a:r>
              <a:rPr lang="en-US" dirty="0" smtClean="0"/>
              <a:t> Reject Ho</a:t>
            </a:r>
          </a:p>
          <a:p>
            <a:pPr>
              <a:lnSpc>
                <a:spcPct val="150000"/>
              </a:lnSpc>
              <a:buClr>
                <a:schemeClr val="tx1"/>
              </a:buClr>
              <a:buFont typeface="Wingdings" pitchFamily="2" charset="2"/>
              <a:buChar char="v"/>
            </a:pPr>
            <a:r>
              <a:rPr lang="en-US" dirty="0" smtClean="0"/>
              <a:t> There is association between self esteem and taking   fast food on emotion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sz="4000" b="1" u="sng" dirty="0" smtClean="0">
                <a:solidFill>
                  <a:srgbClr val="002060"/>
                </a:solidFill>
                <a:latin typeface="Batang" pitchFamily="18" charset="-127"/>
                <a:ea typeface="Batang" pitchFamily="18" charset="-127"/>
              </a:rPr>
              <a:t>SUMMARY:-</a:t>
            </a:r>
            <a:endParaRPr lang="en-US" sz="4000" b="1" u="sng" dirty="0">
              <a:solidFill>
                <a:srgbClr val="002060"/>
              </a:solidFill>
              <a:latin typeface="Batang" pitchFamily="18" charset="-127"/>
              <a:ea typeface="Batang" pitchFamily="18" charset="-127"/>
            </a:endParaRPr>
          </a:p>
        </p:txBody>
      </p:sp>
      <p:sp>
        <p:nvSpPr>
          <p:cNvPr id="6" name="Content Placeholder 5"/>
          <p:cNvSpPr>
            <a:spLocks noGrp="1"/>
          </p:cNvSpPr>
          <p:nvPr>
            <p:ph idx="1"/>
          </p:nvPr>
        </p:nvSpPr>
        <p:spPr/>
        <p:txBody>
          <a:bodyPr>
            <a:normAutofit/>
          </a:bodyPr>
          <a:lstStyle/>
          <a:p>
            <a:r>
              <a:rPr lang="en-IN" sz="2800" dirty="0" smtClean="0"/>
              <a:t>Maximum students (26 students) prefer  to go in Mc Donald's whereas minimum students prefer fast food in subways.</a:t>
            </a:r>
          </a:p>
          <a:p>
            <a:r>
              <a:rPr lang="en-IN" sz="2800" dirty="0" smtClean="0"/>
              <a:t>Maximum students (28 students) prefer pizza and minimum students prefer sandwich and other.</a:t>
            </a:r>
          </a:p>
          <a:p>
            <a:r>
              <a:rPr lang="en-IN" sz="2800" dirty="0" smtClean="0"/>
              <a:t>More than 50% students spend up to Rs 300.</a:t>
            </a:r>
          </a:p>
          <a:p>
            <a:r>
              <a:rPr lang="en-IN" sz="2800" dirty="0" smtClean="0"/>
              <a:t>45% students having fast food once a week.</a:t>
            </a:r>
          </a:p>
          <a:p>
            <a:r>
              <a:rPr lang="en-IN" sz="2800" dirty="0" smtClean="0"/>
              <a:t>40% students are agree with they have fast food have on their emotion.</a:t>
            </a:r>
            <a:endParaRPr lang="en-IN"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b="1" u="sng" dirty="0" smtClean="0">
                <a:solidFill>
                  <a:srgbClr val="002060"/>
                </a:solidFill>
                <a:latin typeface="Batang" pitchFamily="18" charset="-127"/>
                <a:ea typeface="Batang" pitchFamily="18" charset="-127"/>
              </a:rPr>
              <a:t>CONCLUSION:-</a:t>
            </a:r>
            <a:endParaRPr lang="en-US" b="1" u="sng" dirty="0">
              <a:solidFill>
                <a:srgbClr val="002060"/>
              </a:solidFill>
              <a:latin typeface="Batang" pitchFamily="18" charset="-127"/>
              <a:ea typeface="Batang" pitchFamily="18" charset="-127"/>
            </a:endParaRPr>
          </a:p>
        </p:txBody>
      </p:sp>
      <p:sp>
        <p:nvSpPr>
          <p:cNvPr id="3" name="Content Placeholder 2"/>
          <p:cNvSpPr>
            <a:spLocks noGrp="1"/>
          </p:cNvSpPr>
          <p:nvPr>
            <p:ph idx="1"/>
          </p:nvPr>
        </p:nvSpPr>
        <p:spPr>
          <a:xfrm>
            <a:off x="457200" y="2209800"/>
            <a:ext cx="8229600" cy="4389120"/>
          </a:xfrm>
        </p:spPr>
        <p:txBody>
          <a:bodyPr/>
          <a:lstStyle/>
          <a:p>
            <a:pPr>
              <a:lnSpc>
                <a:spcPct val="150000"/>
              </a:lnSpc>
            </a:pPr>
            <a:r>
              <a:rPr lang="en-US" dirty="0" smtClean="0"/>
              <a:t>95% Confidently  We Can Say That There Is 43% Association Between </a:t>
            </a:r>
            <a:r>
              <a:rPr lang="en-US" sz="2800" dirty="0" smtClean="0">
                <a:ea typeface="Batang" pitchFamily="18" charset="-127"/>
              </a:rPr>
              <a:t>Self Esteem And Taking Fast Food On Emotion.</a:t>
            </a:r>
          </a:p>
          <a:p>
            <a:pPr>
              <a:lnSpc>
                <a:spcPct val="150000"/>
              </a:lnSpc>
            </a:pPr>
            <a:r>
              <a:rPr lang="en-US" sz="2800" dirty="0" smtClean="0">
                <a:ea typeface="Batang" pitchFamily="18" charset="-127"/>
              </a:rPr>
              <a:t>There Is No Association Between Self Esteem  And Frequency Of Having A Fast Food.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686800" cy="1143000"/>
          </a:xfrm>
        </p:spPr>
        <p:txBody>
          <a:bodyPr>
            <a:noAutofit/>
          </a:bodyPr>
          <a:lstStyle/>
          <a:p>
            <a:r>
              <a:rPr lang="en-US" sz="4000" b="1" u="sng" dirty="0" smtClean="0">
                <a:solidFill>
                  <a:srgbClr val="002060"/>
                </a:solidFill>
                <a:latin typeface="Batang" pitchFamily="18" charset="-127"/>
                <a:ea typeface="Batang" pitchFamily="18" charset="-127"/>
              </a:rPr>
              <a:t>SCOPE FOR FURTHER STUDIES:-</a:t>
            </a:r>
            <a:endParaRPr lang="en-US" sz="4000" b="1" u="sng" dirty="0">
              <a:solidFill>
                <a:srgbClr val="002060"/>
              </a:solidFill>
              <a:latin typeface="Batang" pitchFamily="18" charset="-127"/>
              <a:ea typeface="Batang" pitchFamily="18" charset="-127"/>
            </a:endParaRPr>
          </a:p>
        </p:txBody>
      </p:sp>
      <p:sp>
        <p:nvSpPr>
          <p:cNvPr id="5" name="Content Placeholder 2"/>
          <p:cNvSpPr>
            <a:spLocks noGrp="1"/>
          </p:cNvSpPr>
          <p:nvPr>
            <p:ph idx="1"/>
          </p:nvPr>
        </p:nvSpPr>
        <p:spPr>
          <a:xfrm>
            <a:off x="457200" y="1935480"/>
            <a:ext cx="8458200" cy="4770120"/>
          </a:xfrm>
        </p:spPr>
        <p:txBody>
          <a:bodyPr>
            <a:normAutofit fontScale="92500" lnSpcReduction="20000"/>
          </a:bodyPr>
          <a:lstStyle/>
          <a:p>
            <a:pPr>
              <a:lnSpc>
                <a:spcPct val="170000"/>
              </a:lnSpc>
              <a:buClrTx/>
              <a:buFont typeface="Courier New" pitchFamily="49" charset="0"/>
              <a:buChar char="o"/>
            </a:pPr>
            <a:r>
              <a:rPr lang="en-US" dirty="0" smtClean="0"/>
              <a:t>We can do the same research college wise and compare the results. </a:t>
            </a:r>
          </a:p>
          <a:p>
            <a:pPr>
              <a:lnSpc>
                <a:spcPct val="170000"/>
              </a:lnSpc>
              <a:buClrTx/>
              <a:buFont typeface="Courier New" pitchFamily="49" charset="0"/>
              <a:buChar char="o"/>
            </a:pPr>
            <a:r>
              <a:rPr lang="en-US" dirty="0" smtClean="0"/>
              <a:t>We have found that there is no association between frequency of having fast food and self esteem, it may be because most of the students are from vernacular medium. They haven’t followed the questions on self esteem.</a:t>
            </a:r>
          </a:p>
          <a:p>
            <a:pPr>
              <a:lnSpc>
                <a:spcPct val="170000"/>
              </a:lnSpc>
              <a:buClrTx/>
              <a:buFont typeface="Courier New" pitchFamily="49" charset="0"/>
              <a:buChar char="o"/>
            </a:pPr>
            <a:r>
              <a:rPr lang="en-US" dirty="0" smtClean="0"/>
              <a:t>The students do not accept their negative points.</a:t>
            </a:r>
          </a:p>
          <a:p>
            <a:pPr>
              <a:lnSpc>
                <a:spcPct val="170000"/>
              </a:lnSpc>
              <a:buClrTx/>
              <a:buFont typeface="Courier New" pitchFamily="49" charset="0"/>
              <a:buChar char="o"/>
            </a:pPr>
            <a:r>
              <a:rPr lang="en-US" dirty="0" smtClean="0"/>
              <a:t>So next time we can do this research carefully.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z="4000" b="1" u="sng" dirty="0" smtClean="0">
                <a:solidFill>
                  <a:srgbClr val="002060"/>
                </a:solidFill>
                <a:latin typeface="Batang" pitchFamily="18" charset="-127"/>
                <a:ea typeface="Batang" pitchFamily="18" charset="-127"/>
              </a:rPr>
              <a:t>ABSTRACT</a:t>
            </a:r>
            <a:r>
              <a:rPr lang="en-US" b="1" u="sng" dirty="0" smtClean="0">
                <a:solidFill>
                  <a:srgbClr val="002060"/>
                </a:solidFill>
                <a:latin typeface="Batang" pitchFamily="18" charset="-127"/>
                <a:ea typeface="Batang" pitchFamily="18" charset="-127"/>
              </a:rPr>
              <a:t>:-</a:t>
            </a:r>
            <a:endParaRPr lang="en-US" b="1" u="sng" dirty="0">
              <a:solidFill>
                <a:srgbClr val="002060"/>
              </a:solidFill>
              <a:latin typeface="Batang" pitchFamily="18" charset="-127"/>
              <a:ea typeface="Batang" pitchFamily="18" charset="-127"/>
            </a:endParaRPr>
          </a:p>
        </p:txBody>
      </p:sp>
      <p:sp>
        <p:nvSpPr>
          <p:cNvPr id="3" name="Content Placeholder 2"/>
          <p:cNvSpPr>
            <a:spLocks noGrp="1"/>
          </p:cNvSpPr>
          <p:nvPr>
            <p:ph idx="1"/>
          </p:nvPr>
        </p:nvSpPr>
        <p:spPr>
          <a:xfrm>
            <a:off x="0" y="1295400"/>
            <a:ext cx="9144000" cy="5181600"/>
          </a:xfrm>
        </p:spPr>
        <p:txBody>
          <a:bodyPr>
            <a:noAutofit/>
          </a:bodyPr>
          <a:lstStyle/>
          <a:p>
            <a:pPr marL="0" indent="0">
              <a:buNone/>
            </a:pPr>
            <a:r>
              <a:rPr lang="en-US" sz="1800" dirty="0" smtClean="0"/>
              <a:t>             Self-Esteem is a subjective evaluation in a positive or negative manner towards himself. Self esteem plays a major role in the process of adolescence though its development starts from birth. It is important because it serves a motivational function by making it more or less likely that students will take care of themselves and explore their full potential to achieve their goals.</a:t>
            </a:r>
          </a:p>
          <a:p>
            <a:pPr marL="0" indent="0">
              <a:buNone/>
            </a:pPr>
            <a:endParaRPr lang="en-US" sz="1800" dirty="0" smtClean="0"/>
          </a:p>
          <a:p>
            <a:pPr marL="0" indent="0">
              <a:buNone/>
            </a:pPr>
            <a:r>
              <a:rPr lang="en-US" sz="1800" dirty="0"/>
              <a:t> </a:t>
            </a:r>
            <a:r>
              <a:rPr lang="en-US" sz="1800" dirty="0" smtClean="0"/>
              <a:t>             The students have undertaken a research project to measure the Self esteem of degree college students. Further more the researchers have examined the relationship between their fast food habits &amp; Self esteem.</a:t>
            </a:r>
          </a:p>
          <a:p>
            <a:pPr marL="0" indent="0">
              <a:buNone/>
            </a:pPr>
            <a:endParaRPr lang="en-US" sz="1800" dirty="0" smtClean="0"/>
          </a:p>
          <a:p>
            <a:pPr marL="0" indent="0">
              <a:buNone/>
            </a:pPr>
            <a:r>
              <a:rPr lang="en-US" sz="1800" dirty="0" smtClean="0"/>
              <a:t>             The </a:t>
            </a:r>
            <a:r>
              <a:rPr lang="en-US" sz="1800" dirty="0"/>
              <a:t>sample was drawn by quota sampling method and comprised of 84 students (40 Boys and 44 Girls). The data collected were composed of various demographic factors and responses to questions n way they prefer fast food including Self esteem score. Self esteem is measured using Rosenberg’s Esteem Scale. Analysis is done using Microsoft Excel. The testing is done using Pearson’s Chi-square test and the association is found using Cramer’s V test</a:t>
            </a:r>
            <a:r>
              <a:rPr lang="en-US" sz="1800" dirty="0" smtClean="0"/>
              <a:t>.</a:t>
            </a:r>
          </a:p>
          <a:p>
            <a:pPr marL="0" indent="0">
              <a:buNone/>
            </a:pPr>
            <a:endParaRPr lang="en-US" sz="1800" dirty="0" smtClean="0"/>
          </a:p>
          <a:p>
            <a:pPr marL="0" indent="0">
              <a:buNone/>
            </a:pPr>
            <a:r>
              <a:rPr lang="en-US" sz="1800" dirty="0"/>
              <a:t> </a:t>
            </a:r>
            <a:r>
              <a:rPr lang="en-US" sz="1800" dirty="0" smtClean="0"/>
              <a:t>            This study presents some preliminary findings from a research project which explores to what extent the fast food habits affects their self esteem.  </a:t>
            </a:r>
            <a:endParaRPr lang="en-US" sz="1800" dirty="0"/>
          </a:p>
          <a:p>
            <a:pPr marL="0" indent="0">
              <a:buNone/>
            </a:pP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solidFill>
                  <a:srgbClr val="002060"/>
                </a:solidFill>
                <a:latin typeface="Batang" pitchFamily="18" charset="-127"/>
                <a:ea typeface="Batang" pitchFamily="18" charset="-127"/>
              </a:rPr>
              <a:t>LITERATURE REVIEW:-</a:t>
            </a:r>
            <a:endParaRPr lang="en-US" sz="4000" dirty="0"/>
          </a:p>
        </p:txBody>
      </p:sp>
      <p:sp>
        <p:nvSpPr>
          <p:cNvPr id="3" name="Content Placeholder 2"/>
          <p:cNvSpPr>
            <a:spLocks noGrp="1"/>
          </p:cNvSpPr>
          <p:nvPr>
            <p:ph idx="1"/>
          </p:nvPr>
        </p:nvSpPr>
        <p:spPr>
          <a:xfrm>
            <a:off x="457200" y="2133600"/>
            <a:ext cx="8229600" cy="4389120"/>
          </a:xfrm>
        </p:spPr>
        <p:txBody>
          <a:bodyPr/>
          <a:lstStyle/>
          <a:p>
            <a:r>
              <a:rPr lang="en-US" dirty="0" smtClean="0">
                <a:solidFill>
                  <a:schemeClr val="bg2">
                    <a:lumMod val="50000"/>
                  </a:schemeClr>
                </a:solidFill>
              </a:rPr>
              <a:t>https://scialert.net/fulltext/?doi=ajcn.2012.132.141</a:t>
            </a:r>
          </a:p>
          <a:p>
            <a:r>
              <a:rPr lang="en-US" dirty="0" smtClean="0">
                <a:solidFill>
                  <a:schemeClr val="bg2">
                    <a:lumMod val="50000"/>
                  </a:schemeClr>
                </a:solidFill>
              </a:rPr>
              <a:t>https://www.ncbi.nlm.nih.gov/pmc/articles/PMC4998375/</a:t>
            </a:r>
          </a:p>
          <a:p>
            <a:r>
              <a:rPr lang="en-US" dirty="0" smtClean="0">
                <a:solidFill>
                  <a:schemeClr val="bg2">
                    <a:lumMod val="50000"/>
                  </a:schemeClr>
                </a:solidFill>
              </a:rPr>
              <a:t>https://www.ncbi.nlm.nih.gov/pmc/articles/PMC6315356/</a:t>
            </a:r>
          </a:p>
          <a:p>
            <a:r>
              <a:rPr lang="en-US" dirty="0" smtClean="0">
                <a:solidFill>
                  <a:schemeClr val="bg2">
                    <a:lumMod val="50000"/>
                  </a:schemeClr>
                </a:solidFill>
              </a:rPr>
              <a:t>https://bmcpublichealth.biomedcentral.com/articles/10.1186/1471-2</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r>
              <a:rPr lang="en-US" sz="4000" b="1" u="sng" dirty="0" smtClean="0">
                <a:solidFill>
                  <a:srgbClr val="002060"/>
                </a:solidFill>
                <a:latin typeface="Batang" pitchFamily="18" charset="-127"/>
                <a:ea typeface="Batang" pitchFamily="18" charset="-127"/>
              </a:rPr>
              <a:t>RESEARCH GAP:-</a:t>
            </a:r>
            <a:endParaRPr lang="en-US" sz="4000" b="1" u="sng" dirty="0">
              <a:solidFill>
                <a:srgbClr val="002060"/>
              </a:solidFill>
              <a:latin typeface="Batang" pitchFamily="18" charset="-127"/>
              <a:ea typeface="Batang" pitchFamily="18" charset="-127"/>
            </a:endParaRPr>
          </a:p>
        </p:txBody>
      </p:sp>
      <p:sp>
        <p:nvSpPr>
          <p:cNvPr id="3" name="Content Placeholder 2"/>
          <p:cNvSpPr>
            <a:spLocks noGrp="1"/>
          </p:cNvSpPr>
          <p:nvPr>
            <p:ph idx="1"/>
          </p:nvPr>
        </p:nvSpPr>
        <p:spPr/>
        <p:txBody>
          <a:bodyPr/>
          <a:lstStyle/>
          <a:p>
            <a:pPr>
              <a:buClr>
                <a:srgbClr val="FF0000"/>
              </a:buClr>
              <a:buFont typeface="Wingdings" pitchFamily="2" charset="2"/>
              <a:buChar char="q"/>
            </a:pPr>
            <a:r>
              <a:rPr lang="en-US" dirty="0" smtClean="0"/>
              <a:t> Self esteem is a subjective evaluation in positive or negative manner towards himself.</a:t>
            </a:r>
          </a:p>
          <a:p>
            <a:pPr>
              <a:buClr>
                <a:srgbClr val="FF0000"/>
              </a:buClr>
              <a:buFont typeface="Wingdings" pitchFamily="2" charset="2"/>
              <a:buChar char="q"/>
            </a:pPr>
            <a:r>
              <a:rPr lang="en-US" dirty="0" smtClean="0"/>
              <a:t> It plays major role in the process of adolescence.</a:t>
            </a:r>
          </a:p>
          <a:p>
            <a:pPr>
              <a:buClr>
                <a:srgbClr val="FF0000"/>
              </a:buClr>
              <a:buFont typeface="Wingdings" pitchFamily="2" charset="2"/>
              <a:buChar char="q"/>
            </a:pPr>
            <a:r>
              <a:rPr lang="en-US" dirty="0" smtClean="0"/>
              <a:t> It is important because it serves a motivational function.</a:t>
            </a:r>
          </a:p>
          <a:p>
            <a:pPr>
              <a:buClr>
                <a:srgbClr val="FF0000"/>
              </a:buClr>
              <a:buFont typeface="Wingdings" pitchFamily="2" charset="2"/>
              <a:buChar char="q"/>
            </a:pPr>
            <a:r>
              <a:rPr lang="en-US" dirty="0" smtClean="0"/>
              <a:t> If students take care of this self esteem they can achieve their goals.</a:t>
            </a:r>
          </a:p>
          <a:p>
            <a:pPr>
              <a:buNone/>
            </a:pPr>
            <a:r>
              <a:rPr lang="en-US"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b="1" u="sng" dirty="0" smtClean="0">
                <a:solidFill>
                  <a:srgbClr val="002060"/>
                </a:solidFill>
                <a:latin typeface="Batang" pitchFamily="18" charset="-127"/>
                <a:ea typeface="Batang" pitchFamily="18" charset="-127"/>
              </a:rPr>
              <a:t>OBJECTIVES:-</a:t>
            </a:r>
            <a:endParaRPr lang="en-US" sz="4000" b="1" u="sng" dirty="0">
              <a:solidFill>
                <a:srgbClr val="002060"/>
              </a:solidFill>
              <a:latin typeface="Batang" pitchFamily="18" charset="-127"/>
              <a:ea typeface="Batang" pitchFamily="18" charset="-127"/>
            </a:endParaRPr>
          </a:p>
        </p:txBody>
      </p:sp>
      <p:sp>
        <p:nvSpPr>
          <p:cNvPr id="4" name="Content Placeholder 3"/>
          <p:cNvSpPr>
            <a:spLocks noGrp="1"/>
          </p:cNvSpPr>
          <p:nvPr>
            <p:ph idx="1"/>
          </p:nvPr>
        </p:nvSpPr>
        <p:spPr>
          <a:xfrm>
            <a:off x="381000" y="1447800"/>
            <a:ext cx="8763000" cy="5638800"/>
          </a:xfrm>
        </p:spPr>
        <p:txBody>
          <a:bodyPr>
            <a:normAutofit fontScale="85000" lnSpcReduction="20000"/>
          </a:bodyPr>
          <a:lstStyle/>
          <a:p>
            <a:pPr>
              <a:buClr>
                <a:srgbClr val="FF0000"/>
              </a:buClr>
              <a:buFont typeface="Wingdings" pitchFamily="2" charset="2"/>
              <a:buChar char="v"/>
            </a:pPr>
            <a:r>
              <a:rPr lang="en-IN" b="1" dirty="0" smtClean="0"/>
              <a:t> To find</a:t>
            </a:r>
          </a:p>
          <a:p>
            <a:pPr marL="880110" lvl="1" indent="-514350">
              <a:buClr>
                <a:srgbClr val="C00000"/>
              </a:buClr>
              <a:buFont typeface="+mj-lt"/>
              <a:buAutoNum type="romanLcPeriod"/>
            </a:pPr>
            <a:r>
              <a:rPr lang="en-US" b="1" dirty="0"/>
              <a:t>Favorite fast food </a:t>
            </a:r>
            <a:r>
              <a:rPr lang="en-US" b="1" dirty="0" smtClean="0"/>
              <a:t>place.</a:t>
            </a:r>
          </a:p>
          <a:p>
            <a:pPr marL="880110" lvl="1" indent="-514350">
              <a:buClr>
                <a:srgbClr val="C00000"/>
              </a:buClr>
              <a:buFont typeface="+mj-lt"/>
              <a:buAutoNum type="romanLcPeriod"/>
            </a:pPr>
            <a:r>
              <a:rPr lang="en-US" b="1" dirty="0" smtClean="0"/>
              <a:t>Favorite </a:t>
            </a:r>
            <a:r>
              <a:rPr lang="en-US" b="1" dirty="0"/>
              <a:t>fast </a:t>
            </a:r>
            <a:r>
              <a:rPr lang="en-US" b="1" dirty="0" smtClean="0"/>
              <a:t>food.</a:t>
            </a:r>
          </a:p>
          <a:p>
            <a:pPr marL="880110" lvl="1" indent="-514350">
              <a:buClr>
                <a:srgbClr val="C00000"/>
              </a:buClr>
              <a:buFont typeface="+mj-lt"/>
              <a:buAutoNum type="romanLcPeriod"/>
            </a:pPr>
            <a:r>
              <a:rPr lang="en-US" b="1" dirty="0" smtClean="0"/>
              <a:t>On </a:t>
            </a:r>
            <a:r>
              <a:rPr lang="en-US" b="1" dirty="0"/>
              <a:t>an average how much they </a:t>
            </a:r>
            <a:r>
              <a:rPr lang="en-US" b="1" dirty="0" smtClean="0"/>
              <a:t>spend.</a:t>
            </a:r>
          </a:p>
          <a:p>
            <a:pPr marL="880110" lvl="1" indent="-514350">
              <a:buClr>
                <a:srgbClr val="C00000"/>
              </a:buClr>
              <a:buFont typeface="+mj-lt"/>
              <a:buAutoNum type="romanLcPeriod"/>
            </a:pPr>
            <a:r>
              <a:rPr lang="en-US" b="1" dirty="0" smtClean="0"/>
              <a:t>How </a:t>
            </a:r>
            <a:r>
              <a:rPr lang="en-US" b="1" dirty="0"/>
              <a:t>often they eat fast </a:t>
            </a:r>
            <a:r>
              <a:rPr lang="en-US" b="1" dirty="0" smtClean="0"/>
              <a:t>food.</a:t>
            </a:r>
          </a:p>
          <a:p>
            <a:pPr marL="880110" lvl="1" indent="-514350">
              <a:buClr>
                <a:srgbClr val="C00000"/>
              </a:buClr>
              <a:buFont typeface="+mj-lt"/>
              <a:buAutoNum type="romanLcPeriod"/>
            </a:pPr>
            <a:r>
              <a:rPr lang="en-US" b="1" dirty="0" smtClean="0"/>
              <a:t>Taking </a:t>
            </a:r>
            <a:r>
              <a:rPr lang="en-US" b="1" dirty="0"/>
              <a:t>fast food depend on </a:t>
            </a:r>
            <a:r>
              <a:rPr lang="en-US" b="1" dirty="0" smtClean="0"/>
              <a:t>emotions.</a:t>
            </a:r>
          </a:p>
          <a:p>
            <a:pPr>
              <a:buClr>
                <a:srgbClr val="FF0000"/>
              </a:buClr>
              <a:buFont typeface="Wingdings" pitchFamily="2" charset="2"/>
              <a:buChar char="v"/>
            </a:pPr>
            <a:r>
              <a:rPr lang="en-US" b="1" dirty="0" smtClean="0"/>
              <a:t> To </a:t>
            </a:r>
            <a:r>
              <a:rPr lang="en-US" b="1" dirty="0"/>
              <a:t>find reasons of having fast </a:t>
            </a:r>
            <a:r>
              <a:rPr lang="en-US" b="1" dirty="0" smtClean="0"/>
              <a:t>food</a:t>
            </a:r>
          </a:p>
          <a:p>
            <a:pPr marL="880110" lvl="1" indent="-514350">
              <a:buClr>
                <a:srgbClr val="002060"/>
              </a:buClr>
              <a:buFont typeface="+mj-lt"/>
              <a:buAutoNum type="arabicParenR"/>
            </a:pPr>
            <a:r>
              <a:rPr lang="en-US" b="1" dirty="0"/>
              <a:t>They are </a:t>
            </a:r>
            <a:r>
              <a:rPr lang="en-US" b="1" dirty="0" smtClean="0"/>
              <a:t>quick.</a:t>
            </a:r>
          </a:p>
          <a:p>
            <a:pPr marL="880110" lvl="1" indent="-514350">
              <a:buClr>
                <a:srgbClr val="002060"/>
              </a:buClr>
              <a:buFont typeface="+mj-lt"/>
              <a:buAutoNum type="arabicParenR"/>
            </a:pPr>
            <a:r>
              <a:rPr lang="en-US" b="1" dirty="0" smtClean="0"/>
              <a:t>They </a:t>
            </a:r>
            <a:r>
              <a:rPr lang="en-US" b="1" dirty="0"/>
              <a:t>are </a:t>
            </a:r>
            <a:r>
              <a:rPr lang="en-US" b="1" dirty="0" smtClean="0"/>
              <a:t>inexpensive.</a:t>
            </a:r>
          </a:p>
          <a:p>
            <a:pPr marL="880110" lvl="1" indent="-514350">
              <a:buClr>
                <a:srgbClr val="002060"/>
              </a:buClr>
              <a:buFont typeface="+mj-lt"/>
              <a:buAutoNum type="arabicParenR"/>
            </a:pPr>
            <a:r>
              <a:rPr lang="en-US" b="1" dirty="0" smtClean="0"/>
              <a:t>Offers </a:t>
            </a:r>
            <a:r>
              <a:rPr lang="en-US" b="1" dirty="0"/>
              <a:t>a </a:t>
            </a:r>
            <a:r>
              <a:rPr lang="en-US" b="1" dirty="0" smtClean="0"/>
              <a:t>variety.</a:t>
            </a:r>
          </a:p>
          <a:p>
            <a:pPr marL="880110" lvl="1" indent="-514350">
              <a:buClr>
                <a:srgbClr val="002060"/>
              </a:buClr>
              <a:buFont typeface="+mj-lt"/>
              <a:buAutoNum type="arabicParenR"/>
            </a:pPr>
            <a:r>
              <a:rPr lang="en-US" b="1" dirty="0" smtClean="0"/>
              <a:t>Convenient.</a:t>
            </a:r>
            <a:endParaRPr lang="en-US" b="1" dirty="0"/>
          </a:p>
          <a:p>
            <a:pPr marL="880110" lvl="1" indent="-514350">
              <a:buClr>
                <a:srgbClr val="002060"/>
              </a:buClr>
              <a:buFont typeface="+mj-lt"/>
              <a:buAutoNum type="arabicParenR"/>
            </a:pPr>
            <a:r>
              <a:rPr lang="en-US" b="1" dirty="0" smtClean="0"/>
              <a:t>Tasty food.</a:t>
            </a:r>
          </a:p>
          <a:p>
            <a:pPr marL="880110" lvl="1" indent="-514350">
              <a:buClr>
                <a:srgbClr val="002060"/>
              </a:buClr>
              <a:buFont typeface="+mj-lt"/>
              <a:buAutoNum type="arabicParenR"/>
            </a:pPr>
            <a:r>
              <a:rPr lang="en-US" b="1" dirty="0" smtClean="0"/>
              <a:t>Environment.</a:t>
            </a:r>
            <a:endParaRPr lang="en-US" b="1" dirty="0"/>
          </a:p>
          <a:p>
            <a:pPr>
              <a:buClr>
                <a:srgbClr val="FF0000"/>
              </a:buClr>
              <a:buFont typeface="Wingdings" pitchFamily="2" charset="2"/>
              <a:buChar char="v"/>
            </a:pPr>
            <a:r>
              <a:rPr lang="en-US" b="1" dirty="0" smtClean="0"/>
              <a:t> To </a:t>
            </a:r>
            <a:r>
              <a:rPr lang="en-US" b="1" dirty="0"/>
              <a:t>check whether the frequency of having a fast </a:t>
            </a:r>
            <a:r>
              <a:rPr lang="en-US" b="1" dirty="0" smtClean="0"/>
              <a:t>food affect </a:t>
            </a:r>
            <a:r>
              <a:rPr lang="en-US" b="1" dirty="0"/>
              <a:t>self </a:t>
            </a:r>
            <a:r>
              <a:rPr lang="en-US" b="1" dirty="0" smtClean="0"/>
              <a:t>esteem.</a:t>
            </a:r>
            <a:endParaRPr lang="en-US" b="1" dirty="0"/>
          </a:p>
          <a:p>
            <a:pPr>
              <a:buClr>
                <a:srgbClr val="FF0000"/>
              </a:buClr>
              <a:buFont typeface="Wingdings" pitchFamily="2" charset="2"/>
              <a:buChar char="v"/>
            </a:pPr>
            <a:r>
              <a:rPr lang="en-US" b="1" dirty="0" smtClean="0"/>
              <a:t> To </a:t>
            </a:r>
            <a:r>
              <a:rPr lang="en-US" b="1" dirty="0"/>
              <a:t>check </a:t>
            </a:r>
            <a:r>
              <a:rPr lang="en-US" b="1" dirty="0" smtClean="0"/>
              <a:t>whether </a:t>
            </a:r>
            <a:r>
              <a:rPr lang="en-US" b="1" dirty="0"/>
              <a:t>the taking fast food </a:t>
            </a:r>
            <a:r>
              <a:rPr lang="en-US" b="1" dirty="0" smtClean="0"/>
              <a:t>on emotion affect self esteem.</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b="1" u="sng" dirty="0" smtClean="0">
                <a:solidFill>
                  <a:srgbClr val="002060"/>
                </a:solidFill>
                <a:latin typeface="Batang" pitchFamily="18" charset="-127"/>
                <a:ea typeface="Batang" pitchFamily="18" charset="-127"/>
              </a:rPr>
              <a:t>HYPOTHESIS:-</a:t>
            </a:r>
            <a:endParaRPr lang="en-US" sz="4000" b="1" u="sng" dirty="0">
              <a:solidFill>
                <a:srgbClr val="002060"/>
              </a:solidFill>
              <a:latin typeface="Batang" pitchFamily="18" charset="-127"/>
              <a:ea typeface="Batang" pitchFamily="18" charset="-127"/>
            </a:endParaRPr>
          </a:p>
        </p:txBody>
      </p:sp>
      <p:sp>
        <p:nvSpPr>
          <p:cNvPr id="3" name="Content Placeholder 2"/>
          <p:cNvSpPr>
            <a:spLocks noGrp="1"/>
          </p:cNvSpPr>
          <p:nvPr>
            <p:ph idx="1"/>
          </p:nvPr>
        </p:nvSpPr>
        <p:spPr/>
        <p:txBody>
          <a:bodyPr>
            <a:normAutofit fontScale="85000" lnSpcReduction="10000"/>
          </a:bodyPr>
          <a:lstStyle/>
          <a:p>
            <a:pPr>
              <a:lnSpc>
                <a:spcPct val="150000"/>
              </a:lnSpc>
              <a:buClr>
                <a:srgbClr val="FF0000"/>
              </a:buClr>
              <a:buFont typeface="Courier New" pitchFamily="49" charset="0"/>
              <a:buChar char="o"/>
            </a:pPr>
            <a:r>
              <a:rPr lang="en-US" dirty="0" smtClean="0"/>
              <a:t>H0: Frequency of having fast food and self esteem are independent.</a:t>
            </a:r>
          </a:p>
          <a:p>
            <a:pPr>
              <a:lnSpc>
                <a:spcPct val="150000"/>
              </a:lnSpc>
              <a:buClr>
                <a:srgbClr val="FF0000"/>
              </a:buClr>
              <a:buNone/>
            </a:pPr>
            <a:r>
              <a:rPr lang="en-US" dirty="0" smtClean="0"/>
              <a:t>    H1: Frequency of having fast food and self esteem are dependent.</a:t>
            </a:r>
          </a:p>
          <a:p>
            <a:pPr>
              <a:lnSpc>
                <a:spcPct val="150000"/>
              </a:lnSpc>
              <a:buClr>
                <a:srgbClr val="FF0000"/>
              </a:buClr>
              <a:buNone/>
            </a:pPr>
            <a:endParaRPr lang="en-US" dirty="0" smtClean="0"/>
          </a:p>
          <a:p>
            <a:pPr>
              <a:lnSpc>
                <a:spcPct val="150000"/>
              </a:lnSpc>
              <a:buClr>
                <a:srgbClr val="FF0000"/>
              </a:buClr>
              <a:buFont typeface="Courier New" pitchFamily="49" charset="0"/>
              <a:buChar char="o"/>
            </a:pPr>
            <a:r>
              <a:rPr lang="en-US" dirty="0" smtClean="0"/>
              <a:t>H0: Frequency of taking fast food depends on emotions affect self esteem.</a:t>
            </a:r>
          </a:p>
          <a:p>
            <a:pPr>
              <a:lnSpc>
                <a:spcPct val="150000"/>
              </a:lnSpc>
              <a:buClr>
                <a:srgbClr val="FF0000"/>
              </a:buClr>
              <a:buNone/>
            </a:pPr>
            <a:r>
              <a:rPr lang="en-US" dirty="0" smtClean="0"/>
              <a:t>    H1: Frequency of taking fast food depends on emotions doesn’t affect on self esteem.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a:bodyPr>
          <a:lstStyle/>
          <a:p>
            <a:r>
              <a:rPr lang="en-IN" sz="4000" b="1" u="sng" dirty="0" smtClean="0">
                <a:solidFill>
                  <a:schemeClr val="tx2">
                    <a:lumMod val="50000"/>
                  </a:schemeClr>
                </a:solidFill>
                <a:latin typeface="Batang"/>
                <a:ea typeface="Batang"/>
              </a:rPr>
              <a:t>RESEARCH</a:t>
            </a:r>
            <a:r>
              <a:rPr lang="en-IN" sz="4000" b="1" dirty="0" smtClean="0">
                <a:solidFill>
                  <a:schemeClr val="tx2">
                    <a:lumMod val="50000"/>
                  </a:schemeClr>
                </a:solidFill>
                <a:latin typeface="Batang"/>
                <a:ea typeface="Batang"/>
              </a:rPr>
              <a:t> </a:t>
            </a:r>
            <a:r>
              <a:rPr lang="en-IN" sz="4000" b="1" u="sng" dirty="0" smtClean="0">
                <a:solidFill>
                  <a:schemeClr val="tx2">
                    <a:lumMod val="50000"/>
                  </a:schemeClr>
                </a:solidFill>
                <a:latin typeface="Batang"/>
                <a:ea typeface="Batang"/>
              </a:rPr>
              <a:t>METHODOLOGY:-</a:t>
            </a:r>
            <a:endParaRPr lang="en-IN" sz="4000" b="1" u="sng" dirty="0">
              <a:solidFill>
                <a:schemeClr val="tx2">
                  <a:lumMod val="50000"/>
                </a:schemeClr>
              </a:solidFill>
              <a:latin typeface="Batang"/>
              <a:ea typeface="Batang"/>
            </a:endParaRPr>
          </a:p>
        </p:txBody>
      </p:sp>
      <p:sp>
        <p:nvSpPr>
          <p:cNvPr id="5" name="Content Placeholder 2"/>
          <p:cNvSpPr>
            <a:spLocks noGrp="1"/>
          </p:cNvSpPr>
          <p:nvPr>
            <p:ph idx="1"/>
          </p:nvPr>
        </p:nvSpPr>
        <p:spPr>
          <a:xfrm>
            <a:off x="457200" y="1935480"/>
            <a:ext cx="8229600" cy="4389120"/>
          </a:xfrm>
        </p:spPr>
        <p:txBody>
          <a:bodyPr>
            <a:normAutofit lnSpcReduction="10000"/>
          </a:bodyPr>
          <a:lstStyle/>
          <a:p>
            <a:r>
              <a:rPr lang="en-US" sz="2800" dirty="0" smtClean="0"/>
              <a:t>Data Collection</a:t>
            </a:r>
          </a:p>
          <a:p>
            <a:pPr marL="850392" lvl="1" indent="-457200">
              <a:buFont typeface="+mj-lt"/>
              <a:buAutoNum type="arabicPeriod"/>
            </a:pPr>
            <a:r>
              <a:rPr lang="en-US" sz="3000" dirty="0" smtClean="0"/>
              <a:t>Quota sampling</a:t>
            </a:r>
          </a:p>
          <a:p>
            <a:pPr marL="907542" lvl="1" indent="-514350">
              <a:buFont typeface="+mj-lt"/>
              <a:buAutoNum type="arabicPeriod"/>
            </a:pPr>
            <a:r>
              <a:rPr lang="en-US" sz="3000" dirty="0" smtClean="0"/>
              <a:t>The sample was drawn of 84 students      (40 Boys and 44 Girls).</a:t>
            </a:r>
          </a:p>
          <a:p>
            <a:r>
              <a:rPr lang="en-US" sz="2800" dirty="0" smtClean="0"/>
              <a:t>Self esteem is measured using Rosenberg’s Esteem Scale.</a:t>
            </a:r>
          </a:p>
          <a:p>
            <a:r>
              <a:rPr lang="en-US" sz="2800" dirty="0" smtClean="0"/>
              <a:t>Statistical Analysis is done using Microsoft Excel.</a:t>
            </a:r>
          </a:p>
          <a:p>
            <a:r>
              <a:rPr lang="en-US" sz="2800" dirty="0" smtClean="0"/>
              <a:t>The testing is done using Pearson’s Chi-square test and the association is found using Cramer’s V test.</a:t>
            </a:r>
            <a:endParaRPr lang="en-US" dirty="0"/>
          </a:p>
        </p:txBody>
      </p:sp>
    </p:spTree>
    <p:extLst>
      <p:ext uri="{BB962C8B-B14F-4D97-AF65-F5344CB8AC3E}">
        <p14:creationId xmlns:p14="http://schemas.microsoft.com/office/powerpoint/2010/main" val="3715316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23450286"/>
              </p:ext>
            </p:extLst>
          </p:nvPr>
        </p:nvGraphicFramePr>
        <p:xfrm>
          <a:off x="0" y="1524000"/>
          <a:ext cx="4495800" cy="3276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ontent Placeholder 3"/>
          <p:cNvGraphicFramePr>
            <a:graphicFrameLocks/>
          </p:cNvGraphicFramePr>
          <p:nvPr>
            <p:extLst>
              <p:ext uri="{D42A27DB-BD31-4B8C-83A1-F6EECF244321}">
                <p14:modId xmlns:p14="http://schemas.microsoft.com/office/powerpoint/2010/main" val="2040321284"/>
              </p:ext>
            </p:extLst>
          </p:nvPr>
        </p:nvGraphicFramePr>
        <p:xfrm>
          <a:off x="4114800" y="3276600"/>
          <a:ext cx="50292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p:cNvSpPr>
            <a:spLocks noGrp="1"/>
          </p:cNvSpPr>
          <p:nvPr>
            <p:ph type="title"/>
          </p:nvPr>
        </p:nvSpPr>
        <p:spPr>
          <a:xfrm>
            <a:off x="152400" y="304800"/>
            <a:ext cx="8229600" cy="1143000"/>
          </a:xfrm>
        </p:spPr>
        <p:txBody>
          <a:bodyPr>
            <a:normAutofit/>
          </a:bodyPr>
          <a:lstStyle/>
          <a:p>
            <a:r>
              <a:rPr lang="en-US" sz="4000" b="1" u="sng" dirty="0" smtClean="0">
                <a:solidFill>
                  <a:srgbClr val="002060"/>
                </a:solidFill>
                <a:latin typeface="Batang" pitchFamily="18" charset="-127"/>
                <a:ea typeface="Batang" pitchFamily="18" charset="-127"/>
              </a:rPr>
              <a:t>DATA ANALYSIS:-</a:t>
            </a:r>
            <a:endParaRPr lang="en-US" sz="4000" b="1" u="sng" dirty="0">
              <a:solidFill>
                <a:srgbClr val="002060"/>
              </a:solidFill>
              <a:latin typeface="Batang" pitchFamily="18" charset="-127"/>
              <a:ea typeface="Batang" pitchFamily="18" charset="-127"/>
            </a:endParaRPr>
          </a:p>
        </p:txBody>
      </p:sp>
    </p:spTree>
    <p:extLst>
      <p:ext uri="{BB962C8B-B14F-4D97-AF65-F5344CB8AC3E}">
        <p14:creationId xmlns:p14="http://schemas.microsoft.com/office/powerpoint/2010/main" val="4003501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609600"/>
          <a:ext cx="4316896" cy="32732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ontent Placeholder 3"/>
          <p:cNvGraphicFramePr>
            <a:graphicFrameLocks/>
          </p:cNvGraphicFramePr>
          <p:nvPr/>
        </p:nvGraphicFramePr>
        <p:xfrm>
          <a:off x="4572000" y="1752600"/>
          <a:ext cx="4800600" cy="3276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3"/>
          <p:cNvGraphicFramePr>
            <a:graphicFrameLocks/>
          </p:cNvGraphicFramePr>
          <p:nvPr/>
        </p:nvGraphicFramePr>
        <p:xfrm>
          <a:off x="381000" y="3810000"/>
          <a:ext cx="4191000" cy="32004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549</TotalTime>
  <Words>876</Words>
  <Application>Microsoft Office PowerPoint</Application>
  <PresentationFormat>On-screen Show (4:3)</PresentationFormat>
  <Paragraphs>148</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PowerPoint Presentation</vt:lpstr>
      <vt:lpstr>ABSTRACT:-</vt:lpstr>
      <vt:lpstr>LITERATURE REVIEW:-</vt:lpstr>
      <vt:lpstr>RESEARCH GAP:-</vt:lpstr>
      <vt:lpstr>OBJECTIVES:-</vt:lpstr>
      <vt:lpstr>HYPOTHESIS:-</vt:lpstr>
      <vt:lpstr>RESEARCH METHODOLOGY:-</vt:lpstr>
      <vt:lpstr>DATA ANALYSIS:-</vt:lpstr>
      <vt:lpstr>PowerPoint Presentation</vt:lpstr>
      <vt:lpstr>PowerPoint Presentation</vt:lpstr>
      <vt:lpstr>PowerPoint Presentation</vt:lpstr>
      <vt:lpstr>SELF ESTEEM V/S FREQUENCY OF HAVING A FAST FOOD:- </vt:lpstr>
      <vt:lpstr>SELF ESTEEM V/S TAKING FAST FOOD ON EMOTION:-</vt:lpstr>
      <vt:lpstr>SUMMARY:-</vt:lpstr>
      <vt:lpstr>CONCLUSION:-</vt:lpstr>
      <vt:lpstr>SCOPE FOR FURTHER STUDIES:-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PRUTHVI</cp:lastModifiedBy>
  <cp:revision>63</cp:revision>
  <dcterms:created xsi:type="dcterms:W3CDTF">2019-12-11T04:09:44Z</dcterms:created>
  <dcterms:modified xsi:type="dcterms:W3CDTF">2019-12-13T18:00:48Z</dcterms:modified>
</cp:coreProperties>
</file>