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332" r:id="rId7"/>
    <p:sldId id="364" r:id="rId8"/>
    <p:sldId id="261" r:id="rId9"/>
    <p:sldId id="333" r:id="rId10"/>
    <p:sldId id="262" r:id="rId11"/>
    <p:sldId id="338" r:id="rId12"/>
    <p:sldId id="339" r:id="rId13"/>
    <p:sldId id="263" r:id="rId14"/>
    <p:sldId id="417" r:id="rId15"/>
    <p:sldId id="289" r:id="rId16"/>
    <p:sldId id="384" r:id="rId17"/>
    <p:sldId id="385" r:id="rId18"/>
    <p:sldId id="386" r:id="rId19"/>
    <p:sldId id="265" r:id="rId20"/>
    <p:sldId id="267" r:id="rId21"/>
    <p:sldId id="268" r:id="rId22"/>
    <p:sldId id="391" r:id="rId23"/>
    <p:sldId id="392" r:id="rId24"/>
    <p:sldId id="393" r:id="rId25"/>
    <p:sldId id="397" r:id="rId26"/>
    <p:sldId id="271" r:id="rId27"/>
    <p:sldId id="272" r:id="rId28"/>
    <p:sldId id="43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66" d="100"/>
          <a:sy n="66" d="100"/>
        </p:scale>
        <p:origin x="-846" y="-270"/>
      </p:cViewPr>
      <p:guideLst>
        <p:guide orient="horz" pos="215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9795FFD-689D-4F76-ABD8-B647E6C81E15}" type="doc">
      <dgm:prSet/>
      <dgm:spPr/>
      <dgm:t>
        <a:bodyPr/>
        <a:p>
          <a:endParaRPr altLang="en-US"/>
        </a:p>
      </dgm:t>
    </dgm:pt>
    <dgm:pt modelId="{A90AE2D7-B461-42E5-BF73-E785722489BA}">
      <dgm:prSet/>
      <dgm:spPr/>
      <dgm:t>
        <a:bodyPr/>
        <a:p>
          <a:r>
            <a:rPr lang="en-IN" b="1" i="1" u="sng" baseline="0">
              <a:rtl val="0"/>
            </a:rPr>
            <a:t>THANK  YOU</a:t>
          </a:r>
          <a:endParaRPr altLang="en-US"/>
        </a:p>
      </dgm:t>
    </dgm:pt>
    <dgm:pt modelId="{236AC684-1F4C-4CC3-B3B9-AF4625E91E38}" cxnId="{F81A18E5-103A-4B98-B945-5C9C3289EEC2}" type="parTrans">
      <dgm:prSet/>
      <dgm:spPr/>
    </dgm:pt>
    <dgm:pt modelId="{03546E01-1843-492C-80C8-0BC831CBF1D6}" cxnId="{F81A18E5-103A-4B98-B945-5C9C3289EEC2}" type="sibTrans">
      <dgm:prSet/>
      <dgm:spPr/>
    </dgm:pt>
    <dgm:pt modelId="{4B48A2CD-C9C8-4B17-8689-F2BC0C3701BF}" type="pres">
      <dgm:prSet presAssocID="{59795FFD-689D-4F76-ABD8-B647E6C81E15}" presName="cycle" presStyleCnt="0">
        <dgm:presLayoutVars>
          <dgm:dir/>
          <dgm:resizeHandles val="exact"/>
        </dgm:presLayoutVars>
      </dgm:prSet>
      <dgm:spPr/>
    </dgm:pt>
    <dgm:pt modelId="{0E8EE7EB-FFC6-4ADE-A969-6435B4422A34}" type="pres">
      <dgm:prSet presAssocID="{A90AE2D7-B461-42E5-BF73-E785722489BA}" presName="node" presStyleLbl="node1" presStyleIdx="0" presStyleCnt="1">
        <dgm:presLayoutVars>
          <dgm:bulletEnabled val="1"/>
        </dgm:presLayoutVars>
      </dgm:prSet>
      <dgm:spPr/>
    </dgm:pt>
  </dgm:ptLst>
  <dgm:cxnLst>
    <dgm:cxn modelId="{F81A18E5-103A-4B98-B945-5C9C3289EEC2}" srcId="{59795FFD-689D-4F76-ABD8-B647E6C81E15}" destId="{A90AE2D7-B461-42E5-BF73-E785722489BA}" srcOrd="0" destOrd="0" parTransId="{236AC684-1F4C-4CC3-B3B9-AF4625E91E38}" sibTransId="{03546E01-1843-492C-80C8-0BC831CBF1D6}"/>
    <dgm:cxn modelId="{E528EBDE-8FA1-402E-B770-E0E1C1B299CA}" type="presOf" srcId="{59795FFD-689D-4F76-ABD8-B647E6C81E15}" destId="{4B48A2CD-C9C8-4B17-8689-F2BC0C3701BF}" srcOrd="0" destOrd="0" presId="urn:microsoft.com/office/officeart/2005/8/layout/cycle2"/>
    <dgm:cxn modelId="{8475CE66-A358-47E3-9B4E-F4F0FF3FA798}" type="presParOf" srcId="{4B48A2CD-C9C8-4B17-8689-F2BC0C3701BF}" destId="{0E8EE7EB-FFC6-4ADE-A969-6435B4422A34}" srcOrd="0" destOrd="0" presId="urn:microsoft.com/office/officeart/2005/8/layout/cycle2"/>
    <dgm:cxn modelId="{4B539AA4-5C6F-4515-9E61-7EBC59EA240F}" type="presOf" srcId="{A90AE2D7-B461-42E5-BF73-E785722489BA}" destId="{0E8EE7EB-FFC6-4ADE-A969-6435B4422A34}" srcOrd="0" destOrd="0" presId="urn:microsoft.com/office/officeart/2005/8/layout/cycle2"/>
  </dgm:cxnLst>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19695" cy="3652520"/>
        <a:chOff x="0" y="0"/>
        <a:chExt cx="7719695" cy="3652520"/>
      </a:xfrm>
    </dsp:grpSpPr>
    <dsp:sp modelId="{0E8EE7EB-FFC6-4ADE-A969-6435B4422A34}">
      <dsp:nvSpPr>
        <dsp:cNvPr id="3" name="Oval 2"/>
        <dsp:cNvSpPr/>
      </dsp:nvSpPr>
      <dsp:spPr bwMode="white">
        <a:xfrm>
          <a:off x="2033588" y="0"/>
          <a:ext cx="3652520" cy="3652520"/>
        </a:xfrm>
        <a:prstGeom prst="ellipse">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ctr">
            <a:defRPr sz="54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r>
            <a:rPr lang="en-IN" b="1" i="1" u="sng" baseline="0">
              <a:rtl val="0"/>
            </a:rPr>
            <a:t>THANK  YOU</a:t>
          </a:r>
          <a:endParaRPr altLang="en-US"/>
        </a:p>
      </dsp:txBody>
      <dsp:txXfrm>
        <a:off x="2033588" y="0"/>
        <a:ext cx="3652520" cy="365252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jpe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3.jpe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 y="135890"/>
            <a:ext cx="11525885" cy="6569075"/>
          </a:xfrm>
        </p:spPr>
        <p:txBody>
          <a:bodyPr>
            <a:normAutofit lnSpcReduction="20000"/>
          </a:bodyPr>
          <a:lstStyle/>
          <a:p>
            <a:pPr marL="0" indent="0" algn="ctr">
              <a:buNone/>
            </a:pPr>
            <a:r>
              <a:rPr lang="en-IN" altLang="en-US" sz="1600" b="1" dirty="0">
                <a:latin typeface="Times New Roman" panose="02020603050405020304" pitchFamily="18" charset="0"/>
                <a:cs typeface="Times New Roman" panose="02020603050405020304" pitchFamily="18" charset="0"/>
              </a:rPr>
              <a:t>A </a:t>
            </a:r>
            <a:endParaRPr lang="en-IN" altLang="en-US" sz="1600" b="1" dirty="0">
              <a:latin typeface="Times New Roman" panose="02020603050405020304" pitchFamily="18" charset="0"/>
              <a:cs typeface="Times New Roman" panose="02020603050405020304" pitchFamily="18" charset="0"/>
            </a:endParaRPr>
          </a:p>
          <a:p>
            <a:pPr marL="0" indent="0" algn="ctr">
              <a:buNone/>
            </a:pPr>
            <a:r>
              <a:rPr lang="en-US" altLang="en-IN" sz="1600" b="1" dirty="0">
                <a:latin typeface="Times New Roman" panose="02020603050405020304" pitchFamily="18" charset="0"/>
                <a:cs typeface="Times New Roman" panose="02020603050405020304" pitchFamily="18" charset="0"/>
              </a:rPr>
              <a:t>Domain specific mini project on</a:t>
            </a:r>
            <a:endParaRPr lang="en-IN" altLang="en-US" sz="1600" b="1" dirty="0">
              <a:latin typeface="Times New Roman" panose="02020603050405020304" pitchFamily="18" charset="0"/>
              <a:cs typeface="Times New Roman" panose="02020603050405020304" pitchFamily="18" charset="0"/>
            </a:endParaRPr>
          </a:p>
          <a:p>
            <a:pPr marL="0" indent="0" algn="ctr">
              <a:buNone/>
            </a:pPr>
            <a:r>
              <a:rPr lang="en-IN" altLang="en-US" sz="1600" b="1" dirty="0">
                <a:latin typeface="Times New Roman" panose="02020603050405020304" pitchFamily="18" charset="0"/>
                <a:cs typeface="Times New Roman" panose="02020603050405020304" pitchFamily="18" charset="0"/>
              </a:rPr>
              <a:t>ON</a:t>
            </a:r>
            <a:endParaRPr lang="en-IN" altLang="en-US" sz="1600" b="1" dirty="0">
              <a:latin typeface="Times New Roman" panose="02020603050405020304" pitchFamily="18" charset="0"/>
              <a:cs typeface="Times New Roman" panose="02020603050405020304" pitchFamily="18" charset="0"/>
            </a:endParaRPr>
          </a:p>
          <a:p>
            <a:pPr marL="0" indent="0" algn="ctr">
              <a:buNone/>
            </a:pPr>
            <a:r>
              <a:rPr lang="en-IN" altLang="en-US" b="1" dirty="0">
                <a:latin typeface="Times New Roman" panose="02020603050405020304" pitchFamily="18" charset="0"/>
                <a:cs typeface="Times New Roman" panose="02020603050405020304" pitchFamily="18" charset="0"/>
              </a:rPr>
              <a:t>“</a:t>
            </a:r>
            <a:r>
              <a:rPr lang="en-IN" altLang="en-US" sz="2800" b="1" dirty="0">
                <a:latin typeface="Times New Roman" panose="02020603050405020304" pitchFamily="18" charset="0"/>
                <a:cs typeface="Times New Roman" panose="02020603050405020304" pitchFamily="18" charset="0"/>
              </a:rPr>
              <a:t>V-JEWELLERY</a:t>
            </a:r>
            <a:r>
              <a:rPr lang="en-IN" altLang="en-US" b="1" dirty="0">
                <a:latin typeface="Times New Roman" panose="02020603050405020304" pitchFamily="18" charset="0"/>
                <a:cs typeface="Times New Roman" panose="02020603050405020304" pitchFamily="18" charset="0"/>
              </a:rPr>
              <a:t>”</a:t>
            </a:r>
            <a:endParaRPr lang="en-IN" altLang="en-US" b="1" dirty="0">
              <a:latin typeface="Times New Roman" panose="02020603050405020304" pitchFamily="18" charset="0"/>
              <a:cs typeface="Times New Roman" panose="02020603050405020304" pitchFamily="18" charset="0"/>
            </a:endParaRPr>
          </a:p>
          <a:p>
            <a:pPr marL="0" indent="0" algn="ctr">
              <a:buNone/>
            </a:pPr>
            <a:endParaRPr lang="en-IN" altLang="en-US" b="1" dirty="0">
              <a:latin typeface="Times New Roman" panose="02020603050405020304" pitchFamily="18" charset="0"/>
              <a:cs typeface="Times New Roman" panose="02020603050405020304" pitchFamily="18" charset="0"/>
            </a:endParaRPr>
          </a:p>
          <a:p>
            <a:pPr marL="0" indent="0" algn="l">
              <a:buNone/>
            </a:pPr>
            <a:r>
              <a:rPr lang="en-IN" altLang="en-US" sz="1800" dirty="0">
                <a:latin typeface="Times New Roman" panose="02020603050405020304" pitchFamily="18" charset="0"/>
                <a:cs typeface="Times New Roman" panose="02020603050405020304" pitchFamily="18" charset="0"/>
              </a:rPr>
              <a:t>                                    </a:t>
            </a:r>
            <a:r>
              <a:rPr lang="en-IN" altLang="en-US" sz="1800" b="1" dirty="0">
                <a:latin typeface="Times New Roman" panose="02020603050405020304" pitchFamily="18" charset="0"/>
                <a:cs typeface="Times New Roman" panose="02020603050405020304" pitchFamily="18" charset="0"/>
              </a:rPr>
              <a:t>PRESENTED BY                                                                                 </a:t>
            </a:r>
            <a:r>
              <a:rPr lang="en-IN" altLang="en-US" sz="1800" b="1" dirty="0" smtClean="0">
                <a:latin typeface="Times New Roman" panose="02020603050405020304" pitchFamily="18" charset="0"/>
                <a:cs typeface="Times New Roman" panose="02020603050405020304" pitchFamily="18" charset="0"/>
              </a:rPr>
              <a:t>  </a:t>
            </a:r>
            <a:r>
              <a:rPr lang="en-IN" altLang="en-US" sz="1800" b="1" dirty="0">
                <a:latin typeface="Times New Roman" panose="02020603050405020304" pitchFamily="18" charset="0"/>
                <a:cs typeface="Times New Roman" panose="02020603050405020304" pitchFamily="18" charset="0"/>
              </a:rPr>
              <a:t>ROLL NO.</a:t>
            </a:r>
            <a:endParaRPr lang="en-IN" altLang="en-US" sz="1800" b="1" dirty="0">
              <a:latin typeface="Times New Roman" panose="02020603050405020304" pitchFamily="18" charset="0"/>
              <a:cs typeface="Times New Roman" panose="02020603050405020304" pitchFamily="18" charset="0"/>
            </a:endParaRPr>
          </a:p>
          <a:p>
            <a:pPr marL="0" indent="0" algn="l">
              <a:buNone/>
            </a:pPr>
            <a:r>
              <a:rPr lang="en-IN" altLang="en-US" sz="1800" b="1"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Kochikar Atikraja Amanulla          </a:t>
            </a:r>
            <a:r>
              <a:rPr lang="en-IN" altLang="en-US" sz="2000" dirty="0" smtClean="0">
                <a:latin typeface="Times New Roman" panose="02020603050405020304" pitchFamily="18" charset="0"/>
                <a:cs typeface="Times New Roman" panose="02020603050405020304" pitchFamily="18" charset="0"/>
              </a:rPr>
              <a:t>                                                           53</a:t>
            </a:r>
            <a:endParaRPr lang="en-IN" altLang="en-US" sz="2000" dirty="0" smtClean="0">
              <a:latin typeface="Times New Roman" panose="02020603050405020304" pitchFamily="18" charset="0"/>
              <a:cs typeface="Times New Roman" panose="02020603050405020304" pitchFamily="18" charset="0"/>
            </a:endParaRPr>
          </a:p>
          <a:p>
            <a:pPr marL="0" indent="0" algn="l">
              <a:buNone/>
            </a:pPr>
            <a:r>
              <a:rPr lang="en-IN" altLang="en-US" sz="2000" dirty="0" smtClean="0">
                <a:latin typeface="Times New Roman" panose="02020603050405020304" pitchFamily="18" charset="0"/>
                <a:cs typeface="Times New Roman" panose="02020603050405020304" pitchFamily="18" charset="0"/>
              </a:rPr>
              <a:t>                          </a:t>
            </a:r>
            <a:r>
              <a:rPr lang="en-IN" altLang="en-US" sz="2000" dirty="0" err="1" smtClean="0">
                <a:latin typeface="Times New Roman" panose="02020603050405020304" pitchFamily="18" charset="0"/>
                <a:cs typeface="Times New Roman" panose="02020603050405020304" pitchFamily="18" charset="0"/>
              </a:rPr>
              <a:t>Kulkarni</a:t>
            </a:r>
            <a:r>
              <a:rPr lang="en-IN" altLang="en-US" sz="2000" dirty="0" smtClean="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Rushikesh</a:t>
            </a:r>
            <a:r>
              <a:rPr lang="en-IN" altLang="en-US" sz="2000" dirty="0">
                <a:latin typeface="Times New Roman" panose="02020603050405020304" pitchFamily="18" charset="0"/>
                <a:cs typeface="Times New Roman" panose="02020603050405020304" pitchFamily="18" charset="0"/>
              </a:rPr>
              <a:t> Prasad                                                                       </a:t>
            </a:r>
            <a:r>
              <a:rPr lang="en-IN" altLang="en-US" sz="2000" dirty="0" smtClean="0">
                <a:latin typeface="Times New Roman" panose="02020603050405020304" pitchFamily="18" charset="0"/>
                <a:cs typeface="Times New Roman" panose="02020603050405020304" pitchFamily="18" charset="0"/>
              </a:rPr>
              <a:t>54</a:t>
            </a:r>
            <a:endParaRPr lang="en-IN" altLang="en-US" sz="2000" dirty="0">
              <a:latin typeface="Times New Roman" panose="02020603050405020304" pitchFamily="18" charset="0"/>
              <a:cs typeface="Times New Roman" panose="02020603050405020304" pitchFamily="18" charset="0"/>
            </a:endParaRPr>
          </a:p>
          <a:p>
            <a:pPr marL="0" indent="0">
              <a:buNone/>
            </a:pP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Makandar</a:t>
            </a: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Tanveerhasan</a:t>
            </a: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Sadiknawaj</a:t>
            </a:r>
            <a:r>
              <a:rPr lang="en-IN" altLang="en-US" sz="2000" dirty="0">
                <a:latin typeface="Times New Roman" panose="02020603050405020304" pitchFamily="18" charset="0"/>
                <a:cs typeface="Times New Roman" panose="02020603050405020304" pitchFamily="18" charset="0"/>
              </a:rPr>
              <a:t>                                                        </a:t>
            </a:r>
            <a:r>
              <a:rPr lang="en-IN" altLang="en-US" sz="2000" dirty="0" smtClean="0">
                <a:latin typeface="Times New Roman" panose="02020603050405020304" pitchFamily="18" charset="0"/>
                <a:cs typeface="Times New Roman" panose="02020603050405020304" pitchFamily="18" charset="0"/>
              </a:rPr>
              <a:t>55</a:t>
            </a:r>
            <a:endParaRPr lang="en-IN" altLang="en-US" sz="2000" dirty="0">
              <a:latin typeface="Times New Roman" panose="02020603050405020304" pitchFamily="18" charset="0"/>
              <a:cs typeface="Times New Roman" panose="02020603050405020304" pitchFamily="18" charset="0"/>
            </a:endParaRPr>
          </a:p>
          <a:p>
            <a:pPr marL="0" indent="0">
              <a:buNone/>
            </a:pP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Makandar</a:t>
            </a: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Muddasar</a:t>
            </a:r>
            <a:r>
              <a:rPr lang="en-IN" altLang="en-US" sz="2000" dirty="0">
                <a:latin typeface="Times New Roman" panose="02020603050405020304" pitchFamily="18" charset="0"/>
                <a:cs typeface="Times New Roman" panose="02020603050405020304" pitchFamily="18" charset="0"/>
              </a:rPr>
              <a:t> </a:t>
            </a:r>
            <a:r>
              <a:rPr lang="en-IN" altLang="en-US" sz="2000" dirty="0" err="1" smtClean="0">
                <a:latin typeface="Times New Roman" panose="02020603050405020304" pitchFamily="18" charset="0"/>
                <a:cs typeface="Times New Roman" panose="02020603050405020304" pitchFamily="18" charset="0"/>
              </a:rPr>
              <a:t>Jameer</a:t>
            </a:r>
            <a:r>
              <a:rPr lang="en-IN" altLang="en-US" sz="2000" dirty="0" smtClean="0">
                <a:latin typeface="Times New Roman" panose="02020603050405020304" pitchFamily="18" charset="0"/>
                <a:cs typeface="Times New Roman" panose="02020603050405020304" pitchFamily="18" charset="0"/>
              </a:rPr>
              <a:t>                                                                     60</a:t>
            </a:r>
            <a:endParaRPr lang="en-IN" altLang="en-US" sz="2000" dirty="0">
              <a:latin typeface="Times New Roman" panose="02020603050405020304" pitchFamily="18" charset="0"/>
              <a:cs typeface="Times New Roman" panose="02020603050405020304" pitchFamily="18" charset="0"/>
            </a:endParaRPr>
          </a:p>
          <a:p>
            <a:pPr marL="0" indent="0">
              <a:buNone/>
            </a:pP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Potwar</a:t>
            </a: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Tanmay</a:t>
            </a: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Narendra</a:t>
            </a:r>
            <a:r>
              <a:rPr lang="en-IN" altLang="en-US" sz="2000" dirty="0">
                <a:latin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rPr>
              <a:t> </a:t>
            </a:r>
            <a:r>
              <a:rPr lang="en-IN" altLang="en-US" sz="2000" dirty="0" smtClean="0">
                <a:latin typeface="Times New Roman" panose="02020603050405020304" pitchFamily="18" charset="0"/>
                <a:cs typeface="Times New Roman" panose="02020603050405020304" pitchFamily="18" charset="0"/>
              </a:rPr>
              <a:t> 70</a:t>
            </a:r>
            <a:endParaRPr lang="en-IN" altLang="en-US" sz="2000" dirty="0" smtClean="0">
              <a:latin typeface="Times New Roman" panose="02020603050405020304" pitchFamily="18" charset="0"/>
              <a:cs typeface="Times New Roman" panose="02020603050405020304" pitchFamily="18" charset="0"/>
            </a:endParaRPr>
          </a:p>
          <a:p>
            <a:pPr marL="0" indent="0">
              <a:buNone/>
            </a:pPr>
            <a:endParaRPr lang="en-IN" altLang="en-US" sz="2000" dirty="0">
              <a:latin typeface="Times New Roman" panose="02020603050405020304" pitchFamily="18" charset="0"/>
              <a:cs typeface="Times New Roman" panose="02020603050405020304" pitchFamily="18" charset="0"/>
            </a:endParaRPr>
          </a:p>
          <a:p>
            <a:pPr marL="0" indent="0">
              <a:buNone/>
            </a:pPr>
            <a:endParaRPr lang="en-IN" altLang="en-US" sz="2000" dirty="0">
              <a:latin typeface="Times New Roman" panose="02020603050405020304" pitchFamily="18" charset="0"/>
              <a:cs typeface="Times New Roman" panose="02020603050405020304" pitchFamily="18" charset="0"/>
            </a:endParaRPr>
          </a:p>
          <a:p>
            <a:pPr marL="0" indent="0">
              <a:buNone/>
            </a:pPr>
            <a:r>
              <a:rPr lang="en-IN" altLang="en-US" sz="1800" b="1" dirty="0">
                <a:latin typeface="Times New Roman" panose="02020603050405020304" pitchFamily="18" charset="0"/>
                <a:cs typeface="Times New Roman" panose="02020603050405020304" pitchFamily="18" charset="0"/>
              </a:rPr>
              <a:t>                                                                        </a:t>
            </a:r>
            <a:r>
              <a:rPr lang="en-IN" altLang="en-US" sz="1800" b="1" dirty="0" smtClean="0">
                <a:latin typeface="Times New Roman" panose="02020603050405020304" pitchFamily="18" charset="0"/>
                <a:cs typeface="Times New Roman" panose="02020603050405020304" pitchFamily="18" charset="0"/>
              </a:rPr>
              <a:t>   </a:t>
            </a:r>
            <a:r>
              <a:rPr lang="en-IN" altLang="en-US" sz="1800" b="1" dirty="0" smtClean="0">
                <a:latin typeface="Times New Roman" panose="02020603050405020304" pitchFamily="18" charset="0"/>
                <a:cs typeface="Times New Roman" panose="02020603050405020304" pitchFamily="18" charset="0"/>
              </a:rPr>
              <a:t>Under </a:t>
            </a:r>
            <a:r>
              <a:rPr lang="en-IN" altLang="en-US" sz="1800" b="1" dirty="0">
                <a:latin typeface="Times New Roman" panose="02020603050405020304" pitchFamily="18" charset="0"/>
                <a:cs typeface="Times New Roman" panose="02020603050405020304" pitchFamily="18" charset="0"/>
              </a:rPr>
              <a:t>the Guidance </a:t>
            </a:r>
            <a:r>
              <a:rPr lang="en-IN" altLang="en-US" sz="1800" b="1" dirty="0" smtClean="0">
                <a:latin typeface="Times New Roman" panose="02020603050405020304" pitchFamily="18" charset="0"/>
                <a:cs typeface="Times New Roman" panose="02020603050405020304" pitchFamily="18" charset="0"/>
              </a:rPr>
              <a:t>of</a:t>
            </a:r>
            <a:endParaRPr lang="en-IN" altLang="en-US" sz="1800" b="1" dirty="0">
              <a:latin typeface="Times New Roman" panose="02020603050405020304" pitchFamily="18" charset="0"/>
              <a:cs typeface="Times New Roman" panose="02020603050405020304" pitchFamily="18" charset="0"/>
            </a:endParaRPr>
          </a:p>
          <a:p>
            <a:pPr marL="0" indent="0">
              <a:buNone/>
            </a:pPr>
            <a:r>
              <a:rPr lang="en-IN" altLang="en-US" sz="1800" b="1" dirty="0">
                <a:latin typeface="Times New Roman" panose="02020603050405020304" pitchFamily="18" charset="0"/>
                <a:cs typeface="Times New Roman" panose="02020603050405020304" pitchFamily="18" charset="0"/>
              </a:rPr>
              <a:t>                                                                           </a:t>
            </a:r>
            <a:r>
              <a:rPr lang="en-US" altLang="en-IN" sz="1800" b="1" dirty="0">
                <a:latin typeface="Times New Roman" panose="02020603050405020304" pitchFamily="18" charset="0"/>
                <a:cs typeface="Times New Roman" panose="02020603050405020304" pitchFamily="18" charset="0"/>
              </a:rPr>
              <a:t>   </a:t>
            </a:r>
            <a:r>
              <a:rPr lang="en-IN" altLang="en-US" sz="1800" b="1" dirty="0" err="1" smtClean="0">
                <a:latin typeface="Times New Roman" panose="02020603050405020304" pitchFamily="18" charset="0"/>
                <a:cs typeface="Times New Roman" panose="02020603050405020304" pitchFamily="18" charset="0"/>
              </a:rPr>
              <a:t>Prof.S.D.BHOP</a:t>
            </a:r>
            <a:r>
              <a:rPr lang="en-US" altLang="en-IN" sz="1800" b="1" dirty="0" err="1" smtClean="0">
                <a:latin typeface="Times New Roman" panose="02020603050405020304" pitchFamily="18" charset="0"/>
                <a:cs typeface="Times New Roman" panose="02020603050405020304" pitchFamily="18" charset="0"/>
              </a:rPr>
              <a:t>A</a:t>
            </a:r>
            <a:r>
              <a:rPr lang="en-IN" altLang="en-US" sz="1800" b="1" dirty="0" err="1" smtClean="0">
                <a:latin typeface="Times New Roman" panose="02020603050405020304" pitchFamily="18" charset="0"/>
                <a:cs typeface="Times New Roman" panose="02020603050405020304" pitchFamily="18" charset="0"/>
              </a:rPr>
              <a:t>LE.</a:t>
            </a:r>
            <a:endParaRPr lang="en-IN" altLang="en-US" sz="1800" b="1" dirty="0" err="1" smtClean="0">
              <a:latin typeface="Times New Roman" panose="02020603050405020304" pitchFamily="18" charset="0"/>
              <a:cs typeface="Times New Roman" panose="02020603050405020304" pitchFamily="18" charset="0"/>
            </a:endParaRPr>
          </a:p>
          <a:p>
            <a:pPr marL="0" indent="0">
              <a:buNone/>
            </a:pPr>
            <a:endParaRPr lang="en-IN" altLang="en-US" sz="1800" b="1" dirty="0">
              <a:latin typeface="Times New Roman" panose="02020603050405020304" pitchFamily="18" charset="0"/>
              <a:cs typeface="Times New Roman" panose="02020603050405020304" pitchFamily="18" charset="0"/>
            </a:endParaRPr>
          </a:p>
          <a:p>
            <a:pPr marL="0" indent="0">
              <a:buNone/>
            </a:pPr>
            <a:endParaRPr lang="en-IN" altLang="en-US" sz="1800" b="1" dirty="0">
              <a:latin typeface="Times New Roman" panose="02020603050405020304" pitchFamily="18" charset="0"/>
              <a:cs typeface="Times New Roman" panose="02020603050405020304" pitchFamily="18" charset="0"/>
            </a:endParaRPr>
          </a:p>
          <a:p>
            <a:pPr marL="0" indent="0">
              <a:buNone/>
            </a:pPr>
            <a:r>
              <a:rPr lang="en-IN" altLang="en-US" sz="1800" b="1" dirty="0">
                <a:latin typeface="Times New Roman" panose="02020603050405020304" pitchFamily="18" charset="0"/>
                <a:cs typeface="Times New Roman" panose="02020603050405020304" pitchFamily="18" charset="0"/>
              </a:rPr>
              <a:t>                                                  </a:t>
            </a:r>
            <a:r>
              <a:rPr lang="en-IN" altLang="en-US" sz="1800" b="1" dirty="0" smtClean="0">
                <a:latin typeface="Times New Roman" panose="02020603050405020304" pitchFamily="18" charset="0"/>
                <a:cs typeface="Times New Roman" panose="02020603050405020304" pitchFamily="18" charset="0"/>
              </a:rPr>
              <a:t>  </a:t>
            </a:r>
            <a:r>
              <a:rPr lang="en-IN" altLang="en-US" sz="1800" b="1" dirty="0">
                <a:latin typeface="Times New Roman" panose="02020603050405020304" pitchFamily="18" charset="0"/>
                <a:cs typeface="Times New Roman" panose="02020603050405020304" pitchFamily="18" charset="0"/>
              </a:rPr>
              <a:t>Department of Computer Science and Engineering</a:t>
            </a:r>
            <a:endParaRPr lang="en-IN" altLang="en-US" sz="1800" b="1" dirty="0">
              <a:latin typeface="Times New Roman" panose="02020603050405020304" pitchFamily="18" charset="0"/>
              <a:cs typeface="Times New Roman" panose="02020603050405020304" pitchFamily="18" charset="0"/>
            </a:endParaRPr>
          </a:p>
          <a:p>
            <a:pPr marL="0" indent="0">
              <a:buNone/>
            </a:pPr>
            <a:r>
              <a:rPr lang="en-IN" altLang="en-US" sz="1800" b="1" dirty="0">
                <a:latin typeface="Times New Roman" panose="02020603050405020304" pitchFamily="18" charset="0"/>
                <a:cs typeface="Times New Roman" panose="02020603050405020304" pitchFamily="18" charset="0"/>
              </a:rPr>
              <a:t>                                                    </a:t>
            </a:r>
            <a:r>
              <a:rPr lang="en-IN" altLang="en-US" sz="1800" b="1" dirty="0" smtClean="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Dr.</a:t>
            </a:r>
            <a:r>
              <a:rPr lang="en-IN" altLang="en-US" sz="1800" b="1" dirty="0">
                <a:latin typeface="Times New Roman" panose="02020603050405020304" pitchFamily="18" charset="0"/>
                <a:cs typeface="Times New Roman" panose="02020603050405020304" pitchFamily="18" charset="0"/>
              </a:rPr>
              <a:t> D. Y. </a:t>
            </a:r>
            <a:r>
              <a:rPr lang="en-IN" altLang="en-US" sz="1800" b="1" dirty="0" err="1">
                <a:latin typeface="Times New Roman" panose="02020603050405020304" pitchFamily="18" charset="0"/>
                <a:cs typeface="Times New Roman" panose="02020603050405020304" pitchFamily="18" charset="0"/>
              </a:rPr>
              <a:t>Patil</a:t>
            </a:r>
            <a:r>
              <a:rPr lang="en-IN" altLang="en-US" sz="1800" b="1" dirty="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Pratishthan’s</a:t>
            </a:r>
            <a:r>
              <a:rPr lang="en-IN" altLang="en-US" sz="1800" b="1" dirty="0">
                <a:latin typeface="Times New Roman" panose="02020603050405020304" pitchFamily="18" charset="0"/>
                <a:cs typeface="Times New Roman" panose="02020603050405020304" pitchFamily="18" charset="0"/>
              </a:rPr>
              <a:t> College of Engineering</a:t>
            </a:r>
            <a:endParaRPr lang="en-IN" altLang="en-US" sz="1800" b="1" dirty="0">
              <a:latin typeface="Times New Roman" panose="02020603050405020304" pitchFamily="18" charset="0"/>
              <a:cs typeface="Times New Roman" panose="02020603050405020304" pitchFamily="18" charset="0"/>
            </a:endParaRPr>
          </a:p>
          <a:p>
            <a:pPr marL="0" indent="0">
              <a:buNone/>
            </a:pPr>
            <a:r>
              <a:rPr lang="en-IN" altLang="en-US" sz="1800" b="1" dirty="0">
                <a:latin typeface="Times New Roman" panose="02020603050405020304" pitchFamily="18" charset="0"/>
                <a:cs typeface="Times New Roman" panose="02020603050405020304" pitchFamily="18" charset="0"/>
              </a:rPr>
              <a:t>                                                                       </a:t>
            </a:r>
            <a:r>
              <a:rPr lang="en-IN" altLang="en-US" sz="1800" b="1" dirty="0" smtClean="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Shivaji</a:t>
            </a:r>
            <a:r>
              <a:rPr lang="en-IN" altLang="en-US" sz="1800" b="1" dirty="0">
                <a:latin typeface="Times New Roman" panose="02020603050405020304" pitchFamily="18" charset="0"/>
                <a:cs typeface="Times New Roman" panose="02020603050405020304" pitchFamily="18" charset="0"/>
              </a:rPr>
              <a:t> University, Kolhapur </a:t>
            </a:r>
            <a:endParaRPr lang="en-IN" altLang="en-US" sz="1800" b="1" dirty="0">
              <a:latin typeface="Times New Roman" panose="02020603050405020304" pitchFamily="18" charset="0"/>
              <a:cs typeface="Times New Roman" panose="02020603050405020304" pitchFamily="18" charset="0"/>
            </a:endParaRPr>
          </a:p>
          <a:p>
            <a:pPr marL="0" indent="0">
              <a:buNone/>
            </a:pPr>
            <a:r>
              <a:rPr lang="en-IN" altLang="en-US" sz="1800" b="1" dirty="0">
                <a:latin typeface="Times New Roman" panose="02020603050405020304" pitchFamily="18" charset="0"/>
                <a:cs typeface="Times New Roman" panose="02020603050405020304" pitchFamily="18" charset="0"/>
              </a:rPr>
              <a:t>                                                              </a:t>
            </a:r>
            <a:r>
              <a:rPr lang="en-IN" altLang="en-US" sz="1800" b="1" dirty="0" smtClean="0">
                <a:latin typeface="Times New Roman" panose="02020603050405020304" pitchFamily="18" charset="0"/>
                <a:cs typeface="Times New Roman" panose="02020603050405020304" pitchFamily="18" charset="0"/>
              </a:rPr>
              <a:t>                        </a:t>
            </a:r>
            <a:r>
              <a:rPr lang="en-IN" altLang="en-US" sz="1800" b="1" dirty="0">
                <a:latin typeface="Times New Roman" panose="02020603050405020304" pitchFamily="18" charset="0"/>
                <a:cs typeface="Times New Roman" panose="02020603050405020304" pitchFamily="18" charset="0"/>
              </a:rPr>
              <a:t>2021-2022</a:t>
            </a:r>
            <a:endParaRPr lang="en-IN" altLang="en-US" sz="1800" b="1" dirty="0">
              <a:latin typeface="Times New Roman" panose="02020603050405020304" pitchFamily="18" charset="0"/>
              <a:cs typeface="Times New Roman" panose="02020603050405020304" pitchFamily="18" charset="0"/>
            </a:endParaRPr>
          </a:p>
        </p:txBody>
      </p:sp>
      <p:pic>
        <p:nvPicPr>
          <p:cNvPr id="3"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80340"/>
            <a:ext cx="10972800" cy="582613"/>
          </a:xfrm>
        </p:spPr>
        <p:txBody>
          <a:bodyPr/>
          <a:p>
            <a:br>
              <a:rPr lang="en-IN" altLang="en-US" sz="3200" b="1" u="sng">
                <a:solidFill>
                  <a:schemeClr val="accent6"/>
                </a:solidFill>
              </a:rPr>
            </a:br>
            <a:r>
              <a:rPr lang="en-IN" altLang="en-US" sz="3200" b="1" u="sng">
                <a:solidFill>
                  <a:schemeClr val="accent6"/>
                </a:solidFill>
              </a:rPr>
              <a:t>Requirement Analysis</a:t>
            </a:r>
            <a:endParaRPr lang="en-IN" altLang="en-US" sz="3200" b="1" u="sng">
              <a:solidFill>
                <a:schemeClr val="accent6"/>
              </a:solidFill>
            </a:endParaRPr>
          </a:p>
        </p:txBody>
      </p:sp>
      <p:sp>
        <p:nvSpPr>
          <p:cNvPr id="3" name="Content Placeholder 2"/>
          <p:cNvSpPr>
            <a:spLocks noGrp="1"/>
          </p:cNvSpPr>
          <p:nvPr>
            <p:ph idx="1"/>
          </p:nvPr>
        </p:nvSpPr>
        <p:spPr>
          <a:xfrm>
            <a:off x="375920" y="1257300"/>
            <a:ext cx="10972800" cy="4953000"/>
          </a:xfrm>
        </p:spPr>
        <p:txBody>
          <a:bodyPr/>
          <a:p>
            <a:pPr marL="0" indent="0">
              <a:buNone/>
            </a:pPr>
            <a:endParaRPr lang="en-US" sz="2400"/>
          </a:p>
          <a:p>
            <a:r>
              <a:rPr lang="en-US" sz="2800">
                <a:latin typeface="Times New Roman" panose="02020603050405020304" pitchFamily="18" charset="0"/>
                <a:cs typeface="Times New Roman" panose="02020603050405020304" pitchFamily="18" charset="0"/>
              </a:rPr>
              <a:t>A lot of paper is needlessly wasted in the traditional evaluation process. Wasting such a valuable environmental resource often goes against the institution’s ‘green’ initiatives and university Wide goals.</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sp>
        <p:nvSpPr>
          <p:cNvPr id="4" name="Text Box 3"/>
          <p:cNvSpPr txBox="1"/>
          <p:nvPr/>
        </p:nvSpPr>
        <p:spPr>
          <a:xfrm>
            <a:off x="487680" y="3409950"/>
            <a:ext cx="9980295" cy="2245360"/>
          </a:xfrm>
          <a:prstGeom prst="rect">
            <a:avLst/>
          </a:prstGeom>
          <a:noFill/>
        </p:spPr>
        <p:txBody>
          <a:bodyPr wrap="square" rtlCol="0" anchor="t">
            <a:spAutoFit/>
          </a:bodyPr>
          <a:p>
            <a:pPr marL="457200" indent="-45720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Many times to the customers they don’t have computers , so they could face problem buying online , we come up to this with solution of mobile purchase ,as now days everyone has mobile phones so they can purchase through it.</a:t>
            </a:r>
            <a:endParaRPr lang="en-US" sz="2800">
              <a:latin typeface="Times New Roman" panose="02020603050405020304" pitchFamily="18" charset="0"/>
              <a:cs typeface="Times New Roman" panose="02020603050405020304" pitchFamily="18" charset="0"/>
            </a:endParaRPr>
          </a:p>
        </p:txBody>
      </p:sp>
      <p:pic>
        <p:nvPicPr>
          <p:cNvPr id="5"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a:xfrm>
            <a:off x="0" y="3359150"/>
            <a:ext cx="10495915" cy="3075940"/>
          </a:xfrm>
        </p:spPr>
        <p:txBody>
          <a:bodyPr/>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sym typeface="+mn-ea"/>
              </a:rPr>
              <a:t>In most shops all the sales are manually handled by shopkeepers. This procedure is time consuming. Each and everything related to shop or related to customer is stored manually and if the paper stored is lost by mistake then there is loss of record and also wastage of papers. All this work is very tedious to all the workers.</a:t>
            </a:r>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sym typeface="+mn-ea"/>
              </a:rPr>
              <a:t>In some shops online sale can be taken for short manner. But there is a risk of server hack. Or the lack of knowledge of the computer system. This is online shopping system so customer think that they can buy the products from computer. So from home , workplace or any other remote place they can buy or search for product.</a:t>
            </a:r>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endParaRPr lang="en-US" sz="280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
            <a:ext cx="10515600" cy="6788150"/>
          </a:xfrm>
        </p:spPr>
        <p:txBody>
          <a:bodyPr/>
          <a:lstStyle/>
          <a:p>
            <a:pPr>
              <a:buFont typeface="Wingdings" panose="05000000000000000000" charset="0"/>
              <a:buChar char="§"/>
            </a:pPr>
            <a:r>
              <a:rPr lang="en-IN" altLang="en-US" b="1" u="sng">
                <a:solidFill>
                  <a:schemeClr val="accent6"/>
                </a:solidFill>
                <a:sym typeface="+mn-ea"/>
              </a:rPr>
              <a:t>Software requirements</a:t>
            </a:r>
            <a:endParaRPr lang="en-IN" altLang="en-US" b="1" u="sng">
              <a:solidFill>
                <a:schemeClr val="accent6"/>
              </a:solidFill>
            </a:endParaRPr>
          </a:p>
          <a:p>
            <a:pPr>
              <a:buFont typeface="Wingdings" panose="05000000000000000000" charset="0"/>
              <a:buChar char="§"/>
            </a:pPr>
            <a:endParaRPr lang="en-IN" altLang="en-US" sz="2800" dirty="0">
              <a:latin typeface="Times New Roman" panose="02020603050405020304" pitchFamily="18" charset="0"/>
              <a:cs typeface="Times New Roman" panose="02020603050405020304" pitchFamily="18" charset="0"/>
            </a:endParaRPr>
          </a:p>
          <a:p>
            <a:r>
              <a:rPr lang="en-IN" altLang="en-US" sz="2800" dirty="0">
                <a:latin typeface="Times New Roman" panose="02020603050405020304" pitchFamily="18" charset="0"/>
                <a:cs typeface="Times New Roman" panose="02020603050405020304" pitchFamily="18" charset="0"/>
              </a:rPr>
              <a:t>Languages Used :-</a:t>
            </a:r>
            <a:endParaRPr lang="en-IN" altLang="en-US" sz="2800" dirty="0">
              <a:latin typeface="Times New Roman" panose="02020603050405020304" pitchFamily="18" charset="0"/>
              <a:cs typeface="Times New Roman" panose="02020603050405020304" pitchFamily="18" charset="0"/>
            </a:endParaRPr>
          </a:p>
          <a:p>
            <a:pPr marL="0" indent="0">
              <a:buNone/>
            </a:pPr>
            <a:r>
              <a:rPr lang="en-IN" altLang="en-US" sz="2800" dirty="0">
                <a:latin typeface="Times New Roman" panose="02020603050405020304" pitchFamily="18" charset="0"/>
                <a:cs typeface="Times New Roman" panose="02020603050405020304" pitchFamily="18" charset="0"/>
              </a:rPr>
              <a:t>        HTML</a:t>
            </a:r>
            <a:r>
              <a:rPr lang="en-IN" altLang="en-US" sz="2800" dirty="0" smtClean="0">
                <a:latin typeface="Times New Roman" panose="02020603050405020304" pitchFamily="18" charset="0"/>
                <a:cs typeface="Times New Roman" panose="02020603050405020304" pitchFamily="18" charset="0"/>
              </a:rPr>
              <a:t>, CSS, </a:t>
            </a:r>
            <a:r>
              <a:rPr lang="en-IN" altLang="en-US" sz="2800" dirty="0" err="1" smtClean="0">
                <a:latin typeface="Times New Roman" panose="02020603050405020304" pitchFamily="18" charset="0"/>
                <a:cs typeface="Times New Roman" panose="02020603050405020304" pitchFamily="18" charset="0"/>
              </a:rPr>
              <a:t>Javascript, </a:t>
            </a:r>
            <a:r>
              <a:rPr lang="en-US" altLang="en-IN" sz="2800" dirty="0" err="1" smtClean="0">
                <a:latin typeface="Times New Roman" panose="02020603050405020304" pitchFamily="18" charset="0"/>
                <a:cs typeface="Times New Roman" panose="02020603050405020304" pitchFamily="18" charset="0"/>
              </a:rPr>
              <a:t>php,Bootstrap</a:t>
            </a:r>
            <a:r>
              <a:rPr lang="en-IN" altLang="en-US" sz="2800" dirty="0" err="1" smtClean="0">
                <a:latin typeface="Times New Roman" panose="02020603050405020304" pitchFamily="18" charset="0"/>
                <a:cs typeface="Times New Roman" panose="02020603050405020304" pitchFamily="18" charset="0"/>
              </a:rPr>
              <a:t>.</a:t>
            </a:r>
            <a:endParaRPr lang="en-IN" altLang="en-US" sz="2800" dirty="0" err="1" smtClean="0">
              <a:latin typeface="Times New Roman" panose="02020603050405020304" pitchFamily="18" charset="0"/>
              <a:cs typeface="Times New Roman" panose="02020603050405020304" pitchFamily="18" charset="0"/>
            </a:endParaRPr>
          </a:p>
          <a:p>
            <a:pPr marL="0" indent="0">
              <a:buNone/>
            </a:pPr>
            <a:endParaRPr lang="en-IN" altLang="en-US" sz="2800" dirty="0">
              <a:latin typeface="Times New Roman" panose="02020603050405020304" pitchFamily="18" charset="0"/>
              <a:cs typeface="Times New Roman" panose="02020603050405020304" pitchFamily="18" charset="0"/>
            </a:endParaRPr>
          </a:p>
          <a:p>
            <a:r>
              <a:rPr lang="en-IN" altLang="en-US" sz="2800" dirty="0">
                <a:latin typeface="Times New Roman" panose="02020603050405020304" pitchFamily="18" charset="0"/>
                <a:cs typeface="Times New Roman" panose="02020603050405020304" pitchFamily="18" charset="0"/>
              </a:rPr>
              <a:t>Hardware specification:-</a:t>
            </a:r>
            <a:endParaRPr lang="en-IN" altLang="en-US" sz="2800" dirty="0">
              <a:latin typeface="Times New Roman" panose="02020603050405020304" pitchFamily="18" charset="0"/>
              <a:cs typeface="Times New Roman" panose="02020603050405020304" pitchFamily="18" charset="0"/>
            </a:endParaRPr>
          </a:p>
          <a:p>
            <a:pPr marL="0" indent="0">
              <a:buNone/>
            </a:pPr>
            <a:r>
              <a:rPr lang="en-IN" altLang="en-US" sz="2800" dirty="0" smtClean="0">
                <a:latin typeface="Times New Roman" panose="02020603050405020304" pitchFamily="18" charset="0"/>
                <a:cs typeface="Times New Roman" panose="02020603050405020304" pitchFamily="18" charset="0"/>
              </a:rPr>
              <a:t>          Processor: </a:t>
            </a:r>
            <a:r>
              <a:rPr lang="en-IN" altLang="en-US" sz="2800" dirty="0" err="1" smtClean="0">
                <a:latin typeface="Times New Roman" panose="02020603050405020304" pitchFamily="18" charset="0"/>
                <a:cs typeface="Times New Roman" panose="02020603050405020304" pitchFamily="18" charset="0"/>
              </a:rPr>
              <a:t>intel</a:t>
            </a:r>
            <a:r>
              <a:rPr lang="en-IN" altLang="en-US" sz="2800" dirty="0" smtClean="0">
                <a:latin typeface="Times New Roman" panose="02020603050405020304" pitchFamily="18" charset="0"/>
                <a:cs typeface="Times New Roman" panose="02020603050405020304" pitchFamily="18" charset="0"/>
              </a:rPr>
              <a:t> </a:t>
            </a:r>
            <a:r>
              <a:rPr lang="en-IN" altLang="en-US" sz="2800" dirty="0">
                <a:latin typeface="Times New Roman" panose="02020603050405020304" pitchFamily="18" charset="0"/>
                <a:cs typeface="Times New Roman" panose="02020603050405020304" pitchFamily="18" charset="0"/>
              </a:rPr>
              <a:t>core duo</a:t>
            </a:r>
            <a:endParaRPr lang="en-IN" altLang="en-US" sz="2800" dirty="0">
              <a:latin typeface="Times New Roman" panose="02020603050405020304" pitchFamily="18" charset="0"/>
              <a:cs typeface="Times New Roman" panose="02020603050405020304" pitchFamily="18" charset="0"/>
            </a:endParaRPr>
          </a:p>
          <a:p>
            <a:pPr marL="0" indent="0">
              <a:buNone/>
            </a:pPr>
            <a:r>
              <a:rPr lang="en-IN" altLang="en-US" sz="2800" dirty="0" smtClean="0">
                <a:latin typeface="Times New Roman" panose="02020603050405020304" pitchFamily="18" charset="0"/>
                <a:cs typeface="Times New Roman" panose="02020603050405020304" pitchFamily="18" charset="0"/>
              </a:rPr>
              <a:t>          RAM</a:t>
            </a:r>
            <a:r>
              <a:rPr lang="en-IN" altLang="en-US" sz="2800" dirty="0">
                <a:latin typeface="Times New Roman" panose="02020603050405020304" pitchFamily="18" charset="0"/>
                <a:cs typeface="Times New Roman" panose="02020603050405020304" pitchFamily="18" charset="0"/>
              </a:rPr>
              <a:t>: 1 GB</a:t>
            </a:r>
            <a:endParaRPr lang="en-IN" altLang="en-US" sz="2800" dirty="0">
              <a:latin typeface="Times New Roman" panose="02020603050405020304" pitchFamily="18" charset="0"/>
              <a:cs typeface="Times New Roman" panose="02020603050405020304" pitchFamily="18" charset="0"/>
            </a:endParaRPr>
          </a:p>
          <a:p>
            <a:pPr marL="0" indent="0">
              <a:buNone/>
            </a:pPr>
            <a:r>
              <a:rPr lang="en-IN" altLang="en-US" sz="2800" dirty="0" smtClean="0">
                <a:latin typeface="Times New Roman" panose="02020603050405020304" pitchFamily="18" charset="0"/>
                <a:cs typeface="Times New Roman" panose="02020603050405020304" pitchFamily="18" charset="0"/>
              </a:rPr>
              <a:t>          Hard </a:t>
            </a:r>
            <a:r>
              <a:rPr lang="en-IN" altLang="en-US" sz="2800" dirty="0">
                <a:latin typeface="Times New Roman" panose="02020603050405020304" pitchFamily="18" charset="0"/>
                <a:cs typeface="Times New Roman" panose="02020603050405020304" pitchFamily="18" charset="0"/>
              </a:rPr>
              <a:t>disk:20 GB</a:t>
            </a:r>
            <a:endParaRPr lang="en-IN" altLang="en-US" sz="2800" dirty="0">
              <a:latin typeface="Times New Roman" panose="02020603050405020304" pitchFamily="18" charset="0"/>
              <a:cs typeface="Times New Roman" panose="02020603050405020304" pitchFamily="18" charset="0"/>
            </a:endParaRPr>
          </a:p>
          <a:p>
            <a:pPr marL="0" indent="0">
              <a:buNone/>
            </a:pPr>
            <a:endParaRPr lang="en-IN" altLang="en-US" sz="2800" dirty="0">
              <a:latin typeface="Times New Roman" panose="02020603050405020304" pitchFamily="18" charset="0"/>
              <a:cs typeface="Times New Roman" panose="02020603050405020304" pitchFamily="18" charset="0"/>
            </a:endParaRPr>
          </a:p>
          <a:p>
            <a:r>
              <a:rPr lang="en-IN" altLang="en-US" sz="2800" dirty="0">
                <a:latin typeface="Times New Roman" panose="02020603050405020304" pitchFamily="18" charset="0"/>
                <a:cs typeface="Times New Roman" panose="02020603050405020304" pitchFamily="18" charset="0"/>
              </a:rPr>
              <a:t>software specification:-</a:t>
            </a:r>
            <a:endParaRPr lang="en-IN" altLang="en-US" sz="2800" dirty="0">
              <a:latin typeface="Times New Roman" panose="02020603050405020304" pitchFamily="18" charset="0"/>
              <a:cs typeface="Times New Roman" panose="02020603050405020304" pitchFamily="18" charset="0"/>
            </a:endParaRPr>
          </a:p>
          <a:p>
            <a:pPr marL="0" indent="0">
              <a:buNone/>
            </a:pPr>
            <a:r>
              <a:rPr lang="en-IN" altLang="en-US" sz="2800" dirty="0" smtClean="0">
                <a:latin typeface="Times New Roman" panose="02020603050405020304" pitchFamily="18" charset="0"/>
                <a:cs typeface="Times New Roman" panose="02020603050405020304" pitchFamily="18" charset="0"/>
              </a:rPr>
              <a:t>       Browser</a:t>
            </a: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javascript</a:t>
            </a:r>
            <a:r>
              <a:rPr lang="en-IN" altLang="en-US" sz="2800" dirty="0">
                <a:latin typeface="Times New Roman" panose="02020603050405020304" pitchFamily="18" charset="0"/>
                <a:cs typeface="Times New Roman" panose="02020603050405020304" pitchFamily="18" charset="0"/>
              </a:rPr>
              <a:t> enabled</a:t>
            </a:r>
            <a:endParaRPr lang="en-IN" altLang="en-US" sz="2800" dirty="0">
              <a:latin typeface="Times New Roman" panose="02020603050405020304" pitchFamily="18" charset="0"/>
              <a:cs typeface="Times New Roman" panose="02020603050405020304" pitchFamily="18" charset="0"/>
            </a:endParaRPr>
          </a:p>
          <a:p>
            <a:pPr marL="0" indent="0">
              <a:buNone/>
            </a:pPr>
            <a:r>
              <a:rPr lang="en-IN" altLang="en-US" sz="2800" dirty="0" smtClean="0">
                <a:latin typeface="Times New Roman" panose="02020603050405020304" pitchFamily="18" charset="0"/>
                <a:cs typeface="Times New Roman" panose="02020603050405020304" pitchFamily="18" charset="0"/>
              </a:rPr>
              <a:t>         OS</a:t>
            </a:r>
            <a:r>
              <a:rPr lang="en-IN" altLang="en-US" sz="2800" dirty="0">
                <a:latin typeface="Times New Roman" panose="02020603050405020304" pitchFamily="18" charset="0"/>
                <a:cs typeface="Times New Roman" panose="02020603050405020304" pitchFamily="18" charset="0"/>
              </a:rPr>
              <a:t>: windows 7 or higher, </a:t>
            </a:r>
            <a:r>
              <a:rPr lang="en-IN" altLang="en-US" sz="2800" dirty="0" err="1">
                <a:latin typeface="Times New Roman" panose="02020603050405020304" pitchFamily="18" charset="0"/>
                <a:cs typeface="Times New Roman" panose="02020603050405020304" pitchFamily="18" charset="0"/>
              </a:rPr>
              <a:t>linux</a:t>
            </a:r>
            <a:endParaRPr lang="en-IN" altLang="en-US" sz="2800" dirty="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
        <p:nvSpPr>
          <p:cNvPr id="5" name="Text Box 4"/>
          <p:cNvSpPr txBox="1"/>
          <p:nvPr/>
        </p:nvSpPr>
        <p:spPr>
          <a:xfrm>
            <a:off x="2523490" y="190500"/>
            <a:ext cx="1750695" cy="583565"/>
          </a:xfrm>
          <a:prstGeom prst="rect">
            <a:avLst/>
          </a:prstGeom>
          <a:noFill/>
        </p:spPr>
        <p:txBody>
          <a:bodyPr wrap="square" rtlCol="0">
            <a:spAutoFit/>
          </a:bodyPr>
          <a:p>
            <a:r>
              <a:rPr lang="en-IN" altLang="en-US" sz="3200" b="1" u="sng">
                <a:latin typeface="Times New Roman" panose="02020603050405020304" pitchFamily="18" charset="0"/>
                <a:cs typeface="Times New Roman" panose="02020603050405020304" pitchFamily="18" charset="0"/>
              </a:rPr>
              <a:t>    </a:t>
            </a:r>
            <a:endParaRPr lang="en-IN" altLang="en-US" sz="3200" b="1" u="sng"/>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35050" y="815340"/>
            <a:ext cx="7872095" cy="4338320"/>
          </a:xfrm>
          <a:prstGeom prst="rect">
            <a:avLst/>
          </a:prstGeom>
          <a:noFill/>
        </p:spPr>
        <p:txBody>
          <a:bodyPr wrap="square" rtlCol="0">
            <a:spAutoFit/>
          </a:bodyPr>
          <a:p>
            <a:r>
              <a:rPr lang="en-US" sz="3200" b="1" u="sng">
                <a:solidFill>
                  <a:schemeClr val="accent6"/>
                </a:solidFill>
                <a:latin typeface="Times New Roman" panose="02020603050405020304" pitchFamily="18" charset="0"/>
                <a:cs typeface="Times New Roman" panose="02020603050405020304" pitchFamily="18" charset="0"/>
              </a:rPr>
              <a:t>Projrct Phases</a:t>
            </a:r>
            <a:endParaRPr lang="en-US" sz="3200" b="1" u="sng">
              <a:solidFill>
                <a:schemeClr val="accent6"/>
              </a:solidFill>
              <a:latin typeface="Times New Roman" panose="02020603050405020304" pitchFamily="18" charset="0"/>
              <a:cs typeface="Times New Roman" panose="02020603050405020304" pitchFamily="18" charset="0"/>
            </a:endParaRPr>
          </a:p>
          <a:p>
            <a:endParaRPr lang="en-US" sz="2800" b="1" u="sng">
              <a:solidFill>
                <a:schemeClr val="accent6"/>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accent4"/>
                </a:solidFill>
                <a:latin typeface="Times New Roman" panose="02020603050405020304" pitchFamily="18" charset="0"/>
                <a:cs typeface="Times New Roman" panose="02020603050405020304" pitchFamily="18" charset="0"/>
              </a:rPr>
              <a:t>Literature survey</a:t>
            </a:r>
            <a:endParaRPr lang="en-US" sz="2400">
              <a:solidFill>
                <a:schemeClr val="accent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a:solidFill>
                <a:schemeClr val="accent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accent4"/>
                </a:solidFill>
                <a:latin typeface="Times New Roman" panose="02020603050405020304" pitchFamily="18" charset="0"/>
                <a:cs typeface="Times New Roman" panose="02020603050405020304" pitchFamily="18" charset="0"/>
              </a:rPr>
              <a:t>Design and Devlopment</a:t>
            </a:r>
            <a:endParaRPr lang="en-US" sz="2400">
              <a:solidFill>
                <a:schemeClr val="accent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a:solidFill>
                <a:schemeClr val="accent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accent4"/>
                </a:solidFill>
                <a:latin typeface="Times New Roman" panose="02020603050405020304" pitchFamily="18" charset="0"/>
                <a:cs typeface="Times New Roman" panose="02020603050405020304" pitchFamily="18" charset="0"/>
              </a:rPr>
              <a:t>Implementation</a:t>
            </a:r>
            <a:endParaRPr lang="en-US" sz="2400">
              <a:solidFill>
                <a:schemeClr val="accent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a:solidFill>
                <a:schemeClr val="accent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accent4"/>
                </a:solidFill>
                <a:latin typeface="Times New Roman" panose="02020603050405020304" pitchFamily="18" charset="0"/>
                <a:cs typeface="Times New Roman" panose="02020603050405020304" pitchFamily="18" charset="0"/>
              </a:rPr>
              <a:t>Testing</a:t>
            </a:r>
            <a:endParaRPr lang="en-US" sz="2400">
              <a:solidFill>
                <a:schemeClr val="accent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a:solidFill>
                <a:schemeClr val="accent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accent4"/>
                </a:solidFill>
                <a:latin typeface="Times New Roman" panose="02020603050405020304" pitchFamily="18" charset="0"/>
                <a:cs typeface="Times New Roman" panose="02020603050405020304" pitchFamily="18" charset="0"/>
              </a:rPr>
              <a:t>Result and discussion</a:t>
            </a:r>
            <a:endParaRPr lang="en-US" sz="2400">
              <a:solidFill>
                <a:schemeClr val="accent4"/>
              </a:solidFill>
              <a:latin typeface="Times New Roman" panose="02020603050405020304" pitchFamily="18" charset="0"/>
              <a:cs typeface="Times New Roman" panose="02020603050405020304" pitchFamily="18" charset="0"/>
            </a:endParaRPr>
          </a:p>
        </p:txBody>
      </p:sp>
      <p:pic>
        <p:nvPicPr>
          <p:cNvPr id="5"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b="1" u="sng" dirty="0">
                <a:latin typeface="Times New Roman" panose="02020603050405020304" pitchFamily="18" charset="0"/>
                <a:cs typeface="Times New Roman" panose="02020603050405020304" pitchFamily="18" charset="0"/>
              </a:rPr>
              <a:t>                            </a:t>
            </a:r>
            <a:endParaRPr lang="en-IN" altLang="en-US"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0" y="-52705"/>
            <a:ext cx="9850120" cy="6311900"/>
          </a:xfrm>
        </p:spPr>
        <p:txBody>
          <a:bodyPr>
            <a:normAutofit/>
          </a:bodyPr>
          <a:lstStyle/>
          <a:p>
            <a:pPr marL="457200">
              <a:lnSpc>
                <a:spcPct val="150000"/>
              </a:lnSpc>
              <a:buFont typeface="Arial" panose="020B0604020202020204" pitchFamily="34" charset="0"/>
              <a:buChar char="•"/>
            </a:pPr>
            <a:r>
              <a:rPr lang="en-IN" altLang="en-US" sz="2400" dirty="0">
                <a:solidFill>
                  <a:schemeClr val="accent6"/>
                </a:solidFill>
                <a:latin typeface="Times New Roman" panose="02020603050405020304" pitchFamily="18" charset="0"/>
                <a:cs typeface="Times New Roman" panose="02020603050405020304" pitchFamily="18" charset="0"/>
              </a:rPr>
              <a:t>DESIGN</a:t>
            </a:r>
            <a:endParaRPr lang="en-IN" altLang="en-US" sz="2400" dirty="0">
              <a:solidFill>
                <a:schemeClr val="accent6"/>
              </a:solidFill>
              <a:latin typeface="Times New Roman" panose="02020603050405020304" pitchFamily="18" charset="0"/>
              <a:cs typeface="Times New Roman" panose="02020603050405020304" pitchFamily="18" charset="0"/>
            </a:endParaRPr>
          </a:p>
          <a:p>
            <a:pPr marL="457200">
              <a:lnSpc>
                <a:spcPct val="150000"/>
              </a:lnSpc>
            </a:pPr>
            <a:endParaRPr lang="en-IN" altLang="en-US" sz="2400" dirty="0">
              <a:solidFill>
                <a:schemeClr val="accent6"/>
              </a:solidFill>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a:stretch>
            <a:fillRect/>
          </a:stretch>
        </p:blipFill>
        <p:spPr>
          <a:xfrm>
            <a:off x="309880" y="911860"/>
            <a:ext cx="9865995" cy="5026660"/>
          </a:xfrm>
          <a:prstGeom prst="rect">
            <a:avLst/>
          </a:prstGeom>
        </p:spPr>
      </p:pic>
      <p:sp>
        <p:nvSpPr>
          <p:cNvPr id="6" name="Text Box 5"/>
          <p:cNvSpPr txBox="1"/>
          <p:nvPr/>
        </p:nvSpPr>
        <p:spPr>
          <a:xfrm>
            <a:off x="2665095" y="5939155"/>
            <a:ext cx="5512435" cy="368300"/>
          </a:xfrm>
          <a:prstGeom prst="rect">
            <a:avLst/>
          </a:prstGeom>
          <a:noFill/>
        </p:spPr>
        <p:txBody>
          <a:bodyPr wrap="square" rtlCol="0" anchor="t">
            <a:spAutoFit/>
          </a:bodyPr>
          <a:p>
            <a:r>
              <a:rPr lang="en-US"/>
              <a:t>                         </a:t>
            </a:r>
            <a:r>
              <a:rPr lang="en-US">
                <a:solidFill>
                  <a:schemeClr val="accent6"/>
                </a:solidFill>
              </a:rPr>
              <a:t> Fig-Class Diagram</a:t>
            </a:r>
            <a:endParaRPr lang="en-US">
              <a:solidFill>
                <a:schemeClr val="accent6"/>
              </a:solidFill>
            </a:endParaRPr>
          </a:p>
        </p:txBody>
      </p:sp>
      <p:pic>
        <p:nvPicPr>
          <p:cNvPr id="18" name="Google Shape;116;p3"/>
          <p:cNvPicPr preferRelativeResize="0"/>
          <p:nvPr/>
        </p:nvPicPr>
        <p:blipFill rotWithShape="1">
          <a:blip r:embed="rId2"/>
          <a:srcRect/>
          <a:stretch>
            <a:fillRect/>
          </a:stretch>
        </p:blipFill>
        <p:spPr>
          <a:xfrm>
            <a:off x="10447338" y="3628"/>
            <a:ext cx="1744662" cy="16994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pPr algn="ctr"/>
            <a:r>
              <a:rPr lang="en-US" sz="3200" b="1" u="sng">
                <a:solidFill>
                  <a:schemeClr val="accent6"/>
                </a:solidFill>
                <a:latin typeface="Times New Roman" panose="02020603050405020304" pitchFamily="18" charset="0"/>
                <a:cs typeface="Times New Roman" panose="02020603050405020304" pitchFamily="18" charset="0"/>
              </a:rPr>
              <a:t>Usecase Diagram</a:t>
            </a:r>
            <a:endParaRPr lang="en-US" sz="3200" b="1" u="sng">
              <a:solidFill>
                <a:schemeClr val="accent6"/>
              </a:solidFill>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2106295" y="1307465"/>
            <a:ext cx="7532370" cy="5348605"/>
          </a:xfrm>
          <a:prstGeom prst="rect">
            <a:avLst/>
          </a:prstGeom>
        </p:spPr>
      </p:pic>
      <p:pic>
        <p:nvPicPr>
          <p:cNvPr id="7" name="Google Shape;116;p3"/>
          <p:cNvPicPr preferRelativeResize="0"/>
          <p:nvPr/>
        </p:nvPicPr>
        <p:blipFill rotWithShape="1">
          <a:blip r:embed="rId2"/>
          <a:srcRect/>
          <a:stretch>
            <a:fillRect/>
          </a:stretch>
        </p:blipFill>
        <p:spPr>
          <a:xfrm>
            <a:off x="10447338" y="-182"/>
            <a:ext cx="1744662" cy="16994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u="sng">
                <a:solidFill>
                  <a:schemeClr val="accent6"/>
                </a:solidFill>
                <a:latin typeface="Times New Roman" panose="02020603050405020304" pitchFamily="18" charset="0"/>
                <a:cs typeface="Times New Roman" panose="02020603050405020304" pitchFamily="18" charset="0"/>
              </a:rPr>
              <a:t>State Diagram</a:t>
            </a:r>
            <a:endParaRPr lang="en-US" sz="3200" u="sng">
              <a:solidFill>
                <a:schemeClr val="accent6"/>
              </a:solidFill>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1859280" y="1174750"/>
            <a:ext cx="8198485" cy="5683250"/>
          </a:xfrm>
          <a:prstGeom prst="rect">
            <a:avLst/>
          </a:prstGeom>
        </p:spPr>
      </p:pic>
      <p:pic>
        <p:nvPicPr>
          <p:cNvPr id="7" name="Google Shape;116;p3"/>
          <p:cNvPicPr preferRelativeResize="0"/>
          <p:nvPr/>
        </p:nvPicPr>
        <p:blipFill rotWithShape="1">
          <a:blip r:embed="rId2"/>
          <a:srcRect/>
          <a:stretch>
            <a:fillRect/>
          </a:stretch>
        </p:blipFill>
        <p:spPr>
          <a:xfrm>
            <a:off x="10447338" y="-182"/>
            <a:ext cx="1744662" cy="16994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1"/>
          </p:nvPr>
        </p:nvPicPr>
        <p:blipFill>
          <a:blip r:embed="rId1"/>
          <a:stretch>
            <a:fillRect/>
          </a:stretch>
        </p:blipFill>
        <p:spPr>
          <a:xfrm>
            <a:off x="0" y="1076325"/>
            <a:ext cx="6187440" cy="2806065"/>
          </a:xfrm>
          <a:prstGeom prst="rect">
            <a:avLst/>
          </a:prstGeom>
        </p:spPr>
      </p:pic>
      <p:pic>
        <p:nvPicPr>
          <p:cNvPr id="9" name="Content Placeholder 6"/>
          <p:cNvPicPr>
            <a:picLocks noChangeAspect="1"/>
          </p:cNvPicPr>
          <p:nvPr>
            <p:ph sz="half" idx="2"/>
          </p:nvPr>
        </p:nvPicPr>
        <p:blipFill>
          <a:blip r:embed="rId2"/>
          <a:stretch>
            <a:fillRect/>
          </a:stretch>
        </p:blipFill>
        <p:spPr>
          <a:xfrm>
            <a:off x="6365240" y="3949700"/>
            <a:ext cx="5887720" cy="2968625"/>
          </a:xfrm>
          <a:prstGeom prst="rect">
            <a:avLst/>
          </a:prstGeom>
          <a:noFill/>
          <a:ln w="9525">
            <a:noFill/>
          </a:ln>
        </p:spPr>
      </p:pic>
      <p:pic>
        <p:nvPicPr>
          <p:cNvPr id="15" name="Picture 14"/>
          <p:cNvPicPr>
            <a:picLocks noChangeAspect="1"/>
          </p:cNvPicPr>
          <p:nvPr/>
        </p:nvPicPr>
        <p:blipFill>
          <a:blip r:embed="rId3"/>
          <a:stretch>
            <a:fillRect/>
          </a:stretch>
        </p:blipFill>
        <p:spPr>
          <a:xfrm>
            <a:off x="10554970" y="1703070"/>
            <a:ext cx="1697990" cy="2246630"/>
          </a:xfrm>
          <a:prstGeom prst="rect">
            <a:avLst/>
          </a:prstGeom>
        </p:spPr>
      </p:pic>
      <p:pic>
        <p:nvPicPr>
          <p:cNvPr id="20" name="Google Shape;116;p3"/>
          <p:cNvPicPr preferRelativeResize="0"/>
          <p:nvPr/>
        </p:nvPicPr>
        <p:blipFill rotWithShape="1">
          <a:blip r:embed="rId4"/>
          <a:srcRect/>
          <a:stretch>
            <a:fillRect/>
          </a:stretch>
        </p:blipFill>
        <p:spPr>
          <a:xfrm>
            <a:off x="10554335" y="3810"/>
            <a:ext cx="1637665" cy="1699260"/>
          </a:xfrm>
          <a:prstGeom prst="rect">
            <a:avLst/>
          </a:prstGeom>
          <a:noFill/>
          <a:ln>
            <a:noFill/>
          </a:ln>
        </p:spPr>
      </p:pic>
      <p:sp>
        <p:nvSpPr>
          <p:cNvPr id="2" name="Text Box 1"/>
          <p:cNvSpPr txBox="1"/>
          <p:nvPr/>
        </p:nvSpPr>
        <p:spPr>
          <a:xfrm>
            <a:off x="4117340" y="341630"/>
            <a:ext cx="4625975" cy="521970"/>
          </a:xfrm>
          <a:prstGeom prst="rect">
            <a:avLst/>
          </a:prstGeom>
          <a:noFill/>
        </p:spPr>
        <p:txBody>
          <a:bodyPr wrap="square" rtlCol="0" anchor="t">
            <a:spAutoFit/>
          </a:bodyPr>
          <a:p>
            <a:pPr algn="ctr"/>
            <a:r>
              <a:rPr lang="en-US" sz="2800">
                <a:solidFill>
                  <a:schemeClr val="accent6"/>
                </a:solidFill>
                <a:latin typeface="Times New Roman" panose="02020603050405020304" pitchFamily="18" charset="0"/>
                <a:cs typeface="Times New Roman" panose="02020603050405020304" pitchFamily="18" charset="0"/>
                <a:sym typeface="+mn-ea"/>
              </a:rPr>
              <a:t>Database (table design):</a:t>
            </a:r>
            <a:endParaRPr lang="en-US" sz="2800">
              <a:solidFill>
                <a:schemeClr val="accent6"/>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ChangeAspect="1"/>
          </p:cNvPicPr>
          <p:nvPr>
            <p:ph sz="half" idx="1"/>
          </p:nvPr>
        </p:nvPicPr>
        <p:blipFill>
          <a:blip r:embed="rId1"/>
          <a:stretch>
            <a:fillRect/>
          </a:stretch>
        </p:blipFill>
        <p:spPr>
          <a:xfrm>
            <a:off x="162560" y="1050925"/>
            <a:ext cx="5472430" cy="3533140"/>
          </a:xfrm>
          <a:prstGeom prst="rect">
            <a:avLst/>
          </a:prstGeom>
        </p:spPr>
      </p:pic>
      <p:pic>
        <p:nvPicPr>
          <p:cNvPr id="13" name="Content Placeholder 12"/>
          <p:cNvPicPr>
            <a:picLocks noChangeAspect="1"/>
          </p:cNvPicPr>
          <p:nvPr>
            <p:ph sz="half" idx="2"/>
          </p:nvPr>
        </p:nvPicPr>
        <p:blipFill>
          <a:blip r:embed="rId2"/>
          <a:stretch>
            <a:fillRect/>
          </a:stretch>
        </p:blipFill>
        <p:spPr>
          <a:xfrm>
            <a:off x="6355080" y="1020445"/>
            <a:ext cx="5491480" cy="3522345"/>
          </a:xfrm>
          <a:prstGeom prst="rect">
            <a:avLst/>
          </a:prstGeom>
        </p:spPr>
      </p:pic>
      <p:pic>
        <p:nvPicPr>
          <p:cNvPr id="14" name="Picture 13"/>
          <p:cNvPicPr>
            <a:picLocks noChangeAspect="1"/>
          </p:cNvPicPr>
          <p:nvPr/>
        </p:nvPicPr>
        <p:blipFill>
          <a:blip r:embed="rId3"/>
          <a:stretch>
            <a:fillRect/>
          </a:stretch>
        </p:blipFill>
        <p:spPr>
          <a:xfrm>
            <a:off x="2289175" y="4740275"/>
            <a:ext cx="9090660" cy="807720"/>
          </a:xfrm>
          <a:prstGeom prst="rect">
            <a:avLst/>
          </a:prstGeom>
        </p:spPr>
      </p:pic>
      <p:pic>
        <p:nvPicPr>
          <p:cNvPr id="15" name="Picture 14"/>
          <p:cNvPicPr>
            <a:picLocks noChangeAspect="1"/>
          </p:cNvPicPr>
          <p:nvPr/>
        </p:nvPicPr>
        <p:blipFill>
          <a:blip r:embed="rId4"/>
          <a:srcRect r="12553" b="13188"/>
          <a:stretch>
            <a:fillRect/>
          </a:stretch>
        </p:blipFill>
        <p:spPr>
          <a:xfrm>
            <a:off x="2369820" y="5805170"/>
            <a:ext cx="8376920" cy="681355"/>
          </a:xfrm>
          <a:prstGeom prst="rect">
            <a:avLst/>
          </a:prstGeom>
        </p:spPr>
      </p:pic>
      <p:pic>
        <p:nvPicPr>
          <p:cNvPr id="16" name="Picture 15"/>
          <p:cNvPicPr>
            <a:picLocks noChangeAspect="1"/>
          </p:cNvPicPr>
          <p:nvPr/>
        </p:nvPicPr>
        <p:blipFill>
          <a:blip r:embed="rId5"/>
          <a:stretch>
            <a:fillRect/>
          </a:stretch>
        </p:blipFill>
        <p:spPr>
          <a:xfrm>
            <a:off x="10184765" y="4082415"/>
            <a:ext cx="2068195" cy="2776220"/>
          </a:xfrm>
          <a:prstGeom prst="rect">
            <a:avLst/>
          </a:prstGeom>
        </p:spPr>
      </p:pic>
      <p:pic>
        <p:nvPicPr>
          <p:cNvPr id="17" name="Picture 16"/>
          <p:cNvPicPr>
            <a:picLocks noChangeAspect="1"/>
          </p:cNvPicPr>
          <p:nvPr/>
        </p:nvPicPr>
        <p:blipFill>
          <a:blip r:embed="rId5"/>
          <a:stretch>
            <a:fillRect/>
          </a:stretch>
        </p:blipFill>
        <p:spPr>
          <a:xfrm>
            <a:off x="10184765" y="4182745"/>
            <a:ext cx="2068195" cy="2675255"/>
          </a:xfrm>
          <a:prstGeom prst="rect">
            <a:avLst/>
          </a:prstGeom>
        </p:spPr>
      </p:pic>
      <p:pic>
        <p:nvPicPr>
          <p:cNvPr id="18" name="Picture 17"/>
          <p:cNvPicPr>
            <a:picLocks noChangeAspect="1"/>
          </p:cNvPicPr>
          <p:nvPr/>
        </p:nvPicPr>
        <p:blipFill>
          <a:blip r:embed="rId6"/>
          <a:stretch>
            <a:fillRect/>
          </a:stretch>
        </p:blipFill>
        <p:spPr>
          <a:xfrm>
            <a:off x="10609580" y="0"/>
            <a:ext cx="1582420" cy="634365"/>
          </a:xfrm>
          <a:prstGeom prst="rect">
            <a:avLst/>
          </a:prstGeom>
        </p:spPr>
      </p:pic>
      <p:pic>
        <p:nvPicPr>
          <p:cNvPr id="19" name="Picture 18"/>
          <p:cNvPicPr>
            <a:picLocks noChangeAspect="1"/>
          </p:cNvPicPr>
          <p:nvPr/>
        </p:nvPicPr>
        <p:blipFill>
          <a:blip r:embed="rId7"/>
          <a:stretch>
            <a:fillRect/>
          </a:stretch>
        </p:blipFill>
        <p:spPr>
          <a:xfrm>
            <a:off x="11846560" y="1050925"/>
            <a:ext cx="406400" cy="3090545"/>
          </a:xfrm>
          <a:prstGeom prst="rect">
            <a:avLst/>
          </a:prstGeom>
        </p:spPr>
      </p:pic>
      <p:pic>
        <p:nvPicPr>
          <p:cNvPr id="20" name="Google Shape;116;p3"/>
          <p:cNvPicPr preferRelativeResize="0"/>
          <p:nvPr/>
        </p:nvPicPr>
        <p:blipFill rotWithShape="1">
          <a:blip r:embed="rId8"/>
          <a:srcRect/>
          <a:stretch>
            <a:fillRect/>
          </a:stretch>
        </p:blipFill>
        <p:spPr>
          <a:xfrm>
            <a:off x="10853420" y="3810"/>
            <a:ext cx="1338580" cy="1047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4331335" y="120650"/>
            <a:ext cx="3529330" cy="521970"/>
          </a:xfrm>
          <a:prstGeom prst="rect">
            <a:avLst/>
          </a:prstGeom>
          <a:noFill/>
        </p:spPr>
        <p:txBody>
          <a:bodyPr wrap="none" rtlCol="0">
            <a:spAutoFit/>
          </a:bodyPr>
          <a:p>
            <a:pPr algn="dist"/>
            <a:r>
              <a:rPr lang="en-US" sz="2800" b="1" u="sng">
                <a:solidFill>
                  <a:schemeClr val="accent6"/>
                </a:solidFill>
                <a:latin typeface="Times New Roman" panose="02020603050405020304" pitchFamily="18" charset="0"/>
                <a:cs typeface="Times New Roman" panose="02020603050405020304" pitchFamily="18" charset="0"/>
                <a:sym typeface="+mn-ea"/>
              </a:rPr>
              <a:t>IMPLEMENTATION</a:t>
            </a:r>
            <a:endParaRPr lang="en-US" sz="2800" b="1" u="sng">
              <a:solidFill>
                <a:schemeClr val="accent6"/>
              </a:solidFill>
              <a:latin typeface="Times New Roman" panose="02020603050405020304" pitchFamily="18" charset="0"/>
              <a:cs typeface="Times New Roman" panose="02020603050405020304" pitchFamily="18" charset="0"/>
              <a:sym typeface="+mn-ea"/>
            </a:endParaRPr>
          </a:p>
        </p:txBody>
      </p:sp>
      <p:pic>
        <p:nvPicPr>
          <p:cNvPr id="11" name="Picture 10"/>
          <p:cNvPicPr>
            <a:picLocks noChangeAspect="1"/>
          </p:cNvPicPr>
          <p:nvPr/>
        </p:nvPicPr>
        <p:blipFill>
          <a:blip r:embed="rId1"/>
          <a:srcRect l="1387" t="5017" r="1387" b="6817"/>
          <a:stretch>
            <a:fillRect/>
          </a:stretch>
        </p:blipFill>
        <p:spPr>
          <a:xfrm>
            <a:off x="324485" y="1464945"/>
            <a:ext cx="4273550" cy="5240655"/>
          </a:xfrm>
          <a:prstGeom prst="rect">
            <a:avLst/>
          </a:prstGeom>
        </p:spPr>
      </p:pic>
      <p:pic>
        <p:nvPicPr>
          <p:cNvPr id="12" name="Picture 11"/>
          <p:cNvPicPr>
            <a:picLocks noChangeAspect="1"/>
          </p:cNvPicPr>
          <p:nvPr/>
        </p:nvPicPr>
        <p:blipFill>
          <a:blip r:embed="rId2"/>
          <a:srcRect l="1656" t="5669" r="2130" b="1704"/>
          <a:stretch>
            <a:fillRect/>
          </a:stretch>
        </p:blipFill>
        <p:spPr>
          <a:xfrm>
            <a:off x="5959475" y="1464945"/>
            <a:ext cx="4131310" cy="4969510"/>
          </a:xfrm>
          <a:prstGeom prst="rect">
            <a:avLst/>
          </a:prstGeom>
        </p:spPr>
      </p:pic>
      <p:pic>
        <p:nvPicPr>
          <p:cNvPr id="20" name="Google Shape;116;p3"/>
          <p:cNvPicPr preferRelativeResize="0"/>
          <p:nvPr/>
        </p:nvPicPr>
        <p:blipFill rotWithShape="1">
          <a:blip r:embed="rId3"/>
          <a:srcRect/>
          <a:stretch>
            <a:fillRect/>
          </a:stretch>
        </p:blipFill>
        <p:spPr>
          <a:xfrm>
            <a:off x="10554335" y="3810"/>
            <a:ext cx="1637665" cy="16992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065" y="422910"/>
            <a:ext cx="10181590" cy="5927725"/>
          </a:xfrm>
        </p:spPr>
        <p:txBody>
          <a:bodyPr/>
          <a:lstStyle/>
          <a:p>
            <a:pPr marL="0" indent="0" algn="ctr">
              <a:buNone/>
            </a:pPr>
            <a:r>
              <a:rPr lang="en-US" altLang="en-IN" sz="3200" b="1" dirty="0">
                <a:solidFill>
                  <a:schemeClr val="accent6"/>
                </a:solidFill>
              </a:rPr>
              <a:t>  </a:t>
            </a:r>
            <a:r>
              <a:rPr lang="en-IN" altLang="en-US" sz="3200" b="1" dirty="0">
                <a:solidFill>
                  <a:schemeClr val="accent6"/>
                </a:solidFill>
              </a:rPr>
              <a:t>CONTENT</a:t>
            </a:r>
            <a:endParaRPr lang="en-IN" altLang="en-US" sz="3200" b="1" dirty="0">
              <a:solidFill>
                <a:schemeClr val="accent6"/>
              </a:solidFill>
            </a:endParaRPr>
          </a:p>
        </p:txBody>
      </p:sp>
      <p:graphicFrame>
        <p:nvGraphicFramePr>
          <p:cNvPr id="5" name="Table 4"/>
          <p:cNvGraphicFramePr/>
          <p:nvPr/>
        </p:nvGraphicFramePr>
        <p:xfrm>
          <a:off x="327660" y="1249045"/>
          <a:ext cx="9853930" cy="5364480"/>
        </p:xfrm>
        <a:graphic>
          <a:graphicData uri="http://schemas.openxmlformats.org/drawingml/2006/table">
            <a:tbl>
              <a:tblPr firstRow="1" bandRow="1">
                <a:tableStyleId>{5C22544A-7EE6-4342-B048-85BDC9FD1C3A}</a:tableStyleId>
              </a:tblPr>
              <a:tblGrid>
                <a:gridCol w="5107305"/>
                <a:gridCol w="4746625"/>
              </a:tblGrid>
              <a:tr h="447040">
                <a:tc>
                  <a:txBody>
                    <a:bodyPr/>
                    <a:lstStyle/>
                    <a:p>
                      <a:pPr algn="ctr">
                        <a:buNone/>
                      </a:pPr>
                      <a:r>
                        <a:rPr lang="en-IN" altLang="en-US"/>
                        <a:t>CONTENT</a:t>
                      </a:r>
                      <a:endParaRPr lang="en-IN" altLang="en-US"/>
                    </a:p>
                  </a:txBody>
                  <a:tcPr/>
                </a:tc>
                <a:tc>
                  <a:txBody>
                    <a:bodyPr/>
                    <a:lstStyle/>
                    <a:p>
                      <a:pPr algn="ctr">
                        <a:buNone/>
                      </a:pPr>
                      <a:r>
                        <a:rPr lang="en-IN" altLang="en-US"/>
                        <a:t>PAGE NO.</a:t>
                      </a:r>
                      <a:endParaRPr lang="en-IN" altLang="en-US"/>
                    </a:p>
                  </a:txBody>
                  <a:tcPr/>
                </a:tc>
              </a:tr>
              <a:tr h="447040">
                <a:tc>
                  <a:txBody>
                    <a:bodyPr/>
                    <a:lstStyle/>
                    <a:p>
                      <a:pPr algn="ctr">
                        <a:buNone/>
                      </a:pPr>
                      <a:r>
                        <a:rPr lang="en-IN" altLang="en-US"/>
                        <a:t>INTRODUCTION</a:t>
                      </a:r>
                      <a:endParaRPr lang="en-IN" altLang="en-US"/>
                    </a:p>
                  </a:txBody>
                  <a:tcPr/>
                </a:tc>
                <a:tc>
                  <a:txBody>
                    <a:bodyPr/>
                    <a:lstStyle/>
                    <a:p>
                      <a:pPr algn="ctr">
                        <a:buNone/>
                      </a:pPr>
                      <a:r>
                        <a:rPr lang="en-IN" altLang="en-US"/>
                        <a:t>3</a:t>
                      </a:r>
                      <a:r>
                        <a:rPr lang="en-US" altLang="en-IN"/>
                        <a:t>-4</a:t>
                      </a:r>
                      <a:endParaRPr lang="en-US" altLang="en-IN"/>
                    </a:p>
                  </a:txBody>
                  <a:tcPr/>
                </a:tc>
              </a:tr>
              <a:tr h="447040">
                <a:tc>
                  <a:txBody>
                    <a:bodyPr/>
                    <a:lstStyle/>
                    <a:p>
                      <a:pPr algn="ctr">
                        <a:buNone/>
                      </a:pPr>
                      <a:r>
                        <a:rPr lang="en-IN" altLang="en-US"/>
                        <a:t>PROBLEM STATEMENT</a:t>
                      </a:r>
                      <a:endParaRPr lang="en-IN" altLang="en-US"/>
                    </a:p>
                  </a:txBody>
                  <a:tcPr/>
                </a:tc>
                <a:tc>
                  <a:txBody>
                    <a:bodyPr/>
                    <a:lstStyle/>
                    <a:p>
                      <a:pPr algn="ctr">
                        <a:buNone/>
                      </a:pPr>
                      <a:r>
                        <a:rPr lang="en-US" altLang="en-IN"/>
                        <a:t>5-6</a:t>
                      </a:r>
                      <a:endParaRPr lang="en-US" altLang="en-IN"/>
                    </a:p>
                  </a:txBody>
                  <a:tcPr/>
                </a:tc>
              </a:tr>
              <a:tr h="447040">
                <a:tc>
                  <a:txBody>
                    <a:bodyPr/>
                    <a:lstStyle/>
                    <a:p>
                      <a:pPr algn="ctr">
                        <a:buNone/>
                      </a:pPr>
                      <a:r>
                        <a:rPr lang="en-IN" altLang="en-US"/>
                        <a:t>PROPOSED SYSTEM</a:t>
                      </a:r>
                      <a:endParaRPr lang="en-IN" altLang="en-US"/>
                    </a:p>
                  </a:txBody>
                  <a:tcPr/>
                </a:tc>
                <a:tc>
                  <a:txBody>
                    <a:bodyPr/>
                    <a:lstStyle/>
                    <a:p>
                      <a:pPr algn="ctr">
                        <a:buNone/>
                      </a:pPr>
                      <a:r>
                        <a:rPr lang="en-US" altLang="en-IN"/>
                        <a:t>7-8</a:t>
                      </a:r>
                      <a:endParaRPr lang="en-US" altLang="en-IN"/>
                    </a:p>
                  </a:txBody>
                  <a:tcPr/>
                </a:tc>
              </a:tr>
              <a:tr h="447040">
                <a:tc>
                  <a:txBody>
                    <a:bodyPr/>
                    <a:lstStyle/>
                    <a:p>
                      <a:pPr algn="ctr">
                        <a:buNone/>
                      </a:pPr>
                      <a:r>
                        <a:rPr lang="en-IN" altLang="en-US"/>
                        <a:t>OBJECTIVES</a:t>
                      </a:r>
                      <a:endParaRPr lang="en-IN" altLang="en-US"/>
                    </a:p>
                  </a:txBody>
                  <a:tcPr/>
                </a:tc>
                <a:tc>
                  <a:txBody>
                    <a:bodyPr/>
                    <a:lstStyle/>
                    <a:p>
                      <a:pPr algn="ctr">
                        <a:buNone/>
                      </a:pPr>
                      <a:r>
                        <a:rPr lang="en-US" altLang="en-IN"/>
                        <a:t>9</a:t>
                      </a:r>
                      <a:endParaRPr lang="en-US" altLang="en-IN"/>
                    </a:p>
                  </a:txBody>
                  <a:tcPr/>
                </a:tc>
              </a:tr>
              <a:tr h="447040">
                <a:tc>
                  <a:txBody>
                    <a:bodyPr/>
                    <a:lstStyle/>
                    <a:p>
                      <a:pPr algn="ctr">
                        <a:buNone/>
                      </a:pPr>
                      <a:r>
                        <a:rPr lang="en-IN" altLang="en-US"/>
                        <a:t>REQUIREMENTS</a:t>
                      </a:r>
                      <a:endParaRPr lang="en-IN" altLang="en-US"/>
                    </a:p>
                  </a:txBody>
                  <a:tcPr/>
                </a:tc>
                <a:tc>
                  <a:txBody>
                    <a:bodyPr/>
                    <a:lstStyle/>
                    <a:p>
                      <a:pPr algn="ctr">
                        <a:buNone/>
                      </a:pPr>
                      <a:r>
                        <a:rPr lang="en-US" altLang="en-IN"/>
                        <a:t>10-12</a:t>
                      </a:r>
                      <a:endParaRPr lang="en-US" altLang="en-IN"/>
                    </a:p>
                  </a:txBody>
                  <a:tcPr/>
                </a:tc>
              </a:tr>
              <a:tr h="447040">
                <a:tc>
                  <a:txBody>
                    <a:bodyPr/>
                    <a:lstStyle/>
                    <a:p>
                      <a:pPr algn="ctr">
                        <a:buNone/>
                      </a:pPr>
                      <a:r>
                        <a:rPr lang="en-IN" altLang="en-US"/>
                        <a:t>PROJECT PHASES</a:t>
                      </a:r>
                      <a:endParaRPr lang="en-IN" altLang="en-US"/>
                    </a:p>
                  </a:txBody>
                  <a:tcPr/>
                </a:tc>
                <a:tc>
                  <a:txBody>
                    <a:bodyPr/>
                    <a:lstStyle/>
                    <a:p>
                      <a:pPr algn="ctr">
                        <a:buNone/>
                      </a:pPr>
                      <a:r>
                        <a:rPr lang="en-US" altLang="en-IN"/>
                        <a:t>13</a:t>
                      </a:r>
                      <a:endParaRPr lang="en-US" altLang="en-IN"/>
                    </a:p>
                  </a:txBody>
                  <a:tcPr/>
                </a:tc>
              </a:tr>
              <a:tr h="447040">
                <a:tc>
                  <a:txBody>
                    <a:bodyPr/>
                    <a:p>
                      <a:pPr algn="ctr">
                        <a:buNone/>
                      </a:pPr>
                      <a:r>
                        <a:rPr lang="en-US" altLang="en-IN"/>
                        <a:t>DFD AND DESIGNS</a:t>
                      </a:r>
                      <a:endParaRPr lang="en-US" altLang="en-IN"/>
                    </a:p>
                  </a:txBody>
                  <a:tcPr/>
                </a:tc>
                <a:tc>
                  <a:txBody>
                    <a:bodyPr/>
                    <a:p>
                      <a:pPr algn="ctr">
                        <a:buNone/>
                      </a:pPr>
                      <a:r>
                        <a:rPr lang="en-US" altLang="en-IN"/>
                        <a:t>14-18</a:t>
                      </a:r>
                      <a:endParaRPr lang="en-US" altLang="en-IN"/>
                    </a:p>
                  </a:txBody>
                  <a:tcPr/>
                </a:tc>
              </a:tr>
              <a:tr h="447040">
                <a:tc>
                  <a:txBody>
                    <a:bodyPr/>
                    <a:lstStyle/>
                    <a:p>
                      <a:pPr algn="ctr">
                        <a:buNone/>
                      </a:pPr>
                      <a:r>
                        <a:rPr lang="en-IN" altLang="en-US"/>
                        <a:t>IMPLEMENTATION</a:t>
                      </a:r>
                      <a:endParaRPr lang="en-IN" altLang="en-US"/>
                    </a:p>
                  </a:txBody>
                  <a:tcPr/>
                </a:tc>
                <a:tc>
                  <a:txBody>
                    <a:bodyPr/>
                    <a:lstStyle/>
                    <a:p>
                      <a:pPr algn="ctr">
                        <a:buNone/>
                      </a:pPr>
                      <a:r>
                        <a:rPr lang="en-US" altLang="en-IN"/>
                        <a:t>19-23</a:t>
                      </a:r>
                      <a:endParaRPr lang="en-US" altLang="en-IN"/>
                    </a:p>
                  </a:txBody>
                  <a:tcPr/>
                </a:tc>
              </a:tr>
              <a:tr h="447040">
                <a:tc>
                  <a:txBody>
                    <a:bodyPr/>
                    <a:lstStyle/>
                    <a:p>
                      <a:pPr algn="ctr">
                        <a:buNone/>
                      </a:pPr>
                      <a:r>
                        <a:rPr lang="en-US" altLang="en-IN"/>
                        <a:t>FUTURE ENHANCEMENT</a:t>
                      </a:r>
                      <a:endParaRPr lang="en-US" altLang="en-IN"/>
                    </a:p>
                  </a:txBody>
                  <a:tcPr/>
                </a:tc>
                <a:tc>
                  <a:txBody>
                    <a:bodyPr/>
                    <a:lstStyle/>
                    <a:p>
                      <a:pPr algn="ctr">
                        <a:buNone/>
                      </a:pPr>
                      <a:r>
                        <a:rPr lang="en-US" altLang="en-IN"/>
                        <a:t>24</a:t>
                      </a:r>
                      <a:endParaRPr lang="en-US" altLang="en-IN"/>
                    </a:p>
                  </a:txBody>
                  <a:tcPr/>
                </a:tc>
              </a:tr>
              <a:tr h="447040">
                <a:tc>
                  <a:txBody>
                    <a:bodyPr/>
                    <a:lstStyle/>
                    <a:p>
                      <a:pPr algn="ctr">
                        <a:buNone/>
                      </a:pPr>
                      <a:r>
                        <a:rPr lang="en-IN" altLang="en-US"/>
                        <a:t>CONCLUSION</a:t>
                      </a:r>
                      <a:endParaRPr lang="en-IN" altLang="en-US"/>
                    </a:p>
                  </a:txBody>
                  <a:tcPr/>
                </a:tc>
                <a:tc>
                  <a:txBody>
                    <a:bodyPr/>
                    <a:lstStyle/>
                    <a:p>
                      <a:pPr algn="ctr">
                        <a:buNone/>
                      </a:pPr>
                      <a:r>
                        <a:rPr lang="en-US" altLang="en-IN"/>
                        <a:t>25</a:t>
                      </a:r>
                      <a:endParaRPr lang="en-US" altLang="en-IN"/>
                    </a:p>
                  </a:txBody>
                  <a:tcPr/>
                </a:tc>
              </a:tr>
              <a:tr h="447040">
                <a:tc>
                  <a:txBody>
                    <a:bodyPr/>
                    <a:lstStyle/>
                    <a:p>
                      <a:pPr algn="ctr">
                        <a:buNone/>
                      </a:pPr>
                      <a:r>
                        <a:rPr lang="en-IN" altLang="en-US"/>
                        <a:t>REFERENCE</a:t>
                      </a:r>
                      <a:endParaRPr lang="en-IN" altLang="en-US"/>
                    </a:p>
                  </a:txBody>
                  <a:tcPr/>
                </a:tc>
                <a:tc>
                  <a:txBody>
                    <a:bodyPr/>
                    <a:lstStyle/>
                    <a:p>
                      <a:pPr algn="ctr">
                        <a:buNone/>
                      </a:pPr>
                      <a:r>
                        <a:rPr lang="en-US" altLang="en-IN"/>
                        <a:t>26</a:t>
                      </a:r>
                      <a:endParaRPr lang="en-US" altLang="en-IN"/>
                    </a:p>
                  </a:txBody>
                  <a:tcPr/>
                </a:tc>
              </a:tr>
            </a:tbl>
          </a:graphicData>
        </a:graphic>
      </p:graphicFrame>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pic>
        <p:nvPicPr>
          <p:cNvPr id="7" name="Picture 6"/>
          <p:cNvPicPr>
            <a:picLocks noChangeAspect="1"/>
          </p:cNvPicPr>
          <p:nvPr/>
        </p:nvPicPr>
        <p:blipFill>
          <a:blip r:embed="rId2"/>
          <a:srcRect l="3236" t="5903" r="1727" b="179"/>
          <a:stretch>
            <a:fillRect/>
          </a:stretch>
        </p:blipFill>
        <p:spPr>
          <a:xfrm>
            <a:off x="536575" y="1040765"/>
            <a:ext cx="3879215" cy="5001260"/>
          </a:xfrm>
          <a:prstGeom prst="rect">
            <a:avLst/>
          </a:prstGeom>
        </p:spPr>
      </p:pic>
      <p:pic>
        <p:nvPicPr>
          <p:cNvPr id="8" name="Picture 7"/>
          <p:cNvPicPr>
            <a:picLocks noChangeAspect="1"/>
          </p:cNvPicPr>
          <p:nvPr/>
        </p:nvPicPr>
        <p:blipFill>
          <a:blip r:embed="rId3"/>
          <a:srcRect t="3045" b="2484"/>
          <a:stretch>
            <a:fillRect/>
          </a:stretch>
        </p:blipFill>
        <p:spPr>
          <a:xfrm>
            <a:off x="5574030" y="889000"/>
            <a:ext cx="4199890" cy="5024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2156" t="1897" r="2156" b="1195"/>
          <a:stretch>
            <a:fillRect/>
          </a:stretch>
        </p:blipFill>
        <p:spPr>
          <a:xfrm>
            <a:off x="517525" y="1058545"/>
            <a:ext cx="3735070" cy="5327650"/>
          </a:xfrm>
          <a:prstGeom prst="rect">
            <a:avLst/>
          </a:prstGeom>
        </p:spPr>
      </p:pic>
      <p:pic>
        <p:nvPicPr>
          <p:cNvPr id="3" name="Picture 2"/>
          <p:cNvPicPr>
            <a:picLocks noChangeAspect="1"/>
          </p:cNvPicPr>
          <p:nvPr/>
        </p:nvPicPr>
        <p:blipFill>
          <a:blip r:embed="rId2"/>
          <a:srcRect t="1238"/>
          <a:stretch>
            <a:fillRect/>
          </a:stretch>
        </p:blipFill>
        <p:spPr>
          <a:xfrm>
            <a:off x="5626100" y="1057910"/>
            <a:ext cx="3529330" cy="4847590"/>
          </a:xfrm>
          <a:prstGeom prst="rect">
            <a:avLst/>
          </a:prstGeom>
        </p:spPr>
      </p:pic>
      <p:pic>
        <p:nvPicPr>
          <p:cNvPr id="4" name="Google Shape;116;p3"/>
          <p:cNvPicPr preferRelativeResize="0"/>
          <p:nvPr/>
        </p:nvPicPr>
        <p:blipFill rotWithShape="1">
          <a:blip r:embed="rId3"/>
          <a:srcRect/>
          <a:stretch>
            <a:fillRect/>
          </a:stretch>
        </p:blipFill>
        <p:spPr>
          <a:xfrm>
            <a:off x="10447338" y="3628"/>
            <a:ext cx="1744662" cy="16994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t="2483"/>
          <a:stretch>
            <a:fillRect/>
          </a:stretch>
        </p:blipFill>
        <p:spPr>
          <a:xfrm>
            <a:off x="600075" y="1616710"/>
            <a:ext cx="3903980" cy="4101465"/>
          </a:xfrm>
          <a:prstGeom prst="rect">
            <a:avLst/>
          </a:prstGeom>
        </p:spPr>
      </p:pic>
      <p:pic>
        <p:nvPicPr>
          <p:cNvPr id="3" name="Picture 2"/>
          <p:cNvPicPr>
            <a:picLocks noChangeAspect="1"/>
          </p:cNvPicPr>
          <p:nvPr/>
        </p:nvPicPr>
        <p:blipFill>
          <a:blip r:embed="rId2"/>
          <a:srcRect t="1967"/>
          <a:stretch>
            <a:fillRect/>
          </a:stretch>
        </p:blipFill>
        <p:spPr>
          <a:xfrm>
            <a:off x="5001260" y="1555750"/>
            <a:ext cx="4291330" cy="4396105"/>
          </a:xfrm>
          <a:prstGeom prst="rect">
            <a:avLst/>
          </a:prstGeom>
        </p:spPr>
      </p:pic>
      <p:pic>
        <p:nvPicPr>
          <p:cNvPr id="4" name="Google Shape;116;p3"/>
          <p:cNvPicPr preferRelativeResize="0"/>
          <p:nvPr/>
        </p:nvPicPr>
        <p:blipFill rotWithShape="1">
          <a:blip r:embed="rId3"/>
          <a:srcRect/>
          <a:stretch>
            <a:fillRect/>
          </a:stretch>
        </p:blipFill>
        <p:spPr>
          <a:xfrm>
            <a:off x="10447338" y="3628"/>
            <a:ext cx="1744662" cy="16994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1925" y="1074420"/>
            <a:ext cx="10050145" cy="4869815"/>
          </a:xfrm>
          <a:prstGeom prst="rect">
            <a:avLst/>
          </a:prstGeom>
        </p:spPr>
      </p:pic>
      <p:pic>
        <p:nvPicPr>
          <p:cNvPr id="4" name="Google Shape;116;p3"/>
          <p:cNvPicPr preferRelativeResize="0"/>
          <p:nvPr/>
        </p:nvPicPr>
        <p:blipFill rotWithShape="1">
          <a:blip r:embed="rId2"/>
          <a:srcRect/>
          <a:stretch>
            <a:fillRect/>
          </a:stretch>
        </p:blipFill>
        <p:spPr>
          <a:xfrm>
            <a:off x="10447338" y="3628"/>
            <a:ext cx="1744662" cy="169941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4370" y="443230"/>
            <a:ext cx="4274820" cy="583565"/>
          </a:xfrm>
          <a:prstGeom prst="rect">
            <a:avLst/>
          </a:prstGeom>
          <a:noFill/>
        </p:spPr>
        <p:txBody>
          <a:bodyPr wrap="square" rtlCol="0" anchor="t">
            <a:spAutoFit/>
          </a:bodyPr>
          <a:p>
            <a:r>
              <a:rPr lang="en-US" sz="3200" b="1" u="sng">
                <a:solidFill>
                  <a:schemeClr val="accent6"/>
                </a:solidFill>
                <a:latin typeface="Times New Roman" panose="02020603050405020304" pitchFamily="18" charset="0"/>
                <a:cs typeface="Times New Roman" panose="02020603050405020304" pitchFamily="18" charset="0"/>
              </a:rPr>
              <a:t>Future</a:t>
            </a:r>
            <a:r>
              <a:rPr lang="en-IN" altLang="en-US" sz="3200" b="1" u="sng">
                <a:solidFill>
                  <a:schemeClr val="accent6"/>
                </a:solidFill>
                <a:latin typeface="Times New Roman" panose="02020603050405020304" pitchFamily="18" charset="0"/>
                <a:cs typeface="Times New Roman" panose="02020603050405020304" pitchFamily="18" charset="0"/>
              </a:rPr>
              <a:t> </a:t>
            </a:r>
            <a:r>
              <a:rPr lang="en-US" sz="3200" b="1" u="sng">
                <a:solidFill>
                  <a:schemeClr val="accent6"/>
                </a:solidFill>
                <a:latin typeface="Times New Roman" panose="02020603050405020304" pitchFamily="18" charset="0"/>
                <a:cs typeface="Times New Roman" panose="02020603050405020304" pitchFamily="18" charset="0"/>
              </a:rPr>
              <a:t>enhancement</a:t>
            </a:r>
            <a:endParaRPr lang="en-US" sz="3200" b="1" u="sng">
              <a:solidFill>
                <a:schemeClr val="accent6"/>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593725" y="1762125"/>
            <a:ext cx="8822055" cy="4831080"/>
          </a:xfrm>
          <a:prstGeom prst="rect">
            <a:avLst/>
          </a:prstGeom>
          <a:noFill/>
        </p:spPr>
        <p:txBody>
          <a:bodyPr wrap="square" rtlCol="0" anchor="t">
            <a:spAutoFit/>
          </a:bodyPr>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Pre order for custom jewellery by customer</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Multiple admins for chain of shop. </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 Implementation for different types of jewelleres such as</a:t>
            </a:r>
            <a:endParaRPr lang="en-US" sz="280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800">
                <a:latin typeface="Times New Roman" panose="02020603050405020304" pitchFamily="18" charset="0"/>
                <a:cs typeface="Times New Roman" panose="02020603050405020304" pitchFamily="18" charset="0"/>
              </a:rPr>
              <a:t>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hand made and machine casting. </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To make WebApplication more securely.</a:t>
            </a:r>
            <a:endParaRPr lang="en-US" sz="280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buFont typeface="Arial" panose="020B0604020202020204" pitchFamily="34" charset="0"/>
              <a:buNone/>
            </a:pPr>
            <a:r>
              <a:rPr lang="en-IN" altLang="en-US" sz="3200" b="1" dirty="0">
                <a:latin typeface="Times New Roman" panose="02020603050405020304" pitchFamily="18" charset="0"/>
                <a:cs typeface="Times New Roman" panose="02020603050405020304" pitchFamily="18" charset="0"/>
              </a:rPr>
              <a:t> </a:t>
            </a:r>
            <a:br>
              <a:rPr lang="en-IN" altLang="en-US" sz="3200" b="1" dirty="0">
                <a:latin typeface="Times New Roman" panose="02020603050405020304" pitchFamily="18" charset="0"/>
                <a:cs typeface="Times New Roman" panose="02020603050405020304" pitchFamily="18" charset="0"/>
              </a:rPr>
            </a:br>
            <a:r>
              <a:rPr lang="en-IN" altLang="en-US" sz="3200" b="1" u="sng" dirty="0">
                <a:solidFill>
                  <a:schemeClr val="accent6"/>
                </a:solidFill>
                <a:latin typeface="Times New Roman" panose="02020603050405020304" pitchFamily="18" charset="0"/>
                <a:cs typeface="Times New Roman" panose="02020603050405020304" pitchFamily="18" charset="0"/>
              </a:rPr>
              <a:t>Conclusion</a:t>
            </a:r>
            <a:endParaRPr lang="en-IN" altLang="en-US" sz="32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180" y="773430"/>
            <a:ext cx="10175240" cy="3435985"/>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altLang="en-US" sz="2000" dirty="0" smtClean="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
        <p:nvSpPr>
          <p:cNvPr id="5" name="Text Box 4"/>
          <p:cNvSpPr txBox="1"/>
          <p:nvPr/>
        </p:nvSpPr>
        <p:spPr>
          <a:xfrm>
            <a:off x="170180" y="1574800"/>
            <a:ext cx="9959975" cy="4831080"/>
          </a:xfrm>
          <a:prstGeom prst="rect">
            <a:avLst/>
          </a:prstGeom>
          <a:noFill/>
        </p:spPr>
        <p:txBody>
          <a:bodyPr wrap="square" rtlCol="0" anchor="t">
            <a:spAutoFit/>
          </a:bodyPr>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V-Jewelers system leads to a better organized structure since the shoppingmanagement of the customer and shopkeeper is well structure and also leads to better as well as efficient utilization of resources. V-Jewelers system can be used by shop to organize and handle online easily. Achieving the objectives is difficulties using a manual system as the V_x0002_jewelers can provide security, and may be very time consuming. All these problems are solved using this project.</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Our project V-Jewelers system was developed by two of us. We will take a step by step approach in order to reach our goal.</a:t>
            </a:r>
            <a:endParaRPr lang="en-US" sz="2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6;p3"/>
          <p:cNvPicPr preferRelativeResize="0"/>
          <p:nvPr/>
        </p:nvPicPr>
        <p:blipFill rotWithShape="1">
          <a:blip r:embed="rId1"/>
          <a:srcRect/>
          <a:stretch>
            <a:fillRect/>
          </a:stretch>
        </p:blipFill>
        <p:spPr>
          <a:xfrm>
            <a:off x="10447338" y="-182"/>
            <a:ext cx="1744662" cy="1699419"/>
          </a:xfrm>
          <a:prstGeom prst="rect">
            <a:avLst/>
          </a:prstGeom>
          <a:noFill/>
          <a:ln>
            <a:noFill/>
          </a:ln>
        </p:spPr>
      </p:pic>
      <p:sp>
        <p:nvSpPr>
          <p:cNvPr id="6" name="Content Placeholder 5"/>
          <p:cNvSpPr/>
          <p:nvPr>
            <p:ph idx="1"/>
          </p:nvPr>
        </p:nvSpPr>
        <p:spPr>
          <a:xfrm>
            <a:off x="609600" y="4445"/>
            <a:ext cx="9673590" cy="6052185"/>
          </a:xfrm>
        </p:spPr>
        <p:txBody>
          <a:bodyPr/>
          <a:p>
            <a:endParaRPr lang="en-US">
              <a:solidFill>
                <a:schemeClr val="accent6"/>
              </a:solidFill>
            </a:endParaRPr>
          </a:p>
          <a:p>
            <a:r>
              <a:rPr lang="en-US">
                <a:solidFill>
                  <a:schemeClr val="accent6"/>
                </a:solidFill>
              </a:rPr>
              <a:t>References:</a:t>
            </a:r>
            <a:endParaRPr lang="en-US">
              <a:solidFill>
                <a:schemeClr val="accent6"/>
              </a:solidFill>
            </a:endParaRPr>
          </a:p>
          <a:p>
            <a:pPr marL="0" indent="0">
              <a:buNone/>
            </a:pPr>
            <a:endParaRPr lang="en-US">
              <a:solidFill>
                <a:schemeClr val="accent6"/>
              </a:solidFill>
            </a:endParaRPr>
          </a:p>
          <a:p>
            <a:r>
              <a:rPr lang="en-US" sz="2800">
                <a:latin typeface="Times New Roman" panose="02020603050405020304" pitchFamily="18" charset="0"/>
                <a:cs typeface="Times New Roman" panose="02020603050405020304" pitchFamily="18" charset="0"/>
              </a:rPr>
              <a:t>1. www.stackoverflow.com</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2. www.php.net</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3. www.webgradiant.com</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4. www.w3school.com</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5. www.wikiped</a:t>
            </a:r>
            <a:endParaRPr lang="en-US" sz="2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Google Shape;116;p3"/>
          <p:cNvPicPr preferRelativeResize="0">
            <a:picLocks noChangeAspect="1"/>
          </p:cNvPicPr>
          <p:nvPr>
            <p:ph idx="1"/>
          </p:nvPr>
        </p:nvPicPr>
        <p:blipFill rotWithShape="1">
          <a:blip r:embed="rId1"/>
          <a:srcRect/>
          <a:stretch>
            <a:fillRect/>
          </a:stretch>
        </p:blipFill>
        <p:spPr>
          <a:xfrm>
            <a:off x="10477500" y="0"/>
            <a:ext cx="1714500" cy="1714500"/>
          </a:xfrm>
          <a:prstGeom prst="rect">
            <a:avLst/>
          </a:prstGeom>
          <a:noFill/>
          <a:ln>
            <a:noFill/>
          </a:ln>
        </p:spPr>
      </p:pic>
      <p:graphicFrame>
        <p:nvGraphicFramePr>
          <p:cNvPr id="17" name="Diagram 16"/>
          <p:cNvGraphicFramePr/>
          <p:nvPr/>
        </p:nvGraphicFramePr>
        <p:xfrm>
          <a:off x="1811655" y="1544955"/>
          <a:ext cx="7719695" cy="365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6071"/>
            <a:ext cx="10515600" cy="1095375"/>
          </a:xfrm>
        </p:spPr>
        <p:txBody>
          <a:bodyPr>
            <a:normAutofit/>
          </a:bodyPr>
          <a:lstStyle/>
          <a:p>
            <a:r>
              <a:rPr lang="en-IN" altLang="en-US" sz="3200" b="1" u="sng" dirty="0">
                <a:solidFill>
                  <a:schemeClr val="accent6"/>
                </a:solidFill>
                <a:latin typeface="Times New Roman" panose="02020603050405020304" pitchFamily="18" charset="0"/>
                <a:cs typeface="Times New Roman" panose="02020603050405020304" pitchFamily="18" charset="0"/>
              </a:rPr>
              <a:t>Introduction</a:t>
            </a:r>
            <a:br>
              <a:rPr lang="en-IN" altLang="en-US" sz="3200" b="1" u="sng" dirty="0">
                <a:solidFill>
                  <a:schemeClr val="accent6"/>
                </a:solidFill>
                <a:latin typeface="Times New Roman" panose="02020603050405020304" pitchFamily="18" charset="0"/>
                <a:cs typeface="Times New Roman" panose="02020603050405020304" pitchFamily="18" charset="0"/>
              </a:rPr>
            </a:br>
            <a:endParaRPr lang="en-IN" altLang="en-US" sz="32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910"/>
            <a:ext cx="10515600" cy="4826000"/>
          </a:xfrm>
        </p:spPr>
        <p:txBody>
          <a:bodyPr>
            <a:noAutofit/>
          </a:bodyPr>
          <a:lstStyle/>
          <a:p>
            <a:pPr marL="0" indent="0">
              <a:lnSpc>
                <a:spcPct val="150000"/>
              </a:lnSpc>
            </a:pPr>
            <a:r>
              <a:rPr lang="en-IN" altLang="en-US" sz="2400" dirty="0">
                <a:latin typeface="Times New Roman" panose="02020603050405020304" pitchFamily="18" charset="0"/>
                <a:cs typeface="Times New Roman" panose="02020603050405020304" pitchFamily="18" charset="0"/>
              </a:rPr>
              <a:t>V-Jewelers refers to service as e-commerce jewelry shop.</a:t>
            </a:r>
            <a:endParaRPr lang="en-IN" altLang="en-US" sz="2400" dirty="0">
              <a:latin typeface="Times New Roman" panose="02020603050405020304" pitchFamily="18" charset="0"/>
              <a:cs typeface="Times New Roman" panose="02020603050405020304" pitchFamily="18" charset="0"/>
            </a:endParaRPr>
          </a:p>
          <a:p>
            <a:pPr marL="0" indent="0">
              <a:lnSpc>
                <a:spcPct val="150000"/>
              </a:lnSpc>
            </a:pPr>
            <a:endParaRPr lang="en-IN" altLang="en-US" sz="2400" dirty="0">
              <a:latin typeface="Times New Roman" panose="02020603050405020304" pitchFamily="18" charset="0"/>
              <a:cs typeface="Times New Roman" panose="02020603050405020304" pitchFamily="18" charset="0"/>
            </a:endParaRPr>
          </a:p>
          <a:p>
            <a:pPr marL="0" indent="0">
              <a:lnSpc>
                <a:spcPct val="150000"/>
              </a:lnSpc>
            </a:pPr>
            <a:r>
              <a:rPr lang="en-IN" altLang="en-US" sz="2400" dirty="0">
                <a:latin typeface="Times New Roman" panose="02020603050405020304" pitchFamily="18" charset="0"/>
                <a:cs typeface="Times New Roman" panose="02020603050405020304" pitchFamily="18" charset="0"/>
              </a:rPr>
              <a:t> It is which used to provide customers jewelries by using modern computer technology. </a:t>
            </a:r>
            <a:endParaRPr lang="en-IN" altLang="en-US" sz="2400" dirty="0">
              <a:latin typeface="Times New Roman" panose="02020603050405020304" pitchFamily="18" charset="0"/>
              <a:cs typeface="Times New Roman" panose="02020603050405020304" pitchFamily="18" charset="0"/>
            </a:endParaRPr>
          </a:p>
          <a:p>
            <a:pPr marL="0" indent="0">
              <a:lnSpc>
                <a:spcPct val="150000"/>
              </a:lnSpc>
            </a:pPr>
            <a:endParaRPr lang="en-IN" altLang="en-US" sz="2400" dirty="0">
              <a:latin typeface="Times New Roman" panose="02020603050405020304" pitchFamily="18" charset="0"/>
              <a:cs typeface="Times New Roman" panose="02020603050405020304" pitchFamily="18" charset="0"/>
            </a:endParaRPr>
          </a:p>
          <a:p>
            <a:pPr marL="0" indent="0">
              <a:lnSpc>
                <a:spcPct val="150000"/>
              </a:lnSpc>
            </a:pPr>
            <a:r>
              <a:rPr lang="en-IN" altLang="en-US" sz="2400" dirty="0">
                <a:latin typeface="Times New Roman" panose="02020603050405020304" pitchFamily="18" charset="0"/>
                <a:cs typeface="Times New Roman" panose="02020603050405020304" pitchFamily="18" charset="0"/>
              </a:rPr>
              <a:t>It replaces the paperwork and overcome the outcomes of traditional way of shopping. </a:t>
            </a:r>
            <a:endParaRPr lang="en-IN" altLang="en-US" sz="2400" dirty="0">
              <a:latin typeface="Times New Roman" panose="02020603050405020304" pitchFamily="18" charset="0"/>
              <a:cs typeface="Times New Roman" panose="02020603050405020304" pitchFamily="18" charset="0"/>
            </a:endParaRPr>
          </a:p>
          <a:p>
            <a:pPr marL="0" indent="0">
              <a:lnSpc>
                <a:spcPct val="150000"/>
              </a:lnSpc>
            </a:pPr>
            <a:endParaRPr lang="en-IN" altLang="en-US" sz="2400" dirty="0">
              <a:latin typeface="Times New Roman" panose="02020603050405020304" pitchFamily="18" charset="0"/>
              <a:cs typeface="Times New Roman" panose="02020603050405020304" pitchFamily="18" charset="0"/>
            </a:endParaRPr>
          </a:p>
          <a:p>
            <a:pPr marL="0" indent="0">
              <a:lnSpc>
                <a:spcPct val="150000"/>
              </a:lnSpc>
            </a:pPr>
            <a:r>
              <a:rPr lang="en-IN" altLang="en-US" sz="2400" dirty="0">
                <a:latin typeface="Times New Roman" panose="02020603050405020304" pitchFamily="18" charset="0"/>
                <a:cs typeface="Times New Roman" panose="02020603050405020304" pitchFamily="18" charset="0"/>
              </a:rPr>
              <a:t>It is web based platform can be used by Admin at any remote location.</a:t>
            </a:r>
            <a:endParaRPr lang="en-IN" altLang="en-US" sz="2400" dirty="0">
              <a:latin typeface="Times New Roman" panose="02020603050405020304" pitchFamily="18" charset="0"/>
              <a:cs typeface="Times New Roman" panose="02020603050405020304" pitchFamily="18" charset="0"/>
            </a:endParaRPr>
          </a:p>
          <a:p>
            <a:pPr marL="0" indent="0">
              <a:lnSpc>
                <a:spcPct val="150000"/>
              </a:lnSpc>
            </a:pPr>
            <a:endParaRPr lang="en-IN" altLang="en-US" sz="2400" dirty="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260" y="107950"/>
            <a:ext cx="8559165" cy="2409190"/>
          </a:xfrm>
        </p:spPr>
        <p:txBody>
          <a:bodyPr>
            <a:normAutofit fontScale="90000"/>
          </a:bodyPr>
          <a:lstStyle/>
          <a:p>
            <a:pPr marL="0" indent="0">
              <a:buNone/>
            </a:pP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2665"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3200" b="1" u="sng" dirty="0">
                <a:latin typeface="Times New Roman" panose="02020603050405020304" pitchFamily="18" charset="0"/>
                <a:cs typeface="Times New Roman" panose="02020603050405020304" pitchFamily="18" charset="0"/>
              </a:rPr>
            </a:br>
            <a:br>
              <a:rPr lang="en-IN" altLang="en-US" sz="2665" dirty="0">
                <a:latin typeface="Times New Roman" panose="02020603050405020304" pitchFamily="18" charset="0"/>
                <a:cs typeface="Times New Roman" panose="02020603050405020304" pitchFamily="18" charset="0"/>
              </a:rPr>
            </a:br>
            <a:endParaRPr lang="en-IN" altLang="en-US" sz="2665"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494405"/>
            <a:ext cx="9510395" cy="2486660"/>
          </a:xfrm>
        </p:spPr>
        <p:txBody>
          <a:bodyPr>
            <a:normAutofit fontScale="25000"/>
          </a:bodyPr>
          <a:lstStyle/>
          <a:p>
            <a:pPr lvl="2">
              <a:lnSpc>
                <a:spcPct val="150000"/>
              </a:lnSpc>
              <a:buFont typeface="Arial" panose="020B0604020202020204" pitchFamily="34" charset="0"/>
              <a:buChar char="•"/>
            </a:pPr>
            <a:r>
              <a:rPr lang="en-IN" altLang="en-US" sz="9600" dirty="0">
                <a:latin typeface="Times New Roman" panose="02020603050405020304" pitchFamily="18" charset="0"/>
                <a:cs typeface="Times New Roman" panose="02020603050405020304" pitchFamily="18" charset="0"/>
              </a:rPr>
              <a:t> </a:t>
            </a:r>
            <a:r>
              <a:rPr lang="en-IN" altLang="en-US" sz="9600" dirty="0">
                <a:latin typeface="Times New Roman" panose="02020603050405020304" pitchFamily="18" charset="0"/>
                <a:cs typeface="Times New Roman" panose="02020603050405020304" pitchFamily="18" charset="0"/>
                <a:sym typeface="+mn-ea"/>
              </a:rPr>
              <a:t>The customer can login through any computer or mobile with   their mobile number or email provided within database, then they can shop through site. New customer can sign up the site through their mobile number or email.</a:t>
            </a:r>
            <a:br>
              <a:rPr lang="en-IN" altLang="en-US" sz="9600" dirty="0">
                <a:latin typeface="Times New Roman" panose="02020603050405020304" pitchFamily="18" charset="0"/>
                <a:cs typeface="Times New Roman" panose="02020603050405020304" pitchFamily="18" charset="0"/>
                <a:sym typeface="+mn-ea"/>
              </a:rPr>
            </a:br>
            <a:endParaRPr lang="en-IN" altLang="en-US" sz="9600" dirty="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
        <p:nvSpPr>
          <p:cNvPr id="5" name="Text Box 4"/>
          <p:cNvSpPr txBox="1"/>
          <p:nvPr/>
        </p:nvSpPr>
        <p:spPr>
          <a:xfrm>
            <a:off x="786130" y="965835"/>
            <a:ext cx="8837295" cy="341503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sym typeface="+mn-ea"/>
              </a:rPr>
              <a:t> V-jewelers is fully developed automated system is to efficiently generate the stock and sale report that not only save the time of shopkeeper but also provides fast selling.</a:t>
            </a:r>
            <a:endParaRPr lang="en-IN" altLang="en-US" sz="2400" dirty="0">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anose="020B0604020202020204" pitchFamily="34" charset="0"/>
              <a:buChar char="•"/>
            </a:pPr>
            <a:endParaRPr lang="en-IN" alt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3045" y="1300480"/>
            <a:ext cx="10638790" cy="5557520"/>
          </a:xfrm>
        </p:spPr>
        <p:txBody>
          <a:bodyPr/>
          <a:p>
            <a:pPr lvl="1">
              <a:buFont typeface="Wingdings" panose="05000000000000000000" charset="0"/>
              <a:buChar char="§"/>
            </a:pPr>
            <a:r>
              <a:rPr lang="en-IN" altLang="en-US" b="1" u="sng" dirty="0">
                <a:solidFill>
                  <a:schemeClr val="accent6"/>
                </a:solidFill>
                <a:latin typeface="Times New Roman" panose="02020603050405020304" pitchFamily="18" charset="0"/>
                <a:cs typeface="Times New Roman" panose="02020603050405020304" pitchFamily="18" charset="0"/>
                <a:sym typeface="+mn-ea"/>
              </a:rPr>
              <a:t>Problem S</a:t>
            </a:r>
            <a:r>
              <a:rPr lang="en-US" altLang="en-IN" b="1" u="sng" dirty="0">
                <a:solidFill>
                  <a:schemeClr val="accent6"/>
                </a:solidFill>
                <a:latin typeface="Times New Roman" panose="02020603050405020304" pitchFamily="18" charset="0"/>
                <a:cs typeface="Times New Roman" panose="02020603050405020304" pitchFamily="18" charset="0"/>
                <a:sym typeface="+mn-ea"/>
              </a:rPr>
              <a:t>tatement</a:t>
            </a:r>
            <a:br>
              <a:rPr lang="en-IN" altLang="en-US" b="1" u="sng" dirty="0">
                <a:solidFill>
                  <a:schemeClr val="accent6"/>
                </a:solidFill>
                <a:latin typeface="Times New Roman" panose="02020603050405020304" pitchFamily="18" charset="0"/>
                <a:cs typeface="Times New Roman" panose="02020603050405020304" pitchFamily="18" charset="0"/>
                <a:sym typeface="+mn-ea"/>
              </a:rPr>
            </a:br>
            <a:br>
              <a:rPr lang="en-IN" altLang="en-US" b="1" u="sng" dirty="0">
                <a:latin typeface="Times New Roman" panose="02020603050405020304" pitchFamily="18" charset="0"/>
                <a:cs typeface="Times New Roman" panose="02020603050405020304" pitchFamily="18" charset="0"/>
                <a:sym typeface="+mn-ea"/>
              </a:rPr>
            </a:br>
            <a:r>
              <a:rPr lang="en-IN" altLang="en-US" dirty="0">
                <a:latin typeface="Times New Roman" panose="02020603050405020304" pitchFamily="18" charset="0"/>
                <a:cs typeface="Times New Roman" panose="02020603050405020304" pitchFamily="18" charset="0"/>
                <a:sym typeface="+mn-ea"/>
              </a:rPr>
              <a:t>The whole process of stock and sale report, was done manually till date. Taking down materials remaining on paper i.e. checking and distributing respective jewelry used to take time when the software was not installed.</a:t>
            </a:r>
            <a:br>
              <a:rPr lang="en-IN" altLang="en-US" dirty="0">
                <a:latin typeface="Times New Roman" panose="02020603050405020304" pitchFamily="18" charset="0"/>
                <a:cs typeface="Times New Roman" panose="02020603050405020304" pitchFamily="18" charset="0"/>
                <a:sym typeface="+mn-ea"/>
              </a:rPr>
            </a:br>
            <a:endParaRPr lang="en-US">
              <a:latin typeface="Times New Roman" panose="02020603050405020304" pitchFamily="18" charset="0"/>
              <a:cs typeface="Times New Roman" panose="02020603050405020304" pitchFamily="18" charset="0"/>
            </a:endParaRPr>
          </a:p>
          <a:p>
            <a:pPr lvl="1">
              <a:buFont typeface="Wingdings" panose="05000000000000000000" charset="0"/>
              <a:buChar char="§"/>
            </a:pPr>
            <a:endParaRPr lang="en-US" sz="240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3675" y="0"/>
            <a:ext cx="10292715" cy="6522085"/>
          </a:xfrm>
        </p:spPr>
        <p:txBody>
          <a:bodyPr/>
          <a:p>
            <a:pPr marL="571500" indent="-571500">
              <a:buFont typeface="Arial" panose="020B0604020202020204" pitchFamily="34" charset="0"/>
              <a:buChar char="•"/>
            </a:pPr>
            <a:r>
              <a:rPr lang="en-US" sz="3200" b="1" u="sng">
                <a:solidFill>
                  <a:schemeClr val="accent6"/>
                </a:solidFill>
                <a:latin typeface="Times New Roman" panose="02020603050405020304" pitchFamily="18" charset="0"/>
                <a:cs typeface="Times New Roman" panose="02020603050405020304" pitchFamily="18" charset="0"/>
                <a:sym typeface="+mn-ea"/>
              </a:rPr>
              <a:t>Disadvantages of current system -</a:t>
            </a:r>
            <a:br>
              <a:rPr lang="en-US" sz="3200" b="1" u="sng">
                <a:latin typeface="Times New Roman" panose="02020603050405020304" pitchFamily="18" charset="0"/>
                <a:cs typeface="Times New Roman" panose="02020603050405020304" pitchFamily="18" charset="0"/>
              </a:rPr>
            </a:br>
            <a:br>
              <a:rPr lang="en-US" sz="3200" b="1" u="sng">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sym typeface="+mn-ea"/>
              </a:rPr>
              <a:t>The current system is very time consuming.</a:t>
            </a:r>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sym typeface="+mn-ea"/>
              </a:rPr>
              <a:t>It is very difficult to analyze the sale manually.</a:t>
            </a:r>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sym typeface="+mn-ea"/>
              </a:rPr>
              <a:t>To sale and store more workers are required.</a:t>
            </a:r>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sym typeface="+mn-ea"/>
              </a:rPr>
              <a:t>Calculation of money and reporting are done manually.</a:t>
            </a:r>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sym typeface="+mn-ea"/>
              </a:rPr>
              <a:t>The selling ratio is not much due to less workers</a:t>
            </a:r>
            <a:r>
              <a:rPr lang="en-US">
                <a:latin typeface="Times New Roman" panose="02020603050405020304" pitchFamily="18" charset="0"/>
                <a:cs typeface="Times New Roman" panose="02020603050405020304" pitchFamily="18" charset="0"/>
                <a:sym typeface="+mn-ea"/>
              </a:rPr>
              <a:t>.</a:t>
            </a:r>
            <a:endParaRPr lang="en-US"/>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93190"/>
          </a:xfrm>
        </p:spPr>
        <p:txBody>
          <a:bodyPr>
            <a:normAutofit/>
          </a:bodyPr>
          <a:lstStyle/>
          <a:p>
            <a:r>
              <a:rPr lang="en-IN" altLang="en-US" sz="4000" b="1" u="sng" dirty="0">
                <a:solidFill>
                  <a:schemeClr val="accent6"/>
                </a:solidFill>
                <a:latin typeface="Times New Roman" panose="02020603050405020304" pitchFamily="18" charset="0"/>
                <a:cs typeface="Times New Roman" panose="02020603050405020304" pitchFamily="18" charset="0"/>
              </a:rPr>
              <a:t>Proposed System</a:t>
            </a:r>
            <a:endParaRPr lang="en-IN" altLang="en-US" sz="40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9395" y="1492885"/>
            <a:ext cx="11343005" cy="5232400"/>
          </a:xfrm>
        </p:spPr>
        <p:txBody>
          <a:bodyPr/>
          <a:lstStyle/>
          <a:p>
            <a:pPr>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The main objective of the V-Jewellers is that it is developed to provide more efficiency in the jewellery marketing to the shopkeeper of v-jewellers.</a:t>
            </a:r>
            <a:endParaRPr lang="en-IN" alt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The customers now can order their favourite jewellery through this web application. Also the admin can handle the web app remotely through admin login. The admin can add new items and can also remove items. Also can add new categories and handle the customers.</a:t>
            </a:r>
            <a:endParaRPr lang="en-IN" alt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The V-Jewellers customer can shop through log in the webapp reportly. They can add items to cart as favourite. Customers can make online payment.</a:t>
            </a:r>
            <a:endParaRPr lang="en-IN" alt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sym typeface="+mn-ea"/>
              </a:rPr>
              <a:t>In brief the V-Jewellers will make more sale in less time with less workers. And will make tracing </a:t>
            </a:r>
            <a:endParaRPr lang="en-IN" altLang="en-US" sz="2000" dirty="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US" altLang="en-IN" sz="2000" dirty="0">
                <a:latin typeface="Times New Roman" panose="02020603050405020304" pitchFamily="18" charset="0"/>
                <a:cs typeface="Times New Roman" panose="02020603050405020304" pitchFamily="18" charset="0"/>
                <a:sym typeface="+mn-ea"/>
              </a:rPr>
              <a:t>      </a:t>
            </a:r>
            <a:r>
              <a:rPr lang="en-IN" altLang="en-US" sz="2000" dirty="0">
                <a:latin typeface="Times New Roman" panose="02020603050405020304" pitchFamily="18" charset="0"/>
                <a:cs typeface="Times New Roman" panose="02020603050405020304" pitchFamily="18" charset="0"/>
                <a:sym typeface="+mn-ea"/>
              </a:rPr>
              <a:t>of stock and sale to make report easier.</a:t>
            </a:r>
            <a:br>
              <a:rPr lang="en-IN" altLang="en-US" sz="2000" dirty="0">
                <a:latin typeface="Times New Roman" panose="02020603050405020304" pitchFamily="18" charset="0"/>
                <a:cs typeface="Times New Roman" panose="02020603050405020304" pitchFamily="18" charset="0"/>
                <a:sym typeface="+mn-ea"/>
              </a:rPr>
            </a:br>
            <a:endParaRPr lang="en-IN" alt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2085" y="202565"/>
            <a:ext cx="11470640" cy="6858000"/>
          </a:xfrm>
        </p:spPr>
        <p:txBody>
          <a:bodyPr/>
          <a:p>
            <a:pPr marL="0" indent="0">
              <a:buFont typeface="Wingdings" panose="05000000000000000000" charset="0"/>
              <a:buNone/>
            </a:pPr>
            <a:r>
              <a:rPr lang="en-US" altLang="en-IN" sz="2800" dirty="0">
                <a:latin typeface="Times New Roman" panose="02020603050405020304" pitchFamily="18" charset="0"/>
                <a:cs typeface="Times New Roman" panose="02020603050405020304" pitchFamily="18" charset="0"/>
              </a:rPr>
              <a:t> </a:t>
            </a:r>
            <a:br>
              <a:rPr lang="en-IN" altLang="en-US" sz="2800" dirty="0">
                <a:latin typeface="Times New Roman" panose="02020603050405020304" pitchFamily="18" charset="0"/>
                <a:cs typeface="Times New Roman" panose="02020603050405020304" pitchFamily="18" charset="0"/>
              </a:rPr>
            </a:br>
            <a:br>
              <a:rPr lang="en-IN" altLang="en-US" sz="2800" dirty="0">
                <a:latin typeface="Times New Roman" panose="02020603050405020304" pitchFamily="18" charset="0"/>
                <a:cs typeface="Times New Roman" panose="02020603050405020304" pitchFamily="18" charset="0"/>
              </a:rPr>
            </a:br>
            <a:br>
              <a:rPr lang="en-IN" altLang="en-US" sz="2800" dirty="0">
                <a:latin typeface="Times New Roman" panose="02020603050405020304" pitchFamily="18" charset="0"/>
                <a:cs typeface="Times New Roman" panose="02020603050405020304" pitchFamily="18" charset="0"/>
              </a:rPr>
            </a:br>
            <a:r>
              <a:rPr lang="en-IN" altLang="en-US" sz="2800" b="1" u="sng" dirty="0">
                <a:solidFill>
                  <a:schemeClr val="accent6"/>
                </a:solidFill>
                <a:latin typeface="Times New Roman" panose="02020603050405020304" pitchFamily="18" charset="0"/>
                <a:cs typeface="Times New Roman" panose="02020603050405020304" pitchFamily="18" charset="0"/>
              </a:rPr>
              <a:t>Advantages of Proposed System –</a:t>
            </a:r>
            <a:br>
              <a:rPr lang="en-IN" altLang="en-US" sz="2800" b="1" u="sng" dirty="0">
                <a:solidFill>
                  <a:schemeClr val="accent6"/>
                </a:solidFill>
                <a:latin typeface="Times New Roman" panose="02020603050405020304" pitchFamily="18" charset="0"/>
                <a:cs typeface="Times New Roman" panose="02020603050405020304" pitchFamily="18" charset="0"/>
              </a:rPr>
            </a:br>
            <a:br>
              <a:rPr lang="en-IN" altLang="en-US" sz="2800" dirty="0">
                <a:solidFill>
                  <a:schemeClr val="accent6"/>
                </a:solidFill>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rPr>
              <a:t>•Shopping:</a:t>
            </a:r>
            <a:br>
              <a:rPr lang="en-IN" altLang="en-US" sz="2000" dirty="0">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rPr>
              <a:t>The application provides multiple jewelry categories such as diamond ,gold ,silver </a:t>
            </a:r>
            <a:br>
              <a:rPr lang="en-IN" altLang="en-US" sz="2000" dirty="0">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rPr>
              <a:t> platinum etc.</a:t>
            </a:r>
            <a:br>
              <a:rPr lang="en-IN" altLang="en-US" sz="2000" dirty="0">
                <a:latin typeface="Times New Roman" panose="02020603050405020304" pitchFamily="18" charset="0"/>
                <a:cs typeface="Times New Roman" panose="02020603050405020304" pitchFamily="18" charset="0"/>
              </a:rPr>
            </a:br>
            <a:br>
              <a:rPr lang="en-IN" altLang="en-US" sz="2000" dirty="0">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rPr>
              <a:t>•Email Confirmation:</a:t>
            </a:r>
            <a:br>
              <a:rPr lang="en-IN" altLang="en-US" sz="2000" dirty="0">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rPr>
              <a:t>The Email will provided to the customer after the transaction , so he will get the exact confirmation of order</a:t>
            </a:r>
            <a:br>
              <a:rPr lang="en-IN" altLang="en-US" sz="2000" dirty="0">
                <a:latin typeface="Times New Roman" panose="02020603050405020304" pitchFamily="18" charset="0"/>
                <a:cs typeface="Times New Roman" panose="02020603050405020304" pitchFamily="18" charset="0"/>
              </a:rPr>
            </a:br>
            <a:br>
              <a:rPr lang="en-IN" altLang="en-US" sz="2000" dirty="0">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sym typeface="+mn-ea"/>
              </a:rPr>
              <a:t>•Easy Access:</a:t>
            </a:r>
            <a:br>
              <a:rPr lang="en-IN" altLang="en-US" sz="2000" dirty="0">
                <a:latin typeface="Times New Roman" panose="02020603050405020304" pitchFamily="18" charset="0"/>
                <a:cs typeface="Times New Roman" panose="02020603050405020304" pitchFamily="18" charset="0"/>
                <a:sym typeface="+mn-ea"/>
              </a:rPr>
            </a:br>
            <a:r>
              <a:rPr lang="en-IN" altLang="en-US" sz="2000" dirty="0">
                <a:latin typeface="Times New Roman" panose="02020603050405020304" pitchFamily="18" charset="0"/>
                <a:cs typeface="Times New Roman" panose="02020603050405020304" pitchFamily="18" charset="0"/>
                <a:sym typeface="+mn-ea"/>
              </a:rPr>
              <a:t>The application is easy to access through its web address.</a:t>
            </a:r>
            <a:br>
              <a:rPr lang="en-IN" altLang="en-US" sz="2000" dirty="0">
                <a:latin typeface="Times New Roman" panose="02020603050405020304" pitchFamily="18" charset="0"/>
                <a:cs typeface="Times New Roman" panose="02020603050405020304" pitchFamily="18" charset="0"/>
                <a:sym typeface="+mn-ea"/>
              </a:rPr>
            </a:br>
            <a:br>
              <a:rPr lang="en-IN" altLang="en-US" sz="2000" dirty="0">
                <a:latin typeface="Times New Roman" panose="02020603050405020304" pitchFamily="18" charset="0"/>
                <a:cs typeface="Times New Roman" panose="02020603050405020304" pitchFamily="18" charset="0"/>
                <a:sym typeface="+mn-ea"/>
              </a:rPr>
            </a:br>
            <a:r>
              <a:rPr lang="en-IN" altLang="en-US" sz="2000" dirty="0">
                <a:latin typeface="Times New Roman" panose="02020603050405020304" pitchFamily="18" charset="0"/>
                <a:cs typeface="Times New Roman" panose="02020603050405020304" pitchFamily="18" charset="0"/>
                <a:sym typeface="+mn-ea"/>
              </a:rPr>
              <a:t>•Performance:</a:t>
            </a:r>
            <a:br>
              <a:rPr lang="en-IN" altLang="en-US" sz="2000" dirty="0">
                <a:latin typeface="Times New Roman" panose="02020603050405020304" pitchFamily="18" charset="0"/>
                <a:cs typeface="Times New Roman" panose="02020603050405020304" pitchFamily="18" charset="0"/>
                <a:sym typeface="+mn-ea"/>
              </a:rPr>
            </a:br>
            <a:r>
              <a:rPr lang="en-IN" altLang="en-US" sz="2000" dirty="0">
                <a:latin typeface="Times New Roman" panose="02020603050405020304" pitchFamily="18" charset="0"/>
                <a:cs typeface="Times New Roman" panose="02020603050405020304" pitchFamily="18" charset="0"/>
                <a:sym typeface="+mn-ea"/>
              </a:rPr>
              <a:t>The application handles multiple users in ease.</a:t>
            </a:r>
            <a:br>
              <a:rPr lang="en-IN" altLang="en-US" sz="2000" dirty="0">
                <a:latin typeface="Times New Roman" panose="02020603050405020304" pitchFamily="18" charset="0"/>
                <a:cs typeface="Times New Roman" panose="02020603050405020304" pitchFamily="18" charset="0"/>
                <a:sym typeface="+mn-ea"/>
              </a:rPr>
            </a:br>
            <a:br>
              <a:rPr lang="en-IN" altLang="en-US" sz="2000" dirty="0">
                <a:latin typeface="Times New Roman" panose="02020603050405020304" pitchFamily="18" charset="0"/>
                <a:cs typeface="Times New Roman" panose="02020603050405020304" pitchFamily="18" charset="0"/>
                <a:sym typeface="+mn-ea"/>
              </a:rPr>
            </a:br>
            <a:r>
              <a:rPr lang="en-IN" altLang="en-US" sz="2000" dirty="0">
                <a:latin typeface="Times New Roman" panose="02020603050405020304" pitchFamily="18" charset="0"/>
                <a:cs typeface="Times New Roman" panose="02020603050405020304" pitchFamily="18" charset="0"/>
                <a:sym typeface="+mn-ea"/>
              </a:rPr>
              <a:t>•Security:</a:t>
            </a:r>
            <a:br>
              <a:rPr lang="en-IN" altLang="en-US" sz="2000" dirty="0">
                <a:latin typeface="Times New Roman" panose="02020603050405020304" pitchFamily="18" charset="0"/>
                <a:cs typeface="Times New Roman" panose="02020603050405020304" pitchFamily="18" charset="0"/>
                <a:sym typeface="+mn-ea"/>
              </a:rPr>
            </a:br>
            <a:r>
              <a:rPr lang="en-IN" altLang="en-US" sz="2000" dirty="0">
                <a:latin typeface="Times New Roman" panose="02020603050405020304" pitchFamily="18" charset="0"/>
                <a:cs typeface="Times New Roman" panose="02020603050405020304" pitchFamily="18" charset="0"/>
                <a:sym typeface="+mn-ea"/>
              </a:rPr>
              <a:t>The secure architecture is provided in application with the log in and log out passw</a:t>
            </a:r>
            <a:r>
              <a:rPr lang="en-US" altLang="en-IN" sz="2000" dirty="0">
                <a:latin typeface="Times New Roman" panose="02020603050405020304" pitchFamily="18" charset="0"/>
                <a:cs typeface="Times New Roman" panose="02020603050405020304" pitchFamily="18" charset="0"/>
                <a:sym typeface="+mn-ea"/>
              </a:rPr>
              <a:t>ord</a:t>
            </a:r>
            <a:br>
              <a:rPr lang="en-US" altLang="en-IN" sz="2000" dirty="0">
                <a:latin typeface="Times New Roman" panose="02020603050405020304" pitchFamily="18" charset="0"/>
                <a:cs typeface="Times New Roman" panose="02020603050405020304" pitchFamily="18" charset="0"/>
                <a:sym typeface="+mn-ea"/>
              </a:rPr>
            </a:br>
            <a:r>
              <a:rPr lang="en-IN" altLang="en-US" sz="2000" dirty="0">
                <a:latin typeface="Times New Roman" panose="02020603050405020304" pitchFamily="18" charset="0"/>
                <a:cs typeface="Times New Roman" panose="02020603050405020304" pitchFamily="18" charset="0"/>
                <a:sym typeface="+mn-ea"/>
              </a:rPr>
              <a:t> is mandatory to for the shopping.</a:t>
            </a:r>
            <a:br>
              <a:rPr lang="en-IN" altLang="en-US" sz="2000" dirty="0">
                <a:latin typeface="Times New Roman" panose="02020603050405020304" pitchFamily="18" charset="0"/>
                <a:cs typeface="Times New Roman" panose="02020603050405020304" pitchFamily="18" charset="0"/>
                <a:sym typeface="+mn-ea"/>
              </a:rPr>
            </a:br>
            <a:br>
              <a:rPr lang="en-IN" altLang="en-US" sz="2000" dirty="0">
                <a:latin typeface="Times New Roman" panose="02020603050405020304" pitchFamily="18" charset="0"/>
                <a:cs typeface="Times New Roman" panose="02020603050405020304" pitchFamily="18" charset="0"/>
                <a:sym typeface="+mn-ea"/>
              </a:rPr>
            </a:br>
            <a:br>
              <a:rPr lang="en-IN" altLang="en-US" sz="2000" dirty="0">
                <a:latin typeface="Times New Roman" panose="02020603050405020304" pitchFamily="18" charset="0"/>
                <a:cs typeface="Times New Roman" panose="02020603050405020304" pitchFamily="18" charset="0"/>
                <a:sym typeface="+mn-ea"/>
              </a:rPr>
            </a:br>
            <a:br>
              <a:rPr lang="en-IN" altLang="en-US" sz="2400" dirty="0">
                <a:latin typeface="Times New Roman" panose="02020603050405020304" pitchFamily="18" charset="0"/>
                <a:cs typeface="Times New Roman" panose="02020603050405020304" pitchFamily="18" charset="0"/>
              </a:rPr>
            </a:b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b="1" u="sng" dirty="0">
                <a:solidFill>
                  <a:schemeClr val="accent6"/>
                </a:solidFill>
                <a:latin typeface="Times New Roman" panose="02020603050405020304" pitchFamily="18" charset="0"/>
                <a:cs typeface="Times New Roman" panose="02020603050405020304" pitchFamily="18" charset="0"/>
              </a:rPr>
              <a:t>Objectives</a:t>
            </a:r>
            <a:endParaRPr lang="en-IN" altLang="en-US" sz="3200"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716317"/>
            <a:ext cx="10972800" cy="4525963"/>
          </a:xfrm>
        </p:spPr>
        <p:txBody>
          <a:bodyPr>
            <a:normAutofit lnSpcReduction="20000"/>
          </a:bodyPr>
          <a:lstStyle/>
          <a:p>
            <a:r>
              <a:rPr lang="en-IN" altLang="en-US" sz="2400" dirty="0">
                <a:latin typeface="Times New Roman" panose="02020603050405020304" pitchFamily="18" charset="0"/>
                <a:cs typeface="Times New Roman" panose="02020603050405020304" pitchFamily="18" charset="0"/>
              </a:rPr>
              <a:t>The main objective of </a:t>
            </a:r>
            <a:r>
              <a:rPr lang="en-US" altLang="en-IN" sz="2400" dirty="0">
                <a:latin typeface="Times New Roman" panose="02020603050405020304" pitchFamily="18" charset="0"/>
                <a:cs typeface="Times New Roman" panose="02020603050405020304" pitchFamily="18" charset="0"/>
              </a:rPr>
              <a:t>this</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webapp</a:t>
            </a:r>
            <a:r>
              <a:rPr lang="en-IN" altLang="en-US" sz="2400" dirty="0">
                <a:latin typeface="Times New Roman" panose="02020603050405020304" pitchFamily="18" charset="0"/>
                <a:cs typeface="Times New Roman" panose="02020603050405020304" pitchFamily="18" charset="0"/>
              </a:rPr>
              <a:t> is to</a:t>
            </a:r>
            <a:r>
              <a:rPr lang="en-US" altLang="en-IN" sz="2400" dirty="0">
                <a:latin typeface="Times New Roman" panose="02020603050405020304" pitchFamily="18" charset="0"/>
                <a:cs typeface="Times New Roman" panose="02020603050405020304" pitchFamily="18" charset="0"/>
              </a:rPr>
              <a:t> create </a:t>
            </a:r>
            <a:r>
              <a:rPr lang="en-IN" altLang="en-US" sz="2400" dirty="0">
                <a:latin typeface="Times New Roman" panose="02020603050405020304" pitchFamily="18" charset="0"/>
                <a:cs typeface="Times New Roman" panose="02020603050405020304" pitchFamily="18" charset="0"/>
              </a:rPr>
              <a:t>online </a:t>
            </a:r>
            <a:r>
              <a:rPr lang="en-US" altLang="en-IN" sz="2400" dirty="0">
                <a:latin typeface="Times New Roman" panose="02020603050405020304" pitchFamily="18" charset="0"/>
                <a:cs typeface="Times New Roman" panose="02020603050405020304" pitchFamily="18" charset="0"/>
              </a:rPr>
              <a:t>communication. </a:t>
            </a:r>
            <a:endParaRPr lang="en-US" altLang="en-IN" sz="2400" dirty="0">
              <a:latin typeface="Times New Roman" panose="02020603050405020304" pitchFamily="18" charset="0"/>
              <a:cs typeface="Times New Roman" panose="02020603050405020304" pitchFamily="18" charset="0"/>
            </a:endParaRPr>
          </a:p>
          <a:p>
            <a:pPr marL="114300" indent="0">
              <a:buNone/>
            </a:pPr>
            <a:endParaRPr lang="en-US" altLang="en-IN" sz="2400" dirty="0">
              <a:latin typeface="Times New Roman" panose="02020603050405020304" pitchFamily="18" charset="0"/>
              <a:cs typeface="Times New Roman" panose="02020603050405020304" pitchFamily="18" charset="0"/>
            </a:endParaRPr>
          </a:p>
          <a:p>
            <a:r>
              <a:rPr lang="en-US" altLang="en-IN" sz="2400" dirty="0">
                <a:latin typeface="Times New Roman" panose="02020603050405020304" pitchFamily="18" charset="0"/>
                <a:cs typeface="Times New Roman" panose="02020603050405020304" pitchFamily="18" charset="0"/>
              </a:rPr>
              <a:t>Sanwaad</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webapp</a:t>
            </a:r>
            <a:r>
              <a:rPr lang="en-IN" altLang="en-US" sz="2400" dirty="0">
                <a:latin typeface="Times New Roman" panose="02020603050405020304" pitchFamily="18" charset="0"/>
                <a:cs typeface="Times New Roman" panose="02020603050405020304" pitchFamily="18" charset="0"/>
              </a:rPr>
              <a:t> system is software which </a:t>
            </a:r>
            <a:r>
              <a:rPr lang="en-US" altLang="en-IN" sz="2400" dirty="0">
                <a:latin typeface="Times New Roman" panose="02020603050405020304" pitchFamily="18" charset="0"/>
                <a:cs typeface="Times New Roman" panose="02020603050405020304" pitchFamily="18" charset="0"/>
              </a:rPr>
              <a:t>provides more privacy while sharing media and documents.</a:t>
            </a:r>
            <a:endParaRPr lang="en-US" altLang="en-IN" sz="2400" dirty="0">
              <a:latin typeface="Times New Roman" panose="02020603050405020304" pitchFamily="18" charset="0"/>
              <a:cs typeface="Times New Roman" panose="02020603050405020304" pitchFamily="18" charset="0"/>
            </a:endParaRPr>
          </a:p>
          <a:p>
            <a:pPr marL="114300" indent="0">
              <a:buNone/>
            </a:pPr>
            <a:endParaRPr lang="en-US" altLang="en-IN" sz="2400"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The system contains </a:t>
            </a:r>
            <a:r>
              <a:rPr lang="en-US" altLang="en-IN" sz="2400" dirty="0">
                <a:latin typeface="Times New Roman" panose="02020603050405020304" pitchFamily="18" charset="0"/>
                <a:cs typeface="Times New Roman" panose="02020603050405020304" pitchFamily="18" charset="0"/>
              </a:rPr>
              <a:t>more security comparing to other messaging app.</a:t>
            </a:r>
            <a:endParaRPr lang="en-US" altLang="en-IN" sz="2400" dirty="0">
              <a:latin typeface="Times New Roman" panose="02020603050405020304" pitchFamily="18" charset="0"/>
              <a:cs typeface="Times New Roman" panose="02020603050405020304" pitchFamily="18" charset="0"/>
            </a:endParaRPr>
          </a:p>
          <a:p>
            <a:endParaRPr lang="en-US" altLang="en-IN" sz="2400" dirty="0">
              <a:latin typeface="Times New Roman" panose="02020603050405020304" pitchFamily="18" charset="0"/>
              <a:cs typeface="Times New Roman" panose="02020603050405020304" pitchFamily="18" charset="0"/>
            </a:endParaRPr>
          </a:p>
          <a:p>
            <a:r>
              <a:rPr lang="en-US" altLang="en-IN" sz="2400" dirty="0">
                <a:latin typeface="Times New Roman" panose="02020603050405020304" pitchFamily="18" charset="0"/>
                <a:cs typeface="Times New Roman" panose="02020603050405020304" pitchFamily="18" charset="0"/>
              </a:rPr>
              <a:t>This webapp is very beneficial for professional work .</a:t>
            </a:r>
            <a:endParaRPr lang="en-US" altLang="en-IN" sz="2400" dirty="0">
              <a:latin typeface="Times New Roman" panose="02020603050405020304" pitchFamily="18" charset="0"/>
              <a:cs typeface="Times New Roman" panose="02020603050405020304" pitchFamily="18" charset="0"/>
            </a:endParaRPr>
          </a:p>
          <a:p>
            <a:pPr marL="114300" indent="0">
              <a:buNone/>
            </a:pPr>
            <a:endParaRPr lang="en-IN" altLang="en-US" sz="2400"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So we can say the core purpose of this system is </a:t>
            </a:r>
            <a:r>
              <a:rPr lang="en-US" altLang="en-IN" sz="2400" dirty="0">
                <a:latin typeface="Times New Roman" panose="02020603050405020304" pitchFamily="18" charset="0"/>
                <a:cs typeface="Times New Roman" panose="02020603050405020304" pitchFamily="18" charset="0"/>
              </a:rPr>
              <a:t>create to both private and </a:t>
            </a:r>
            <a:endParaRPr lang="en-US" altLang="en-IN" sz="2400" dirty="0">
              <a:latin typeface="Times New Roman" panose="02020603050405020304" pitchFamily="18" charset="0"/>
              <a:cs typeface="Times New Roman" panose="02020603050405020304" pitchFamily="18" charset="0"/>
            </a:endParaRPr>
          </a:p>
          <a:p>
            <a:pPr marL="114300" indent="0">
              <a:buNone/>
            </a:pPr>
            <a:r>
              <a:rPr lang="en-US" altLang="en-IN" sz="2400" dirty="0">
                <a:latin typeface="Times New Roman" panose="02020603050405020304" pitchFamily="18" charset="0"/>
                <a:cs typeface="Times New Roman" panose="02020603050405020304" pitchFamily="18" charset="0"/>
              </a:rPr>
              <a:t>  professional conversation  between two parties without any hesitation .</a:t>
            </a:r>
            <a:endParaRPr lang="en-US" altLang="en-IN" sz="2400" dirty="0">
              <a:latin typeface="Times New Roman" panose="02020603050405020304" pitchFamily="18" charset="0"/>
              <a:cs typeface="Times New Roman" panose="02020603050405020304" pitchFamily="18" charset="0"/>
            </a:endParaRPr>
          </a:p>
          <a:p>
            <a:pPr marL="114300" indent="0">
              <a:buNone/>
            </a:pPr>
            <a:endParaRPr lang="en-US" altLang="en-IN" sz="2400" dirty="0">
              <a:latin typeface="Times New Roman" panose="02020603050405020304" pitchFamily="18" charset="0"/>
              <a:cs typeface="Times New Roman" panose="02020603050405020304" pitchFamily="18" charset="0"/>
            </a:endParaRPr>
          </a:p>
          <a:p>
            <a:pPr marL="114300" indent="0">
              <a:buNone/>
            </a:pPr>
            <a:endParaRPr lang="en-US" altLang="en-IN" sz="2400" dirty="0">
              <a:latin typeface="Times New Roman" panose="02020603050405020304" pitchFamily="18" charset="0"/>
              <a:cs typeface="Times New Roman" panose="02020603050405020304" pitchFamily="18" charset="0"/>
            </a:endParaRPr>
          </a:p>
        </p:txBody>
      </p:sp>
      <p:pic>
        <p:nvPicPr>
          <p:cNvPr id="4" name="Google Shape;116;p3"/>
          <p:cNvPicPr preferRelativeResize="0"/>
          <p:nvPr/>
        </p:nvPicPr>
        <p:blipFill rotWithShape="1">
          <a:blip r:embed="rId1"/>
          <a:srcRect/>
          <a:stretch>
            <a:fillRect/>
          </a:stretch>
        </p:blipFill>
        <p:spPr>
          <a:xfrm>
            <a:off x="10447338" y="3628"/>
            <a:ext cx="1744662" cy="16994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7114</Words>
  <Application>WPS Presentation</Application>
  <PresentationFormat>Custom</PresentationFormat>
  <Paragraphs>210</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Times New Roman</vt:lpstr>
      <vt:lpstr>Wingdings</vt:lpstr>
      <vt:lpstr>Microsoft YaHei</vt:lpstr>
      <vt:lpstr>Arial Unicode MS</vt:lpstr>
      <vt:lpstr>Calibri</vt:lpstr>
      <vt:lpstr>Blue Waves</vt:lpstr>
      <vt:lpstr>PowerPoint 演示文稿</vt:lpstr>
      <vt:lpstr>PowerPoint 演示文稿</vt:lpstr>
      <vt:lpstr>Introduction </vt:lpstr>
      <vt:lpstr>                </vt:lpstr>
      <vt:lpstr>PowerPoint 演示文稿</vt:lpstr>
      <vt:lpstr>Disadvantages of current system -  The current system is very time consuming.  It is very difficult to analyze the sale manually.  To sale and store more workers are required.  Calculation of money and reporting are done manually.  The selling ratio is not much due to less workers.</vt:lpstr>
      <vt:lpstr>Proposed System</vt:lpstr>
      <vt:lpstr>    Advantages of Proposed System –  •Shopping: The application provides multiple jewelry categories such as diamond ,gold ,silver   platinum etc.  •Email Confirmation: The Email will provided to the customer after the transaction , so he will get the exact confirmation of order  •Easy Access: The application is easy to access through its web address.  •Performance: The application handles multiple users in ease.  •Security: The secure architecture is provided in application with the log in and log out password  is mandatory to for the shopping.     </vt:lpstr>
      <vt:lpstr>Objectives</vt:lpstr>
      <vt:lpstr> Requirement Analysis</vt:lpstr>
      <vt:lpstr>In most shops all the sales are manually handled by shopkeepers. This procedure is time consuming. Each and everything related to shop or related to customer is stored manually and if the paper stored is lost by mistake then there is loss of record and also wastage of papers. All this work is very tedious to all the workers.  In some shops online sale can be taken for short manner. But there is a risk of server hack. Or the lack of knowledge of the computer system. This is online shopping system so customer think that they can buy the products from computer. So from home , workplace or any other remote place they can buy or search for product.  </vt:lpstr>
      <vt:lpstr>PowerPoint 演示文稿</vt:lpstr>
      <vt:lpstr>PowerPoint 演示文稿</vt:lpstr>
      <vt:lpstr>                            </vt:lpstr>
      <vt:lpstr>Usecase Diagram</vt:lpstr>
      <vt:lpstr>State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Pranav Phadatare</dc:creator>
  <cp:lastModifiedBy>tanma</cp:lastModifiedBy>
  <cp:revision>33</cp:revision>
  <dcterms:created xsi:type="dcterms:W3CDTF">2021-07-21T17:44:00Z</dcterms:created>
  <dcterms:modified xsi:type="dcterms:W3CDTF">2022-07-11T17:32:06Z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EDD644B412A74D0EB329EE7C8B3DFA19</vt:lpwstr>
  </property>
</Properties>
</file>