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7" r:id="rId3"/>
    <p:sldId id="266" r:id="rId4"/>
    <p:sldId id="267" r:id="rId5"/>
    <p:sldId id="268" r:id="rId6"/>
    <p:sldId id="269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B2F6A4-DB25-47E2-AED7-9F7F0EA969D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62BB917-5211-4CC7-9C94-C5490713CB7B}">
      <dgm:prSet/>
      <dgm:spPr/>
      <dgm:t>
        <a:bodyPr/>
        <a:lstStyle/>
        <a:p>
          <a:r>
            <a:rPr lang="en-US"/>
            <a:t>S</a:t>
          </a:r>
          <a:r>
            <a:rPr lang="en-US" b="1"/>
            <a:t>teps Taken:</a:t>
          </a:r>
          <a:endParaRPr lang="en-US"/>
        </a:p>
      </dgm:t>
    </dgm:pt>
    <dgm:pt modelId="{D573BF3B-1BEE-4C52-A4EB-278DD9139CBD}" type="parTrans" cxnId="{83FDE40A-272E-4351-A3BF-EEC66B2537E0}">
      <dgm:prSet/>
      <dgm:spPr/>
      <dgm:t>
        <a:bodyPr/>
        <a:lstStyle/>
        <a:p>
          <a:endParaRPr lang="en-US"/>
        </a:p>
      </dgm:t>
    </dgm:pt>
    <dgm:pt modelId="{A69821A6-2244-4D39-AC62-284574540CE3}" type="sibTrans" cxnId="{83FDE40A-272E-4351-A3BF-EEC66B2537E0}">
      <dgm:prSet/>
      <dgm:spPr/>
      <dgm:t>
        <a:bodyPr/>
        <a:lstStyle/>
        <a:p>
          <a:endParaRPr lang="en-US"/>
        </a:p>
      </dgm:t>
    </dgm:pt>
    <dgm:pt modelId="{DD7DD239-DFAC-43A8-9D59-F98269FE2A2D}">
      <dgm:prSet/>
      <dgm:spPr/>
      <dgm:t>
        <a:bodyPr/>
        <a:lstStyle/>
        <a:p>
          <a:r>
            <a:rPr lang="en-US" dirty="0"/>
            <a:t>Created Microsoft 365 Developer tenant Andy did this step for me.</a:t>
          </a:r>
        </a:p>
      </dgm:t>
    </dgm:pt>
    <dgm:pt modelId="{CAC02EC5-6106-49F2-9683-1285757FFF4C}" type="parTrans" cxnId="{82F6E584-7EA5-4F3C-89A4-A09B09B573A6}">
      <dgm:prSet/>
      <dgm:spPr/>
      <dgm:t>
        <a:bodyPr/>
        <a:lstStyle/>
        <a:p>
          <a:endParaRPr lang="en-US"/>
        </a:p>
      </dgm:t>
    </dgm:pt>
    <dgm:pt modelId="{9F0A2725-C4CE-4D12-8423-6BFE30ADB6BE}" type="sibTrans" cxnId="{82F6E584-7EA5-4F3C-89A4-A09B09B573A6}">
      <dgm:prSet/>
      <dgm:spPr/>
      <dgm:t>
        <a:bodyPr/>
        <a:lstStyle/>
        <a:p>
          <a:endParaRPr lang="en-US"/>
        </a:p>
      </dgm:t>
    </dgm:pt>
    <dgm:pt modelId="{BA48394B-8ED3-4E95-A733-4E8A5876D578}">
      <dgm:prSet/>
      <dgm:spPr/>
      <dgm:t>
        <a:bodyPr/>
        <a:lstStyle/>
        <a:p>
          <a:r>
            <a:rPr lang="en-US" dirty="0"/>
            <a:t>Connected Office 365 app in Okta (WS-Fed )</a:t>
          </a:r>
        </a:p>
      </dgm:t>
    </dgm:pt>
    <dgm:pt modelId="{1401B704-F555-45D8-A92D-713A03795EAE}" type="parTrans" cxnId="{91D058DA-11EA-40EF-A5FB-C49FDD3A3E8D}">
      <dgm:prSet/>
      <dgm:spPr/>
      <dgm:t>
        <a:bodyPr/>
        <a:lstStyle/>
        <a:p>
          <a:endParaRPr lang="en-US"/>
        </a:p>
      </dgm:t>
    </dgm:pt>
    <dgm:pt modelId="{588B70B2-7B40-4565-A9B5-2A7D5EFA1D8A}" type="sibTrans" cxnId="{91D058DA-11EA-40EF-A5FB-C49FDD3A3E8D}">
      <dgm:prSet/>
      <dgm:spPr/>
      <dgm:t>
        <a:bodyPr/>
        <a:lstStyle/>
        <a:p>
          <a:endParaRPr lang="en-US"/>
        </a:p>
      </dgm:t>
    </dgm:pt>
    <dgm:pt modelId="{4FC45CE3-09E4-487A-B195-E1501D333B9A}">
      <dgm:prSet/>
      <dgm:spPr/>
      <dgm:t>
        <a:bodyPr/>
        <a:lstStyle/>
        <a:p>
          <a:r>
            <a:rPr lang="en-US"/>
            <a:t>Enabled automatic provisioning (API)</a:t>
          </a:r>
        </a:p>
      </dgm:t>
    </dgm:pt>
    <dgm:pt modelId="{591B0FAD-197F-48E2-8277-01D29E70B624}" type="parTrans" cxnId="{C477E6B6-B39E-4019-BC55-79A95B969E47}">
      <dgm:prSet/>
      <dgm:spPr/>
      <dgm:t>
        <a:bodyPr/>
        <a:lstStyle/>
        <a:p>
          <a:endParaRPr lang="en-US"/>
        </a:p>
      </dgm:t>
    </dgm:pt>
    <dgm:pt modelId="{82AA6809-E5CA-4590-BE66-10A86F564E67}" type="sibTrans" cxnId="{C477E6B6-B39E-4019-BC55-79A95B969E47}">
      <dgm:prSet/>
      <dgm:spPr/>
      <dgm:t>
        <a:bodyPr/>
        <a:lstStyle/>
        <a:p>
          <a:endParaRPr lang="en-US"/>
        </a:p>
      </dgm:t>
    </dgm:pt>
    <dgm:pt modelId="{42FDDF1E-E2D5-4FA4-8CBF-E0488D9E73FE}">
      <dgm:prSet/>
      <dgm:spPr/>
      <dgm:t>
        <a:bodyPr/>
        <a:lstStyle/>
        <a:p>
          <a:r>
            <a:rPr lang="en-US"/>
            <a:t>Tested successful login from Okta → O365</a:t>
          </a:r>
        </a:p>
      </dgm:t>
    </dgm:pt>
    <dgm:pt modelId="{D556837A-8FA9-43BA-96F9-D5F88A992E48}" type="parTrans" cxnId="{5FD04ED4-ECF9-44C8-86F3-9F68FF27E404}">
      <dgm:prSet/>
      <dgm:spPr/>
      <dgm:t>
        <a:bodyPr/>
        <a:lstStyle/>
        <a:p>
          <a:endParaRPr lang="en-US"/>
        </a:p>
      </dgm:t>
    </dgm:pt>
    <dgm:pt modelId="{6327E48A-1B9E-41D9-81FC-15E6D4C70FE3}" type="sibTrans" cxnId="{5FD04ED4-ECF9-44C8-86F3-9F68FF27E404}">
      <dgm:prSet/>
      <dgm:spPr/>
      <dgm:t>
        <a:bodyPr/>
        <a:lstStyle/>
        <a:p>
          <a:endParaRPr lang="en-US"/>
        </a:p>
      </dgm:t>
    </dgm:pt>
    <dgm:pt modelId="{99213292-9DF3-4005-8C4E-46EB46404403}">
      <dgm:prSet/>
      <dgm:spPr/>
      <dgm:t>
        <a:bodyPr/>
        <a:lstStyle/>
        <a:p>
          <a:r>
            <a:rPr lang="en-US" i="1" dirty="0"/>
            <a:t>Visual:</a:t>
          </a:r>
          <a:r>
            <a:rPr lang="en-US" dirty="0"/>
            <a:t> Simple flow diagram:</a:t>
          </a:r>
          <a:br>
            <a:rPr lang="en-US" dirty="0"/>
          </a:br>
          <a:r>
            <a:rPr lang="en-US" dirty="0"/>
            <a:t>User → Okta (Login) → Office 365 (Federated Access)</a:t>
          </a:r>
        </a:p>
      </dgm:t>
    </dgm:pt>
    <dgm:pt modelId="{CB1640DD-97F9-4A88-9047-A3D97D16868E}" type="parTrans" cxnId="{67A86C9D-4EB7-4803-BE0A-1BEF9C2765CC}">
      <dgm:prSet/>
      <dgm:spPr/>
      <dgm:t>
        <a:bodyPr/>
        <a:lstStyle/>
        <a:p>
          <a:endParaRPr lang="en-US"/>
        </a:p>
      </dgm:t>
    </dgm:pt>
    <dgm:pt modelId="{521F4E93-6FE3-42A2-A261-A1DF2C3D99B8}" type="sibTrans" cxnId="{67A86C9D-4EB7-4803-BE0A-1BEF9C2765CC}">
      <dgm:prSet/>
      <dgm:spPr/>
      <dgm:t>
        <a:bodyPr/>
        <a:lstStyle/>
        <a:p>
          <a:endParaRPr lang="en-US"/>
        </a:p>
      </dgm:t>
    </dgm:pt>
    <dgm:pt modelId="{8ED8E139-AB81-400F-B87D-F4390B568C7C}" type="pres">
      <dgm:prSet presAssocID="{56B2F6A4-DB25-47E2-AED7-9F7F0EA969DB}" presName="linear" presStyleCnt="0">
        <dgm:presLayoutVars>
          <dgm:animLvl val="lvl"/>
          <dgm:resizeHandles val="exact"/>
        </dgm:presLayoutVars>
      </dgm:prSet>
      <dgm:spPr/>
    </dgm:pt>
    <dgm:pt modelId="{DC8A3E76-5406-45D4-8D88-A049F3BAEBB3}" type="pres">
      <dgm:prSet presAssocID="{E62BB917-5211-4CC7-9C94-C5490713CB7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E1B3087-90F6-422D-A600-1903F7FDC761}" type="pres">
      <dgm:prSet presAssocID="{A69821A6-2244-4D39-AC62-284574540CE3}" presName="spacer" presStyleCnt="0"/>
      <dgm:spPr/>
    </dgm:pt>
    <dgm:pt modelId="{E6F1A5B8-5C10-4DB5-AE46-D3AF9B006B0E}" type="pres">
      <dgm:prSet presAssocID="{DD7DD239-DFAC-43A8-9D59-F98269FE2A2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3A99A52-E372-4586-881C-2CE72BC27E21}" type="pres">
      <dgm:prSet presAssocID="{9F0A2725-C4CE-4D12-8423-6BFE30ADB6BE}" presName="spacer" presStyleCnt="0"/>
      <dgm:spPr/>
    </dgm:pt>
    <dgm:pt modelId="{FA8315D7-2703-4CA8-9D16-496FADE67BFE}" type="pres">
      <dgm:prSet presAssocID="{BA48394B-8ED3-4E95-A733-4E8A5876D57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A506E1A-ADA1-47C0-AF36-A53343E1A46C}" type="pres">
      <dgm:prSet presAssocID="{588B70B2-7B40-4565-A9B5-2A7D5EFA1D8A}" presName="spacer" presStyleCnt="0"/>
      <dgm:spPr/>
    </dgm:pt>
    <dgm:pt modelId="{3C89E681-746D-46B1-ACC4-CF0661165657}" type="pres">
      <dgm:prSet presAssocID="{4FC45CE3-09E4-487A-B195-E1501D333B9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AFE0E72-5B9E-469B-A630-AD527903ACA0}" type="pres">
      <dgm:prSet presAssocID="{82AA6809-E5CA-4590-BE66-10A86F564E67}" presName="spacer" presStyleCnt="0"/>
      <dgm:spPr/>
    </dgm:pt>
    <dgm:pt modelId="{6F3C62C9-E367-4E5C-95D1-CAD69AE06572}" type="pres">
      <dgm:prSet presAssocID="{42FDDF1E-E2D5-4FA4-8CBF-E0488D9E73F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7EBD661-F3DF-4CC6-A957-0E9C5411DBF8}" type="pres">
      <dgm:prSet presAssocID="{6327E48A-1B9E-41D9-81FC-15E6D4C70FE3}" presName="spacer" presStyleCnt="0"/>
      <dgm:spPr/>
    </dgm:pt>
    <dgm:pt modelId="{13393211-6C4F-4FBE-A705-5DBF2977BA6A}" type="pres">
      <dgm:prSet presAssocID="{99213292-9DF3-4005-8C4E-46EB4640440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3FDE40A-272E-4351-A3BF-EEC66B2537E0}" srcId="{56B2F6A4-DB25-47E2-AED7-9F7F0EA969DB}" destId="{E62BB917-5211-4CC7-9C94-C5490713CB7B}" srcOrd="0" destOrd="0" parTransId="{D573BF3B-1BEE-4C52-A4EB-278DD9139CBD}" sibTransId="{A69821A6-2244-4D39-AC62-284574540CE3}"/>
    <dgm:cxn modelId="{8CAD5967-581B-417C-8AEF-D0224487F4E8}" type="presOf" srcId="{E62BB917-5211-4CC7-9C94-C5490713CB7B}" destId="{DC8A3E76-5406-45D4-8D88-A049F3BAEBB3}" srcOrd="0" destOrd="0" presId="urn:microsoft.com/office/officeart/2005/8/layout/vList2"/>
    <dgm:cxn modelId="{D6DBAA4C-B1AD-4BA2-8481-70F98D3DF7A8}" type="presOf" srcId="{99213292-9DF3-4005-8C4E-46EB46404403}" destId="{13393211-6C4F-4FBE-A705-5DBF2977BA6A}" srcOrd="0" destOrd="0" presId="urn:microsoft.com/office/officeart/2005/8/layout/vList2"/>
    <dgm:cxn modelId="{82F6E584-7EA5-4F3C-89A4-A09B09B573A6}" srcId="{56B2F6A4-DB25-47E2-AED7-9F7F0EA969DB}" destId="{DD7DD239-DFAC-43A8-9D59-F98269FE2A2D}" srcOrd="1" destOrd="0" parTransId="{CAC02EC5-6106-49F2-9683-1285757FFF4C}" sibTransId="{9F0A2725-C4CE-4D12-8423-6BFE30ADB6BE}"/>
    <dgm:cxn modelId="{67A86C9D-4EB7-4803-BE0A-1BEF9C2765CC}" srcId="{56B2F6A4-DB25-47E2-AED7-9F7F0EA969DB}" destId="{99213292-9DF3-4005-8C4E-46EB46404403}" srcOrd="5" destOrd="0" parTransId="{CB1640DD-97F9-4A88-9047-A3D97D16868E}" sibTransId="{521F4E93-6FE3-42A2-A261-A1DF2C3D99B8}"/>
    <dgm:cxn modelId="{410E92A3-58A9-42DC-A22A-3C6D0C5F9CCE}" type="presOf" srcId="{42FDDF1E-E2D5-4FA4-8CBF-E0488D9E73FE}" destId="{6F3C62C9-E367-4E5C-95D1-CAD69AE06572}" srcOrd="0" destOrd="0" presId="urn:microsoft.com/office/officeart/2005/8/layout/vList2"/>
    <dgm:cxn modelId="{C477E6B6-B39E-4019-BC55-79A95B969E47}" srcId="{56B2F6A4-DB25-47E2-AED7-9F7F0EA969DB}" destId="{4FC45CE3-09E4-487A-B195-E1501D333B9A}" srcOrd="3" destOrd="0" parTransId="{591B0FAD-197F-48E2-8277-01D29E70B624}" sibTransId="{82AA6809-E5CA-4590-BE66-10A86F564E67}"/>
    <dgm:cxn modelId="{B76B37BE-C3EB-4E58-9B8E-6DA6A4CBE49E}" type="presOf" srcId="{56B2F6A4-DB25-47E2-AED7-9F7F0EA969DB}" destId="{8ED8E139-AB81-400F-B87D-F4390B568C7C}" srcOrd="0" destOrd="0" presId="urn:microsoft.com/office/officeart/2005/8/layout/vList2"/>
    <dgm:cxn modelId="{5FD04ED4-ECF9-44C8-86F3-9F68FF27E404}" srcId="{56B2F6A4-DB25-47E2-AED7-9F7F0EA969DB}" destId="{42FDDF1E-E2D5-4FA4-8CBF-E0488D9E73FE}" srcOrd="4" destOrd="0" parTransId="{D556837A-8FA9-43BA-96F9-D5F88A992E48}" sibTransId="{6327E48A-1B9E-41D9-81FC-15E6D4C70FE3}"/>
    <dgm:cxn modelId="{91D058DA-11EA-40EF-A5FB-C49FDD3A3E8D}" srcId="{56B2F6A4-DB25-47E2-AED7-9F7F0EA969DB}" destId="{BA48394B-8ED3-4E95-A733-4E8A5876D578}" srcOrd="2" destOrd="0" parTransId="{1401B704-F555-45D8-A92D-713A03795EAE}" sibTransId="{588B70B2-7B40-4565-A9B5-2A7D5EFA1D8A}"/>
    <dgm:cxn modelId="{9AA44DDD-ADB2-43C2-811C-7F62E63E2C49}" type="presOf" srcId="{DD7DD239-DFAC-43A8-9D59-F98269FE2A2D}" destId="{E6F1A5B8-5C10-4DB5-AE46-D3AF9B006B0E}" srcOrd="0" destOrd="0" presId="urn:microsoft.com/office/officeart/2005/8/layout/vList2"/>
    <dgm:cxn modelId="{D45072E1-875E-405F-872A-C80C486795C0}" type="presOf" srcId="{BA48394B-8ED3-4E95-A733-4E8A5876D578}" destId="{FA8315D7-2703-4CA8-9D16-496FADE67BFE}" srcOrd="0" destOrd="0" presId="urn:microsoft.com/office/officeart/2005/8/layout/vList2"/>
    <dgm:cxn modelId="{CACD8AFC-3A9E-44B6-8404-017B17EDD336}" type="presOf" srcId="{4FC45CE3-09E4-487A-B195-E1501D333B9A}" destId="{3C89E681-746D-46B1-ACC4-CF0661165657}" srcOrd="0" destOrd="0" presId="urn:microsoft.com/office/officeart/2005/8/layout/vList2"/>
    <dgm:cxn modelId="{03BA3FE3-30B8-4AE8-80CB-726FA3A38F1F}" type="presParOf" srcId="{8ED8E139-AB81-400F-B87D-F4390B568C7C}" destId="{DC8A3E76-5406-45D4-8D88-A049F3BAEBB3}" srcOrd="0" destOrd="0" presId="urn:microsoft.com/office/officeart/2005/8/layout/vList2"/>
    <dgm:cxn modelId="{CF8CDE97-F499-4717-A18E-F7A8C5ABDAFB}" type="presParOf" srcId="{8ED8E139-AB81-400F-B87D-F4390B568C7C}" destId="{9E1B3087-90F6-422D-A600-1903F7FDC761}" srcOrd="1" destOrd="0" presId="urn:microsoft.com/office/officeart/2005/8/layout/vList2"/>
    <dgm:cxn modelId="{65DF406C-DD41-4284-8258-49D536502962}" type="presParOf" srcId="{8ED8E139-AB81-400F-B87D-F4390B568C7C}" destId="{E6F1A5B8-5C10-4DB5-AE46-D3AF9B006B0E}" srcOrd="2" destOrd="0" presId="urn:microsoft.com/office/officeart/2005/8/layout/vList2"/>
    <dgm:cxn modelId="{A8D1899C-D132-42F4-A64E-7F9C6869F695}" type="presParOf" srcId="{8ED8E139-AB81-400F-B87D-F4390B568C7C}" destId="{43A99A52-E372-4586-881C-2CE72BC27E21}" srcOrd="3" destOrd="0" presId="urn:microsoft.com/office/officeart/2005/8/layout/vList2"/>
    <dgm:cxn modelId="{A0C5676F-8B82-4D07-9CEB-6F98CC58D2CC}" type="presParOf" srcId="{8ED8E139-AB81-400F-B87D-F4390B568C7C}" destId="{FA8315D7-2703-4CA8-9D16-496FADE67BFE}" srcOrd="4" destOrd="0" presId="urn:microsoft.com/office/officeart/2005/8/layout/vList2"/>
    <dgm:cxn modelId="{3DAE53F0-A5FC-4503-8A62-2F05904CCACE}" type="presParOf" srcId="{8ED8E139-AB81-400F-B87D-F4390B568C7C}" destId="{0A506E1A-ADA1-47C0-AF36-A53343E1A46C}" srcOrd="5" destOrd="0" presId="urn:microsoft.com/office/officeart/2005/8/layout/vList2"/>
    <dgm:cxn modelId="{8C4DEF00-ED6A-4D8E-A394-EF6B9D32412E}" type="presParOf" srcId="{8ED8E139-AB81-400F-B87D-F4390B568C7C}" destId="{3C89E681-746D-46B1-ACC4-CF0661165657}" srcOrd="6" destOrd="0" presId="urn:microsoft.com/office/officeart/2005/8/layout/vList2"/>
    <dgm:cxn modelId="{ED766FEE-B85D-4982-AADB-FDBB74225FD5}" type="presParOf" srcId="{8ED8E139-AB81-400F-B87D-F4390B568C7C}" destId="{6AFE0E72-5B9E-469B-A630-AD527903ACA0}" srcOrd="7" destOrd="0" presId="urn:microsoft.com/office/officeart/2005/8/layout/vList2"/>
    <dgm:cxn modelId="{50E0FE92-A590-4F79-8682-C5F8CB400D04}" type="presParOf" srcId="{8ED8E139-AB81-400F-B87D-F4390B568C7C}" destId="{6F3C62C9-E367-4E5C-95D1-CAD69AE06572}" srcOrd="8" destOrd="0" presId="urn:microsoft.com/office/officeart/2005/8/layout/vList2"/>
    <dgm:cxn modelId="{7718C44D-2C19-4677-8AE4-CB43CBA9E513}" type="presParOf" srcId="{8ED8E139-AB81-400F-B87D-F4390B568C7C}" destId="{17EBD661-F3DF-4CC6-A957-0E9C5411DBF8}" srcOrd="9" destOrd="0" presId="urn:microsoft.com/office/officeart/2005/8/layout/vList2"/>
    <dgm:cxn modelId="{C26DC9AC-567B-46AA-B293-293DDB4435F9}" type="presParOf" srcId="{8ED8E139-AB81-400F-B87D-F4390B568C7C}" destId="{13393211-6C4F-4FBE-A705-5DBF2977BA6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A3E76-5406-45D4-8D88-A049F3BAEBB3}">
      <dsp:nvSpPr>
        <dsp:cNvPr id="0" name=""/>
        <dsp:cNvSpPr/>
      </dsp:nvSpPr>
      <dsp:spPr>
        <a:xfrm>
          <a:off x="0" y="518051"/>
          <a:ext cx="5179867" cy="7150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</a:t>
          </a:r>
          <a:r>
            <a:rPr lang="en-US" sz="1800" b="1" kern="1200"/>
            <a:t>teps Taken:</a:t>
          </a:r>
          <a:endParaRPr lang="en-US" sz="1800" kern="1200"/>
        </a:p>
      </dsp:txBody>
      <dsp:txXfrm>
        <a:off x="34906" y="552957"/>
        <a:ext cx="5110055" cy="645240"/>
      </dsp:txXfrm>
    </dsp:sp>
    <dsp:sp modelId="{E6F1A5B8-5C10-4DB5-AE46-D3AF9B006B0E}">
      <dsp:nvSpPr>
        <dsp:cNvPr id="0" name=""/>
        <dsp:cNvSpPr/>
      </dsp:nvSpPr>
      <dsp:spPr>
        <a:xfrm>
          <a:off x="0" y="1284943"/>
          <a:ext cx="5179867" cy="7150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Created Microsoft 365 Developer tenant Andy did this step for me.</a:t>
          </a:r>
        </a:p>
      </dsp:txBody>
      <dsp:txXfrm>
        <a:off x="34906" y="1319849"/>
        <a:ext cx="5110055" cy="645240"/>
      </dsp:txXfrm>
    </dsp:sp>
    <dsp:sp modelId="{FA8315D7-2703-4CA8-9D16-496FADE67BFE}">
      <dsp:nvSpPr>
        <dsp:cNvPr id="0" name=""/>
        <dsp:cNvSpPr/>
      </dsp:nvSpPr>
      <dsp:spPr>
        <a:xfrm>
          <a:off x="0" y="2051836"/>
          <a:ext cx="5179867" cy="7150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Connected Office 365 app in Okta (WS-Fed )</a:t>
          </a:r>
        </a:p>
      </dsp:txBody>
      <dsp:txXfrm>
        <a:off x="34906" y="2086742"/>
        <a:ext cx="5110055" cy="645240"/>
      </dsp:txXfrm>
    </dsp:sp>
    <dsp:sp modelId="{3C89E681-746D-46B1-ACC4-CF0661165657}">
      <dsp:nvSpPr>
        <dsp:cNvPr id="0" name=""/>
        <dsp:cNvSpPr/>
      </dsp:nvSpPr>
      <dsp:spPr>
        <a:xfrm>
          <a:off x="0" y="2818729"/>
          <a:ext cx="5179867" cy="7150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Enabled automatic provisioning (API)</a:t>
          </a:r>
        </a:p>
      </dsp:txBody>
      <dsp:txXfrm>
        <a:off x="34906" y="2853635"/>
        <a:ext cx="5110055" cy="645240"/>
      </dsp:txXfrm>
    </dsp:sp>
    <dsp:sp modelId="{6F3C62C9-E367-4E5C-95D1-CAD69AE06572}">
      <dsp:nvSpPr>
        <dsp:cNvPr id="0" name=""/>
        <dsp:cNvSpPr/>
      </dsp:nvSpPr>
      <dsp:spPr>
        <a:xfrm>
          <a:off x="0" y="3585622"/>
          <a:ext cx="5179867" cy="7150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Tested successful login from Okta → O365</a:t>
          </a:r>
        </a:p>
      </dsp:txBody>
      <dsp:txXfrm>
        <a:off x="34906" y="3620528"/>
        <a:ext cx="5110055" cy="645240"/>
      </dsp:txXfrm>
    </dsp:sp>
    <dsp:sp modelId="{13393211-6C4F-4FBE-A705-5DBF2977BA6A}">
      <dsp:nvSpPr>
        <dsp:cNvPr id="0" name=""/>
        <dsp:cNvSpPr/>
      </dsp:nvSpPr>
      <dsp:spPr>
        <a:xfrm>
          <a:off x="0" y="4352515"/>
          <a:ext cx="5179867" cy="7150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Visual:</a:t>
          </a:r>
          <a:r>
            <a:rPr lang="en-US" sz="1800" kern="1200" dirty="0"/>
            <a:t> Simple flow diagram:</a:t>
          </a:r>
          <a:br>
            <a:rPr lang="en-US" sz="1800" kern="1200" dirty="0"/>
          </a:br>
          <a:r>
            <a:rPr lang="en-US" sz="1800" kern="1200" dirty="0"/>
            <a:t>User → Okta (Login) → Office 365 (Federated Access)</a:t>
          </a:r>
        </a:p>
      </dsp:txBody>
      <dsp:txXfrm>
        <a:off x="34906" y="4387421"/>
        <a:ext cx="5110055" cy="645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E26354-69B2-490D-4138-6B61EA410F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51" b="23363"/>
          <a:stretch>
            <a:fillRect/>
          </a:stretch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EB5928-56AC-45A2-0B76-AD3422059D38}"/>
              </a:ext>
            </a:extLst>
          </p:cNvPr>
          <p:cNvSpPr txBox="1"/>
          <p:nvPr/>
        </p:nvSpPr>
        <p:spPr>
          <a:xfrm>
            <a:off x="4441371" y="1861457"/>
            <a:ext cx="3211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Okta and Office 365 Federation Demo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6CD27-FD57-0429-AD6D-D670181D7452}"/>
              </a:ext>
            </a:extLst>
          </p:cNvPr>
          <p:cNvSpPr txBox="1"/>
          <p:nvPr/>
        </p:nvSpPr>
        <p:spPr>
          <a:xfrm>
            <a:off x="4572000" y="3320143"/>
            <a:ext cx="30806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tx2"/>
                </a:solidFill>
              </a:rPr>
              <a:t>Technical Challenge Presentation</a:t>
            </a:r>
          </a:p>
          <a:p>
            <a:pPr algn="l"/>
            <a:r>
              <a:rPr lang="en-US" sz="2800" dirty="0">
                <a:solidFill>
                  <a:schemeClr val="tx2"/>
                </a:solidFill>
              </a:rPr>
              <a:t>By</a:t>
            </a:r>
          </a:p>
          <a:p>
            <a:pPr algn="l"/>
            <a:r>
              <a:rPr lang="en-US" sz="2800" dirty="0">
                <a:solidFill>
                  <a:schemeClr val="tx2"/>
                </a:solidFill>
              </a:rPr>
              <a:t>Pruthvi Raj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178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2" y="0"/>
            <a:ext cx="4235228" cy="6483075"/>
            <a:chOff x="-19221" y="0"/>
            <a:chExt cx="5646974" cy="648307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053641"/>
            <a:ext cx="2751870" cy="276009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This presentation demonstrates the integration of Okta with Office 365, including federation configuration and automation scripts for user lifecycle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2BC84AB1-2547-412A-F222-F2E92BE9B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741" y="2165637"/>
            <a:ext cx="2526726" cy="2526726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2494" y="0"/>
            <a:ext cx="5671506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B7558-FF7F-5A94-6DB2-80704AFD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15" y="457201"/>
            <a:ext cx="4002953" cy="1835911"/>
          </a:xfrm>
        </p:spPr>
        <p:txBody>
          <a:bodyPr anchor="b">
            <a:normAutofit/>
          </a:bodyPr>
          <a:lstStyle/>
          <a:p>
            <a:r>
              <a:rPr lang="en-US" sz="4700" b="1">
                <a:solidFill>
                  <a:srgbClr val="FFFFFF"/>
                </a:solidFill>
              </a:rPr>
              <a:t>Agenda</a:t>
            </a:r>
            <a:br>
              <a:rPr lang="en-US" sz="4700">
                <a:solidFill>
                  <a:srgbClr val="FFFFFF"/>
                </a:solidFill>
              </a:rPr>
            </a:br>
            <a:endParaRPr lang="en-US" sz="4700">
              <a:solidFill>
                <a:srgbClr val="FFFFFF"/>
              </a:solidFill>
            </a:endParaRP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9514" y="2560829"/>
            <a:ext cx="3771900" cy="18288"/>
          </a:xfrm>
          <a:custGeom>
            <a:avLst/>
            <a:gdLst>
              <a:gd name="connsiteX0" fmla="*/ 0 w 3771900"/>
              <a:gd name="connsiteY0" fmla="*/ 0 h 18288"/>
              <a:gd name="connsiteX1" fmla="*/ 704088 w 3771900"/>
              <a:gd name="connsiteY1" fmla="*/ 0 h 18288"/>
              <a:gd name="connsiteX2" fmla="*/ 1370457 w 3771900"/>
              <a:gd name="connsiteY2" fmla="*/ 0 h 18288"/>
              <a:gd name="connsiteX3" fmla="*/ 2036826 w 3771900"/>
              <a:gd name="connsiteY3" fmla="*/ 0 h 18288"/>
              <a:gd name="connsiteX4" fmla="*/ 2552319 w 3771900"/>
              <a:gd name="connsiteY4" fmla="*/ 0 h 18288"/>
              <a:gd name="connsiteX5" fmla="*/ 3105531 w 3771900"/>
              <a:gd name="connsiteY5" fmla="*/ 0 h 18288"/>
              <a:gd name="connsiteX6" fmla="*/ 3771900 w 3771900"/>
              <a:gd name="connsiteY6" fmla="*/ 0 h 18288"/>
              <a:gd name="connsiteX7" fmla="*/ 3771900 w 3771900"/>
              <a:gd name="connsiteY7" fmla="*/ 18288 h 18288"/>
              <a:gd name="connsiteX8" fmla="*/ 3143250 w 3771900"/>
              <a:gd name="connsiteY8" fmla="*/ 18288 h 18288"/>
              <a:gd name="connsiteX9" fmla="*/ 2627757 w 3771900"/>
              <a:gd name="connsiteY9" fmla="*/ 18288 h 18288"/>
              <a:gd name="connsiteX10" fmla="*/ 2112264 w 3771900"/>
              <a:gd name="connsiteY10" fmla="*/ 18288 h 18288"/>
              <a:gd name="connsiteX11" fmla="*/ 1445895 w 3771900"/>
              <a:gd name="connsiteY11" fmla="*/ 18288 h 18288"/>
              <a:gd name="connsiteX12" fmla="*/ 892683 w 3771900"/>
              <a:gd name="connsiteY12" fmla="*/ 18288 h 18288"/>
              <a:gd name="connsiteX13" fmla="*/ 0 w 3771900"/>
              <a:gd name="connsiteY13" fmla="*/ 18288 h 18288"/>
              <a:gd name="connsiteX14" fmla="*/ 0 w 37719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1900" h="18288" fill="none" extrusionOk="0">
                <a:moveTo>
                  <a:pt x="0" y="0"/>
                </a:moveTo>
                <a:cubicBezTo>
                  <a:pt x="285982" y="-16509"/>
                  <a:pt x="373591" y="28957"/>
                  <a:pt x="704088" y="0"/>
                </a:cubicBezTo>
                <a:cubicBezTo>
                  <a:pt x="1034585" y="-28957"/>
                  <a:pt x="1127575" y="15529"/>
                  <a:pt x="1370457" y="0"/>
                </a:cubicBezTo>
                <a:cubicBezTo>
                  <a:pt x="1613339" y="-15529"/>
                  <a:pt x="1901330" y="-18417"/>
                  <a:pt x="2036826" y="0"/>
                </a:cubicBezTo>
                <a:cubicBezTo>
                  <a:pt x="2172322" y="18417"/>
                  <a:pt x="2391554" y="24426"/>
                  <a:pt x="2552319" y="0"/>
                </a:cubicBezTo>
                <a:cubicBezTo>
                  <a:pt x="2713084" y="-24426"/>
                  <a:pt x="2832344" y="19126"/>
                  <a:pt x="3105531" y="0"/>
                </a:cubicBezTo>
                <a:cubicBezTo>
                  <a:pt x="3378718" y="-19126"/>
                  <a:pt x="3624591" y="4962"/>
                  <a:pt x="3771900" y="0"/>
                </a:cubicBezTo>
                <a:cubicBezTo>
                  <a:pt x="3771400" y="8855"/>
                  <a:pt x="3772009" y="14521"/>
                  <a:pt x="3771900" y="18288"/>
                </a:cubicBezTo>
                <a:cubicBezTo>
                  <a:pt x="3458898" y="17742"/>
                  <a:pt x="3421743" y="-6827"/>
                  <a:pt x="3143250" y="18288"/>
                </a:cubicBezTo>
                <a:cubicBezTo>
                  <a:pt x="2864757" y="43403"/>
                  <a:pt x="2852800" y="27764"/>
                  <a:pt x="2627757" y="18288"/>
                </a:cubicBezTo>
                <a:cubicBezTo>
                  <a:pt x="2402714" y="8812"/>
                  <a:pt x="2240384" y="-3809"/>
                  <a:pt x="2112264" y="18288"/>
                </a:cubicBezTo>
                <a:cubicBezTo>
                  <a:pt x="1984144" y="40385"/>
                  <a:pt x="1648028" y="25259"/>
                  <a:pt x="1445895" y="18288"/>
                </a:cubicBezTo>
                <a:cubicBezTo>
                  <a:pt x="1243762" y="11317"/>
                  <a:pt x="1123026" y="22466"/>
                  <a:pt x="892683" y="18288"/>
                </a:cubicBezTo>
                <a:cubicBezTo>
                  <a:pt x="662340" y="14110"/>
                  <a:pt x="180978" y="-26198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3771900" h="18288" stroke="0" extrusionOk="0">
                <a:moveTo>
                  <a:pt x="0" y="0"/>
                </a:moveTo>
                <a:cubicBezTo>
                  <a:pt x="168080" y="-24280"/>
                  <a:pt x="426899" y="-27643"/>
                  <a:pt x="590931" y="0"/>
                </a:cubicBezTo>
                <a:cubicBezTo>
                  <a:pt x="754963" y="27643"/>
                  <a:pt x="943937" y="-964"/>
                  <a:pt x="1106424" y="0"/>
                </a:cubicBezTo>
                <a:cubicBezTo>
                  <a:pt x="1268911" y="964"/>
                  <a:pt x="1620128" y="24107"/>
                  <a:pt x="1810512" y="0"/>
                </a:cubicBezTo>
                <a:cubicBezTo>
                  <a:pt x="2000896" y="-24107"/>
                  <a:pt x="2173109" y="23508"/>
                  <a:pt x="2401443" y="0"/>
                </a:cubicBezTo>
                <a:cubicBezTo>
                  <a:pt x="2629777" y="-23508"/>
                  <a:pt x="2762620" y="-19902"/>
                  <a:pt x="2992374" y="0"/>
                </a:cubicBezTo>
                <a:cubicBezTo>
                  <a:pt x="3222128" y="19902"/>
                  <a:pt x="3483193" y="6322"/>
                  <a:pt x="3771900" y="0"/>
                </a:cubicBezTo>
                <a:cubicBezTo>
                  <a:pt x="3771002" y="7180"/>
                  <a:pt x="3772069" y="13790"/>
                  <a:pt x="3771900" y="18288"/>
                </a:cubicBezTo>
                <a:cubicBezTo>
                  <a:pt x="3466427" y="17166"/>
                  <a:pt x="3360902" y="-2444"/>
                  <a:pt x="3143250" y="18288"/>
                </a:cubicBezTo>
                <a:cubicBezTo>
                  <a:pt x="2925598" y="39020"/>
                  <a:pt x="2852709" y="34774"/>
                  <a:pt x="2627757" y="18288"/>
                </a:cubicBezTo>
                <a:cubicBezTo>
                  <a:pt x="2402805" y="1802"/>
                  <a:pt x="2156087" y="-12568"/>
                  <a:pt x="1999107" y="18288"/>
                </a:cubicBezTo>
                <a:cubicBezTo>
                  <a:pt x="1842127" y="49144"/>
                  <a:pt x="1528676" y="3672"/>
                  <a:pt x="1370457" y="18288"/>
                </a:cubicBezTo>
                <a:cubicBezTo>
                  <a:pt x="1212238" y="32905"/>
                  <a:pt x="1007440" y="24475"/>
                  <a:pt x="779526" y="18288"/>
                </a:cubicBezTo>
                <a:cubicBezTo>
                  <a:pt x="551612" y="12101"/>
                  <a:pt x="175765" y="8638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2F491-B032-08E2-E0D4-34DC8FCCB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515" y="2798064"/>
            <a:ext cx="4095821" cy="3417611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Okta + Office365: Federation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User Provisioning: Setup &amp; 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Automation Script: Purpose &amp; 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Q&amp;A</a:t>
            </a:r>
          </a:p>
          <a:p>
            <a:endParaRPr lang="en-US" sz="1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84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9143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F2461-FF1E-055D-72A3-6B7A05EA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>
                <a:solidFill>
                  <a:srgbClr val="FFFFFF"/>
                </a:solidFill>
              </a:rPr>
              <a:t>Federation Overview</a:t>
            </a:r>
            <a:r>
              <a:rPr lang="en-US" sz="3400">
                <a:solidFill>
                  <a:srgbClr val="FFFFFF"/>
                </a:solidFill>
              </a:rPr>
              <a:t> </a:t>
            </a:r>
            <a:r>
              <a:rPr lang="en-US" sz="3400" b="1">
                <a:solidFill>
                  <a:srgbClr val="FFFFFF"/>
                </a:solidFill>
              </a:rPr>
              <a:t>Goal:</a:t>
            </a:r>
            <a:r>
              <a:rPr lang="en-US" sz="3400">
                <a:solidFill>
                  <a:srgbClr val="FFFFFF"/>
                </a:solidFill>
              </a:rPr>
              <a:t> Enable SSO and provisioning from Okta to Office 365</a:t>
            </a:r>
            <a:br>
              <a:rPr lang="en-US" sz="3400">
                <a:solidFill>
                  <a:srgbClr val="FFFFFF"/>
                </a:solidFill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0032CF-FAEE-A75E-4C63-4B08A3615C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906157"/>
              </p:ext>
            </p:extLst>
          </p:nvPr>
        </p:nvGraphicFramePr>
        <p:xfrm>
          <a:off x="3335481" y="591344"/>
          <a:ext cx="5179868" cy="5585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577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9143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F80491B8-4FE0-EAAB-9C64-3ADB5A8F19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l="11000" r="-2" b="-2"/>
          <a:stretch>
            <a:fillRect/>
          </a:stretch>
        </p:blipFill>
        <p:spPr>
          <a:xfrm>
            <a:off x="20" y="-9107"/>
            <a:ext cx="9143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5D59EC-423C-C47E-269B-0CD02263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n-US" sz="3400" b="1">
                <a:solidFill>
                  <a:srgbClr val="FFFFFF"/>
                </a:solidFill>
              </a:rPr>
              <a:t>User Provisioning Flow</a:t>
            </a:r>
            <a:r>
              <a:rPr lang="en-US" sz="3400">
                <a:solidFill>
                  <a:srgbClr val="FFFFFF"/>
                </a:solidFill>
              </a:rPr>
              <a:t> </a:t>
            </a:r>
            <a:r>
              <a:rPr lang="en-US" sz="3400" b="1">
                <a:solidFill>
                  <a:srgbClr val="FFFFFF"/>
                </a:solidFill>
              </a:rPr>
              <a:t>Provisioning Setup:</a:t>
            </a:r>
            <a:br>
              <a:rPr lang="en-US" sz="3400">
                <a:solidFill>
                  <a:srgbClr val="FFFFFF"/>
                </a:solidFill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1F72D-8734-AC04-014D-2197B6B83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sz="22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Okta pushes users to Entra ID</a:t>
            </a:r>
          </a:p>
          <a:p>
            <a:pPr>
              <a:lnSpc>
                <a:spcPct val="90000"/>
              </a:lnSpc>
            </a:pPr>
            <a:endParaRPr lang="en-US" sz="22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Custom password set during creation</a:t>
            </a:r>
          </a:p>
          <a:p>
            <a:pPr>
              <a:lnSpc>
                <a:spcPct val="90000"/>
              </a:lnSpc>
            </a:pPr>
            <a:endParaRPr lang="en-US" sz="22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Status: Active immediately</a:t>
            </a:r>
          </a:p>
          <a:p>
            <a:pPr>
              <a:lnSpc>
                <a:spcPct val="90000"/>
              </a:lnSpc>
            </a:pPr>
            <a:endParaRPr lang="en-US" sz="22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Office 365 license assignment to enable login</a:t>
            </a:r>
          </a:p>
          <a:p>
            <a:pPr>
              <a:lnSpc>
                <a:spcPct val="90000"/>
              </a:lnSpc>
            </a:pPr>
            <a:endParaRPr lang="en-US" sz="22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Tested with test users</a:t>
            </a:r>
          </a:p>
          <a:p>
            <a:pPr>
              <a:lnSpc>
                <a:spcPct val="90000"/>
              </a:lnSpc>
            </a:pPr>
            <a:endParaRPr lang="en-US" sz="22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Visual: Screenshot from Okta → Office365 app → Assignments tab</a:t>
            </a:r>
          </a:p>
          <a:p>
            <a:pPr>
              <a:lnSpc>
                <a:spcPct val="90000"/>
              </a:lnSpc>
            </a:pPr>
            <a:endParaRPr lang="en-US" sz="22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4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9143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48F1131-73AA-DEF2-75D7-53813912F75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r="10999" b="-2"/>
          <a:stretch>
            <a:fillRect/>
          </a:stretch>
        </p:blipFill>
        <p:spPr>
          <a:xfrm>
            <a:off x="20" y="-9107"/>
            <a:ext cx="9143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66878A-26E3-9D57-2BAC-BC38BA02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>
                <a:solidFill>
                  <a:srgbClr val="FFFFFF"/>
                </a:solidFill>
              </a:rPr>
              <a:t>Automation Script</a:t>
            </a:r>
            <a:r>
              <a:rPr lang="en-US" sz="3400">
                <a:solidFill>
                  <a:srgbClr val="FFFFFF"/>
                </a:solidFill>
              </a:rPr>
              <a:t> </a:t>
            </a:r>
            <a:r>
              <a:rPr lang="en-US" sz="3400" b="1">
                <a:solidFill>
                  <a:srgbClr val="FFFFFF"/>
                </a:solidFill>
              </a:rPr>
              <a:t>Objective:</a:t>
            </a:r>
            <a:br>
              <a:rPr lang="en-US" sz="3400">
                <a:solidFill>
                  <a:srgbClr val="FFFFFF"/>
                </a:solidFill>
              </a:rPr>
            </a:br>
            <a:r>
              <a:rPr lang="en-US" sz="3400">
                <a:solidFill>
                  <a:srgbClr val="FFFFFF"/>
                </a:solidFill>
              </a:rPr>
              <a:t>Automate user creation + reset to allow quick re-use in demos</a:t>
            </a:r>
            <a:br>
              <a:rPr lang="en-US" sz="3400">
                <a:solidFill>
                  <a:srgbClr val="FFFFFF"/>
                </a:solidFill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FFC77-6BFE-5219-E5D0-ADA0F1A37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Tech Stack: </a:t>
            </a:r>
            <a:r>
              <a:rPr lang="en-US" sz="2200" dirty="0" err="1">
                <a:solidFill>
                  <a:srgbClr val="FFFFFF"/>
                </a:solidFill>
              </a:rPr>
              <a:t>Powershell+Python</a:t>
            </a:r>
            <a:r>
              <a:rPr lang="en-US" sz="2200" dirty="0">
                <a:solidFill>
                  <a:srgbClr val="FFFFFF"/>
                </a:solidFill>
              </a:rPr>
              <a:t> + Okta API + REST </a:t>
            </a:r>
            <a:r>
              <a:rPr lang="en-US" sz="2200" dirty="0" err="1">
                <a:solidFill>
                  <a:srgbClr val="FFFFFF"/>
                </a:solidFill>
              </a:rPr>
              <a:t>callsFunctionality</a:t>
            </a:r>
            <a:r>
              <a:rPr lang="en-US" sz="2200" dirty="0">
                <a:solidFill>
                  <a:srgbClr val="FFFFFF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endParaRPr lang="en-US" sz="22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Creates users in Okta &amp; Azure AD (test email/password)</a:t>
            </a:r>
          </a:p>
          <a:p>
            <a:pPr>
              <a:lnSpc>
                <a:spcPct val="90000"/>
              </a:lnSpc>
            </a:pPr>
            <a:endParaRPr lang="en-US" sz="22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Assigns Office 365 application</a:t>
            </a:r>
          </a:p>
          <a:p>
            <a:pPr>
              <a:lnSpc>
                <a:spcPct val="90000"/>
              </a:lnSpc>
            </a:pPr>
            <a:endParaRPr lang="en-US" sz="22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Activates user (no email sent)</a:t>
            </a:r>
          </a:p>
          <a:p>
            <a:pPr>
              <a:lnSpc>
                <a:spcPct val="90000"/>
              </a:lnSpc>
            </a:pPr>
            <a:endParaRPr lang="en-US" sz="22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Fully ready to login to O365</a:t>
            </a:r>
          </a:p>
          <a:p>
            <a:pPr>
              <a:lnSpc>
                <a:spcPct val="90000"/>
              </a:lnSpc>
            </a:pP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280679"/>
            <a:ext cx="7375161" cy="1325563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Conclusion</a:t>
            </a:r>
            <a:br>
              <a:rPr lang="en-US" sz="4800" dirty="0">
                <a:solidFill>
                  <a:schemeClr val="tx2"/>
                </a:solidFill>
              </a:rPr>
            </a:br>
            <a:r>
              <a:rPr lang="en-US" sz="4800" dirty="0">
                <a:solidFill>
                  <a:schemeClr val="tx2"/>
                </a:solidFill>
              </a:rPr>
              <a:t>Q&amp;A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2890979"/>
            <a:ext cx="7375161" cy="2551878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This solution demonstrates a complete integration between Okta and Microsoft 365, with automation to manage user lifecycle. It enables fast, repeatable demos for presales scenarios, showcasing the power of identity federation and automation.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BF5E03E-27BA-C73D-F794-BB820F43B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534" y="2230670"/>
            <a:ext cx="2746373" cy="27463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8BC7E-837F-BC7B-CACF-5BC083C66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930" y="892630"/>
            <a:ext cx="3733184" cy="5168342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976" y="52996"/>
            <a:ext cx="4446455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929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278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Introduction</vt:lpstr>
      <vt:lpstr>Agenda </vt:lpstr>
      <vt:lpstr>Federation Overview Goal: Enable SSO and provisioning from Okta to Office 365 </vt:lpstr>
      <vt:lpstr>User Provisioning Flow Provisioning Setup: </vt:lpstr>
      <vt:lpstr>Automation Script Objective: Automate user creation + reset to allow quick re-use in demos </vt:lpstr>
      <vt:lpstr>Conclusion Q&amp;A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Pruthvi Raj</cp:lastModifiedBy>
  <cp:revision>7</cp:revision>
  <dcterms:created xsi:type="dcterms:W3CDTF">2013-01-27T09:14:16Z</dcterms:created>
  <dcterms:modified xsi:type="dcterms:W3CDTF">2025-06-05T17:56:10Z</dcterms:modified>
  <cp:category/>
</cp:coreProperties>
</file>