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a96c59eb5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a96c59eb5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9a96c59eb5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9a96c59eb5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9b506901f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9b506901f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99751ce06a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99751ce06a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9b506901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9b506901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9b2351ec7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9b2351ec7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9b2351ec7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9b2351ec7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9b2351ec7c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9b2351ec7c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9b2351ec7c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9b2351ec7c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99751ce06a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99751ce06a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99751ce06a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99751ce06a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99751ce06a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99751ce06a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a019fc00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a019fc00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9a96c59eb5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9a96c59eb5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9751ce06a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9751ce06a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b2351ec7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b2351ec7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b2351ec7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b2351ec7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b2351ec7c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b2351ec7c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9751ce06a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99751ce06a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99751ce06a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99751ce06a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CMPE - 252 ML PROJECT</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G2Net Detecting Continuous Gravitational Waves</a:t>
            </a:r>
            <a:endParaRPr/>
          </a:p>
        </p:txBody>
      </p:sp>
      <p:sp>
        <p:nvSpPr>
          <p:cNvPr id="69" name="Google Shape;69;p13"/>
          <p:cNvSpPr txBox="1"/>
          <p:nvPr/>
        </p:nvSpPr>
        <p:spPr>
          <a:xfrm>
            <a:off x="5811600" y="3470475"/>
            <a:ext cx="2795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Pruthvi Raj Kottigari - 016681522</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Ketan Malempati - 016695354</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Ashish - 016662360</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Western Han - 012261964</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Sumanth M- 016648684</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CNN Cont.</a:t>
            </a:r>
            <a:endParaRPr/>
          </a:p>
        </p:txBody>
      </p:sp>
      <p:sp>
        <p:nvSpPr>
          <p:cNvPr id="126" name="Google Shape;126;p22"/>
          <p:cNvSpPr txBox="1"/>
          <p:nvPr>
            <p:ph idx="1" type="body"/>
          </p:nvPr>
        </p:nvSpPr>
        <p:spPr>
          <a:xfrm>
            <a:off x="471900" y="1676250"/>
            <a:ext cx="8222100" cy="2823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265">
                <a:solidFill>
                  <a:srgbClr val="222222"/>
                </a:solidFill>
              </a:rPr>
              <a:t>Hyper </a:t>
            </a:r>
            <a:r>
              <a:rPr lang="en" sz="6265">
                <a:solidFill>
                  <a:srgbClr val="222222"/>
                </a:solidFill>
              </a:rPr>
              <a:t>Parameters : </a:t>
            </a:r>
            <a:endParaRPr sz="6265">
              <a:solidFill>
                <a:srgbClr val="222222"/>
              </a:solidFill>
            </a:endParaRPr>
          </a:p>
          <a:p>
            <a:pPr indent="0" lvl="0" marL="0" rtl="0" algn="l">
              <a:spcBef>
                <a:spcPts val="1200"/>
              </a:spcBef>
              <a:spcAft>
                <a:spcPts val="0"/>
              </a:spcAft>
              <a:buNone/>
            </a:pPr>
            <a:r>
              <a:rPr lang="en" sz="6265">
                <a:solidFill>
                  <a:srgbClr val="222222"/>
                </a:solidFill>
              </a:rPr>
              <a:t>epochs = 16</a:t>
            </a:r>
            <a:endParaRPr sz="6265">
              <a:solidFill>
                <a:srgbClr val="222222"/>
              </a:solidFill>
            </a:endParaRPr>
          </a:p>
          <a:p>
            <a:pPr indent="0" lvl="0" marL="0" rtl="0" algn="l">
              <a:spcBef>
                <a:spcPts val="1200"/>
              </a:spcBef>
              <a:spcAft>
                <a:spcPts val="0"/>
              </a:spcAft>
              <a:buNone/>
            </a:pPr>
            <a:r>
              <a:rPr lang="en" sz="6265">
                <a:solidFill>
                  <a:srgbClr val="222222"/>
                </a:solidFill>
              </a:rPr>
              <a:t>batch_size = 16</a:t>
            </a:r>
            <a:endParaRPr sz="6265">
              <a:solidFill>
                <a:srgbClr val="222222"/>
              </a:solidFill>
            </a:endParaRPr>
          </a:p>
          <a:p>
            <a:pPr indent="0" lvl="0" marL="0" rtl="0" algn="l">
              <a:spcBef>
                <a:spcPts val="1200"/>
              </a:spcBef>
              <a:spcAft>
                <a:spcPts val="0"/>
              </a:spcAft>
              <a:buNone/>
            </a:pPr>
            <a:r>
              <a:rPr lang="en" sz="6265">
                <a:solidFill>
                  <a:srgbClr val="222222"/>
                </a:solidFill>
              </a:rPr>
              <a:t>num_workers = 2</a:t>
            </a:r>
            <a:endParaRPr sz="6265">
              <a:solidFill>
                <a:srgbClr val="222222"/>
              </a:solidFill>
            </a:endParaRPr>
          </a:p>
          <a:p>
            <a:pPr indent="0" lvl="0" marL="0" rtl="0" algn="l">
              <a:spcBef>
                <a:spcPts val="1200"/>
              </a:spcBef>
              <a:spcAft>
                <a:spcPts val="0"/>
              </a:spcAft>
              <a:buNone/>
            </a:pPr>
            <a:r>
              <a:rPr lang="en" sz="6265">
                <a:solidFill>
                  <a:srgbClr val="222222"/>
                </a:solidFill>
              </a:rPr>
              <a:t>weight_decay = 1e-6</a:t>
            </a:r>
            <a:endParaRPr sz="6265">
              <a:solidFill>
                <a:srgbClr val="222222"/>
              </a:solidFill>
            </a:endParaRPr>
          </a:p>
          <a:p>
            <a:pPr indent="0" lvl="0" marL="0" rtl="0" algn="l">
              <a:spcBef>
                <a:spcPts val="1200"/>
              </a:spcBef>
              <a:spcAft>
                <a:spcPts val="0"/>
              </a:spcAft>
              <a:buNone/>
            </a:pPr>
            <a:r>
              <a:rPr lang="en" sz="6265">
                <a:solidFill>
                  <a:srgbClr val="222222"/>
                </a:solidFill>
              </a:rPr>
              <a:t>max_grad_norm = 1000</a:t>
            </a:r>
            <a:endParaRPr sz="6265">
              <a:solidFill>
                <a:srgbClr val="222222"/>
              </a:solidFill>
            </a:endParaRPr>
          </a:p>
          <a:p>
            <a:pPr indent="0" lvl="0" marL="0" rtl="0" algn="l">
              <a:spcBef>
                <a:spcPts val="1200"/>
              </a:spcBef>
              <a:spcAft>
                <a:spcPts val="0"/>
              </a:spcAft>
              <a:buNone/>
            </a:pPr>
            <a:r>
              <a:rPr lang="en" sz="6265">
                <a:solidFill>
                  <a:srgbClr val="222222"/>
                </a:solidFill>
              </a:rPr>
              <a:t>lr_max = 4e-4</a:t>
            </a:r>
            <a:endParaRPr sz="6265">
              <a:solidFill>
                <a:srgbClr val="222222"/>
              </a:solidFill>
            </a:endParaRPr>
          </a:p>
          <a:p>
            <a:pPr indent="0" lvl="0" marL="0" rtl="0" algn="l">
              <a:spcBef>
                <a:spcPts val="1200"/>
              </a:spcBef>
              <a:spcAft>
                <a:spcPts val="0"/>
              </a:spcAft>
              <a:buNone/>
            </a:pPr>
            <a:r>
              <a:rPr lang="en" sz="6265">
                <a:solidFill>
                  <a:srgbClr val="222222"/>
                </a:solidFill>
              </a:rPr>
              <a:t>epochs_warmup = 1.0</a:t>
            </a:r>
            <a:endParaRPr sz="6265">
              <a:solidFill>
                <a:srgbClr val="222222"/>
              </a:solidFill>
            </a:endParaRPr>
          </a:p>
          <a:p>
            <a:pPr indent="0" lvl="0" marL="0" rtl="0" algn="l">
              <a:spcBef>
                <a:spcPts val="1200"/>
              </a:spcBef>
              <a:spcAft>
                <a:spcPts val="0"/>
              </a:spcAft>
              <a:buNone/>
            </a:pPr>
            <a:r>
              <a:rPr lang="en" sz="6265">
                <a:solidFill>
                  <a:srgbClr val="222222"/>
                </a:solidFill>
              </a:rPr>
              <a:t>Optimiser - Adam</a:t>
            </a:r>
            <a:endParaRPr sz="6265">
              <a:solidFill>
                <a:srgbClr val="222222"/>
              </a:solidFill>
            </a:endParaRPr>
          </a:p>
          <a:p>
            <a:pPr indent="0" lvl="0" marL="0" rtl="0" algn="l">
              <a:spcBef>
                <a:spcPts val="1200"/>
              </a:spcBef>
              <a:spcAft>
                <a:spcPts val="1200"/>
              </a:spcAft>
              <a:buNone/>
            </a:pPr>
            <a:r>
              <a:t/>
            </a:r>
            <a:endParaRPr>
              <a:solidFill>
                <a:srgbClr val="22222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CNN Cont.</a:t>
            </a:r>
            <a:endParaRPr/>
          </a:p>
        </p:txBody>
      </p:sp>
      <p:sp>
        <p:nvSpPr>
          <p:cNvPr id="132" name="Google Shape;132;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22222"/>
                </a:solidFill>
              </a:rPr>
              <a:t>This is how we are creating the CNN model first we call the pretrained model. Then add a </a:t>
            </a:r>
            <a:r>
              <a:rPr lang="en">
                <a:solidFill>
                  <a:srgbClr val="222222"/>
                </a:solidFill>
              </a:rPr>
              <a:t>classifier</a:t>
            </a:r>
            <a:r>
              <a:rPr lang="en">
                <a:solidFill>
                  <a:srgbClr val="222222"/>
                </a:solidFill>
              </a:rPr>
              <a:t> to it as well as the features it needs to classify. Then </a:t>
            </a:r>
            <a:r>
              <a:rPr lang="en">
                <a:solidFill>
                  <a:srgbClr val="222222"/>
                </a:solidFill>
              </a:rPr>
              <a:t>finally</a:t>
            </a:r>
            <a:r>
              <a:rPr lang="en">
                <a:solidFill>
                  <a:srgbClr val="222222"/>
                </a:solidFill>
              </a:rPr>
              <a:t> we add an neural network to complete the model.</a:t>
            </a:r>
            <a:endParaRPr>
              <a:solidFill>
                <a:srgbClr val="222222"/>
              </a:solidFill>
            </a:endParaRPr>
          </a:p>
        </p:txBody>
      </p:sp>
      <p:pic>
        <p:nvPicPr>
          <p:cNvPr id="133" name="Google Shape;133;p23"/>
          <p:cNvPicPr preferRelativeResize="0"/>
          <p:nvPr/>
        </p:nvPicPr>
        <p:blipFill>
          <a:blip r:embed="rId3">
            <a:alphaModFix/>
          </a:blip>
          <a:stretch>
            <a:fillRect/>
          </a:stretch>
        </p:blipFill>
        <p:spPr>
          <a:xfrm>
            <a:off x="4288100" y="2996675"/>
            <a:ext cx="4713751" cy="1956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Modeling with LSTM in Time Domain</a:t>
            </a:r>
            <a:endParaRPr/>
          </a:p>
        </p:txBody>
      </p:sp>
      <p:sp>
        <p:nvSpPr>
          <p:cNvPr id="139" name="Google Shape;139;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1200"/>
              </a:spcAft>
              <a:buNone/>
            </a:pPr>
            <a:r>
              <a:rPr lang="en" sz="6265">
                <a:solidFill>
                  <a:srgbClr val="000000"/>
                </a:solidFill>
              </a:rPr>
              <a:t>Long short-term memory (LSTM) is an artificial neural network used in the fields of artificial intelligence and deep learning. Unlike standard feedforward neural networks, LSTM has feedback connections. Such a recurrent neural network (RNN) can process not only single data points (such as images), but also entire sequences of data (such as speech or video). For example, LSTM is applicable to tasks such as unsegmented, connected handwriting recognition, speech recognition, machine translation, robot control, video games, and healthcare. LSTM has become the most cited neural network of the 20th century.</a:t>
            </a:r>
            <a:endParaRPr sz="6265">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LSTM</a:t>
            </a:r>
            <a:endParaRPr/>
          </a:p>
        </p:txBody>
      </p:sp>
      <p:sp>
        <p:nvSpPr>
          <p:cNvPr id="145" name="Google Shape;145;p25"/>
          <p:cNvSpPr txBox="1"/>
          <p:nvPr>
            <p:ph idx="1" type="body"/>
          </p:nvPr>
        </p:nvSpPr>
        <p:spPr>
          <a:xfrm>
            <a:off x="471900" y="1919075"/>
            <a:ext cx="4158300" cy="2859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0000"/>
                </a:solidFill>
              </a:rPr>
              <a:t>Here is the image of how the model works.</a:t>
            </a:r>
            <a:endParaRPr>
              <a:solidFill>
                <a:srgbClr val="000000"/>
              </a:solidFill>
            </a:endParaRPr>
          </a:p>
          <a:p>
            <a:pPr indent="0" lvl="0" marL="0" rtl="0" algn="l">
              <a:spcBef>
                <a:spcPts val="1200"/>
              </a:spcBef>
              <a:spcAft>
                <a:spcPts val="0"/>
              </a:spcAft>
              <a:buNone/>
            </a:pPr>
            <a:r>
              <a:rPr lang="en">
                <a:solidFill>
                  <a:srgbClr val="000000"/>
                </a:solidFill>
              </a:rPr>
              <a:t>We pass through 2 same lstm where input for one is hanford data and livingston for other.</a:t>
            </a:r>
            <a:endParaRPr>
              <a:solidFill>
                <a:srgbClr val="000000"/>
              </a:solidFill>
            </a:endParaRPr>
          </a:p>
          <a:p>
            <a:pPr indent="0" lvl="0" marL="0" rtl="0" algn="l">
              <a:spcBef>
                <a:spcPts val="1200"/>
              </a:spcBef>
              <a:spcAft>
                <a:spcPts val="1200"/>
              </a:spcAft>
              <a:buNone/>
            </a:pPr>
            <a:r>
              <a:rPr lang="en">
                <a:solidFill>
                  <a:srgbClr val="000000"/>
                </a:solidFill>
              </a:rPr>
              <a:t>Later we concatenate them and pass them through a couple of dropout and dense layers.</a:t>
            </a:r>
            <a:endParaRPr>
              <a:solidFill>
                <a:srgbClr val="000000"/>
              </a:solidFill>
            </a:endParaRPr>
          </a:p>
        </p:txBody>
      </p:sp>
      <p:pic>
        <p:nvPicPr>
          <p:cNvPr id="146" name="Google Shape;146;p25"/>
          <p:cNvPicPr preferRelativeResize="0"/>
          <p:nvPr/>
        </p:nvPicPr>
        <p:blipFill>
          <a:blip r:embed="rId3">
            <a:alphaModFix/>
          </a:blip>
          <a:stretch>
            <a:fillRect/>
          </a:stretch>
        </p:blipFill>
        <p:spPr>
          <a:xfrm>
            <a:off x="4995250" y="1737075"/>
            <a:ext cx="3532175" cy="34064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LSTM</a:t>
            </a:r>
            <a:endParaRPr/>
          </a:p>
        </p:txBody>
      </p:sp>
      <p:sp>
        <p:nvSpPr>
          <p:cNvPr id="152" name="Google Shape;152;p2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6265">
                <a:solidFill>
                  <a:srgbClr val="000000"/>
                </a:solidFill>
              </a:rPr>
              <a:t>Hyper Parameters : </a:t>
            </a:r>
            <a:endParaRPr sz="6265">
              <a:solidFill>
                <a:srgbClr val="000000"/>
              </a:solidFill>
            </a:endParaRPr>
          </a:p>
          <a:p>
            <a:pPr indent="0" lvl="0" marL="0" rtl="0" algn="l">
              <a:spcBef>
                <a:spcPts val="1200"/>
              </a:spcBef>
              <a:spcAft>
                <a:spcPts val="0"/>
              </a:spcAft>
              <a:buNone/>
            </a:pPr>
            <a:r>
              <a:rPr lang="en" sz="6265">
                <a:solidFill>
                  <a:srgbClr val="000000"/>
                </a:solidFill>
              </a:rPr>
              <a:t>epochs = 50</a:t>
            </a:r>
            <a:endParaRPr sz="6265">
              <a:solidFill>
                <a:srgbClr val="000000"/>
              </a:solidFill>
            </a:endParaRPr>
          </a:p>
          <a:p>
            <a:pPr indent="0" lvl="0" marL="0" rtl="0" algn="l">
              <a:spcBef>
                <a:spcPts val="1200"/>
              </a:spcBef>
              <a:spcAft>
                <a:spcPts val="0"/>
              </a:spcAft>
              <a:buNone/>
            </a:pPr>
            <a:r>
              <a:rPr lang="en" sz="6265">
                <a:solidFill>
                  <a:srgbClr val="000000"/>
                </a:solidFill>
              </a:rPr>
              <a:t>Loss - Binary entropy loss</a:t>
            </a:r>
            <a:endParaRPr sz="6265">
              <a:solidFill>
                <a:srgbClr val="000000"/>
              </a:solidFill>
            </a:endParaRPr>
          </a:p>
          <a:p>
            <a:pPr indent="0" lvl="0" marL="0" rtl="0" algn="l">
              <a:spcBef>
                <a:spcPts val="1200"/>
              </a:spcBef>
              <a:spcAft>
                <a:spcPts val="0"/>
              </a:spcAft>
              <a:buNone/>
            </a:pPr>
            <a:r>
              <a:rPr lang="en" sz="6265">
                <a:solidFill>
                  <a:srgbClr val="000000"/>
                </a:solidFill>
              </a:rPr>
              <a:t>Validation split - 0.2</a:t>
            </a:r>
            <a:endParaRPr sz="6265">
              <a:solidFill>
                <a:srgbClr val="000000"/>
              </a:solidFill>
            </a:endParaRPr>
          </a:p>
          <a:p>
            <a:pPr indent="0" lvl="0" marL="0" rtl="0" algn="l">
              <a:spcBef>
                <a:spcPts val="1200"/>
              </a:spcBef>
              <a:spcAft>
                <a:spcPts val="0"/>
              </a:spcAft>
              <a:buNone/>
            </a:pPr>
            <a:r>
              <a:rPr lang="en" sz="6265">
                <a:solidFill>
                  <a:srgbClr val="000000"/>
                </a:solidFill>
              </a:rPr>
              <a:t>Optimiser - Adam</a:t>
            </a:r>
            <a:endParaRPr sz="6265">
              <a:solidFill>
                <a:srgbClr val="000000"/>
              </a:solidFill>
            </a:endParaRPr>
          </a:p>
          <a:p>
            <a:pPr indent="0" lvl="0" marL="0" rtl="0" algn="l">
              <a:spcBef>
                <a:spcPts val="1200"/>
              </a:spcBef>
              <a:spcAft>
                <a:spcPts val="1200"/>
              </a:spcAft>
              <a:buNone/>
            </a:pPr>
            <a:r>
              <a:rPr lang="en" sz="6265">
                <a:solidFill>
                  <a:srgbClr val="000000"/>
                </a:solidFill>
              </a:rPr>
              <a:t>Metrics - AUC</a:t>
            </a:r>
            <a:endParaRPr sz="6265">
              <a:solidFill>
                <a:srgbClr val="000000"/>
              </a:solidFill>
            </a:endParaRPr>
          </a:p>
        </p:txBody>
      </p:sp>
      <p:pic>
        <p:nvPicPr>
          <p:cNvPr id="153" name="Google Shape;153;p26"/>
          <p:cNvPicPr preferRelativeResize="0"/>
          <p:nvPr/>
        </p:nvPicPr>
        <p:blipFill>
          <a:blip r:embed="rId3">
            <a:alphaModFix/>
          </a:blip>
          <a:stretch>
            <a:fillRect/>
          </a:stretch>
        </p:blipFill>
        <p:spPr>
          <a:xfrm>
            <a:off x="3957775" y="1718986"/>
            <a:ext cx="4144154" cy="3224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LGBM</a:t>
            </a:r>
            <a:endParaRPr/>
          </a:p>
        </p:txBody>
      </p:sp>
      <p:sp>
        <p:nvSpPr>
          <p:cNvPr id="159" name="Google Shape;159;p2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0000"/>
                </a:solidFill>
              </a:rPr>
              <a:t>Boosting algorithms are ensemble techniques </a:t>
            </a:r>
            <a:r>
              <a:rPr lang="en">
                <a:solidFill>
                  <a:srgbClr val="000000"/>
                </a:solidFill>
              </a:rPr>
              <a:t>where you design new models based on the errors observed on the previous models to do further analysis. </a:t>
            </a:r>
            <a:endParaRPr>
              <a:solidFill>
                <a:srgbClr val="000000"/>
              </a:solidFill>
            </a:endParaRPr>
          </a:p>
          <a:p>
            <a:pPr indent="0" lvl="0" marL="0" rtl="0" algn="l">
              <a:spcBef>
                <a:spcPts val="1200"/>
              </a:spcBef>
              <a:spcAft>
                <a:spcPts val="0"/>
              </a:spcAft>
              <a:buNone/>
            </a:pPr>
            <a:r>
              <a:rPr lang="en">
                <a:solidFill>
                  <a:srgbClr val="000000"/>
                </a:solidFill>
              </a:rPr>
              <a:t>One such boosting algorithm is Light Gradient Boosting Machine. </a:t>
            </a:r>
            <a:endParaRPr>
              <a:solidFill>
                <a:srgbClr val="000000"/>
              </a:solidFill>
            </a:endParaRPr>
          </a:p>
          <a:p>
            <a:pPr indent="0" lvl="0" marL="0" rtl="0" algn="l">
              <a:spcBef>
                <a:spcPts val="1200"/>
              </a:spcBef>
              <a:spcAft>
                <a:spcPts val="0"/>
              </a:spcAft>
              <a:buNone/>
            </a:pPr>
            <a:r>
              <a:rPr lang="en">
                <a:solidFill>
                  <a:srgbClr val="000000"/>
                </a:solidFill>
              </a:rPr>
              <a:t>It is designed to be efficient with following advantages:</a:t>
            </a:r>
            <a:endParaRPr>
              <a:solidFill>
                <a:srgbClr val="000000"/>
              </a:solidFill>
            </a:endParaRPr>
          </a:p>
          <a:p>
            <a:pPr indent="-342900" lvl="0" marL="457200" rtl="0" algn="l">
              <a:spcBef>
                <a:spcPts val="1200"/>
              </a:spcBef>
              <a:spcAft>
                <a:spcPts val="0"/>
              </a:spcAft>
              <a:buClr>
                <a:srgbClr val="000000"/>
              </a:buClr>
              <a:buSzPts val="1800"/>
              <a:buAutoNum type="arabicPeriod"/>
            </a:pPr>
            <a:r>
              <a:rPr lang="en">
                <a:solidFill>
                  <a:srgbClr val="000000"/>
                </a:solidFill>
              </a:rPr>
              <a:t>Faster training speed with higher accuracy</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Low memory usage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Support of parallel, distributed and GPU learning</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LGBM</a:t>
            </a:r>
            <a:endParaRPr/>
          </a:p>
        </p:txBody>
      </p:sp>
      <p:sp>
        <p:nvSpPr>
          <p:cNvPr id="165" name="Google Shape;165;p28"/>
          <p:cNvSpPr txBox="1"/>
          <p:nvPr>
            <p:ph idx="1" type="body"/>
          </p:nvPr>
        </p:nvSpPr>
        <p:spPr>
          <a:xfrm>
            <a:off x="471900" y="2350175"/>
            <a:ext cx="8222100" cy="25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LGBM does smart </a:t>
            </a:r>
            <a:r>
              <a:rPr lang="en">
                <a:solidFill>
                  <a:srgbClr val="000000"/>
                </a:solidFill>
              </a:rPr>
              <a:t>feature</a:t>
            </a:r>
            <a:r>
              <a:rPr lang="en">
                <a:solidFill>
                  <a:srgbClr val="000000"/>
                </a:solidFill>
              </a:rPr>
              <a:t> </a:t>
            </a:r>
            <a:r>
              <a:rPr lang="en">
                <a:solidFill>
                  <a:srgbClr val="000000"/>
                </a:solidFill>
              </a:rPr>
              <a:t>engineering</a:t>
            </a:r>
            <a:r>
              <a:rPr lang="en">
                <a:solidFill>
                  <a:srgbClr val="000000"/>
                </a:solidFill>
              </a:rPr>
              <a:t> and sampling of data to build better models using </a:t>
            </a:r>
            <a:r>
              <a:rPr lang="en">
                <a:solidFill>
                  <a:srgbClr val="000000"/>
                </a:solidFill>
              </a:rPr>
              <a:t>following</a:t>
            </a:r>
            <a:r>
              <a:rPr lang="en">
                <a:solidFill>
                  <a:srgbClr val="000000"/>
                </a:solidFill>
              </a:rPr>
              <a:t> techniques:</a:t>
            </a:r>
            <a:endParaRPr>
              <a:solidFill>
                <a:srgbClr val="000000"/>
              </a:solidFill>
            </a:endParaRPr>
          </a:p>
          <a:p>
            <a:pPr indent="-342900" lvl="0" marL="457200" rtl="0" algn="l">
              <a:spcBef>
                <a:spcPts val="1200"/>
              </a:spcBef>
              <a:spcAft>
                <a:spcPts val="0"/>
              </a:spcAft>
              <a:buClr>
                <a:srgbClr val="000000"/>
              </a:buClr>
              <a:buSzPts val="1800"/>
              <a:buAutoNum type="arabicPeriod"/>
            </a:pPr>
            <a:r>
              <a:rPr lang="en">
                <a:solidFill>
                  <a:srgbClr val="000000"/>
                </a:solidFill>
              </a:rPr>
              <a:t>Smart optimization of splitting(typically histogram)</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Exclusive feature bundling</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Gradient based one side sampling(GOSS)</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LGBM </a:t>
            </a:r>
            <a:endParaRPr/>
          </a:p>
        </p:txBody>
      </p:sp>
      <p:sp>
        <p:nvSpPr>
          <p:cNvPr id="171" name="Google Shape;171;p2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000000"/>
                </a:solidFill>
              </a:rPr>
              <a:t>Problems encountered:</a:t>
            </a:r>
            <a:endParaRPr>
              <a:solidFill>
                <a:srgbClr val="000000"/>
              </a:solidFill>
            </a:endParaRPr>
          </a:p>
          <a:p>
            <a:pPr indent="0" lvl="0" marL="0" rtl="0" algn="l">
              <a:spcBef>
                <a:spcPts val="1200"/>
              </a:spcBef>
              <a:spcAft>
                <a:spcPts val="0"/>
              </a:spcAft>
              <a:buNone/>
            </a:pPr>
            <a:r>
              <a:rPr lang="en">
                <a:solidFill>
                  <a:srgbClr val="000000"/>
                </a:solidFill>
              </a:rPr>
              <a:t>The main problem encountered is </a:t>
            </a:r>
            <a:r>
              <a:rPr lang="en">
                <a:solidFill>
                  <a:srgbClr val="000000"/>
                </a:solidFill>
              </a:rPr>
              <a:t>imbalanced</a:t>
            </a:r>
            <a:r>
              <a:rPr lang="en">
                <a:solidFill>
                  <a:srgbClr val="000000"/>
                </a:solidFill>
              </a:rPr>
              <a:t> data.</a:t>
            </a:r>
            <a:endParaRPr>
              <a:solidFill>
                <a:srgbClr val="000000"/>
              </a:solidFill>
            </a:endParaRPr>
          </a:p>
          <a:p>
            <a:pPr indent="0" lvl="0" marL="0" rtl="0" algn="l">
              <a:spcBef>
                <a:spcPts val="1200"/>
              </a:spcBef>
              <a:spcAft>
                <a:spcPts val="0"/>
              </a:spcAft>
              <a:buNone/>
            </a:pPr>
            <a:r>
              <a:rPr lang="en">
                <a:solidFill>
                  <a:srgbClr val="000000"/>
                </a:solidFill>
              </a:rPr>
              <a:t>Solution:</a:t>
            </a:r>
            <a:endParaRPr>
              <a:solidFill>
                <a:srgbClr val="000000"/>
              </a:solidFill>
            </a:endParaRPr>
          </a:p>
          <a:p>
            <a:pPr indent="0" lvl="0" marL="0" rtl="0" algn="l">
              <a:spcBef>
                <a:spcPts val="1200"/>
              </a:spcBef>
              <a:spcAft>
                <a:spcPts val="0"/>
              </a:spcAft>
              <a:buNone/>
            </a:pPr>
            <a:r>
              <a:rPr lang="en">
                <a:solidFill>
                  <a:srgbClr val="000000"/>
                </a:solidFill>
              </a:rPr>
              <a:t>‘</a:t>
            </a:r>
            <a:r>
              <a:rPr lang="en">
                <a:solidFill>
                  <a:srgbClr val="000000"/>
                </a:solidFill>
              </a:rPr>
              <a:t>EditedNearestNeighbours’ or ENN algorithm wherein we balance minority and majority classes by adding or removing misclassfied data respectively.</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72" name="Google Shape;172;p29"/>
          <p:cNvPicPr preferRelativeResize="0"/>
          <p:nvPr/>
        </p:nvPicPr>
        <p:blipFill>
          <a:blip r:embed="rId3">
            <a:alphaModFix/>
          </a:blip>
          <a:stretch>
            <a:fillRect/>
          </a:stretch>
        </p:blipFill>
        <p:spPr>
          <a:xfrm>
            <a:off x="1523763" y="4002775"/>
            <a:ext cx="6118375" cy="626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LGBM</a:t>
            </a:r>
            <a:endParaRPr/>
          </a:p>
        </p:txBody>
      </p:sp>
      <p:sp>
        <p:nvSpPr>
          <p:cNvPr id="178" name="Google Shape;178;p3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22222"/>
                </a:solidFill>
              </a:rPr>
              <a:t>But, this can lead to loss of valuable information or duplication of data. So, we combine ENN with SMOTE.</a:t>
            </a:r>
            <a:endParaRPr>
              <a:solidFill>
                <a:srgbClr val="222222"/>
              </a:solidFill>
            </a:endParaRPr>
          </a:p>
          <a:p>
            <a:pPr indent="0" lvl="0" marL="0" rtl="0" algn="l">
              <a:spcBef>
                <a:spcPts val="1200"/>
              </a:spcBef>
              <a:spcAft>
                <a:spcPts val="1200"/>
              </a:spcAft>
              <a:buNone/>
            </a:pPr>
            <a:r>
              <a:rPr lang="en">
                <a:solidFill>
                  <a:srgbClr val="222222"/>
                </a:solidFill>
              </a:rPr>
              <a:t>SMOTE (Synthetic Minority Oversampling Technique) - create new data points rather than duplicating the existing ones, in case of </a:t>
            </a:r>
            <a:r>
              <a:rPr lang="en">
                <a:solidFill>
                  <a:srgbClr val="222222"/>
                </a:solidFill>
              </a:rPr>
              <a:t>balancing</a:t>
            </a:r>
            <a:r>
              <a:rPr lang="en">
                <a:solidFill>
                  <a:srgbClr val="222222"/>
                </a:solidFill>
              </a:rPr>
              <a:t> the minority class - leads to increase in recall at the cost of lower precision. </a:t>
            </a:r>
            <a:endParaRPr>
              <a:solidFill>
                <a:srgbClr val="222222"/>
              </a:solidFill>
            </a:endParaRPr>
          </a:p>
        </p:txBody>
      </p:sp>
      <p:pic>
        <p:nvPicPr>
          <p:cNvPr id="179" name="Google Shape;179;p30"/>
          <p:cNvPicPr preferRelativeResize="0"/>
          <p:nvPr/>
        </p:nvPicPr>
        <p:blipFill>
          <a:blip r:embed="rId3">
            <a:alphaModFix/>
          </a:blip>
          <a:stretch>
            <a:fillRect/>
          </a:stretch>
        </p:blipFill>
        <p:spPr>
          <a:xfrm>
            <a:off x="1575925" y="3845525"/>
            <a:ext cx="6667150" cy="653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OPTIMIZATION</a:t>
            </a:r>
            <a:endParaRPr/>
          </a:p>
        </p:txBody>
      </p:sp>
      <p:sp>
        <p:nvSpPr>
          <p:cNvPr id="185" name="Google Shape;185;p31"/>
          <p:cNvSpPr txBox="1"/>
          <p:nvPr/>
        </p:nvSpPr>
        <p:spPr>
          <a:xfrm>
            <a:off x="0" y="1678700"/>
            <a:ext cx="91440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Hyperparameter tuning with Keras Tuner</a:t>
            </a:r>
            <a:endParaRPr b="1"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The selection of effective hyperparameters may frequently make or break a machine learning project.</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First, we define a model-building function. It takes an </a:t>
            </a:r>
            <a:r>
              <a:rPr lang="en" sz="1700">
                <a:highlight>
                  <a:srgbClr val="F5F6F7"/>
                </a:highlight>
                <a:latin typeface="Roboto"/>
                <a:ea typeface="Roboto"/>
                <a:cs typeface="Roboto"/>
                <a:sym typeface="Roboto"/>
              </a:rPr>
              <a:t>hp</a:t>
            </a:r>
            <a:r>
              <a:rPr lang="en" sz="1700">
                <a:latin typeface="Roboto"/>
                <a:ea typeface="Roboto"/>
                <a:cs typeface="Roboto"/>
                <a:sym typeface="Roboto"/>
              </a:rPr>
              <a:t> argument from which you can sample hyperparameters  such as hp.Int('units', min_value=32)</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Next, instantiate a tuner. You should specify the model-building function, and the name of the objective to optimize (whether to minimize or maximize is automatically inferred for built-in metrics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HyperResnet and HyperXception are two built-in tunable models that Keras Tuner offers in addition to letting you design your own tunable models. Both of these models do searches across different combinations of the ResNet and Xception architectures.</a:t>
            </a:r>
            <a:endParaRPr sz="1700">
              <a:latin typeface="Roboto"/>
              <a:ea typeface="Roboto"/>
              <a:cs typeface="Roboto"/>
              <a:sym typeface="Roboto"/>
            </a:endParaRPr>
          </a:p>
          <a:p>
            <a:pPr indent="0" lvl="0" marL="0" rtl="0" algn="l">
              <a:spcBef>
                <a:spcPts val="0"/>
              </a:spcBef>
              <a:spcAft>
                <a:spcPts val="0"/>
              </a:spcAft>
              <a:buNone/>
            </a:pPr>
            <a:r>
              <a:t/>
            </a:r>
            <a:endParaRPr sz="1700">
              <a:solidFill>
                <a:srgbClr val="222222"/>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solidFill>
                  <a:srgbClr val="222222"/>
                </a:solidFill>
              </a:rPr>
              <a:t>Gravitational waves are ripples in space which can be associated with events such as black holes and exploding stars when cataclysmic waves are detected. Humans can’t see these gravitational waves, but with the help of antennas such as LIGO (Laser Interferometer Gravitational-Wave), it can detect vibrations in the medium of space. The medium of space is something scientists are still researching to this day and could play an important role in telling us more about what is in the universe. </a:t>
            </a:r>
            <a:endParaRPr>
              <a:solidFill>
                <a:srgbClr val="222222"/>
              </a:solidFill>
            </a:endParaRPr>
          </a:p>
          <a:p>
            <a:pPr indent="0" lvl="0" marL="0" rtl="0" algn="l">
              <a:spcBef>
                <a:spcPts val="1200"/>
              </a:spcBef>
              <a:spcAft>
                <a:spcPts val="1200"/>
              </a:spcAft>
              <a:buNone/>
            </a:pPr>
            <a:r>
              <a:rPr lang="en">
                <a:solidFill>
                  <a:srgbClr val="222222"/>
                </a:solidFill>
              </a:rPr>
              <a:t>The current approaches include techniques for improving the sensitivity of Advanced Laser Interferometer GW Observatory and Advanced Virgo GW searches, methods for fast measurements of the astrophysical parameters of GW sources, and algorithms for the reduction and characterization of non-astrophysical detector noise. These applications demonstrate how machine learning techniques may be harnessed to enhance the science that is possible with current and future GW detectors.</a:t>
            </a:r>
            <a:endParaRPr>
              <a:solidFill>
                <a:srgbClr val="22222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1" name="Google Shape;191;p32"/>
          <p:cNvSpPr txBox="1"/>
          <p:nvPr/>
        </p:nvSpPr>
        <p:spPr>
          <a:xfrm>
            <a:off x="530850" y="2064500"/>
            <a:ext cx="81042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Using this project we were able to detect gravitational waves. We tried using multiple models that work well with time series models with frequency data and see which model produced the best result.</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We found that the CNN model to be more accurate and </a:t>
            </a:r>
            <a:r>
              <a:rPr lang="en" sz="1600">
                <a:latin typeface="Roboto"/>
                <a:ea typeface="Roboto"/>
                <a:cs typeface="Roboto"/>
                <a:sym typeface="Roboto"/>
              </a:rPr>
              <a:t>efficient</a:t>
            </a:r>
            <a:r>
              <a:rPr lang="en" sz="1600">
                <a:latin typeface="Roboto"/>
                <a:ea typeface="Roboto"/>
                <a:cs typeface="Roboto"/>
                <a:sym typeface="Roboto"/>
              </a:rPr>
              <a:t> compared to the other models (LGBM,LSTM)  we tested on.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We have optimized our model by performing Hyperparameter optimization.</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Working with Huge data with </a:t>
            </a:r>
            <a:r>
              <a:rPr lang="en" sz="1600">
                <a:latin typeface="Roboto"/>
                <a:ea typeface="Roboto"/>
                <a:cs typeface="Roboto"/>
                <a:sym typeface="Roboto"/>
              </a:rPr>
              <a:t>frequencies</a:t>
            </a:r>
            <a:r>
              <a:rPr lang="en" sz="1600">
                <a:latin typeface="Roboto"/>
                <a:ea typeface="Roboto"/>
                <a:cs typeface="Roboto"/>
                <a:sym typeface="Roboto"/>
              </a:rPr>
              <a:t> as the only data was challenging and we had fun working with it together.</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nvSpPr>
        <p:spPr>
          <a:xfrm>
            <a:off x="3209850" y="2017300"/>
            <a:ext cx="2724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300">
                <a:latin typeface="Roboto"/>
                <a:ea typeface="Roboto"/>
                <a:cs typeface="Roboto"/>
                <a:sym typeface="Roboto"/>
              </a:rPr>
              <a:t>THANK YOU</a:t>
            </a:r>
            <a:endParaRPr sz="33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DESCRIPTION</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solidFill>
                  <a:srgbClr val="000000"/>
                </a:solidFill>
              </a:rPr>
              <a:t>The goal of this project is to find continuous gravitational-wave signals. We will develop a model sensitive enough to detect weak yet long-lasting signals emitted by rapidly-spinning neutron stars within noisy data. Our current approach to this dataset is to clean data, do exploratory data analysis, data-preprocessing, train machine learning models, perform hyperparameter optimisation, and evaluation and compare different results of machine learning models. The approach to solving this problem is subject to change since the topic of gravitational waves is vast, and the more research we do could grant us new ways to tackle our goal.</a:t>
            </a:r>
            <a:endParaRPr>
              <a:solidFill>
                <a:srgbClr val="000000"/>
              </a:solidFill>
            </a:endParaRPr>
          </a:p>
          <a:p>
            <a:pPr indent="0" lvl="0" marL="0" rtl="0" algn="l">
              <a:spcBef>
                <a:spcPts val="1200"/>
              </a:spcBef>
              <a:spcAft>
                <a:spcPts val="0"/>
              </a:spcAft>
              <a:buNone/>
            </a:pPr>
            <a:r>
              <a:rPr lang="en">
                <a:solidFill>
                  <a:srgbClr val="000000"/>
                </a:solidFill>
              </a:rPr>
              <a:t>We will be using multiple models like CNN, LSTM and many more and compare them.</a:t>
            </a:r>
            <a:endParaRPr>
              <a:solidFill>
                <a:srgbClr val="000000"/>
              </a:solidFill>
            </a:endParaRPr>
          </a:p>
          <a:p>
            <a:pPr indent="0" lvl="0" marL="0" rtl="0" algn="l">
              <a:spcBef>
                <a:spcPts val="1200"/>
              </a:spcBef>
              <a:spcAft>
                <a:spcPts val="1200"/>
              </a:spcAft>
              <a:buNone/>
            </a:pPr>
            <a:r>
              <a:rPr lang="en">
                <a:solidFill>
                  <a:srgbClr val="000000"/>
                </a:solidFill>
              </a:rPr>
              <a:t>We are going to do optimizations to these models like hyperparameter optimization and make comparisons with the same model but with different hyperparameters.</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a:t>
            </a:r>
            <a:endParaRPr/>
          </a:p>
        </p:txBody>
      </p:sp>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solidFill>
                  <a:srgbClr val="000000"/>
                </a:solidFill>
              </a:rPr>
              <a:t>The purpose of EDA is to understand the data, discover trends and patterns, and present visualizations of the data. From that information, we can find features and models that best fit the data.</a:t>
            </a:r>
            <a:endParaRPr>
              <a:solidFill>
                <a:srgbClr val="000000"/>
              </a:solidFill>
            </a:endParaRPr>
          </a:p>
          <a:p>
            <a:pPr indent="-317182" lvl="0" marL="457200" rtl="0" algn="l">
              <a:spcBef>
                <a:spcPts val="1200"/>
              </a:spcBef>
              <a:spcAft>
                <a:spcPts val="0"/>
              </a:spcAft>
              <a:buClr>
                <a:srgbClr val="000000"/>
              </a:buClr>
              <a:buSzPct val="100000"/>
              <a:buChar char="●"/>
            </a:pPr>
            <a:r>
              <a:rPr lang="en">
                <a:solidFill>
                  <a:srgbClr val="000000"/>
                </a:solidFill>
              </a:rPr>
              <a:t>Describe the data</a:t>
            </a:r>
            <a:endParaRPr>
              <a:solidFill>
                <a:srgbClr val="000000"/>
              </a:solidFill>
            </a:endParaRPr>
          </a:p>
          <a:p>
            <a:pPr indent="-297497" lvl="1" marL="914400" rtl="0" algn="l">
              <a:spcBef>
                <a:spcPts val="0"/>
              </a:spcBef>
              <a:spcAft>
                <a:spcPts val="0"/>
              </a:spcAft>
              <a:buClr>
                <a:srgbClr val="000000"/>
              </a:buClr>
              <a:buSzPct val="100000"/>
              <a:buChar char="○"/>
            </a:pPr>
            <a:r>
              <a:rPr lang="en">
                <a:solidFill>
                  <a:srgbClr val="000000"/>
                </a:solidFill>
              </a:rPr>
              <a:t>HDF5</a:t>
            </a:r>
            <a:endParaRPr>
              <a:solidFill>
                <a:srgbClr val="000000"/>
              </a:solidFill>
            </a:endParaRPr>
          </a:p>
          <a:p>
            <a:pPr indent="-297497" lvl="1" marL="914400" rtl="0" algn="l">
              <a:spcBef>
                <a:spcPts val="0"/>
              </a:spcBef>
              <a:spcAft>
                <a:spcPts val="0"/>
              </a:spcAft>
              <a:buClr>
                <a:srgbClr val="000000"/>
              </a:buClr>
              <a:buSzPct val="100000"/>
              <a:buChar char="○"/>
            </a:pPr>
            <a:r>
              <a:rPr lang="en">
                <a:solidFill>
                  <a:srgbClr val="000000"/>
                </a:solidFill>
              </a:rPr>
              <a:t>id &amp; target</a:t>
            </a:r>
            <a:endParaRPr>
              <a:solidFill>
                <a:srgbClr val="000000"/>
              </a:solidFill>
            </a:endParaRPr>
          </a:p>
          <a:p>
            <a:pPr indent="-317182" lvl="0" marL="457200" rtl="0" algn="l">
              <a:spcBef>
                <a:spcPts val="0"/>
              </a:spcBef>
              <a:spcAft>
                <a:spcPts val="0"/>
              </a:spcAft>
              <a:buClr>
                <a:srgbClr val="000000"/>
              </a:buClr>
              <a:buSzPct val="100000"/>
              <a:buChar char="●"/>
            </a:pPr>
            <a:r>
              <a:rPr lang="en">
                <a:solidFill>
                  <a:srgbClr val="000000"/>
                </a:solidFill>
              </a:rPr>
              <a:t>Mask the data </a:t>
            </a:r>
            <a:endParaRPr>
              <a:solidFill>
                <a:srgbClr val="000000"/>
              </a:solidFill>
            </a:endParaRPr>
          </a:p>
          <a:p>
            <a:pPr indent="-297497" lvl="1" marL="914400" rtl="0" algn="l">
              <a:spcBef>
                <a:spcPts val="0"/>
              </a:spcBef>
              <a:spcAft>
                <a:spcPts val="0"/>
              </a:spcAft>
              <a:buClr>
                <a:srgbClr val="000000"/>
              </a:buClr>
              <a:buSzPct val="100000"/>
              <a:buChar char="○"/>
            </a:pPr>
            <a:r>
              <a:rPr lang="en">
                <a:solidFill>
                  <a:srgbClr val="000000"/>
                </a:solidFill>
              </a:rPr>
              <a:t>Freq (Hz)</a:t>
            </a:r>
            <a:endParaRPr>
              <a:solidFill>
                <a:srgbClr val="000000"/>
              </a:solidFill>
            </a:endParaRPr>
          </a:p>
          <a:p>
            <a:pPr indent="-297497" lvl="1" marL="914400" rtl="0" algn="l">
              <a:spcBef>
                <a:spcPts val="0"/>
              </a:spcBef>
              <a:spcAft>
                <a:spcPts val="0"/>
              </a:spcAft>
              <a:buClr>
                <a:srgbClr val="000000"/>
              </a:buClr>
              <a:buSzPct val="100000"/>
              <a:buChar char="○"/>
            </a:pPr>
            <a:r>
              <a:rPr lang="en">
                <a:solidFill>
                  <a:srgbClr val="000000"/>
                </a:solidFill>
              </a:rPr>
              <a:t>H1 (LIGO Hanford </a:t>
            </a:r>
            <a:r>
              <a:rPr lang="en">
                <a:solidFill>
                  <a:srgbClr val="000000"/>
                </a:solidFill>
              </a:rPr>
              <a:t>detector</a:t>
            </a:r>
            <a:r>
              <a:rPr lang="en">
                <a:solidFill>
                  <a:srgbClr val="000000"/>
                </a:solidFill>
              </a:rPr>
              <a:t> )</a:t>
            </a:r>
            <a:endParaRPr>
              <a:solidFill>
                <a:srgbClr val="000000"/>
              </a:solidFill>
            </a:endParaRPr>
          </a:p>
          <a:p>
            <a:pPr indent="-297497" lvl="1" marL="914400" rtl="0" algn="l">
              <a:spcBef>
                <a:spcPts val="0"/>
              </a:spcBef>
              <a:spcAft>
                <a:spcPts val="0"/>
              </a:spcAft>
              <a:buClr>
                <a:srgbClr val="000000"/>
              </a:buClr>
              <a:buSzPct val="100000"/>
              <a:buChar char="○"/>
            </a:pPr>
            <a:r>
              <a:rPr lang="en">
                <a:solidFill>
                  <a:srgbClr val="000000"/>
                </a:solidFill>
              </a:rPr>
              <a:t>L1 (LIGO Livingston </a:t>
            </a:r>
            <a:r>
              <a:rPr lang="en">
                <a:solidFill>
                  <a:srgbClr val="000000"/>
                </a:solidFill>
              </a:rPr>
              <a:t>detector</a:t>
            </a:r>
            <a:r>
              <a:rPr lang="en">
                <a:solidFill>
                  <a:srgbClr val="000000"/>
                </a:solidFill>
              </a:rPr>
              <a:t> )</a:t>
            </a:r>
            <a:endParaRPr>
              <a:solidFill>
                <a:srgbClr val="000000"/>
              </a:solidFill>
            </a:endParaRPr>
          </a:p>
          <a:p>
            <a:pPr indent="-317182" lvl="0" marL="457200" rtl="0" algn="l">
              <a:spcBef>
                <a:spcPts val="0"/>
              </a:spcBef>
              <a:spcAft>
                <a:spcPts val="0"/>
              </a:spcAft>
              <a:buClr>
                <a:srgbClr val="000000"/>
              </a:buClr>
              <a:buSzPct val="100000"/>
              <a:buChar char="●"/>
            </a:pPr>
            <a:r>
              <a:rPr lang="en">
                <a:solidFill>
                  <a:srgbClr val="000000"/>
                </a:solidFill>
              </a:rPr>
              <a:t>Visualize frequency of waves</a:t>
            </a:r>
            <a:endParaRPr>
              <a:solidFill>
                <a:srgbClr val="000000"/>
              </a:solidFill>
            </a:endParaRPr>
          </a:p>
          <a:p>
            <a:pPr indent="-317182" lvl="0" marL="457200" rtl="0" algn="l">
              <a:spcBef>
                <a:spcPts val="0"/>
              </a:spcBef>
              <a:spcAft>
                <a:spcPts val="0"/>
              </a:spcAft>
              <a:buClr>
                <a:srgbClr val="000000"/>
              </a:buClr>
              <a:buSzPct val="100000"/>
              <a:buChar char="●"/>
            </a:pPr>
            <a:r>
              <a:rPr lang="en">
                <a:solidFill>
                  <a:srgbClr val="000000"/>
                </a:solidFill>
              </a:rPr>
              <a:t>Distributions</a:t>
            </a:r>
            <a:endParaRPr>
              <a:solidFill>
                <a:srgbClr val="000000"/>
              </a:solidFill>
            </a:endParaRPr>
          </a:p>
        </p:txBody>
      </p:sp>
      <p:pic>
        <p:nvPicPr>
          <p:cNvPr id="88" name="Google Shape;88;p16"/>
          <p:cNvPicPr preferRelativeResize="0"/>
          <p:nvPr/>
        </p:nvPicPr>
        <p:blipFill>
          <a:blip r:embed="rId3">
            <a:alphaModFix/>
          </a:blip>
          <a:stretch>
            <a:fillRect/>
          </a:stretch>
        </p:blipFill>
        <p:spPr>
          <a:xfrm>
            <a:off x="4017375" y="2539575"/>
            <a:ext cx="4676625" cy="23686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 Dataset Map </a:t>
            </a:r>
            <a:endParaRPr/>
          </a:p>
        </p:txBody>
      </p:sp>
      <p:pic>
        <p:nvPicPr>
          <p:cNvPr id="94" name="Google Shape;94;p17"/>
          <p:cNvPicPr preferRelativeResize="0"/>
          <p:nvPr/>
        </p:nvPicPr>
        <p:blipFill>
          <a:blip r:embed="rId3">
            <a:alphaModFix/>
          </a:blip>
          <a:stretch>
            <a:fillRect/>
          </a:stretch>
        </p:blipFill>
        <p:spPr>
          <a:xfrm>
            <a:off x="1406375" y="1919075"/>
            <a:ext cx="5918999" cy="284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4417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 </a:t>
            </a:r>
            <a:r>
              <a:rPr lang="en"/>
              <a:t>Dataset Map </a:t>
            </a:r>
            <a:r>
              <a:rPr lang="en"/>
              <a:t>cont.</a:t>
            </a:r>
            <a:endParaRPr/>
          </a:p>
        </p:txBody>
      </p:sp>
      <p:sp>
        <p:nvSpPr>
          <p:cNvPr id="100" name="Google Shape;100;p18"/>
          <p:cNvSpPr txBox="1"/>
          <p:nvPr>
            <p:ph idx="1" type="body"/>
          </p:nvPr>
        </p:nvSpPr>
        <p:spPr>
          <a:xfrm>
            <a:off x="471900" y="1902875"/>
            <a:ext cx="2208000" cy="27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rPr>
              <a:t>This is a dataset with signal from gravitational wave (id = 7975, target = 1)</a:t>
            </a:r>
            <a:endParaRPr sz="1300">
              <a:solidFill>
                <a:srgbClr val="000000"/>
              </a:solidFill>
            </a:endParaRPr>
          </a:p>
          <a:p>
            <a:pPr indent="-311150" lvl="0" marL="457200" rtl="0" algn="l">
              <a:spcBef>
                <a:spcPts val="1200"/>
              </a:spcBef>
              <a:spcAft>
                <a:spcPts val="0"/>
              </a:spcAft>
              <a:buClr>
                <a:srgbClr val="000000"/>
              </a:buClr>
              <a:buSzPts val="1300"/>
              <a:buChar char="●"/>
            </a:pPr>
            <a:r>
              <a:rPr lang="en" sz="1300">
                <a:solidFill>
                  <a:srgbClr val="000000"/>
                </a:solidFill>
              </a:rPr>
              <a:t>Downside with signal</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A lot of noise</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Difficult to depict signal</a:t>
            </a:r>
            <a:endParaRPr sz="1300">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101" name="Google Shape;101;p18"/>
          <p:cNvPicPr preferRelativeResize="0"/>
          <p:nvPr/>
        </p:nvPicPr>
        <p:blipFill>
          <a:blip r:embed="rId3">
            <a:alphaModFix/>
          </a:blip>
          <a:stretch>
            <a:fillRect/>
          </a:stretch>
        </p:blipFill>
        <p:spPr>
          <a:xfrm>
            <a:off x="2932450" y="1844550"/>
            <a:ext cx="5666275" cy="3146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 </a:t>
            </a:r>
            <a:endParaRPr/>
          </a:p>
        </p:txBody>
      </p:sp>
      <p:sp>
        <p:nvSpPr>
          <p:cNvPr id="107" name="Google Shape;107;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22222"/>
                </a:solidFill>
              </a:rPr>
              <a:t>Visualizing the data for gravitational waves is a bit different compared to other datasets where you can see a timeline, trends and outliers. Sound is usually affected by noise frequencies. Two things that affected the output of the analysis was imbalance between the train/test data and analyzing sound frequencies. </a:t>
            </a:r>
            <a:endParaRPr>
              <a:solidFill>
                <a:srgbClr val="222222"/>
              </a:solidFill>
            </a:endParaRPr>
          </a:p>
          <a:p>
            <a:pPr indent="0" lvl="0" marL="0" rtl="0" algn="l">
              <a:spcBef>
                <a:spcPts val="1200"/>
              </a:spcBef>
              <a:spcAft>
                <a:spcPts val="1200"/>
              </a:spcAft>
              <a:buNone/>
            </a:pPr>
            <a:r>
              <a:rPr lang="en">
                <a:solidFill>
                  <a:srgbClr val="222222"/>
                </a:solidFill>
              </a:rPr>
              <a:t> </a:t>
            </a:r>
            <a:endParaRPr>
              <a:solidFill>
                <a:srgbClr val="222222"/>
              </a:solidFill>
            </a:endParaRPr>
          </a:p>
        </p:txBody>
      </p:sp>
      <p:pic>
        <p:nvPicPr>
          <p:cNvPr id="108" name="Google Shape;108;p19"/>
          <p:cNvPicPr preferRelativeResize="0"/>
          <p:nvPr/>
        </p:nvPicPr>
        <p:blipFill>
          <a:blip r:embed="rId3">
            <a:alphaModFix/>
          </a:blip>
          <a:stretch>
            <a:fillRect/>
          </a:stretch>
        </p:blipFill>
        <p:spPr>
          <a:xfrm>
            <a:off x="5013724" y="3237850"/>
            <a:ext cx="3938075" cy="1964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MODELS</a:t>
            </a:r>
            <a:endParaRPr/>
          </a:p>
        </p:txBody>
      </p:sp>
      <p:sp>
        <p:nvSpPr>
          <p:cNvPr id="114" name="Google Shape;114;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22222"/>
                </a:solidFill>
              </a:rPr>
              <a:t>We are using 3 models and compare them and choose the model which has the best accuracy.</a:t>
            </a:r>
            <a:endParaRPr>
              <a:solidFill>
                <a:srgbClr val="222222"/>
              </a:solidFill>
            </a:endParaRPr>
          </a:p>
          <a:p>
            <a:pPr indent="0" lvl="0" marL="0" rtl="0" algn="l">
              <a:spcBef>
                <a:spcPts val="1200"/>
              </a:spcBef>
              <a:spcAft>
                <a:spcPts val="0"/>
              </a:spcAft>
              <a:buNone/>
            </a:pPr>
            <a:r>
              <a:rPr lang="en">
                <a:solidFill>
                  <a:srgbClr val="222222"/>
                </a:solidFill>
              </a:rPr>
              <a:t>The models we will be using are:</a:t>
            </a:r>
            <a:endParaRPr>
              <a:solidFill>
                <a:srgbClr val="222222"/>
              </a:solidFill>
            </a:endParaRPr>
          </a:p>
          <a:p>
            <a:pPr indent="-342900" lvl="0" marL="457200" rtl="0" algn="l">
              <a:spcBef>
                <a:spcPts val="1200"/>
              </a:spcBef>
              <a:spcAft>
                <a:spcPts val="0"/>
              </a:spcAft>
              <a:buClr>
                <a:srgbClr val="222222"/>
              </a:buClr>
              <a:buSzPts val="1800"/>
              <a:buChar char="●"/>
            </a:pPr>
            <a:r>
              <a:rPr lang="en">
                <a:solidFill>
                  <a:srgbClr val="222222"/>
                </a:solidFill>
              </a:rPr>
              <a:t>CNN</a:t>
            </a:r>
            <a:endParaRPr>
              <a:solidFill>
                <a:srgbClr val="222222"/>
              </a:solidFill>
            </a:endParaRPr>
          </a:p>
          <a:p>
            <a:pPr indent="-342900" lvl="0" marL="457200" rtl="0" algn="l">
              <a:spcBef>
                <a:spcPts val="0"/>
              </a:spcBef>
              <a:spcAft>
                <a:spcPts val="0"/>
              </a:spcAft>
              <a:buClr>
                <a:srgbClr val="222222"/>
              </a:buClr>
              <a:buSzPts val="1800"/>
              <a:buChar char="●"/>
            </a:pPr>
            <a:r>
              <a:rPr lang="en">
                <a:solidFill>
                  <a:srgbClr val="222222"/>
                </a:solidFill>
              </a:rPr>
              <a:t>LSTM</a:t>
            </a:r>
            <a:endParaRPr>
              <a:solidFill>
                <a:srgbClr val="222222"/>
              </a:solidFill>
            </a:endParaRPr>
          </a:p>
          <a:p>
            <a:pPr indent="-342900" lvl="0" marL="457200" rtl="0" algn="l">
              <a:spcBef>
                <a:spcPts val="0"/>
              </a:spcBef>
              <a:spcAft>
                <a:spcPts val="0"/>
              </a:spcAft>
              <a:buClr>
                <a:srgbClr val="222222"/>
              </a:buClr>
              <a:buSzPts val="1800"/>
              <a:buChar char="●"/>
            </a:pPr>
            <a:r>
              <a:rPr lang="en">
                <a:solidFill>
                  <a:srgbClr val="222222"/>
                </a:solidFill>
              </a:rPr>
              <a:t>LGBM </a:t>
            </a:r>
            <a:endParaRPr>
              <a:solidFill>
                <a:srgbClr val="22222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CNN</a:t>
            </a:r>
            <a:endParaRPr/>
          </a:p>
        </p:txBody>
      </p:sp>
      <p:sp>
        <p:nvSpPr>
          <p:cNvPr id="120" name="Google Shape;120;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50">
                <a:solidFill>
                  <a:srgbClr val="000000"/>
                </a:solidFill>
                <a:highlight>
                  <a:srgbClr val="F7F7F7"/>
                </a:highlight>
              </a:rPr>
              <a:t>Model we are using is tf_efficientnet_b7_ns</a:t>
            </a:r>
            <a:endParaRPr sz="1550">
              <a:solidFill>
                <a:srgbClr val="000000"/>
              </a:solidFill>
              <a:highlight>
                <a:srgbClr val="F7F7F7"/>
              </a:highlight>
            </a:endParaRPr>
          </a:p>
          <a:p>
            <a:pPr indent="0" lvl="0" marL="0" rtl="0" algn="l">
              <a:spcBef>
                <a:spcPts val="1200"/>
              </a:spcBef>
              <a:spcAft>
                <a:spcPts val="0"/>
              </a:spcAft>
              <a:buNone/>
            </a:pPr>
            <a:r>
              <a:rPr lang="en" sz="1550">
                <a:solidFill>
                  <a:srgbClr val="000000"/>
                </a:solidFill>
                <a:highlight>
                  <a:srgbClr val="F7F7F7"/>
                </a:highlight>
              </a:rPr>
              <a:t>EfficientNet is a convolutional neural network architecture and scaling method that uniformly scales all dimensions of depth/width/resolution using a compound coefficient. Unlike conventional practice that arbitrary scales these factors, the EfficientNet scaling method uniformly scales network width, depth, and resolution with a set of fixed scaling coefficients.</a:t>
            </a:r>
            <a:endParaRPr sz="1550">
              <a:solidFill>
                <a:srgbClr val="000000"/>
              </a:solidFill>
              <a:highlight>
                <a:srgbClr val="F7F7F7"/>
              </a:highlight>
            </a:endParaRPr>
          </a:p>
          <a:p>
            <a:pPr indent="0" lvl="0" marL="0" rtl="0" algn="l">
              <a:spcBef>
                <a:spcPts val="1200"/>
              </a:spcBef>
              <a:spcAft>
                <a:spcPts val="0"/>
              </a:spcAft>
              <a:buNone/>
            </a:pPr>
            <a:r>
              <a:rPr lang="en" sz="1550">
                <a:solidFill>
                  <a:srgbClr val="000000"/>
                </a:solidFill>
                <a:highlight>
                  <a:srgbClr val="F7F7F7"/>
                </a:highlight>
              </a:rPr>
              <a:t>It is a generic model that implements many of the efficient models that utilize similar DepthwiseSeparable and InvertedResidual blocks</a:t>
            </a:r>
            <a:endParaRPr sz="1550">
              <a:solidFill>
                <a:srgbClr val="000000"/>
              </a:solidFill>
              <a:highlight>
                <a:srgbClr val="F7F7F7"/>
              </a:highlight>
            </a:endParaRPr>
          </a:p>
          <a:p>
            <a:pPr indent="0" lvl="0" marL="0" rtl="0" algn="l">
              <a:spcBef>
                <a:spcPts val="1200"/>
              </a:spcBef>
              <a:spcAft>
                <a:spcPts val="1200"/>
              </a:spcAft>
              <a:buNone/>
            </a:pPr>
            <a:r>
              <a:t/>
            </a:r>
            <a:endParaRPr sz="1050">
              <a:solidFill>
                <a:srgbClr val="000000"/>
              </a:solidFill>
              <a:highlight>
                <a:srgbClr val="F7F7F7"/>
              </a:highlight>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