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74" r:id="rId4"/>
    <p:sldId id="272" r:id="rId5"/>
    <p:sldId id="271" r:id="rId6"/>
    <p:sldId id="258" r:id="rId7"/>
    <p:sldId id="260"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22" autoAdjust="0"/>
  </p:normalViewPr>
  <p:slideViewPr>
    <p:cSldViewPr snapToGrid="0">
      <p:cViewPr varScale="1">
        <p:scale>
          <a:sx n="91" d="100"/>
          <a:sy n="91" d="100"/>
        </p:scale>
        <p:origin x="546"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8B86F7-D27C-4A2B-93FB-06328575375D}" type="datetimeFigureOut">
              <a:rPr lang="en-CA" smtClean="0"/>
              <a:t>2019-09-09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96E838-71D8-438D-AFD5-E78C5E43AE07}" type="slidenum">
              <a:rPr lang="en-CA" smtClean="0"/>
              <a:t>‹#›</a:t>
            </a:fld>
            <a:endParaRPr lang="en-CA"/>
          </a:p>
        </p:txBody>
      </p:sp>
    </p:spTree>
    <p:extLst>
      <p:ext uri="{BB962C8B-B14F-4D97-AF65-F5344CB8AC3E}">
        <p14:creationId xmlns:p14="http://schemas.microsoft.com/office/powerpoint/2010/main" val="749365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dirty="0"/>
          </a:p>
        </p:txBody>
      </p:sp>
      <p:sp>
        <p:nvSpPr>
          <p:cNvPr id="4" name="Slide Number Placeholder 3"/>
          <p:cNvSpPr>
            <a:spLocks noGrp="1"/>
          </p:cNvSpPr>
          <p:nvPr>
            <p:ph type="sldNum" sz="quarter" idx="5"/>
          </p:nvPr>
        </p:nvSpPr>
        <p:spPr/>
        <p:txBody>
          <a:bodyPr/>
          <a:lstStyle/>
          <a:p>
            <a:fld id="{EA96E838-71D8-438D-AFD5-E78C5E43AE07}" type="slidenum">
              <a:rPr lang="en-CA" smtClean="0"/>
              <a:t>6</a:t>
            </a:fld>
            <a:endParaRPr lang="en-CA"/>
          </a:p>
        </p:txBody>
      </p:sp>
    </p:spTree>
    <p:extLst>
      <p:ext uri="{BB962C8B-B14F-4D97-AF65-F5344CB8AC3E}">
        <p14:creationId xmlns:p14="http://schemas.microsoft.com/office/powerpoint/2010/main" val="1410010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919D-FAE6-4021-8A27-394780C90D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98BF712-FAAE-4844-AD7E-29A1422938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DC14660-0316-461A-8A50-569E3BFFC276}"/>
              </a:ext>
            </a:extLst>
          </p:cNvPr>
          <p:cNvSpPr>
            <a:spLocks noGrp="1"/>
          </p:cNvSpPr>
          <p:nvPr>
            <p:ph type="dt" sz="half" idx="10"/>
          </p:nvPr>
        </p:nvSpPr>
        <p:spPr/>
        <p:txBody>
          <a:bodyPr/>
          <a:lstStyle/>
          <a:p>
            <a:fld id="{CF977D62-1A95-4F9D-87C1-3CFA5DA80E99}" type="datetimeFigureOut">
              <a:rPr lang="en-CA" smtClean="0"/>
              <a:t>2019-09-09</a:t>
            </a:fld>
            <a:endParaRPr lang="en-CA"/>
          </a:p>
        </p:txBody>
      </p:sp>
      <p:sp>
        <p:nvSpPr>
          <p:cNvPr id="5" name="Footer Placeholder 4">
            <a:extLst>
              <a:ext uri="{FF2B5EF4-FFF2-40B4-BE49-F238E27FC236}">
                <a16:creationId xmlns:a16="http://schemas.microsoft.com/office/drawing/2014/main" id="{ED620075-38B4-4472-9933-BE0AE67DA2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64B3F03-7492-4045-802B-9CFDB578A486}"/>
              </a:ext>
            </a:extLst>
          </p:cNvPr>
          <p:cNvSpPr>
            <a:spLocks noGrp="1"/>
          </p:cNvSpPr>
          <p:nvPr>
            <p:ph type="sldNum" sz="quarter" idx="12"/>
          </p:nvPr>
        </p:nvSpPr>
        <p:spPr/>
        <p:txBody>
          <a:bodyPr/>
          <a:lstStyle/>
          <a:p>
            <a:fld id="{B40EF6C6-501C-4B54-ABA6-91CDDA615C48}" type="slidenum">
              <a:rPr lang="en-CA" smtClean="0"/>
              <a:t>‹#›</a:t>
            </a:fld>
            <a:endParaRPr lang="en-CA"/>
          </a:p>
        </p:txBody>
      </p:sp>
    </p:spTree>
    <p:extLst>
      <p:ext uri="{BB962C8B-B14F-4D97-AF65-F5344CB8AC3E}">
        <p14:creationId xmlns:p14="http://schemas.microsoft.com/office/powerpoint/2010/main" val="3374627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237E2-C435-4284-B5AB-7B5A25E4236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F86B403-A7EB-4578-A143-0BC9A7B9C9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9B8008A-D5E8-421F-BEAE-1F1232B192B3}"/>
              </a:ext>
            </a:extLst>
          </p:cNvPr>
          <p:cNvSpPr>
            <a:spLocks noGrp="1"/>
          </p:cNvSpPr>
          <p:nvPr>
            <p:ph type="dt" sz="half" idx="10"/>
          </p:nvPr>
        </p:nvSpPr>
        <p:spPr/>
        <p:txBody>
          <a:bodyPr/>
          <a:lstStyle/>
          <a:p>
            <a:fld id="{CF977D62-1A95-4F9D-87C1-3CFA5DA80E99}" type="datetimeFigureOut">
              <a:rPr lang="en-CA" smtClean="0"/>
              <a:t>2019-09-09</a:t>
            </a:fld>
            <a:endParaRPr lang="en-CA"/>
          </a:p>
        </p:txBody>
      </p:sp>
      <p:sp>
        <p:nvSpPr>
          <p:cNvPr id="5" name="Footer Placeholder 4">
            <a:extLst>
              <a:ext uri="{FF2B5EF4-FFF2-40B4-BE49-F238E27FC236}">
                <a16:creationId xmlns:a16="http://schemas.microsoft.com/office/drawing/2014/main" id="{504BAEEE-6F44-4005-A97F-F5505F4EFD7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A56FD64-18AE-4960-B31D-2B3B5ECA45EB}"/>
              </a:ext>
            </a:extLst>
          </p:cNvPr>
          <p:cNvSpPr>
            <a:spLocks noGrp="1"/>
          </p:cNvSpPr>
          <p:nvPr>
            <p:ph type="sldNum" sz="quarter" idx="12"/>
          </p:nvPr>
        </p:nvSpPr>
        <p:spPr/>
        <p:txBody>
          <a:bodyPr/>
          <a:lstStyle/>
          <a:p>
            <a:fld id="{B40EF6C6-501C-4B54-ABA6-91CDDA615C48}" type="slidenum">
              <a:rPr lang="en-CA" smtClean="0"/>
              <a:t>‹#›</a:t>
            </a:fld>
            <a:endParaRPr lang="en-CA"/>
          </a:p>
        </p:txBody>
      </p:sp>
    </p:spTree>
    <p:extLst>
      <p:ext uri="{BB962C8B-B14F-4D97-AF65-F5344CB8AC3E}">
        <p14:creationId xmlns:p14="http://schemas.microsoft.com/office/powerpoint/2010/main" val="273139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2C463F-8753-4E40-AD43-C0228FA22F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BB5AC9F-87CA-4826-BFAB-8CA83B874E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2404FE6-FEEA-41F9-9054-6DE56173604F}"/>
              </a:ext>
            </a:extLst>
          </p:cNvPr>
          <p:cNvSpPr>
            <a:spLocks noGrp="1"/>
          </p:cNvSpPr>
          <p:nvPr>
            <p:ph type="dt" sz="half" idx="10"/>
          </p:nvPr>
        </p:nvSpPr>
        <p:spPr/>
        <p:txBody>
          <a:bodyPr/>
          <a:lstStyle/>
          <a:p>
            <a:fld id="{CF977D62-1A95-4F9D-87C1-3CFA5DA80E99}" type="datetimeFigureOut">
              <a:rPr lang="en-CA" smtClean="0"/>
              <a:t>2019-09-09</a:t>
            </a:fld>
            <a:endParaRPr lang="en-CA"/>
          </a:p>
        </p:txBody>
      </p:sp>
      <p:sp>
        <p:nvSpPr>
          <p:cNvPr id="5" name="Footer Placeholder 4">
            <a:extLst>
              <a:ext uri="{FF2B5EF4-FFF2-40B4-BE49-F238E27FC236}">
                <a16:creationId xmlns:a16="http://schemas.microsoft.com/office/drawing/2014/main" id="{72592FA4-125B-4AC4-83DD-7B1E3341B5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846738-970B-426D-84AD-FEE60F433E1F}"/>
              </a:ext>
            </a:extLst>
          </p:cNvPr>
          <p:cNvSpPr>
            <a:spLocks noGrp="1"/>
          </p:cNvSpPr>
          <p:nvPr>
            <p:ph type="sldNum" sz="quarter" idx="12"/>
          </p:nvPr>
        </p:nvSpPr>
        <p:spPr/>
        <p:txBody>
          <a:bodyPr/>
          <a:lstStyle/>
          <a:p>
            <a:fld id="{B40EF6C6-501C-4B54-ABA6-91CDDA615C48}" type="slidenum">
              <a:rPr lang="en-CA" smtClean="0"/>
              <a:t>‹#›</a:t>
            </a:fld>
            <a:endParaRPr lang="en-CA"/>
          </a:p>
        </p:txBody>
      </p:sp>
    </p:spTree>
    <p:extLst>
      <p:ext uri="{BB962C8B-B14F-4D97-AF65-F5344CB8AC3E}">
        <p14:creationId xmlns:p14="http://schemas.microsoft.com/office/powerpoint/2010/main" val="410161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8E11-2A25-4CDE-9418-E723183D847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A8BF198-3DB8-4752-83C8-9767EFAC03A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80ADEA9-1D78-4577-8A66-C30278E210C2}"/>
              </a:ext>
            </a:extLst>
          </p:cNvPr>
          <p:cNvSpPr>
            <a:spLocks noGrp="1"/>
          </p:cNvSpPr>
          <p:nvPr>
            <p:ph type="dt" sz="half" idx="10"/>
          </p:nvPr>
        </p:nvSpPr>
        <p:spPr/>
        <p:txBody>
          <a:bodyPr/>
          <a:lstStyle/>
          <a:p>
            <a:fld id="{CF977D62-1A95-4F9D-87C1-3CFA5DA80E99}" type="datetimeFigureOut">
              <a:rPr lang="en-CA" smtClean="0"/>
              <a:t>2019-09-09</a:t>
            </a:fld>
            <a:endParaRPr lang="en-CA"/>
          </a:p>
        </p:txBody>
      </p:sp>
      <p:sp>
        <p:nvSpPr>
          <p:cNvPr id="5" name="Footer Placeholder 4">
            <a:extLst>
              <a:ext uri="{FF2B5EF4-FFF2-40B4-BE49-F238E27FC236}">
                <a16:creationId xmlns:a16="http://schemas.microsoft.com/office/drawing/2014/main" id="{4023533D-A88C-426B-B72F-3CC5727112E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E4D1F2B-048A-4962-9225-9E550045AFB2}"/>
              </a:ext>
            </a:extLst>
          </p:cNvPr>
          <p:cNvSpPr>
            <a:spLocks noGrp="1"/>
          </p:cNvSpPr>
          <p:nvPr>
            <p:ph type="sldNum" sz="quarter" idx="12"/>
          </p:nvPr>
        </p:nvSpPr>
        <p:spPr/>
        <p:txBody>
          <a:bodyPr/>
          <a:lstStyle/>
          <a:p>
            <a:fld id="{B40EF6C6-501C-4B54-ABA6-91CDDA615C48}" type="slidenum">
              <a:rPr lang="en-CA" smtClean="0"/>
              <a:t>‹#›</a:t>
            </a:fld>
            <a:endParaRPr lang="en-CA"/>
          </a:p>
        </p:txBody>
      </p:sp>
    </p:spTree>
    <p:extLst>
      <p:ext uri="{BB962C8B-B14F-4D97-AF65-F5344CB8AC3E}">
        <p14:creationId xmlns:p14="http://schemas.microsoft.com/office/powerpoint/2010/main" val="83054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B829-8836-46F6-96B5-A92914C5D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75D1589-8F6D-4201-93CA-41A2D737E5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76876A9-4140-473E-9C32-E3E83DF88AC7}"/>
              </a:ext>
            </a:extLst>
          </p:cNvPr>
          <p:cNvSpPr>
            <a:spLocks noGrp="1"/>
          </p:cNvSpPr>
          <p:nvPr>
            <p:ph type="dt" sz="half" idx="10"/>
          </p:nvPr>
        </p:nvSpPr>
        <p:spPr/>
        <p:txBody>
          <a:bodyPr/>
          <a:lstStyle/>
          <a:p>
            <a:fld id="{CF977D62-1A95-4F9D-87C1-3CFA5DA80E99}" type="datetimeFigureOut">
              <a:rPr lang="en-CA" smtClean="0"/>
              <a:t>2019-09-09</a:t>
            </a:fld>
            <a:endParaRPr lang="en-CA"/>
          </a:p>
        </p:txBody>
      </p:sp>
      <p:sp>
        <p:nvSpPr>
          <p:cNvPr id="5" name="Footer Placeholder 4">
            <a:extLst>
              <a:ext uri="{FF2B5EF4-FFF2-40B4-BE49-F238E27FC236}">
                <a16:creationId xmlns:a16="http://schemas.microsoft.com/office/drawing/2014/main" id="{11F36806-AD68-4D4B-AF55-B0B73F01C91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6B08260-60AA-4E46-8906-A53B3A86F37A}"/>
              </a:ext>
            </a:extLst>
          </p:cNvPr>
          <p:cNvSpPr>
            <a:spLocks noGrp="1"/>
          </p:cNvSpPr>
          <p:nvPr>
            <p:ph type="sldNum" sz="quarter" idx="12"/>
          </p:nvPr>
        </p:nvSpPr>
        <p:spPr/>
        <p:txBody>
          <a:bodyPr/>
          <a:lstStyle/>
          <a:p>
            <a:fld id="{B40EF6C6-501C-4B54-ABA6-91CDDA615C48}" type="slidenum">
              <a:rPr lang="en-CA" smtClean="0"/>
              <a:t>‹#›</a:t>
            </a:fld>
            <a:endParaRPr lang="en-CA"/>
          </a:p>
        </p:txBody>
      </p:sp>
    </p:spTree>
    <p:extLst>
      <p:ext uri="{BB962C8B-B14F-4D97-AF65-F5344CB8AC3E}">
        <p14:creationId xmlns:p14="http://schemas.microsoft.com/office/powerpoint/2010/main" val="836108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D721-6578-49B2-AEAD-8F02BA73039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6A17E9-CAE1-4F3B-9579-F79ACD12867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2FFA5A2-A39B-45DA-99D2-DB01B6F337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3E2223-44F6-470E-99E5-ABDC0D1404F4}"/>
              </a:ext>
            </a:extLst>
          </p:cNvPr>
          <p:cNvSpPr>
            <a:spLocks noGrp="1"/>
          </p:cNvSpPr>
          <p:nvPr>
            <p:ph type="dt" sz="half" idx="10"/>
          </p:nvPr>
        </p:nvSpPr>
        <p:spPr/>
        <p:txBody>
          <a:bodyPr/>
          <a:lstStyle/>
          <a:p>
            <a:fld id="{CF977D62-1A95-4F9D-87C1-3CFA5DA80E99}" type="datetimeFigureOut">
              <a:rPr lang="en-CA" smtClean="0"/>
              <a:t>2019-09-09</a:t>
            </a:fld>
            <a:endParaRPr lang="en-CA"/>
          </a:p>
        </p:txBody>
      </p:sp>
      <p:sp>
        <p:nvSpPr>
          <p:cNvPr id="6" name="Footer Placeholder 5">
            <a:extLst>
              <a:ext uri="{FF2B5EF4-FFF2-40B4-BE49-F238E27FC236}">
                <a16:creationId xmlns:a16="http://schemas.microsoft.com/office/drawing/2014/main" id="{48424F87-2E5E-4CE1-818A-408D64934C9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E1FBFD8-59A8-481B-8ACC-362CDFA7B13C}"/>
              </a:ext>
            </a:extLst>
          </p:cNvPr>
          <p:cNvSpPr>
            <a:spLocks noGrp="1"/>
          </p:cNvSpPr>
          <p:nvPr>
            <p:ph type="sldNum" sz="quarter" idx="12"/>
          </p:nvPr>
        </p:nvSpPr>
        <p:spPr/>
        <p:txBody>
          <a:bodyPr/>
          <a:lstStyle/>
          <a:p>
            <a:fld id="{B40EF6C6-501C-4B54-ABA6-91CDDA615C48}" type="slidenum">
              <a:rPr lang="en-CA" smtClean="0"/>
              <a:t>‹#›</a:t>
            </a:fld>
            <a:endParaRPr lang="en-CA"/>
          </a:p>
        </p:txBody>
      </p:sp>
    </p:spTree>
    <p:extLst>
      <p:ext uri="{BB962C8B-B14F-4D97-AF65-F5344CB8AC3E}">
        <p14:creationId xmlns:p14="http://schemas.microsoft.com/office/powerpoint/2010/main" val="4005418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ACE59-A78E-4748-B089-94D871B6DD7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97E7834-CA2C-41B7-A3CF-CD974957B3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6BFE01-7871-448F-8347-1A6B3982DF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652AF20-459B-4A0C-A432-8200525EF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1CEC50-BB49-4EB8-A838-76A6194E783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96BEC15-DABF-4AAF-A42A-0F0C7EA19169}"/>
              </a:ext>
            </a:extLst>
          </p:cNvPr>
          <p:cNvSpPr>
            <a:spLocks noGrp="1"/>
          </p:cNvSpPr>
          <p:nvPr>
            <p:ph type="dt" sz="half" idx="10"/>
          </p:nvPr>
        </p:nvSpPr>
        <p:spPr/>
        <p:txBody>
          <a:bodyPr/>
          <a:lstStyle/>
          <a:p>
            <a:fld id="{CF977D62-1A95-4F9D-87C1-3CFA5DA80E99}" type="datetimeFigureOut">
              <a:rPr lang="en-CA" smtClean="0"/>
              <a:t>2019-09-09</a:t>
            </a:fld>
            <a:endParaRPr lang="en-CA"/>
          </a:p>
        </p:txBody>
      </p:sp>
      <p:sp>
        <p:nvSpPr>
          <p:cNvPr id="8" name="Footer Placeholder 7">
            <a:extLst>
              <a:ext uri="{FF2B5EF4-FFF2-40B4-BE49-F238E27FC236}">
                <a16:creationId xmlns:a16="http://schemas.microsoft.com/office/drawing/2014/main" id="{219F7CC0-4E44-43B3-B4EF-7AE517CB9F0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652C099-BB34-4632-8B0F-BA2AD8647566}"/>
              </a:ext>
            </a:extLst>
          </p:cNvPr>
          <p:cNvSpPr>
            <a:spLocks noGrp="1"/>
          </p:cNvSpPr>
          <p:nvPr>
            <p:ph type="sldNum" sz="quarter" idx="12"/>
          </p:nvPr>
        </p:nvSpPr>
        <p:spPr/>
        <p:txBody>
          <a:bodyPr/>
          <a:lstStyle/>
          <a:p>
            <a:fld id="{B40EF6C6-501C-4B54-ABA6-91CDDA615C48}" type="slidenum">
              <a:rPr lang="en-CA" smtClean="0"/>
              <a:t>‹#›</a:t>
            </a:fld>
            <a:endParaRPr lang="en-CA"/>
          </a:p>
        </p:txBody>
      </p:sp>
    </p:spTree>
    <p:extLst>
      <p:ext uri="{BB962C8B-B14F-4D97-AF65-F5344CB8AC3E}">
        <p14:creationId xmlns:p14="http://schemas.microsoft.com/office/powerpoint/2010/main" val="1716640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556A-7C68-49F8-8E43-923EB8D720F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E12CEB0-AA4A-4ADE-A9B2-F5CD38CEEEBB}"/>
              </a:ext>
            </a:extLst>
          </p:cNvPr>
          <p:cNvSpPr>
            <a:spLocks noGrp="1"/>
          </p:cNvSpPr>
          <p:nvPr>
            <p:ph type="dt" sz="half" idx="10"/>
          </p:nvPr>
        </p:nvSpPr>
        <p:spPr/>
        <p:txBody>
          <a:bodyPr/>
          <a:lstStyle/>
          <a:p>
            <a:fld id="{CF977D62-1A95-4F9D-87C1-3CFA5DA80E99}" type="datetimeFigureOut">
              <a:rPr lang="en-CA" smtClean="0"/>
              <a:t>2019-09-09</a:t>
            </a:fld>
            <a:endParaRPr lang="en-CA"/>
          </a:p>
        </p:txBody>
      </p:sp>
      <p:sp>
        <p:nvSpPr>
          <p:cNvPr id="4" name="Footer Placeholder 3">
            <a:extLst>
              <a:ext uri="{FF2B5EF4-FFF2-40B4-BE49-F238E27FC236}">
                <a16:creationId xmlns:a16="http://schemas.microsoft.com/office/drawing/2014/main" id="{8C166F9B-CAB1-4863-8DBC-4AACDDCB3C9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A6BBB60-54DE-4EA2-94F5-E68693A56F1F}"/>
              </a:ext>
            </a:extLst>
          </p:cNvPr>
          <p:cNvSpPr>
            <a:spLocks noGrp="1"/>
          </p:cNvSpPr>
          <p:nvPr>
            <p:ph type="sldNum" sz="quarter" idx="12"/>
          </p:nvPr>
        </p:nvSpPr>
        <p:spPr/>
        <p:txBody>
          <a:bodyPr/>
          <a:lstStyle/>
          <a:p>
            <a:fld id="{B40EF6C6-501C-4B54-ABA6-91CDDA615C48}" type="slidenum">
              <a:rPr lang="en-CA" smtClean="0"/>
              <a:t>‹#›</a:t>
            </a:fld>
            <a:endParaRPr lang="en-CA"/>
          </a:p>
        </p:txBody>
      </p:sp>
    </p:spTree>
    <p:extLst>
      <p:ext uri="{BB962C8B-B14F-4D97-AF65-F5344CB8AC3E}">
        <p14:creationId xmlns:p14="http://schemas.microsoft.com/office/powerpoint/2010/main" val="300267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280F30-8626-4A34-AF55-3B77D019A873}"/>
              </a:ext>
            </a:extLst>
          </p:cNvPr>
          <p:cNvSpPr>
            <a:spLocks noGrp="1"/>
          </p:cNvSpPr>
          <p:nvPr>
            <p:ph type="dt" sz="half" idx="10"/>
          </p:nvPr>
        </p:nvSpPr>
        <p:spPr/>
        <p:txBody>
          <a:bodyPr/>
          <a:lstStyle/>
          <a:p>
            <a:fld id="{CF977D62-1A95-4F9D-87C1-3CFA5DA80E99}" type="datetimeFigureOut">
              <a:rPr lang="en-CA" smtClean="0"/>
              <a:t>2019-09-09</a:t>
            </a:fld>
            <a:endParaRPr lang="en-CA"/>
          </a:p>
        </p:txBody>
      </p:sp>
      <p:sp>
        <p:nvSpPr>
          <p:cNvPr id="3" name="Footer Placeholder 2">
            <a:extLst>
              <a:ext uri="{FF2B5EF4-FFF2-40B4-BE49-F238E27FC236}">
                <a16:creationId xmlns:a16="http://schemas.microsoft.com/office/drawing/2014/main" id="{4168347E-5790-4EB0-A84D-97CD5DC3E29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052DB01-CA72-487D-BE22-E4E96CF049C0}"/>
              </a:ext>
            </a:extLst>
          </p:cNvPr>
          <p:cNvSpPr>
            <a:spLocks noGrp="1"/>
          </p:cNvSpPr>
          <p:nvPr>
            <p:ph type="sldNum" sz="quarter" idx="12"/>
          </p:nvPr>
        </p:nvSpPr>
        <p:spPr/>
        <p:txBody>
          <a:bodyPr/>
          <a:lstStyle/>
          <a:p>
            <a:fld id="{B40EF6C6-501C-4B54-ABA6-91CDDA615C48}" type="slidenum">
              <a:rPr lang="en-CA" smtClean="0"/>
              <a:t>‹#›</a:t>
            </a:fld>
            <a:endParaRPr lang="en-CA"/>
          </a:p>
        </p:txBody>
      </p:sp>
    </p:spTree>
    <p:extLst>
      <p:ext uri="{BB962C8B-B14F-4D97-AF65-F5344CB8AC3E}">
        <p14:creationId xmlns:p14="http://schemas.microsoft.com/office/powerpoint/2010/main" val="1137914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886C2-57B1-4863-8B3F-FACF96BA9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3E8E7F3-3C65-4E24-8350-A1DD47E5DF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C025065-3EB2-4EB9-B789-07B5A2F35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E44C36-AE1B-411A-AE78-C552C3E21C51}"/>
              </a:ext>
            </a:extLst>
          </p:cNvPr>
          <p:cNvSpPr>
            <a:spLocks noGrp="1"/>
          </p:cNvSpPr>
          <p:nvPr>
            <p:ph type="dt" sz="half" idx="10"/>
          </p:nvPr>
        </p:nvSpPr>
        <p:spPr/>
        <p:txBody>
          <a:bodyPr/>
          <a:lstStyle/>
          <a:p>
            <a:fld id="{CF977D62-1A95-4F9D-87C1-3CFA5DA80E99}" type="datetimeFigureOut">
              <a:rPr lang="en-CA" smtClean="0"/>
              <a:t>2019-09-09</a:t>
            </a:fld>
            <a:endParaRPr lang="en-CA"/>
          </a:p>
        </p:txBody>
      </p:sp>
      <p:sp>
        <p:nvSpPr>
          <p:cNvPr id="6" name="Footer Placeholder 5">
            <a:extLst>
              <a:ext uri="{FF2B5EF4-FFF2-40B4-BE49-F238E27FC236}">
                <a16:creationId xmlns:a16="http://schemas.microsoft.com/office/drawing/2014/main" id="{22DDCE34-B08A-47FB-9F5A-98083AF9340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132983F-3C69-4A32-A776-185200E1EDA5}"/>
              </a:ext>
            </a:extLst>
          </p:cNvPr>
          <p:cNvSpPr>
            <a:spLocks noGrp="1"/>
          </p:cNvSpPr>
          <p:nvPr>
            <p:ph type="sldNum" sz="quarter" idx="12"/>
          </p:nvPr>
        </p:nvSpPr>
        <p:spPr/>
        <p:txBody>
          <a:bodyPr/>
          <a:lstStyle/>
          <a:p>
            <a:fld id="{B40EF6C6-501C-4B54-ABA6-91CDDA615C48}" type="slidenum">
              <a:rPr lang="en-CA" smtClean="0"/>
              <a:t>‹#›</a:t>
            </a:fld>
            <a:endParaRPr lang="en-CA"/>
          </a:p>
        </p:txBody>
      </p:sp>
    </p:spTree>
    <p:extLst>
      <p:ext uri="{BB962C8B-B14F-4D97-AF65-F5344CB8AC3E}">
        <p14:creationId xmlns:p14="http://schemas.microsoft.com/office/powerpoint/2010/main" val="3975925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0F65-9AAA-4489-8A98-B7DC0A3575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DAC278-B379-45EA-8334-0D4E1CF834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633FBF3-5173-4866-8AFE-CF9A8F17F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588C2E-78E6-47C8-901B-FE5C009B7AA1}"/>
              </a:ext>
            </a:extLst>
          </p:cNvPr>
          <p:cNvSpPr>
            <a:spLocks noGrp="1"/>
          </p:cNvSpPr>
          <p:nvPr>
            <p:ph type="dt" sz="half" idx="10"/>
          </p:nvPr>
        </p:nvSpPr>
        <p:spPr/>
        <p:txBody>
          <a:bodyPr/>
          <a:lstStyle/>
          <a:p>
            <a:fld id="{CF977D62-1A95-4F9D-87C1-3CFA5DA80E99}" type="datetimeFigureOut">
              <a:rPr lang="en-CA" smtClean="0"/>
              <a:t>2019-09-09</a:t>
            </a:fld>
            <a:endParaRPr lang="en-CA"/>
          </a:p>
        </p:txBody>
      </p:sp>
      <p:sp>
        <p:nvSpPr>
          <p:cNvPr id="6" name="Footer Placeholder 5">
            <a:extLst>
              <a:ext uri="{FF2B5EF4-FFF2-40B4-BE49-F238E27FC236}">
                <a16:creationId xmlns:a16="http://schemas.microsoft.com/office/drawing/2014/main" id="{6B894236-6395-4CED-82D7-26C1BC584A5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8366737-840E-40A7-8BDE-5BF351C99EB9}"/>
              </a:ext>
            </a:extLst>
          </p:cNvPr>
          <p:cNvSpPr>
            <a:spLocks noGrp="1"/>
          </p:cNvSpPr>
          <p:nvPr>
            <p:ph type="sldNum" sz="quarter" idx="12"/>
          </p:nvPr>
        </p:nvSpPr>
        <p:spPr/>
        <p:txBody>
          <a:bodyPr/>
          <a:lstStyle/>
          <a:p>
            <a:fld id="{B40EF6C6-501C-4B54-ABA6-91CDDA615C48}" type="slidenum">
              <a:rPr lang="en-CA" smtClean="0"/>
              <a:t>‹#›</a:t>
            </a:fld>
            <a:endParaRPr lang="en-CA"/>
          </a:p>
        </p:txBody>
      </p:sp>
    </p:spTree>
    <p:extLst>
      <p:ext uri="{BB962C8B-B14F-4D97-AF65-F5344CB8AC3E}">
        <p14:creationId xmlns:p14="http://schemas.microsoft.com/office/powerpoint/2010/main" val="314057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9ACD2-850F-4915-9A45-D4A25BAEC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00E0183-25B4-4281-914B-81931F985D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F441FA3-8C8F-4EAE-8E5B-7D14064734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77D62-1A95-4F9D-87C1-3CFA5DA80E99}" type="datetimeFigureOut">
              <a:rPr lang="en-CA" smtClean="0"/>
              <a:t>2019-09-09</a:t>
            </a:fld>
            <a:endParaRPr lang="en-CA"/>
          </a:p>
        </p:txBody>
      </p:sp>
      <p:sp>
        <p:nvSpPr>
          <p:cNvPr id="5" name="Footer Placeholder 4">
            <a:extLst>
              <a:ext uri="{FF2B5EF4-FFF2-40B4-BE49-F238E27FC236}">
                <a16:creationId xmlns:a16="http://schemas.microsoft.com/office/drawing/2014/main" id="{5C8EF478-B63D-481C-9AB7-A7E587211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F2099CA-1E70-4F48-9055-21301DFE7D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0EF6C6-501C-4B54-ABA6-91CDDA615C48}" type="slidenum">
              <a:rPr lang="en-CA" smtClean="0"/>
              <a:t>‹#›</a:t>
            </a:fld>
            <a:endParaRPr lang="en-CA"/>
          </a:p>
        </p:txBody>
      </p:sp>
    </p:spTree>
    <p:extLst>
      <p:ext uri="{BB962C8B-B14F-4D97-AF65-F5344CB8AC3E}">
        <p14:creationId xmlns:p14="http://schemas.microsoft.com/office/powerpoint/2010/main" val="1444978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F504-4BEB-4756-AAE3-1ACA1651271B}"/>
              </a:ext>
            </a:extLst>
          </p:cNvPr>
          <p:cNvSpPr>
            <a:spLocks noGrp="1"/>
          </p:cNvSpPr>
          <p:nvPr>
            <p:ph type="ctrTitle"/>
          </p:nvPr>
        </p:nvSpPr>
        <p:spPr/>
        <p:txBody>
          <a:bodyPr>
            <a:normAutofit/>
          </a:bodyPr>
          <a:lstStyle/>
          <a:p>
            <a:r>
              <a:rPr lang="en-US" dirty="0"/>
              <a:t>Translation Issues</a:t>
            </a:r>
            <a:br>
              <a:rPr lang="en-US" dirty="0"/>
            </a:br>
            <a:r>
              <a:rPr lang="en-US" sz="3200" dirty="0"/>
              <a:t> </a:t>
            </a:r>
            <a:br>
              <a:rPr lang="en-US" dirty="0"/>
            </a:br>
            <a:r>
              <a:rPr lang="en-US" sz="3200" dirty="0"/>
              <a:t>Meeting # 2</a:t>
            </a:r>
            <a:endParaRPr lang="en-CA" dirty="0"/>
          </a:p>
        </p:txBody>
      </p:sp>
      <p:sp>
        <p:nvSpPr>
          <p:cNvPr id="3" name="Subtitle 2">
            <a:extLst>
              <a:ext uri="{FF2B5EF4-FFF2-40B4-BE49-F238E27FC236}">
                <a16:creationId xmlns:a16="http://schemas.microsoft.com/office/drawing/2014/main" id="{EA23FE80-59BB-4E9C-B3FB-34CAAD747D45}"/>
              </a:ext>
            </a:extLst>
          </p:cNvPr>
          <p:cNvSpPr>
            <a:spLocks noGrp="1"/>
          </p:cNvSpPr>
          <p:nvPr>
            <p:ph type="subTitle" idx="1"/>
          </p:nvPr>
        </p:nvSpPr>
        <p:spPr/>
        <p:txBody>
          <a:bodyPr/>
          <a:lstStyle/>
          <a:p>
            <a:endParaRPr lang="en-US" dirty="0"/>
          </a:p>
          <a:p>
            <a:r>
              <a:rPr lang="en-US" dirty="0"/>
              <a:t>September 9, 2019</a:t>
            </a:r>
            <a:endParaRPr lang="en-CA" dirty="0"/>
          </a:p>
        </p:txBody>
      </p:sp>
    </p:spTree>
    <p:extLst>
      <p:ext uri="{BB962C8B-B14F-4D97-AF65-F5344CB8AC3E}">
        <p14:creationId xmlns:p14="http://schemas.microsoft.com/office/powerpoint/2010/main" val="1237083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0483-9BD8-4676-A2CC-D5FD608FEA7A}"/>
              </a:ext>
            </a:extLst>
          </p:cNvPr>
          <p:cNvSpPr>
            <a:spLocks noGrp="1"/>
          </p:cNvSpPr>
          <p:nvPr>
            <p:ph type="title"/>
          </p:nvPr>
        </p:nvSpPr>
        <p:spPr/>
        <p:txBody>
          <a:bodyPr/>
          <a:lstStyle/>
          <a:p>
            <a:r>
              <a:rPr lang="en-US" dirty="0"/>
              <a:t>Objectives</a:t>
            </a:r>
            <a:endParaRPr lang="en-CA" dirty="0"/>
          </a:p>
        </p:txBody>
      </p:sp>
      <p:sp>
        <p:nvSpPr>
          <p:cNvPr id="3" name="Content Placeholder 2">
            <a:extLst>
              <a:ext uri="{FF2B5EF4-FFF2-40B4-BE49-F238E27FC236}">
                <a16:creationId xmlns:a16="http://schemas.microsoft.com/office/drawing/2014/main" id="{2206F3BC-AD92-44AD-9515-25987DB0382F}"/>
              </a:ext>
            </a:extLst>
          </p:cNvPr>
          <p:cNvSpPr>
            <a:spLocks noGrp="1"/>
          </p:cNvSpPr>
          <p:nvPr>
            <p:ph idx="1"/>
          </p:nvPr>
        </p:nvSpPr>
        <p:spPr/>
        <p:txBody>
          <a:bodyPr>
            <a:normAutofit/>
          </a:bodyPr>
          <a:lstStyle/>
          <a:p>
            <a:pPr marL="514350" indent="-514350" fontAlgn="ctr">
              <a:buFont typeface="+mj-lt"/>
              <a:buAutoNum type="arabicPeriod"/>
            </a:pPr>
            <a:r>
              <a:rPr lang="en-US" dirty="0"/>
              <a:t>Database structure – dealing with layers and land cover components</a:t>
            </a:r>
          </a:p>
          <a:p>
            <a:pPr marL="514350" indent="-514350" fontAlgn="ctr">
              <a:buFont typeface="+mj-lt"/>
              <a:buAutoNum type="arabicPeriod"/>
            </a:pPr>
            <a:r>
              <a:rPr lang="en-US" dirty="0"/>
              <a:t>Review implementation of PRODUCTIVE_FOR for BC and New Brunswick (maybe Alberta) </a:t>
            </a:r>
          </a:p>
          <a:p>
            <a:pPr marL="514350" indent="-514350" fontAlgn="ctr">
              <a:buFont typeface="+mj-lt"/>
              <a:buAutoNum type="arabicPeriod"/>
            </a:pPr>
            <a:r>
              <a:rPr lang="en-US" dirty="0"/>
              <a:t>Review the definition and general rules for PRODUCTIVE_FOR</a:t>
            </a:r>
          </a:p>
          <a:p>
            <a:pPr marL="514350" indent="-514350" fontAlgn="ctr">
              <a:buFont typeface="+mj-lt"/>
              <a:buAutoNum type="arabicPeriod"/>
            </a:pPr>
            <a:r>
              <a:rPr lang="en-US" dirty="0"/>
              <a:t>Review list of priority issues and attributes to discuss over the next few weeks</a:t>
            </a:r>
          </a:p>
        </p:txBody>
      </p:sp>
    </p:spTree>
    <p:extLst>
      <p:ext uri="{BB962C8B-B14F-4D97-AF65-F5344CB8AC3E}">
        <p14:creationId xmlns:p14="http://schemas.microsoft.com/office/powerpoint/2010/main" val="1790886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ED5-0AE1-4389-A95F-FF8AEF8A35A9}"/>
              </a:ext>
            </a:extLst>
          </p:cNvPr>
          <p:cNvSpPr>
            <a:spLocks noGrp="1"/>
          </p:cNvSpPr>
          <p:nvPr>
            <p:ph type="title"/>
          </p:nvPr>
        </p:nvSpPr>
        <p:spPr/>
        <p:txBody>
          <a:bodyPr/>
          <a:lstStyle/>
          <a:p>
            <a:r>
              <a:rPr lang="en-US" dirty="0"/>
              <a:t>Database structure</a:t>
            </a:r>
            <a:endParaRPr lang="en-CA" dirty="0"/>
          </a:p>
        </p:txBody>
      </p:sp>
      <p:sp>
        <p:nvSpPr>
          <p:cNvPr id="3" name="Content Placeholder 2">
            <a:extLst>
              <a:ext uri="{FF2B5EF4-FFF2-40B4-BE49-F238E27FC236}">
                <a16:creationId xmlns:a16="http://schemas.microsoft.com/office/drawing/2014/main" id="{7C5EC929-2AF3-4687-B9B6-FA3D922EEBED}"/>
              </a:ext>
            </a:extLst>
          </p:cNvPr>
          <p:cNvSpPr>
            <a:spLocks noGrp="1"/>
          </p:cNvSpPr>
          <p:nvPr>
            <p:ph idx="1"/>
          </p:nvPr>
        </p:nvSpPr>
        <p:spPr/>
        <p:txBody>
          <a:bodyPr>
            <a:normAutofit lnSpcReduction="10000"/>
          </a:bodyPr>
          <a:lstStyle/>
          <a:p>
            <a:pPr marL="0" indent="0">
              <a:buNone/>
            </a:pPr>
            <a:r>
              <a:rPr lang="en-CA" dirty="0"/>
              <a:t>This issue relates to how the CASFRI database is organized. Here are a few observations and questions:</a:t>
            </a:r>
          </a:p>
          <a:p>
            <a:r>
              <a:rPr lang="en-CA" dirty="0"/>
              <a:t>In BC, non-forest polygons can be entire polygons or components within polygons.</a:t>
            </a:r>
          </a:p>
          <a:p>
            <a:r>
              <a:rPr lang="en-CA" dirty="0"/>
              <a:t>In NB, the source data consists of 4 non-overlapping shapefiles: forest, non-forest, waterbody, and wetlands.</a:t>
            </a:r>
          </a:p>
          <a:p>
            <a:r>
              <a:rPr lang="en-CA" dirty="0"/>
              <a:t>Should LYR tables only include polygons that are considered forested?</a:t>
            </a:r>
          </a:p>
          <a:p>
            <a:r>
              <a:rPr lang="en-CA" dirty="0"/>
              <a:t>Can multiple layers occur in DST and NFL tables?</a:t>
            </a:r>
          </a:p>
          <a:p>
            <a:r>
              <a:rPr lang="en-CA" dirty="0"/>
              <a:t>What criteria should we use for including/excluding polygons in LYR, NFL, and DST tables?</a:t>
            </a:r>
          </a:p>
        </p:txBody>
      </p:sp>
    </p:spTree>
    <p:extLst>
      <p:ext uri="{BB962C8B-B14F-4D97-AF65-F5344CB8AC3E}">
        <p14:creationId xmlns:p14="http://schemas.microsoft.com/office/powerpoint/2010/main" val="3390094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93F8B-7D26-4D45-BFE9-978FA463C2CD}"/>
              </a:ext>
            </a:extLst>
          </p:cNvPr>
          <p:cNvSpPr>
            <a:spLocks noGrp="1"/>
          </p:cNvSpPr>
          <p:nvPr>
            <p:ph type="title"/>
          </p:nvPr>
        </p:nvSpPr>
        <p:spPr/>
        <p:txBody>
          <a:bodyPr/>
          <a:lstStyle/>
          <a:p>
            <a:r>
              <a:rPr lang="en-US" dirty="0"/>
              <a:t>Layers non-forest components: NB and BC</a:t>
            </a:r>
            <a:endParaRPr lang="en-CA" dirty="0"/>
          </a:p>
        </p:txBody>
      </p:sp>
      <p:sp>
        <p:nvSpPr>
          <p:cNvPr id="3" name="Content Placeholder 2">
            <a:extLst>
              <a:ext uri="{FF2B5EF4-FFF2-40B4-BE49-F238E27FC236}">
                <a16:creationId xmlns:a16="http://schemas.microsoft.com/office/drawing/2014/main" id="{30634F08-BD68-47D5-851E-96BD88BCCC2F}"/>
              </a:ext>
            </a:extLst>
          </p:cNvPr>
          <p:cNvSpPr>
            <a:spLocks noGrp="1"/>
          </p:cNvSpPr>
          <p:nvPr>
            <p:ph sz="half" idx="1"/>
          </p:nvPr>
        </p:nvSpPr>
        <p:spPr/>
        <p:txBody>
          <a:bodyPr/>
          <a:lstStyle/>
          <a:p>
            <a:pPr marL="0" indent="0">
              <a:buNone/>
            </a:pPr>
            <a:r>
              <a:rPr lang="en-US" dirty="0">
                <a:solidFill>
                  <a:srgbClr val="0000CC"/>
                </a:solidFill>
              </a:rPr>
              <a:t>New Brunswick</a:t>
            </a:r>
          </a:p>
          <a:p>
            <a:r>
              <a:rPr lang="en-US" dirty="0"/>
              <a:t>Inventory includes 4 non-overlapping shapefiles:</a:t>
            </a:r>
          </a:p>
          <a:p>
            <a:pPr lvl="1"/>
            <a:r>
              <a:rPr lang="en-US" dirty="0"/>
              <a:t>Forest</a:t>
            </a:r>
          </a:p>
          <a:p>
            <a:pPr lvl="1"/>
            <a:r>
              <a:rPr lang="en-US" dirty="0"/>
              <a:t>Non-forest</a:t>
            </a:r>
          </a:p>
          <a:p>
            <a:pPr lvl="1"/>
            <a:r>
              <a:rPr lang="en-US" dirty="0"/>
              <a:t>Waterbody</a:t>
            </a:r>
          </a:p>
          <a:p>
            <a:pPr lvl="1"/>
            <a:r>
              <a:rPr lang="en-US" dirty="0"/>
              <a:t>Wetlands</a:t>
            </a:r>
          </a:p>
          <a:p>
            <a:r>
              <a:rPr lang="en-US" dirty="0"/>
              <a:t>Inventory includes 2 layers</a:t>
            </a:r>
          </a:p>
          <a:p>
            <a:pPr lvl="1"/>
            <a:r>
              <a:rPr lang="en-US" dirty="0"/>
              <a:t>Separate LYR in LYR1 and LYR2</a:t>
            </a:r>
          </a:p>
          <a:p>
            <a:pPr lvl="1"/>
            <a:r>
              <a:rPr lang="en-US" dirty="0"/>
              <a:t>Separate DST in DST1 and DST2</a:t>
            </a:r>
          </a:p>
        </p:txBody>
      </p:sp>
      <p:sp>
        <p:nvSpPr>
          <p:cNvPr id="4" name="Content Placeholder 3">
            <a:extLst>
              <a:ext uri="{FF2B5EF4-FFF2-40B4-BE49-F238E27FC236}">
                <a16:creationId xmlns:a16="http://schemas.microsoft.com/office/drawing/2014/main" id="{1B2D0014-0BD1-4CEC-AAE4-EF5CBE41A530}"/>
              </a:ext>
            </a:extLst>
          </p:cNvPr>
          <p:cNvSpPr>
            <a:spLocks noGrp="1"/>
          </p:cNvSpPr>
          <p:nvPr>
            <p:ph sz="half" idx="2"/>
          </p:nvPr>
        </p:nvSpPr>
        <p:spPr/>
        <p:txBody>
          <a:bodyPr/>
          <a:lstStyle/>
          <a:p>
            <a:pPr marL="0" indent="0">
              <a:buNone/>
            </a:pPr>
            <a:r>
              <a:rPr lang="en-US" dirty="0">
                <a:solidFill>
                  <a:srgbClr val="0000CC"/>
                </a:solidFill>
              </a:rPr>
              <a:t>British Columbia</a:t>
            </a:r>
          </a:p>
          <a:p>
            <a:r>
              <a:rPr lang="en-US" dirty="0"/>
              <a:t>Inventory includes 1 geodatabase</a:t>
            </a:r>
          </a:p>
          <a:p>
            <a:r>
              <a:rPr lang="en-US" dirty="0"/>
              <a:t>Forest polygons can have non-forest components</a:t>
            </a:r>
            <a:r>
              <a:rPr lang="en-CA" dirty="0"/>
              <a:t> which means we could have “non-forest” polygons and “forest” polygons with non-forest components</a:t>
            </a:r>
          </a:p>
          <a:p>
            <a:r>
              <a:rPr lang="en-US" dirty="0"/>
              <a:t>S</a:t>
            </a:r>
            <a:r>
              <a:rPr lang="en-CA" dirty="0" err="1"/>
              <a:t>ee</a:t>
            </a:r>
            <a:r>
              <a:rPr lang="en-CA" dirty="0"/>
              <a:t> examples on next slide…</a:t>
            </a:r>
            <a:endParaRPr lang="en-US" dirty="0"/>
          </a:p>
        </p:txBody>
      </p:sp>
    </p:spTree>
    <p:extLst>
      <p:ext uri="{BB962C8B-B14F-4D97-AF65-F5344CB8AC3E}">
        <p14:creationId xmlns:p14="http://schemas.microsoft.com/office/powerpoint/2010/main" val="3517166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1D53F-4F9F-480C-A492-57A8D88DDE4C}"/>
              </a:ext>
            </a:extLst>
          </p:cNvPr>
          <p:cNvSpPr>
            <a:spLocks noGrp="1"/>
          </p:cNvSpPr>
          <p:nvPr>
            <p:ph type="title"/>
          </p:nvPr>
        </p:nvSpPr>
        <p:spPr/>
        <p:txBody>
          <a:bodyPr/>
          <a:lstStyle/>
          <a:p>
            <a:r>
              <a:rPr lang="en-US" dirty="0"/>
              <a:t>BC Land cover components</a:t>
            </a:r>
            <a:endParaRPr lang="en-CA" dirty="0"/>
          </a:p>
        </p:txBody>
      </p:sp>
      <p:pic>
        <p:nvPicPr>
          <p:cNvPr id="5" name="Content Placeholder 4">
            <a:extLst>
              <a:ext uri="{FF2B5EF4-FFF2-40B4-BE49-F238E27FC236}">
                <a16:creationId xmlns:a16="http://schemas.microsoft.com/office/drawing/2014/main" id="{56EFA5BB-B6B6-4787-8AEC-F3E0581394CD}"/>
              </a:ext>
            </a:extLst>
          </p:cNvPr>
          <p:cNvPicPr>
            <a:picLocks noGrp="1" noChangeAspect="1"/>
          </p:cNvPicPr>
          <p:nvPr>
            <p:ph sz="half" idx="1"/>
          </p:nvPr>
        </p:nvPicPr>
        <p:blipFill>
          <a:blip r:embed="rId2"/>
          <a:stretch>
            <a:fillRect/>
          </a:stretch>
        </p:blipFill>
        <p:spPr>
          <a:xfrm>
            <a:off x="7325710" y="480735"/>
            <a:ext cx="4572000" cy="6051363"/>
          </a:xfrm>
          <a:prstGeom prst="rect">
            <a:avLst/>
          </a:prstGeom>
        </p:spPr>
      </p:pic>
      <p:pic>
        <p:nvPicPr>
          <p:cNvPr id="6" name="Content Placeholder 5">
            <a:extLst>
              <a:ext uri="{FF2B5EF4-FFF2-40B4-BE49-F238E27FC236}">
                <a16:creationId xmlns:a16="http://schemas.microsoft.com/office/drawing/2014/main" id="{898783DB-E14F-45EB-8774-CDA74CA5B8BB}"/>
              </a:ext>
            </a:extLst>
          </p:cNvPr>
          <p:cNvPicPr>
            <a:picLocks noGrp="1" noChangeAspect="1"/>
          </p:cNvPicPr>
          <p:nvPr>
            <p:ph sz="half" idx="2"/>
          </p:nvPr>
        </p:nvPicPr>
        <p:blipFill>
          <a:blip r:embed="rId3"/>
          <a:stretch>
            <a:fillRect/>
          </a:stretch>
        </p:blipFill>
        <p:spPr>
          <a:xfrm>
            <a:off x="617483" y="2242333"/>
            <a:ext cx="6400800" cy="2373334"/>
          </a:xfrm>
          <a:prstGeom prst="rect">
            <a:avLst/>
          </a:prstGeom>
        </p:spPr>
      </p:pic>
    </p:spTree>
    <p:extLst>
      <p:ext uri="{BB962C8B-B14F-4D97-AF65-F5344CB8AC3E}">
        <p14:creationId xmlns:p14="http://schemas.microsoft.com/office/powerpoint/2010/main" val="792779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8488-A1AE-4067-954C-E55F3F31A37E}"/>
              </a:ext>
            </a:extLst>
          </p:cNvPr>
          <p:cNvSpPr>
            <a:spLocks noGrp="1"/>
          </p:cNvSpPr>
          <p:nvPr>
            <p:ph type="title"/>
          </p:nvPr>
        </p:nvSpPr>
        <p:spPr/>
        <p:txBody>
          <a:bodyPr/>
          <a:lstStyle/>
          <a:p>
            <a:r>
              <a:rPr lang="en-US" dirty="0"/>
              <a:t>PRODUCTIVE_FOR (2019)</a:t>
            </a:r>
            <a:endParaRPr lang="en-CA" dirty="0"/>
          </a:p>
        </p:txBody>
      </p:sp>
      <p:sp>
        <p:nvSpPr>
          <p:cNvPr id="3" name="Content Placeholder 2">
            <a:extLst>
              <a:ext uri="{FF2B5EF4-FFF2-40B4-BE49-F238E27FC236}">
                <a16:creationId xmlns:a16="http://schemas.microsoft.com/office/drawing/2014/main" id="{E241568F-7A66-4F96-926B-C0A66DB61ECF}"/>
              </a:ext>
            </a:extLst>
          </p:cNvPr>
          <p:cNvSpPr>
            <a:spLocks noGrp="1"/>
          </p:cNvSpPr>
          <p:nvPr>
            <p:ph idx="1"/>
          </p:nvPr>
        </p:nvSpPr>
        <p:spPr>
          <a:xfrm>
            <a:off x="838200" y="1632585"/>
            <a:ext cx="10515600" cy="4351338"/>
          </a:xfrm>
        </p:spPr>
        <p:txBody>
          <a:bodyPr>
            <a:normAutofit/>
          </a:bodyPr>
          <a:lstStyle/>
          <a:p>
            <a:r>
              <a:rPr lang="en-CA" dirty="0"/>
              <a:t>Productive forest is forest land capable of producing trees for forest operations. Unproductive forest is forest land not capable of producing trees for forest operations. They are usually wetlands, very dry sites, exposed sites, rocky sites, higher elevation sites, or those sites with shallow or poor soils.</a:t>
            </a:r>
          </a:p>
          <a:p>
            <a:endParaRPr lang="en-US" dirty="0"/>
          </a:p>
        </p:txBody>
      </p:sp>
      <p:graphicFrame>
        <p:nvGraphicFramePr>
          <p:cNvPr id="6" name="Table 5">
            <a:extLst>
              <a:ext uri="{FF2B5EF4-FFF2-40B4-BE49-F238E27FC236}">
                <a16:creationId xmlns:a16="http://schemas.microsoft.com/office/drawing/2014/main" id="{F8A4013F-9AD9-43D6-AA68-764CA919B4BE}"/>
              </a:ext>
            </a:extLst>
          </p:cNvPr>
          <p:cNvGraphicFramePr>
            <a:graphicFrameLocks noGrp="1"/>
          </p:cNvGraphicFramePr>
          <p:nvPr>
            <p:extLst>
              <p:ext uri="{D42A27DB-BD31-4B8C-83A1-F6EECF244321}">
                <p14:modId xmlns:p14="http://schemas.microsoft.com/office/powerpoint/2010/main" val="785487618"/>
              </p:ext>
            </p:extLst>
          </p:nvPr>
        </p:nvGraphicFramePr>
        <p:xfrm>
          <a:off x="60960" y="3815874"/>
          <a:ext cx="7493205" cy="3007360"/>
        </p:xfrm>
        <a:graphic>
          <a:graphicData uri="http://schemas.openxmlformats.org/drawingml/2006/table">
            <a:tbl>
              <a:tblPr/>
              <a:tblGrid>
                <a:gridCol w="573024">
                  <a:extLst>
                    <a:ext uri="{9D8B030D-6E8A-4147-A177-3AD203B41FA5}">
                      <a16:colId xmlns:a16="http://schemas.microsoft.com/office/drawing/2014/main" val="3558476357"/>
                    </a:ext>
                  </a:extLst>
                </a:gridCol>
                <a:gridCol w="5279136">
                  <a:extLst>
                    <a:ext uri="{9D8B030D-6E8A-4147-A177-3AD203B41FA5}">
                      <a16:colId xmlns:a16="http://schemas.microsoft.com/office/drawing/2014/main" val="598617399"/>
                    </a:ext>
                  </a:extLst>
                </a:gridCol>
                <a:gridCol w="1072896">
                  <a:extLst>
                    <a:ext uri="{9D8B030D-6E8A-4147-A177-3AD203B41FA5}">
                      <a16:colId xmlns:a16="http://schemas.microsoft.com/office/drawing/2014/main" val="672885773"/>
                    </a:ext>
                  </a:extLst>
                </a:gridCol>
                <a:gridCol w="568149">
                  <a:extLst>
                    <a:ext uri="{9D8B030D-6E8A-4147-A177-3AD203B41FA5}">
                      <a16:colId xmlns:a16="http://schemas.microsoft.com/office/drawing/2014/main" val="2009172534"/>
                    </a:ext>
                  </a:extLst>
                </a:gridCol>
              </a:tblGrid>
              <a:tr h="0">
                <a:tc>
                  <a:txBody>
                    <a:bodyPr/>
                    <a:lstStyle/>
                    <a:p>
                      <a:pPr marL="0" marR="0" fontAlgn="t">
                        <a:spcBef>
                          <a:spcPts val="0"/>
                        </a:spcBef>
                        <a:spcAft>
                          <a:spcPts val="0"/>
                        </a:spcAft>
                      </a:pPr>
                      <a:r>
                        <a:rPr lang="en-CA" sz="1600" b="1" dirty="0">
                          <a:solidFill>
                            <a:srgbClr val="000000"/>
                          </a:solidFill>
                          <a:effectLst/>
                          <a:latin typeface="Calibri" panose="020F0502020204030204" pitchFamily="34" charset="0"/>
                        </a:rPr>
                        <a:t>Value</a:t>
                      </a:r>
                      <a:endParaRPr lang="en-CA" sz="16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7E6E6"/>
                    </a:solidFill>
                  </a:tcPr>
                </a:tc>
                <a:tc>
                  <a:txBody>
                    <a:bodyPr/>
                    <a:lstStyle/>
                    <a:p>
                      <a:pPr marL="0" marR="0" fontAlgn="t">
                        <a:spcBef>
                          <a:spcPts val="0"/>
                        </a:spcBef>
                        <a:spcAft>
                          <a:spcPts val="0"/>
                        </a:spcAft>
                      </a:pPr>
                      <a:r>
                        <a:rPr lang="en-CA" sz="1600" b="1" dirty="0">
                          <a:solidFill>
                            <a:srgbClr val="000000"/>
                          </a:solidFill>
                          <a:effectLst/>
                          <a:latin typeface="Calibri" panose="020F0502020204030204" pitchFamily="34" charset="0"/>
                        </a:rPr>
                        <a:t>Description</a:t>
                      </a:r>
                      <a:endParaRPr lang="en-CA" sz="16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7E6E6"/>
                    </a:solidFill>
                  </a:tcPr>
                </a:tc>
                <a:tc>
                  <a:txBody>
                    <a:bodyPr/>
                    <a:lstStyle/>
                    <a:p>
                      <a:pPr marL="0" marR="0" algn="ctr" fontAlgn="t">
                        <a:spcBef>
                          <a:spcPts val="0"/>
                        </a:spcBef>
                        <a:spcAft>
                          <a:spcPts val="0"/>
                        </a:spcAft>
                      </a:pPr>
                      <a:r>
                        <a:rPr lang="en-US" sz="1600" b="1" dirty="0">
                          <a:solidFill>
                            <a:srgbClr val="000000"/>
                          </a:solidFill>
                          <a:effectLst/>
                          <a:latin typeface="Calibri" panose="020F0502020204030204" pitchFamily="34" charset="0"/>
                        </a:rPr>
                        <a:t>CAS04</a:t>
                      </a:r>
                      <a:endParaRPr lang="en-CA" sz="1600" b="1"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7E6E6"/>
                    </a:solidFill>
                  </a:tcPr>
                </a:tc>
                <a:tc>
                  <a:txBody>
                    <a:bodyPr/>
                    <a:lstStyle/>
                    <a:p>
                      <a:pPr marL="0" marR="0" algn="ctr" fontAlgn="t">
                        <a:spcBef>
                          <a:spcPts val="0"/>
                        </a:spcBef>
                        <a:spcAft>
                          <a:spcPts val="0"/>
                        </a:spcAft>
                      </a:pPr>
                      <a:r>
                        <a:rPr lang="en-US" sz="1600" b="1" dirty="0">
                          <a:solidFill>
                            <a:srgbClr val="000000"/>
                          </a:solidFill>
                          <a:effectLst/>
                          <a:latin typeface="Calibri" panose="020F0502020204030204" pitchFamily="34" charset="0"/>
                        </a:rPr>
                        <a:t>2011</a:t>
                      </a:r>
                      <a:endParaRPr lang="en-US" sz="16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7E6E6"/>
                    </a:solidFill>
                  </a:tcPr>
                </a:tc>
                <a:extLst>
                  <a:ext uri="{0D108BD9-81ED-4DB2-BD59-A6C34878D82A}">
                    <a16:rowId xmlns:a16="http://schemas.microsoft.com/office/drawing/2014/main" val="1834341600"/>
                  </a:ext>
                </a:extLst>
              </a:tr>
              <a:tr h="0">
                <a:tc>
                  <a:txBody>
                    <a:bodyPr/>
                    <a:lstStyle/>
                    <a:p>
                      <a:pPr marL="0" marR="0" fontAlgn="t">
                        <a:spcBef>
                          <a:spcPts val="0"/>
                        </a:spcBef>
                        <a:spcAft>
                          <a:spcPts val="0"/>
                        </a:spcAft>
                      </a:pPr>
                      <a:r>
                        <a:rPr lang="en-CA" sz="1600">
                          <a:solidFill>
                            <a:srgbClr val="000000"/>
                          </a:solidFill>
                          <a:effectLst/>
                          <a:latin typeface="Calibri" panose="020F0502020204030204" pitchFamily="34" charset="0"/>
                        </a:rPr>
                        <a:t>NP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Non-productive forest - poor forest types on rocky or wet sites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CA" sz="1600" dirty="0">
                          <a:solidFill>
                            <a:srgbClr val="000000"/>
                          </a:solidFill>
                          <a:effectLst/>
                          <a:latin typeface="Calibri" panose="020F0502020204030204" pitchFamily="34" charset="0"/>
                        </a:rPr>
                        <a:t>8,849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1600">
                          <a:solidFill>
                            <a:srgbClr val="000000"/>
                          </a:solidFill>
                          <a:effectLst/>
                          <a:latin typeface="Calibri" panose="020F0502020204030204" pitchFamily="34" charset="0"/>
                        </a:rPr>
                        <a:t>NP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364057311"/>
                  </a:ext>
                </a:extLst>
              </a:tr>
              <a:tr h="0">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PF</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Productive forest - any other forest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algn="r" fontAlgn="t">
                        <a:spcBef>
                          <a:spcPts val="0"/>
                        </a:spcBef>
                        <a:spcAft>
                          <a:spcPts val="0"/>
                        </a:spcAft>
                      </a:pPr>
                      <a:r>
                        <a:rPr lang="en-CA" sz="1600" dirty="0">
                          <a:solidFill>
                            <a:srgbClr val="000000"/>
                          </a:solidFill>
                          <a:effectLst/>
                          <a:latin typeface="Calibri" panose="020F0502020204030204" pitchFamily="34" charset="0"/>
                        </a:rPr>
                        <a:t>18,551,934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algn="ctr" fontAlgn="t">
                        <a:spcBef>
                          <a:spcPts val="0"/>
                        </a:spcBef>
                        <a:spcAft>
                          <a:spcPts val="0"/>
                        </a:spcAft>
                      </a:pPr>
                      <a:r>
                        <a:rPr lang="en-CA" sz="1600" dirty="0">
                          <a:solidFill>
                            <a:srgbClr val="000000"/>
                          </a:solidFill>
                          <a:effectLst/>
                          <a:latin typeface="Calibri" panose="020F0502020204030204" pitchFamily="34" charset="0"/>
                        </a:rPr>
                        <a:t>P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428160558"/>
                  </a:ext>
                </a:extLst>
              </a:tr>
              <a:tr h="0">
                <a:tc>
                  <a:txBody>
                    <a:bodyPr/>
                    <a:lstStyle/>
                    <a:p>
                      <a:pPr marL="0" marR="0" fontAlgn="t">
                        <a:spcBef>
                          <a:spcPts val="0"/>
                        </a:spcBef>
                        <a:spcAft>
                          <a:spcPts val="0"/>
                        </a:spcAft>
                      </a:pPr>
                      <a:r>
                        <a:rPr lang="en-CA" sz="1600">
                          <a:solidFill>
                            <a:srgbClr val="000000"/>
                          </a:solidFill>
                          <a:effectLst/>
                          <a:latin typeface="Calibri" panose="020F0502020204030204" pitchFamily="34" charset="0"/>
                        </a:rPr>
                        <a:t>PP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fontAlgn="t">
                        <a:spcBef>
                          <a:spcPts val="0"/>
                        </a:spcBef>
                        <a:spcAft>
                          <a:spcPts val="0"/>
                        </a:spcAft>
                      </a:pPr>
                      <a:r>
                        <a:rPr lang="en-US" sz="1600" dirty="0">
                          <a:solidFill>
                            <a:srgbClr val="000000"/>
                          </a:solidFill>
                          <a:effectLst/>
                          <a:latin typeface="Calibri" panose="020F0502020204030204" pitchFamily="34" charset="0"/>
                        </a:rPr>
                        <a:t>Potentially </a:t>
                      </a:r>
                      <a:r>
                        <a:rPr lang="en-CA" sz="1600" dirty="0">
                          <a:solidFill>
                            <a:srgbClr val="000000"/>
                          </a:solidFill>
                          <a:effectLst/>
                          <a:latin typeface="Calibri" panose="020F0502020204030204" pitchFamily="34" charset="0"/>
                        </a:rPr>
                        <a:t>productive</a:t>
                      </a:r>
                      <a:r>
                        <a:rPr lang="en-US" sz="1600" dirty="0">
                          <a:solidFill>
                            <a:srgbClr val="000000"/>
                          </a:solidFill>
                          <a:effectLst/>
                          <a:latin typeface="Calibri" panose="020F0502020204030204" pitchFamily="34" charset="0"/>
                        </a:rPr>
                        <a:t> - no species code, no mention of unproductivity, but there is height, crown closure or density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algn="r" fontAlgn="t">
                        <a:spcBef>
                          <a:spcPts val="0"/>
                        </a:spcBef>
                        <a:spcAft>
                          <a:spcPts val="0"/>
                        </a:spcAft>
                      </a:pPr>
                      <a:r>
                        <a:rPr lang="en-CA" sz="1600" dirty="0">
                          <a:solidFill>
                            <a:srgbClr val="000000"/>
                          </a:solidFill>
                          <a:effectLst/>
                          <a:latin typeface="Calibri" panose="020F0502020204030204" pitchFamily="34" charset="0"/>
                        </a:rPr>
                        <a:t>4,425,539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algn="ctr" fontAlgn="t">
                        <a:spcBef>
                          <a:spcPts val="0"/>
                        </a:spcBef>
                        <a:spcAft>
                          <a:spcPts val="0"/>
                        </a:spcAft>
                      </a:pPr>
                      <a:r>
                        <a:rPr lang="en-CA" sz="1600">
                          <a:solidFill>
                            <a:srgbClr val="FF0000"/>
                          </a:solidFill>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104058045"/>
                  </a:ext>
                </a:extLst>
              </a:tr>
              <a:tr h="0">
                <a:tc>
                  <a:txBody>
                    <a:bodyPr/>
                    <a:lstStyle/>
                    <a:p>
                      <a:pPr marL="0" marR="0" fontAlgn="t">
                        <a:spcBef>
                          <a:spcPts val="0"/>
                        </a:spcBef>
                        <a:spcAft>
                          <a:spcPts val="0"/>
                        </a:spcAft>
                      </a:pPr>
                      <a:r>
                        <a:rPr lang="en-CA" sz="1600">
                          <a:solidFill>
                            <a:srgbClr val="000000"/>
                          </a:solidFill>
                          <a:effectLst/>
                          <a:latin typeface="Calibri" panose="020F0502020204030204" pitchFamily="34" charset="0"/>
                        </a:rPr>
                        <a:t>SC</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Scrub Coniferous - scrub coniferous trees on poor sites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CA" sz="1600">
                          <a:solidFill>
                            <a:srgbClr val="000000"/>
                          </a:solidFill>
                          <a:effectLst/>
                          <a:latin typeface="Calibri" panose="020F0502020204030204" pitchFamily="34" charset="0"/>
                        </a:rPr>
                        <a:t>157,818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1600">
                          <a:solidFill>
                            <a:srgbClr val="000000"/>
                          </a:solidFill>
                          <a:effectLst/>
                          <a:latin typeface="Calibri" panose="020F0502020204030204" pitchFamily="34" charset="0"/>
                        </a:rPr>
                        <a:t>SC</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848263597"/>
                  </a:ext>
                </a:extLst>
              </a:tr>
              <a:tr h="0">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SD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Scrub Deciduous - scrub deciduous trees on poor sites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CA" sz="1600">
                          <a:solidFill>
                            <a:srgbClr val="000000"/>
                          </a:solidFill>
                          <a:effectLst/>
                          <a:latin typeface="Calibri" panose="020F0502020204030204" pitchFamily="34" charset="0"/>
                        </a:rPr>
                        <a:t>32,472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1600">
                          <a:solidFill>
                            <a:srgbClr val="000000"/>
                          </a:solidFill>
                          <a:effectLst/>
                          <a:latin typeface="Calibri" panose="020F0502020204030204" pitchFamily="34" charset="0"/>
                        </a:rPr>
                        <a:t>SD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204399596"/>
                  </a:ext>
                </a:extLst>
              </a:tr>
              <a:tr h="0">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TM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Treed </a:t>
                      </a:r>
                      <a:r>
                        <a:rPr lang="en-CA" sz="1600" dirty="0" err="1">
                          <a:solidFill>
                            <a:srgbClr val="000000"/>
                          </a:solidFill>
                          <a:effectLst/>
                          <a:latin typeface="Calibri" panose="020F0502020204030204" pitchFamily="34" charset="0"/>
                        </a:rPr>
                        <a:t>musked</a:t>
                      </a:r>
                      <a:r>
                        <a:rPr lang="en-CA" sz="1600" dirty="0">
                          <a:solidFill>
                            <a:srgbClr val="000000"/>
                          </a:solidFill>
                          <a:effectLst/>
                          <a:latin typeface="Calibri" panose="020F0502020204030204" pitchFamily="34" charset="0"/>
                        </a:rPr>
                        <a:t> - treed wetland sites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CA" sz="1600" dirty="0">
                          <a:solidFill>
                            <a:srgbClr val="000000"/>
                          </a:solidFill>
                          <a:effectLst/>
                          <a:latin typeface="Calibri" panose="020F0502020204030204" pitchFamily="34" charset="0"/>
                        </a:rPr>
                        <a:t>208,767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1600">
                          <a:solidFill>
                            <a:srgbClr val="000000"/>
                          </a:solidFill>
                          <a:effectLst/>
                          <a:latin typeface="Calibri" panose="020F0502020204030204" pitchFamily="34" charset="0"/>
                        </a:rPr>
                        <a:t>TM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41475576"/>
                  </a:ext>
                </a:extLst>
              </a:tr>
              <a:tr h="0">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TR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CA" sz="1600" dirty="0">
                          <a:solidFill>
                            <a:srgbClr val="FF0000"/>
                          </a:solidFill>
                          <a:effectLst/>
                          <a:latin typeface="Calibri" panose="020F0502020204030204" pitchFamily="34" charset="0"/>
                        </a:rPr>
                        <a:t>Not defined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CA" sz="1600" dirty="0">
                          <a:solidFill>
                            <a:srgbClr val="000000"/>
                          </a:solidFill>
                          <a:effectLst/>
                          <a:latin typeface="Calibri" panose="020F0502020204030204" pitchFamily="34" charset="0"/>
                        </a:rPr>
                        <a:t>47,230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CA" sz="1600" dirty="0">
                          <a:solidFill>
                            <a:srgbClr val="FF0000"/>
                          </a:solidFill>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199634068"/>
                  </a:ext>
                </a:extLst>
              </a:tr>
            </a:tbl>
          </a:graphicData>
        </a:graphic>
      </p:graphicFrame>
      <p:sp>
        <p:nvSpPr>
          <p:cNvPr id="7" name="TextBox 6">
            <a:extLst>
              <a:ext uri="{FF2B5EF4-FFF2-40B4-BE49-F238E27FC236}">
                <a16:creationId xmlns:a16="http://schemas.microsoft.com/office/drawing/2014/main" id="{91E854A3-D096-4C7E-9A22-0C96DF003B6A}"/>
              </a:ext>
            </a:extLst>
          </p:cNvPr>
          <p:cNvSpPr txBox="1"/>
          <p:nvPr/>
        </p:nvSpPr>
        <p:spPr>
          <a:xfrm>
            <a:off x="7554165" y="3779298"/>
            <a:ext cx="4637835" cy="2800767"/>
          </a:xfrm>
          <a:prstGeom prst="rect">
            <a:avLst/>
          </a:prstGeom>
          <a:noFill/>
        </p:spPr>
        <p:txBody>
          <a:bodyPr wrap="square" rtlCol="0">
            <a:spAutoFit/>
          </a:bodyPr>
          <a:lstStyle/>
          <a:p>
            <a:r>
              <a:rPr lang="en-US" sz="1600" u="sng" dirty="0"/>
              <a:t>Dropped and/or moved</a:t>
            </a:r>
            <a:r>
              <a:rPr lang="en-US" sz="1600" dirty="0"/>
              <a:t>:</a:t>
            </a:r>
          </a:p>
          <a:p>
            <a:pPr fontAlgn="ctr"/>
            <a:r>
              <a:rPr lang="en-US" sz="1600" dirty="0"/>
              <a:t>AL - alpine forest: no longer included. Why?</a:t>
            </a:r>
          </a:p>
          <a:p>
            <a:pPr fontAlgn="ctr"/>
            <a:r>
              <a:rPr lang="en-US" sz="1600" dirty="0"/>
              <a:t>OM - open muskeg: moved to NFL attributes</a:t>
            </a:r>
          </a:p>
          <a:p>
            <a:pPr fontAlgn="ctr"/>
            <a:r>
              <a:rPr lang="en-US" sz="1600" dirty="0"/>
              <a:t>UF - unknown forest: only occurs in NB layer 2</a:t>
            </a:r>
          </a:p>
          <a:p>
            <a:pPr fontAlgn="ctr"/>
            <a:endParaRPr lang="en-US" sz="1600" dirty="0"/>
          </a:p>
          <a:p>
            <a:pPr fontAlgn="ctr"/>
            <a:r>
              <a:rPr lang="en-US" sz="1600" u="sng" dirty="0"/>
              <a:t>Error and missing value codes</a:t>
            </a:r>
            <a:r>
              <a:rPr lang="en-US" sz="1600" dirty="0"/>
              <a:t>:</a:t>
            </a:r>
          </a:p>
          <a:p>
            <a:pPr marL="285750" indent="-285750" fontAlgn="ctr">
              <a:buFont typeface="Arial" panose="020B0604020202020204" pitchFamily="34" charset="0"/>
              <a:buChar char="•"/>
            </a:pPr>
            <a:r>
              <a:rPr lang="en-US" sz="1600" dirty="0"/>
              <a:t>NULL_VALUE - no species code, no mention of unproductivity and no height, crown closure or density; for example, this would be the case in NB for waterbody, wetland, and </a:t>
            </a:r>
            <a:r>
              <a:rPr lang="en-US" sz="1600" dirty="0" err="1"/>
              <a:t>nonforest</a:t>
            </a:r>
            <a:r>
              <a:rPr lang="en-US" sz="1600" dirty="0"/>
              <a:t> polygons.</a:t>
            </a:r>
          </a:p>
          <a:p>
            <a:pPr marL="285750" indent="-285750" fontAlgn="ctr">
              <a:buFont typeface="Arial" panose="020B0604020202020204" pitchFamily="34" charset="0"/>
              <a:buChar char="•"/>
            </a:pPr>
            <a:r>
              <a:rPr lang="en-US" sz="1600" dirty="0"/>
              <a:t>NOT_IN_SET - "NP, PF, PP, SC, SD, TM, TR"</a:t>
            </a:r>
          </a:p>
        </p:txBody>
      </p:sp>
    </p:spTree>
    <p:extLst>
      <p:ext uri="{BB962C8B-B14F-4D97-AF65-F5344CB8AC3E}">
        <p14:creationId xmlns:p14="http://schemas.microsoft.com/office/powerpoint/2010/main" val="2184259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1268-9194-4D38-9E84-469CC922EE2E}"/>
              </a:ext>
            </a:extLst>
          </p:cNvPr>
          <p:cNvSpPr>
            <a:spLocks noGrp="1"/>
          </p:cNvSpPr>
          <p:nvPr>
            <p:ph type="title"/>
          </p:nvPr>
        </p:nvSpPr>
        <p:spPr/>
        <p:txBody>
          <a:bodyPr anchor="t"/>
          <a:lstStyle/>
          <a:p>
            <a:r>
              <a:rPr lang="en-US" dirty="0"/>
              <a:t>General rules (based on 2014 document)</a:t>
            </a:r>
            <a:endParaRPr lang="en-CA" dirty="0"/>
          </a:p>
        </p:txBody>
      </p:sp>
      <p:sp>
        <p:nvSpPr>
          <p:cNvPr id="3" name="Content Placeholder 2">
            <a:extLst>
              <a:ext uri="{FF2B5EF4-FFF2-40B4-BE49-F238E27FC236}">
                <a16:creationId xmlns:a16="http://schemas.microsoft.com/office/drawing/2014/main" id="{E8B60917-4C57-45D4-96D9-D66F6AB0C293}"/>
              </a:ext>
            </a:extLst>
          </p:cNvPr>
          <p:cNvSpPr>
            <a:spLocks noGrp="1"/>
          </p:cNvSpPr>
          <p:nvPr>
            <p:ph sz="half" idx="1"/>
          </p:nvPr>
        </p:nvSpPr>
        <p:spPr>
          <a:xfrm>
            <a:off x="233680" y="1200727"/>
            <a:ext cx="6126480" cy="5292148"/>
          </a:xfrm>
        </p:spPr>
        <p:txBody>
          <a:bodyPr>
            <a:noAutofit/>
          </a:bodyPr>
          <a:lstStyle/>
          <a:p>
            <a:pPr marL="0" indent="0">
              <a:buNone/>
            </a:pPr>
            <a:r>
              <a:rPr lang="en-CA" sz="1800" u="sng" dirty="0"/>
              <a:t>Rules</a:t>
            </a:r>
            <a:r>
              <a:rPr lang="en-CA" sz="1800" dirty="0"/>
              <a:t>:</a:t>
            </a:r>
          </a:p>
          <a:p>
            <a:r>
              <a:rPr lang="en-CA" sz="1800" dirty="0"/>
              <a:t>The default value is PF (productive forest). It should not be MISSING or UNDEF.</a:t>
            </a:r>
          </a:p>
          <a:p>
            <a:r>
              <a:rPr lang="en-CA" sz="1800" dirty="0"/>
              <a:t>PRODUCTIVE_FOR type other than PF should be used only when indicated in the inventory.</a:t>
            </a:r>
          </a:p>
          <a:p>
            <a:r>
              <a:rPr lang="en-CA" sz="1800" dirty="0"/>
              <a:t>If there is no species code, no mention of unproductivity, but there is a height, crown closure or density, PRODUCTIVE_FOR should be PP.</a:t>
            </a:r>
          </a:p>
          <a:p>
            <a:r>
              <a:rPr lang="en-CA" sz="1800" dirty="0"/>
              <a:t>If there is no species code, no mention of unproductivity and no height, crown closure or density, the polygon should not be LYR.</a:t>
            </a:r>
          </a:p>
          <a:p>
            <a:r>
              <a:rPr lang="en-CA" sz="1800" dirty="0"/>
              <a:t>To enforce consistency, assume that when PRODUCTIVE_FOR != PF, height, crown closure and density attributes should be coded as MISSING where they are not present.</a:t>
            </a:r>
          </a:p>
          <a:p>
            <a:r>
              <a:rPr lang="en-CA" sz="1800" dirty="0"/>
              <a:t>Any record with in DST with a CO field record (indicating harvesting) will be considered Productive Forest no matter what other attributes are present or missing (e.g. species)</a:t>
            </a:r>
          </a:p>
          <a:p>
            <a:r>
              <a:rPr lang="en-CA" sz="1800" dirty="0"/>
              <a:t>Types OM, OT, UF should not occur (PV: note also that AL is no longer included).</a:t>
            </a:r>
          </a:p>
          <a:p>
            <a:endParaRPr lang="en-CA" sz="1800" dirty="0"/>
          </a:p>
        </p:txBody>
      </p:sp>
      <p:sp>
        <p:nvSpPr>
          <p:cNvPr id="4" name="Content Placeholder 3">
            <a:extLst>
              <a:ext uri="{FF2B5EF4-FFF2-40B4-BE49-F238E27FC236}">
                <a16:creationId xmlns:a16="http://schemas.microsoft.com/office/drawing/2014/main" id="{2924A589-5C38-4380-AA08-7D0D09DA7A0D}"/>
              </a:ext>
            </a:extLst>
          </p:cNvPr>
          <p:cNvSpPr>
            <a:spLocks noGrp="1"/>
          </p:cNvSpPr>
          <p:nvPr>
            <p:ph sz="half" idx="2"/>
          </p:nvPr>
        </p:nvSpPr>
        <p:spPr>
          <a:xfrm>
            <a:off x="6797040" y="1200727"/>
            <a:ext cx="4556760" cy="5292148"/>
          </a:xfrm>
        </p:spPr>
        <p:txBody>
          <a:bodyPr>
            <a:normAutofit/>
          </a:bodyPr>
          <a:lstStyle/>
          <a:p>
            <a:pPr marL="0" indent="0">
              <a:buNone/>
            </a:pPr>
            <a:r>
              <a:rPr lang="en-CA" sz="1800" u="sng" dirty="0"/>
              <a:t>Notes</a:t>
            </a:r>
            <a:r>
              <a:rPr lang="en-CA" sz="1800" dirty="0"/>
              <a:t>:</a:t>
            </a:r>
          </a:p>
          <a:p>
            <a:r>
              <a:rPr lang="en-CA" sz="1800" dirty="0"/>
              <a:t>Should LYR tables only include polygons that are considered forested?</a:t>
            </a:r>
          </a:p>
          <a:p>
            <a:r>
              <a:rPr lang="en-US" sz="1800" dirty="0"/>
              <a:t>B</a:t>
            </a:r>
            <a:r>
              <a:rPr lang="en-CA" sz="1800" dirty="0"/>
              <a:t>C has an attribute that is somewhat equivalent, at least for distinguishing between productive and non-productive – see following slide</a:t>
            </a:r>
          </a:p>
          <a:p>
            <a:endParaRPr lang="en-CA" sz="1800" dirty="0"/>
          </a:p>
        </p:txBody>
      </p:sp>
    </p:spTree>
    <p:extLst>
      <p:ext uri="{BB962C8B-B14F-4D97-AF65-F5344CB8AC3E}">
        <p14:creationId xmlns:p14="http://schemas.microsoft.com/office/powerpoint/2010/main" val="3666594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209B-7D82-42F0-B0FB-7F0FA156C99C}"/>
              </a:ext>
            </a:extLst>
          </p:cNvPr>
          <p:cNvSpPr>
            <a:spLocks noGrp="1"/>
          </p:cNvSpPr>
          <p:nvPr>
            <p:ph type="title"/>
          </p:nvPr>
        </p:nvSpPr>
        <p:spPr/>
        <p:txBody>
          <a:bodyPr/>
          <a:lstStyle/>
          <a:p>
            <a:r>
              <a:rPr lang="en-US" dirty="0"/>
              <a:t>Priority issues and attributes</a:t>
            </a:r>
            <a:endParaRPr lang="en-CA" dirty="0"/>
          </a:p>
        </p:txBody>
      </p:sp>
      <p:sp>
        <p:nvSpPr>
          <p:cNvPr id="3" name="Content Placeholder 2">
            <a:extLst>
              <a:ext uri="{FF2B5EF4-FFF2-40B4-BE49-F238E27FC236}">
                <a16:creationId xmlns:a16="http://schemas.microsoft.com/office/drawing/2014/main" id="{00BA50DA-0437-4CC7-9D24-3BE899500C69}"/>
              </a:ext>
            </a:extLst>
          </p:cNvPr>
          <p:cNvSpPr>
            <a:spLocks noGrp="1"/>
          </p:cNvSpPr>
          <p:nvPr>
            <p:ph idx="1"/>
          </p:nvPr>
        </p:nvSpPr>
        <p:spPr/>
        <p:txBody>
          <a:bodyPr>
            <a:normAutofit/>
          </a:bodyPr>
          <a:lstStyle/>
          <a:p>
            <a:r>
              <a:rPr lang="en-US" dirty="0"/>
              <a:t>Priority issues</a:t>
            </a:r>
            <a:r>
              <a:rPr lang="en-CA" dirty="0"/>
              <a:t>:</a:t>
            </a:r>
          </a:p>
          <a:p>
            <a:pPr lvl="1"/>
            <a:r>
              <a:rPr lang="en-US" dirty="0"/>
              <a:t>Criteria for including/excluding polygons in LYR, NFL, DST</a:t>
            </a:r>
          </a:p>
          <a:p>
            <a:pPr lvl="1"/>
            <a:r>
              <a:rPr lang="en-US" dirty="0"/>
              <a:t>Dealing with more than one forest layer</a:t>
            </a:r>
          </a:p>
          <a:p>
            <a:pPr lvl="2"/>
            <a:r>
              <a:rPr lang="en-US" dirty="0"/>
              <a:t>Can multiple layers occur in DST or NFL attributes?</a:t>
            </a:r>
          </a:p>
          <a:p>
            <a:pPr lvl="1"/>
            <a:r>
              <a:rPr lang="en-US" dirty="0"/>
              <a:t>Verification/validation of attributes</a:t>
            </a:r>
          </a:p>
          <a:p>
            <a:pPr marL="0" indent="0">
              <a:buNone/>
            </a:pPr>
            <a:r>
              <a:rPr lang="en-US" dirty="0"/>
              <a:t>Priority attributes:</a:t>
            </a:r>
          </a:p>
          <a:p>
            <a:pPr lvl="1"/>
            <a:r>
              <a:rPr lang="en-US" dirty="0"/>
              <a:t>PRODUCTIVE_FOR (test case)</a:t>
            </a:r>
          </a:p>
          <a:p>
            <a:pPr lvl="1"/>
            <a:r>
              <a:rPr lang="en-US" dirty="0"/>
              <a:t>All n</a:t>
            </a:r>
            <a:r>
              <a:rPr lang="en-CA" dirty="0"/>
              <a:t>on-forest (NFL) attributes</a:t>
            </a:r>
          </a:p>
          <a:p>
            <a:pPr lvl="1"/>
            <a:r>
              <a:rPr lang="en-US" dirty="0"/>
              <a:t>STRUCTURE_PER, LAYER, LAYER_RANK</a:t>
            </a:r>
          </a:p>
          <a:p>
            <a:pPr lvl="1"/>
            <a:r>
              <a:rPr lang="en-US" dirty="0"/>
              <a:t>All e</a:t>
            </a:r>
            <a:r>
              <a:rPr lang="en-CA" dirty="0" err="1"/>
              <a:t>cological</a:t>
            </a:r>
            <a:r>
              <a:rPr lang="en-CA" dirty="0"/>
              <a:t> (ECO) attributes</a:t>
            </a:r>
          </a:p>
        </p:txBody>
      </p:sp>
    </p:spTree>
    <p:extLst>
      <p:ext uri="{BB962C8B-B14F-4D97-AF65-F5344CB8AC3E}">
        <p14:creationId xmlns:p14="http://schemas.microsoft.com/office/powerpoint/2010/main" val="4045176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TotalTime>
  <Words>777</Words>
  <Application>Microsoft Office PowerPoint</Application>
  <PresentationFormat>Widescreen</PresentationFormat>
  <Paragraphs>96</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Translation Issues   Meeting # 2</vt:lpstr>
      <vt:lpstr>Objectives</vt:lpstr>
      <vt:lpstr>Database structure</vt:lpstr>
      <vt:lpstr>Layers non-forest components: NB and BC</vt:lpstr>
      <vt:lpstr>BC Land cover components</vt:lpstr>
      <vt:lpstr>PRODUCTIVE_FOR (2019)</vt:lpstr>
      <vt:lpstr>General rules (based on 2014 document)</vt:lpstr>
      <vt:lpstr>Priority issues and attributes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PRODUCTIVE_FOR</dc:title>
  <dc:creator>Pierre Vernier</dc:creator>
  <cp:lastModifiedBy>Pierre Vernier</cp:lastModifiedBy>
  <cp:revision>50</cp:revision>
  <dcterms:created xsi:type="dcterms:W3CDTF">2019-08-25T22:17:31Z</dcterms:created>
  <dcterms:modified xsi:type="dcterms:W3CDTF">2019-09-09T19:59:48Z</dcterms:modified>
</cp:coreProperties>
</file>