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67" r:id="rId5"/>
    <p:sldId id="270" r:id="rId6"/>
    <p:sldId id="269" r:id="rId7"/>
    <p:sldId id="258" r:id="rId8"/>
    <p:sldId id="260" r:id="rId9"/>
    <p:sldId id="265" r:id="rId10"/>
    <p:sldId id="263"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2" autoAdjust="0"/>
  </p:normalViewPr>
  <p:slideViewPr>
    <p:cSldViewPr snapToGrid="0">
      <p:cViewPr varScale="1">
        <p:scale>
          <a:sx n="70" d="100"/>
          <a:sy n="70" d="100"/>
        </p:scale>
        <p:origin x="72" y="19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B86F7-D27C-4A2B-93FB-06328575375D}" type="datetimeFigureOut">
              <a:rPr lang="en-CA" smtClean="0"/>
              <a:t>2019-09-09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E838-71D8-438D-AFD5-E78C5E43AE07}" type="slidenum">
              <a:rPr lang="en-CA" smtClean="0"/>
              <a:t>‹#›</a:t>
            </a:fld>
            <a:endParaRPr lang="en-CA"/>
          </a:p>
        </p:txBody>
      </p:sp>
    </p:spTree>
    <p:extLst>
      <p:ext uri="{BB962C8B-B14F-4D97-AF65-F5344CB8AC3E}">
        <p14:creationId xmlns:p14="http://schemas.microsoft.com/office/powerpoint/2010/main" val="74936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attribute, two meetings may be necessary. A first meeting (e.g., today) to discuss a specific issue or attribute</a:t>
            </a:r>
            <a:endParaRPr lang="en-CA" dirty="0"/>
          </a:p>
        </p:txBody>
      </p:sp>
      <p:sp>
        <p:nvSpPr>
          <p:cNvPr id="4" name="Slide Number Placeholder 3"/>
          <p:cNvSpPr>
            <a:spLocks noGrp="1"/>
          </p:cNvSpPr>
          <p:nvPr>
            <p:ph type="sldNum" sz="quarter" idx="5"/>
          </p:nvPr>
        </p:nvSpPr>
        <p:spPr/>
        <p:txBody>
          <a:bodyPr/>
          <a:lstStyle/>
          <a:p>
            <a:fld id="{EA96E838-71D8-438D-AFD5-E78C5E43AE07}" type="slidenum">
              <a:rPr lang="en-CA" smtClean="0"/>
              <a:t>3</a:t>
            </a:fld>
            <a:endParaRPr lang="en-CA"/>
          </a:p>
        </p:txBody>
      </p:sp>
    </p:spTree>
    <p:extLst>
      <p:ext uri="{BB962C8B-B14F-4D97-AF65-F5344CB8AC3E}">
        <p14:creationId xmlns:p14="http://schemas.microsoft.com/office/powerpoint/2010/main" val="21395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This attribute was formerly called UNPRODUCTIVE_FOREST in the original CASFRI specifications. The acceptable values for this attribute have also changed. This attribute is a derived attribute and not one that is measured directly. The CAS_04 database includes 7 possible values for this attribute but only 2 of those were recorded for the four test inventories from AB, BC, and NB (“PF” and “PP”).</a:t>
            </a:r>
          </a:p>
        </p:txBody>
      </p:sp>
      <p:sp>
        <p:nvSpPr>
          <p:cNvPr id="4" name="Slide Number Placeholder 3"/>
          <p:cNvSpPr>
            <a:spLocks noGrp="1"/>
          </p:cNvSpPr>
          <p:nvPr>
            <p:ph type="sldNum" sz="quarter" idx="5"/>
          </p:nvPr>
        </p:nvSpPr>
        <p:spPr/>
        <p:txBody>
          <a:bodyPr/>
          <a:lstStyle/>
          <a:p>
            <a:fld id="{EA96E838-71D8-438D-AFD5-E78C5E43AE07}" type="slidenum">
              <a:rPr lang="en-CA" smtClean="0"/>
              <a:t>7</a:t>
            </a:fld>
            <a:endParaRPr lang="en-CA"/>
          </a:p>
        </p:txBody>
      </p:sp>
    </p:spTree>
    <p:extLst>
      <p:ext uri="{BB962C8B-B14F-4D97-AF65-F5344CB8AC3E}">
        <p14:creationId xmlns:p14="http://schemas.microsoft.com/office/powerpoint/2010/main" val="141001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Would it be possible to derive PRODUCTIVE_FOR from CASFRI attributes or are the original FRI attributes necessary? We would then have one algorithm for deriving the attribute that would apply to all inventories. It would be easy to replicate and modify if a user wanted a slightly different version i.e., we wouldn’t be locked in to the source inventories which would not be available. BC has an interesting attribute / algorithm that might serve as a model for identifying productive forests (see last slide). We applied it to calculate </a:t>
            </a:r>
            <a:r>
              <a:rPr lang="en-CA" sz="1200" dirty="0" err="1"/>
              <a:t>productive_for</a:t>
            </a:r>
            <a:r>
              <a:rPr lang="en-CA" sz="1200" dirty="0"/>
              <a:t> for the BC08 inventory. Should we consider using this for BC and maybe as a model for other inventories?</a:t>
            </a:r>
          </a:p>
        </p:txBody>
      </p:sp>
      <p:sp>
        <p:nvSpPr>
          <p:cNvPr id="4" name="Slide Number Placeholder 3"/>
          <p:cNvSpPr>
            <a:spLocks noGrp="1"/>
          </p:cNvSpPr>
          <p:nvPr>
            <p:ph type="sldNum" sz="quarter" idx="5"/>
          </p:nvPr>
        </p:nvSpPr>
        <p:spPr/>
        <p:txBody>
          <a:bodyPr/>
          <a:lstStyle/>
          <a:p>
            <a:fld id="{EA96E838-71D8-438D-AFD5-E78C5E43AE07}" type="slidenum">
              <a:rPr lang="en-CA" smtClean="0"/>
              <a:t>9</a:t>
            </a:fld>
            <a:endParaRPr lang="en-CA"/>
          </a:p>
        </p:txBody>
      </p:sp>
    </p:spTree>
    <p:extLst>
      <p:ext uri="{BB962C8B-B14F-4D97-AF65-F5344CB8AC3E}">
        <p14:creationId xmlns:p14="http://schemas.microsoft.com/office/powerpoint/2010/main" val="281523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four slides include inventory-specific rules and comments from 2014.</a:t>
            </a:r>
            <a:endParaRPr lang="en-CA" dirty="0"/>
          </a:p>
        </p:txBody>
      </p:sp>
      <p:sp>
        <p:nvSpPr>
          <p:cNvPr id="4" name="Slide Number Placeholder 3"/>
          <p:cNvSpPr>
            <a:spLocks noGrp="1"/>
          </p:cNvSpPr>
          <p:nvPr>
            <p:ph type="sldNum" sz="quarter" idx="5"/>
          </p:nvPr>
        </p:nvSpPr>
        <p:spPr/>
        <p:txBody>
          <a:bodyPr/>
          <a:lstStyle/>
          <a:p>
            <a:fld id="{EA96E838-71D8-438D-AFD5-E78C5E43AE07}" type="slidenum">
              <a:rPr lang="en-CA" smtClean="0"/>
              <a:t>10</a:t>
            </a:fld>
            <a:endParaRPr lang="en-CA"/>
          </a:p>
        </p:txBody>
      </p:sp>
    </p:spTree>
    <p:extLst>
      <p:ext uri="{BB962C8B-B14F-4D97-AF65-F5344CB8AC3E}">
        <p14:creationId xmlns:p14="http://schemas.microsoft.com/office/powerpoint/2010/main" val="386877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919D-FAE6-4021-8A27-394780C90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98BF712-FAAE-4844-AD7E-29A14229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DC14660-0316-461A-8A50-569E3BFFC276}"/>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ED620075-38B4-4472-9933-BE0AE67DA2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4B3F03-7492-4045-802B-9CFDB578A486}"/>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37462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37E2-C435-4284-B5AB-7B5A25E4236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F86B403-A7EB-4578-A143-0BC9A7B9C9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B8008A-D5E8-421F-BEAE-1F1232B192B3}"/>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504BAEEE-6F44-4005-A97F-F5505F4EFD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A56FD64-18AE-4960-B31D-2B3B5ECA45EB}"/>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273139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C463F-8753-4E40-AD43-C0228FA22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B5AC9F-87CA-4826-BFAB-8CA83B874E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2404FE6-FEEA-41F9-9054-6DE56173604F}"/>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72592FA4-125B-4AC4-83DD-7B1E3341B5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846738-970B-426D-84AD-FEE60F433E1F}"/>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410161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8E11-2A25-4CDE-9418-E723183D847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8BF198-3DB8-4752-83C8-9767EFAC03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0ADEA9-1D78-4577-8A66-C30278E210C2}"/>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4023533D-A88C-426B-B72F-3CC5727112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4D1F2B-048A-4962-9225-9E550045AFB2}"/>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83054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B829-8836-46F6-96B5-A92914C5D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75D1589-8F6D-4201-93CA-41A2D737E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6876A9-4140-473E-9C32-E3E83DF88AC7}"/>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11F36806-AD68-4D4B-AF55-B0B73F01C9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B08260-60AA-4E46-8906-A53B3A86F37A}"/>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83610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D721-6578-49B2-AEAD-8F02BA730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6A17E9-CAE1-4F3B-9579-F79ACD1286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FFA5A2-A39B-45DA-99D2-DB01B6F337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3E2223-44F6-470E-99E5-ABDC0D1404F4}"/>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48424F87-2E5E-4CE1-818A-408D64934C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1FBFD8-59A8-481B-8ACC-362CDFA7B13C}"/>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400541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CE59-A78E-4748-B089-94D871B6DD7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7E7834-CA2C-41B7-A3CF-CD974957B3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BFE01-7871-448F-8347-1A6B3982DF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652AF20-459B-4A0C-A432-8200525EF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CEC50-BB49-4EB8-A838-76A6194E78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96BEC15-DABF-4AAF-A42A-0F0C7EA19169}"/>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8" name="Footer Placeholder 7">
            <a:extLst>
              <a:ext uri="{FF2B5EF4-FFF2-40B4-BE49-F238E27FC236}">
                <a16:creationId xmlns:a16="http://schemas.microsoft.com/office/drawing/2014/main" id="{219F7CC0-4E44-43B3-B4EF-7AE517CB9F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652C099-BB34-4632-8B0F-BA2AD8647566}"/>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171664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556A-7C68-49F8-8E43-923EB8D720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12CEB0-AA4A-4ADE-A9B2-F5CD38CEEEBB}"/>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4" name="Footer Placeholder 3">
            <a:extLst>
              <a:ext uri="{FF2B5EF4-FFF2-40B4-BE49-F238E27FC236}">
                <a16:creationId xmlns:a16="http://schemas.microsoft.com/office/drawing/2014/main" id="{8C166F9B-CAB1-4863-8DBC-4AACDDCB3C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A6BBB60-54DE-4EA2-94F5-E68693A56F1F}"/>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0026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280F30-8626-4A34-AF55-3B77D019A873}"/>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3" name="Footer Placeholder 2">
            <a:extLst>
              <a:ext uri="{FF2B5EF4-FFF2-40B4-BE49-F238E27FC236}">
                <a16:creationId xmlns:a16="http://schemas.microsoft.com/office/drawing/2014/main" id="{4168347E-5790-4EB0-A84D-97CD5DC3E2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052DB01-CA72-487D-BE22-E4E96CF049C0}"/>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113791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86C2-57B1-4863-8B3F-FACF96BA9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3E8E7F3-3C65-4E24-8350-A1DD47E5D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C025065-3EB2-4EB9-B789-07B5A2F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E44C36-AE1B-411A-AE78-C552C3E21C51}"/>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22DDCE34-B08A-47FB-9F5A-98083AF934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32983F-3C69-4A32-A776-185200E1EDA5}"/>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975925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0F65-9AAA-4489-8A98-B7DC0A357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DAC278-B379-45EA-8334-0D4E1CF8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633FBF3-5173-4866-8AFE-CF9A8F17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588C2E-78E6-47C8-901B-FE5C009B7AA1}"/>
              </a:ext>
            </a:extLst>
          </p:cNvPr>
          <p:cNvSpPr>
            <a:spLocks noGrp="1"/>
          </p:cNvSpPr>
          <p:nvPr>
            <p:ph type="dt" sz="half" idx="10"/>
          </p:nvPr>
        </p:nvSpPr>
        <p:spPr/>
        <p:txBody>
          <a:bodyPr/>
          <a:lstStyle/>
          <a:p>
            <a:fld id="{CF977D62-1A95-4F9D-87C1-3CFA5DA80E99}" type="datetimeFigureOut">
              <a:rPr lang="en-CA" smtClean="0"/>
              <a:t>2019-09-09</a:t>
            </a:fld>
            <a:endParaRPr lang="en-CA"/>
          </a:p>
        </p:txBody>
      </p:sp>
      <p:sp>
        <p:nvSpPr>
          <p:cNvPr id="6" name="Footer Placeholder 5">
            <a:extLst>
              <a:ext uri="{FF2B5EF4-FFF2-40B4-BE49-F238E27FC236}">
                <a16:creationId xmlns:a16="http://schemas.microsoft.com/office/drawing/2014/main" id="{6B894236-6395-4CED-82D7-26C1BC584A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366737-840E-40A7-8BDE-5BF351C99EB9}"/>
              </a:ext>
            </a:extLst>
          </p:cNvPr>
          <p:cNvSpPr>
            <a:spLocks noGrp="1"/>
          </p:cNvSpPr>
          <p:nvPr>
            <p:ph type="sldNum" sz="quarter" idx="12"/>
          </p:nvPr>
        </p:nvSpPr>
        <p:spPr/>
        <p:txBody>
          <a:bodyPr/>
          <a:lstStyle/>
          <a:p>
            <a:fld id="{B40EF6C6-501C-4B54-ABA6-91CDDA615C48}" type="slidenum">
              <a:rPr lang="en-CA" smtClean="0"/>
              <a:t>‹#›</a:t>
            </a:fld>
            <a:endParaRPr lang="en-CA"/>
          </a:p>
        </p:txBody>
      </p:sp>
    </p:spTree>
    <p:extLst>
      <p:ext uri="{BB962C8B-B14F-4D97-AF65-F5344CB8AC3E}">
        <p14:creationId xmlns:p14="http://schemas.microsoft.com/office/powerpoint/2010/main" val="314057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9ACD2-850F-4915-9A45-D4A25BAE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00E0183-25B4-4281-914B-81931F985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441FA3-8C8F-4EAE-8E5B-7D1406473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77D62-1A95-4F9D-87C1-3CFA5DA80E99}" type="datetimeFigureOut">
              <a:rPr lang="en-CA" smtClean="0"/>
              <a:t>2019-09-09</a:t>
            </a:fld>
            <a:endParaRPr lang="en-CA"/>
          </a:p>
        </p:txBody>
      </p:sp>
      <p:sp>
        <p:nvSpPr>
          <p:cNvPr id="5" name="Footer Placeholder 4">
            <a:extLst>
              <a:ext uri="{FF2B5EF4-FFF2-40B4-BE49-F238E27FC236}">
                <a16:creationId xmlns:a16="http://schemas.microsoft.com/office/drawing/2014/main" id="{5C8EF478-B63D-481C-9AB7-A7E587211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F2099CA-1E70-4F48-9055-21301DFE7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EF6C6-501C-4B54-ABA6-91CDDA615C48}" type="slidenum">
              <a:rPr lang="en-CA" smtClean="0"/>
              <a:t>‹#›</a:t>
            </a:fld>
            <a:endParaRPr lang="en-CA"/>
          </a:p>
        </p:txBody>
      </p:sp>
    </p:spTree>
    <p:extLst>
      <p:ext uri="{BB962C8B-B14F-4D97-AF65-F5344CB8AC3E}">
        <p14:creationId xmlns:p14="http://schemas.microsoft.com/office/powerpoint/2010/main" val="1444978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dropbox.com/sh/9a4f10op9gdpjtp/AAAyww9PnDBCUfNwqsBeSqQCa?dl=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2.gov.bc.ca/assets/gov/farming-natural-resources-and-industry/forestry/stewardship/forest-analysis-inventory/data-management/standards/forest_management_land_base_definition.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F504-4BEB-4756-AAE3-1ACA1651271B}"/>
              </a:ext>
            </a:extLst>
          </p:cNvPr>
          <p:cNvSpPr>
            <a:spLocks noGrp="1"/>
          </p:cNvSpPr>
          <p:nvPr>
            <p:ph type="ctrTitle"/>
          </p:nvPr>
        </p:nvSpPr>
        <p:spPr/>
        <p:txBody>
          <a:bodyPr>
            <a:normAutofit/>
          </a:bodyPr>
          <a:lstStyle/>
          <a:p>
            <a:r>
              <a:rPr lang="en-US" dirty="0"/>
              <a:t>Translation Issues</a:t>
            </a:r>
            <a:br>
              <a:rPr lang="en-US" dirty="0"/>
            </a:br>
            <a:r>
              <a:rPr lang="en-US" sz="3200" dirty="0"/>
              <a:t> </a:t>
            </a:r>
            <a:br>
              <a:rPr lang="en-US" dirty="0"/>
            </a:br>
            <a:r>
              <a:rPr lang="en-US" sz="3200" dirty="0"/>
              <a:t>Meeting # 1</a:t>
            </a:r>
            <a:endParaRPr lang="en-CA" dirty="0"/>
          </a:p>
        </p:txBody>
      </p:sp>
      <p:sp>
        <p:nvSpPr>
          <p:cNvPr id="3" name="Subtitle 2">
            <a:extLst>
              <a:ext uri="{FF2B5EF4-FFF2-40B4-BE49-F238E27FC236}">
                <a16:creationId xmlns:a16="http://schemas.microsoft.com/office/drawing/2014/main" id="{EA23FE80-59BB-4E9C-B3FB-34CAAD747D45}"/>
              </a:ext>
            </a:extLst>
          </p:cNvPr>
          <p:cNvSpPr>
            <a:spLocks noGrp="1"/>
          </p:cNvSpPr>
          <p:nvPr>
            <p:ph type="subTitle" idx="1"/>
          </p:nvPr>
        </p:nvSpPr>
        <p:spPr/>
        <p:txBody>
          <a:bodyPr/>
          <a:lstStyle/>
          <a:p>
            <a:endParaRPr lang="en-US" dirty="0"/>
          </a:p>
          <a:p>
            <a:r>
              <a:rPr lang="en-US" dirty="0"/>
              <a:t>August 26, 2019</a:t>
            </a:r>
            <a:endParaRPr lang="en-CA" dirty="0"/>
          </a:p>
        </p:txBody>
      </p:sp>
    </p:spTree>
    <p:extLst>
      <p:ext uri="{BB962C8B-B14F-4D97-AF65-F5344CB8AC3E}">
        <p14:creationId xmlns:p14="http://schemas.microsoft.com/office/powerpoint/2010/main" val="123708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C80D-6AD1-4B18-9FD9-9C3C4FDC908A}"/>
              </a:ext>
            </a:extLst>
          </p:cNvPr>
          <p:cNvSpPr>
            <a:spLocks noGrp="1"/>
          </p:cNvSpPr>
          <p:nvPr>
            <p:ph type="title"/>
          </p:nvPr>
        </p:nvSpPr>
        <p:spPr/>
        <p:txBody>
          <a:bodyPr/>
          <a:lstStyle/>
          <a:p>
            <a:r>
              <a:rPr lang="en-US" dirty="0"/>
              <a:t>Alberta</a:t>
            </a:r>
            <a:endParaRPr lang="en-CA" dirty="0"/>
          </a:p>
        </p:txBody>
      </p:sp>
      <p:sp>
        <p:nvSpPr>
          <p:cNvPr id="3" name="Content Placeholder 2">
            <a:extLst>
              <a:ext uri="{FF2B5EF4-FFF2-40B4-BE49-F238E27FC236}">
                <a16:creationId xmlns:a16="http://schemas.microsoft.com/office/drawing/2014/main" id="{EC24A549-55ED-4EAE-A6D2-827576BDB2BA}"/>
              </a:ext>
            </a:extLst>
          </p:cNvPr>
          <p:cNvSpPr>
            <a:spLocks noGrp="1"/>
          </p:cNvSpPr>
          <p:nvPr>
            <p:ph sz="half" idx="1"/>
          </p:nvPr>
        </p:nvSpPr>
        <p:spPr/>
        <p:txBody>
          <a:bodyPr>
            <a:normAutofit/>
          </a:bodyPr>
          <a:lstStyle/>
          <a:p>
            <a:pPr marL="0" indent="0">
              <a:buNone/>
            </a:pPr>
            <a:r>
              <a:rPr lang="en-CA" u="sng" dirty="0"/>
              <a:t>Notes from 2014</a:t>
            </a:r>
            <a:r>
              <a:rPr lang="en-CA" dirty="0"/>
              <a:t>:</a:t>
            </a:r>
          </a:p>
          <a:p>
            <a:r>
              <a:rPr lang="en-CA" dirty="0"/>
              <a:t>UNPRODUCTIVE_FOR=  -8888 and SPECIES CODE = -9999, fix entries in the right table.</a:t>
            </a:r>
          </a:p>
          <a:p>
            <a:r>
              <a:rPr lang="en-CA" dirty="0"/>
              <a:t>If LAYER_RANK = 2, SPECIES_1 = SC (shrub closed) or SO (shrub open)  =&gt; translate those entries in NFL table as layer_2 and NON_FORESTED_VEGETATED.</a:t>
            </a:r>
          </a:p>
        </p:txBody>
      </p:sp>
      <p:sp>
        <p:nvSpPr>
          <p:cNvPr id="4" name="Content Placeholder 3">
            <a:extLst>
              <a:ext uri="{FF2B5EF4-FFF2-40B4-BE49-F238E27FC236}">
                <a16:creationId xmlns:a16="http://schemas.microsoft.com/office/drawing/2014/main" id="{41D0B46E-4E5B-48E4-AC88-B82A64DB25B3}"/>
              </a:ext>
            </a:extLst>
          </p:cNvPr>
          <p:cNvSpPr>
            <a:spLocks noGrp="1"/>
          </p:cNvSpPr>
          <p:nvPr>
            <p:ph sz="half" idx="2"/>
          </p:nvPr>
        </p:nvSpPr>
        <p:spPr/>
        <p:txBody>
          <a:bodyPr>
            <a:normAutofit/>
          </a:bodyPr>
          <a:lstStyle/>
          <a:p>
            <a:pPr marL="0" indent="0">
              <a:buNone/>
            </a:pPr>
            <a:r>
              <a:rPr lang="en-CA" u="sng" dirty="0"/>
              <a:t>Comments &amp; questions</a:t>
            </a:r>
            <a:r>
              <a:rPr lang="en-CA" dirty="0"/>
              <a:t>:</a:t>
            </a:r>
          </a:p>
          <a:p>
            <a:endParaRPr lang="en-CA" dirty="0"/>
          </a:p>
        </p:txBody>
      </p:sp>
    </p:spTree>
    <p:extLst>
      <p:ext uri="{BB962C8B-B14F-4D97-AF65-F5344CB8AC3E}">
        <p14:creationId xmlns:p14="http://schemas.microsoft.com/office/powerpoint/2010/main" val="24689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C508-1F22-41D1-9A91-A845DB09FDF3}"/>
              </a:ext>
            </a:extLst>
          </p:cNvPr>
          <p:cNvSpPr>
            <a:spLocks noGrp="1"/>
          </p:cNvSpPr>
          <p:nvPr>
            <p:ph type="title"/>
          </p:nvPr>
        </p:nvSpPr>
        <p:spPr/>
        <p:txBody>
          <a:bodyPr/>
          <a:lstStyle/>
          <a:p>
            <a:r>
              <a:rPr lang="en-US" dirty="0"/>
              <a:t>New Brunswick</a:t>
            </a:r>
            <a:endParaRPr lang="en-CA" dirty="0"/>
          </a:p>
        </p:txBody>
      </p:sp>
      <p:sp>
        <p:nvSpPr>
          <p:cNvPr id="3" name="Content Placeholder 2">
            <a:extLst>
              <a:ext uri="{FF2B5EF4-FFF2-40B4-BE49-F238E27FC236}">
                <a16:creationId xmlns:a16="http://schemas.microsoft.com/office/drawing/2014/main" id="{7274BAA1-8601-4A23-83CD-931F547F4EC2}"/>
              </a:ext>
            </a:extLst>
          </p:cNvPr>
          <p:cNvSpPr>
            <a:spLocks noGrp="1"/>
          </p:cNvSpPr>
          <p:nvPr>
            <p:ph sz="half" idx="1"/>
          </p:nvPr>
        </p:nvSpPr>
        <p:spPr/>
        <p:txBody>
          <a:bodyPr>
            <a:normAutofit fontScale="55000" lnSpcReduction="20000"/>
          </a:bodyPr>
          <a:lstStyle/>
          <a:p>
            <a:pPr marL="0" indent="0">
              <a:buNone/>
            </a:pPr>
            <a:r>
              <a:rPr lang="en-CA" u="sng" dirty="0"/>
              <a:t>Notes from 2014</a:t>
            </a:r>
            <a:r>
              <a:rPr lang="en-CA" dirty="0"/>
              <a:t>:</a:t>
            </a:r>
          </a:p>
          <a:p>
            <a:r>
              <a:rPr lang="en-CA" dirty="0"/>
              <a:t>UNPRODUCTIVE_FOR = UF,  drop UF type</a:t>
            </a:r>
          </a:p>
          <a:p>
            <a:r>
              <a:rPr lang="en-CA" dirty="0"/>
              <a:t>There are 7 occurrences of UF in the entire database. The UF type only occurs when a polygon has 2 layer in NB. UF is related to the 2nd layer. The first layer is always well describe. For those cases, the 2nd  layer should be ignored and logged as a possible error to report to the data contributor. ***Note that </a:t>
            </a:r>
            <a:r>
              <a:rPr lang="en-CA" dirty="0" err="1"/>
              <a:t>NonForest</a:t>
            </a:r>
            <a:r>
              <a:rPr lang="en-CA" dirty="0"/>
              <a:t> code , despite its name, describes various kinds of Potentially Productive forest.</a:t>
            </a:r>
          </a:p>
          <a:p>
            <a:r>
              <a:rPr lang="en-CA" dirty="0"/>
              <a:t>UNPRODUCTIVE is MISSING and SPECIES is MISSING, fix type</a:t>
            </a:r>
          </a:p>
          <a:p>
            <a:r>
              <a:rPr lang="en-CA" dirty="0"/>
              <a:t>If FST=!0 (forested polygons) and L1TRT(layer 1 treatment) = CC (clear cut):</a:t>
            </a:r>
          </a:p>
          <a:p>
            <a:r>
              <a:rPr lang="en-CA" dirty="0"/>
              <a:t>If there is height, density or crown closure  =&gt; PRODUCTIVE_FOR = PF </a:t>
            </a:r>
          </a:p>
          <a:p>
            <a:r>
              <a:rPr lang="en-CA" dirty="0"/>
              <a:t>If there is no information on height, density or crown closure  =&gt; the polygon should not be recorded in LYR, but only in DST.</a:t>
            </a:r>
          </a:p>
        </p:txBody>
      </p:sp>
      <p:sp>
        <p:nvSpPr>
          <p:cNvPr id="4" name="Content Placeholder 3">
            <a:extLst>
              <a:ext uri="{FF2B5EF4-FFF2-40B4-BE49-F238E27FC236}">
                <a16:creationId xmlns:a16="http://schemas.microsoft.com/office/drawing/2014/main" id="{01978F89-8556-4497-83F7-0CCD630D98AA}"/>
              </a:ext>
            </a:extLst>
          </p:cNvPr>
          <p:cNvSpPr>
            <a:spLocks noGrp="1"/>
          </p:cNvSpPr>
          <p:nvPr>
            <p:ph sz="half" idx="2"/>
          </p:nvPr>
        </p:nvSpPr>
        <p:spPr/>
        <p:txBody>
          <a:bodyPr>
            <a:normAutofit fontScale="55000" lnSpcReduction="20000"/>
          </a:bodyPr>
          <a:lstStyle/>
          <a:p>
            <a:pPr marL="0" indent="0">
              <a:buNone/>
            </a:pPr>
            <a:r>
              <a:rPr lang="en-CA" u="sng" dirty="0"/>
              <a:t>Comments &amp; questions</a:t>
            </a:r>
            <a:r>
              <a:rPr lang="en-CA" dirty="0"/>
              <a:t>:</a:t>
            </a:r>
          </a:p>
          <a:p>
            <a:r>
              <a:rPr lang="en-CA" dirty="0"/>
              <a:t>should this include all "forest" polygons and exclude all "</a:t>
            </a:r>
            <a:r>
              <a:rPr lang="en-CA" dirty="0" err="1"/>
              <a:t>nonforest</a:t>
            </a:r>
            <a:r>
              <a:rPr lang="en-CA" dirty="0"/>
              <a:t>", "waterbody", and "wetland" polygons?</a:t>
            </a:r>
          </a:p>
        </p:txBody>
      </p:sp>
    </p:spTree>
    <p:extLst>
      <p:ext uri="{BB962C8B-B14F-4D97-AF65-F5344CB8AC3E}">
        <p14:creationId xmlns:p14="http://schemas.microsoft.com/office/powerpoint/2010/main" val="90277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33AC-9001-4A6B-97A9-F1EA53652F68}"/>
              </a:ext>
            </a:extLst>
          </p:cNvPr>
          <p:cNvSpPr>
            <a:spLocks noGrp="1"/>
          </p:cNvSpPr>
          <p:nvPr>
            <p:ph type="title"/>
          </p:nvPr>
        </p:nvSpPr>
        <p:spPr/>
        <p:txBody>
          <a:bodyPr/>
          <a:lstStyle/>
          <a:p>
            <a:r>
              <a:rPr lang="en-US" dirty="0"/>
              <a:t>British Columbia</a:t>
            </a:r>
            <a:endParaRPr lang="en-CA" dirty="0"/>
          </a:p>
        </p:txBody>
      </p:sp>
      <p:sp>
        <p:nvSpPr>
          <p:cNvPr id="3" name="Content Placeholder 2">
            <a:extLst>
              <a:ext uri="{FF2B5EF4-FFF2-40B4-BE49-F238E27FC236}">
                <a16:creationId xmlns:a16="http://schemas.microsoft.com/office/drawing/2014/main" id="{AD560E33-D210-41EA-9125-DEB89957685F}"/>
              </a:ext>
            </a:extLst>
          </p:cNvPr>
          <p:cNvSpPr>
            <a:spLocks noGrp="1"/>
          </p:cNvSpPr>
          <p:nvPr>
            <p:ph sz="half" idx="1"/>
          </p:nvPr>
        </p:nvSpPr>
        <p:spPr>
          <a:xfrm>
            <a:off x="83127" y="1256145"/>
            <a:ext cx="6927273" cy="4920818"/>
          </a:xfrm>
        </p:spPr>
        <p:txBody>
          <a:bodyPr>
            <a:noAutofit/>
          </a:bodyPr>
          <a:lstStyle/>
          <a:p>
            <a:pPr marL="0" indent="0">
              <a:buNone/>
            </a:pPr>
            <a:r>
              <a:rPr lang="en-CA" sz="1200" u="sng" dirty="0"/>
              <a:t>Notes from 2014</a:t>
            </a:r>
            <a:r>
              <a:rPr lang="en-CA" sz="1200" dirty="0"/>
              <a:t>:</a:t>
            </a:r>
          </a:p>
          <a:p>
            <a:r>
              <a:rPr lang="en-CA" sz="1200" dirty="0"/>
              <a:t>UNPRODUCTIVE_FOR = PP, fix species code</a:t>
            </a:r>
          </a:p>
          <a:p>
            <a:r>
              <a:rPr lang="en-CA" sz="1200" dirty="0"/>
              <a:t>If species are NULL and NON_FOREST  has any non-null entry (check manual)=&gt;  CAS species = UNDEF and PRODUCTIVE_FOR = PP. The old version of your script was putting the species code as MISSING. </a:t>
            </a:r>
          </a:p>
          <a:p>
            <a:r>
              <a:rPr lang="en-CA" sz="1200" dirty="0"/>
              <a:t>UNPRODUCTIVE_FOR  = SD, fix type and species</a:t>
            </a:r>
          </a:p>
          <a:p>
            <a:r>
              <a:rPr lang="en-CA" sz="1200" dirty="0"/>
              <a:t>If species are NULL and NON_PRODUCTIVE = NPBU =&gt;CAS species = UNDEF and PRODUCTIVE_FOR = NP. They should have a </a:t>
            </a:r>
            <a:r>
              <a:rPr lang="en-CA" sz="1200" dirty="0" err="1"/>
              <a:t>dst</a:t>
            </a:r>
            <a:r>
              <a:rPr lang="en-CA" sz="1200" dirty="0"/>
              <a:t> entry filled because we know it is a burn.  It should not be CAS species MISSING with UNPRODUCTIVE_FOR = SD </a:t>
            </a:r>
          </a:p>
          <a:p>
            <a:r>
              <a:rPr lang="en-CA" sz="1200" dirty="0"/>
              <a:t>UNPRODUCTIVE_FOR = OT, fix everything. OT type needs to be deleted. </a:t>
            </a:r>
          </a:p>
          <a:p>
            <a:r>
              <a:rPr lang="en-CA" sz="1200" dirty="0"/>
              <a:t>If species is defined, INVENTORY_STANDARD = V or I and LAND_COVER_CLASS_CODE = TM, TB or TC  =&gt; PRODUCTIVE_FOR = PF</a:t>
            </a:r>
          </a:p>
          <a:p>
            <a:r>
              <a:rPr lang="en-CA" sz="1200" dirty="0"/>
              <a:t>The manual do not recognized the code NP for the attributes NON_FOREST:</a:t>
            </a:r>
          </a:p>
          <a:p>
            <a:r>
              <a:rPr lang="en-CA" sz="1200" dirty="0"/>
              <a:t>If species are known and have height, crown closure or density   =&gt; PRODUCTIVE_FOR = PP. </a:t>
            </a:r>
          </a:p>
          <a:p>
            <a:r>
              <a:rPr lang="en-CA" sz="1200" dirty="0"/>
              <a:t>If species is NULL, INVENTORY_STANDARD = V or I and LAND_COVER_CLASS_CODE = ST or SL, the polygon should be NFL, not LYR</a:t>
            </a:r>
          </a:p>
          <a:p>
            <a:r>
              <a:rPr lang="en-CA" sz="1200" dirty="0"/>
              <a:t>If species is NULL, INVENTORY_STANDARD = V or I and </a:t>
            </a:r>
            <a:r>
              <a:rPr lang="en-CA" sz="1200" dirty="0" err="1"/>
              <a:t>and</a:t>
            </a:r>
            <a:r>
              <a:rPr lang="en-CA" sz="1200" dirty="0"/>
              <a:t> LAND_COVER_CLASS_CODE = ST or SL  =&gt; PRODUCTIVE_FOR = PP.</a:t>
            </a:r>
          </a:p>
          <a:p>
            <a:r>
              <a:rPr lang="en-CA" sz="1200" dirty="0"/>
              <a:t>OT: When SPECIES is NULL , INVENTORY_STANDARD = “V” OT “I” and LAND_COVER_CLASS = TM (treed mixed), TB (treed broadleaf), ST (shrub tall), SL (shrub low), TC ( treed coniferous). </a:t>
            </a:r>
          </a:p>
          <a:p>
            <a:r>
              <a:rPr lang="en-CA" sz="1200" dirty="0"/>
              <a:t>Make sure generic species </a:t>
            </a:r>
            <a:r>
              <a:rPr lang="en-CA" sz="1200" dirty="0" err="1"/>
              <a:t>Xc</a:t>
            </a:r>
            <a:r>
              <a:rPr lang="en-CA" sz="1200" dirty="0"/>
              <a:t>, </a:t>
            </a:r>
            <a:r>
              <a:rPr lang="en-CA" sz="1200" dirty="0" err="1"/>
              <a:t>Xh</a:t>
            </a:r>
            <a:r>
              <a:rPr lang="en-CA" sz="1200" dirty="0"/>
              <a:t>, </a:t>
            </a:r>
            <a:r>
              <a:rPr lang="en-CA" sz="1200" dirty="0" err="1"/>
              <a:t>Zc</a:t>
            </a:r>
            <a:r>
              <a:rPr lang="en-CA" sz="1200" dirty="0"/>
              <a:t> and </a:t>
            </a:r>
            <a:r>
              <a:rPr lang="en-CA" sz="1200" dirty="0" err="1"/>
              <a:t>Zh</a:t>
            </a:r>
            <a:r>
              <a:rPr lang="en-CA" sz="1200" dirty="0"/>
              <a:t> are well translated. Those entries should have PRODUCTIVE_FOR = NP  if non productive descriptor is given OR PP if non productive descriptor is unknown. </a:t>
            </a:r>
          </a:p>
        </p:txBody>
      </p:sp>
      <p:sp>
        <p:nvSpPr>
          <p:cNvPr id="4" name="Content Placeholder 3">
            <a:extLst>
              <a:ext uri="{FF2B5EF4-FFF2-40B4-BE49-F238E27FC236}">
                <a16:creationId xmlns:a16="http://schemas.microsoft.com/office/drawing/2014/main" id="{D68495E5-BD16-4295-AF4F-7CC184BFC2B8}"/>
              </a:ext>
            </a:extLst>
          </p:cNvPr>
          <p:cNvSpPr>
            <a:spLocks noGrp="1"/>
          </p:cNvSpPr>
          <p:nvPr>
            <p:ph sz="half" idx="2"/>
          </p:nvPr>
        </p:nvSpPr>
        <p:spPr>
          <a:xfrm>
            <a:off x="7010400" y="1256145"/>
            <a:ext cx="4343400" cy="4920818"/>
          </a:xfrm>
        </p:spPr>
        <p:txBody>
          <a:bodyPr>
            <a:normAutofit/>
          </a:bodyPr>
          <a:lstStyle/>
          <a:p>
            <a:pPr marL="0" indent="0">
              <a:buNone/>
            </a:pPr>
            <a:r>
              <a:rPr lang="en-CA" u="sng" dirty="0"/>
              <a:t>Comments &amp; questions</a:t>
            </a:r>
            <a:r>
              <a:rPr lang="en-CA" dirty="0"/>
              <a:t>:</a:t>
            </a:r>
          </a:p>
          <a:p>
            <a:r>
              <a:rPr lang="en-CA" dirty="0"/>
              <a:t>this relates to non-forest polygons which in BC can be entire polygons or components within polygons; how should we deal with this?</a:t>
            </a:r>
          </a:p>
        </p:txBody>
      </p:sp>
    </p:spTree>
    <p:extLst>
      <p:ext uri="{BB962C8B-B14F-4D97-AF65-F5344CB8AC3E}">
        <p14:creationId xmlns:p14="http://schemas.microsoft.com/office/powerpoint/2010/main" val="286742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0483-9BD8-4676-A2CC-D5FD608FEA7A}"/>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2206F3BC-AD92-44AD-9515-25987DB0382F}"/>
              </a:ext>
            </a:extLst>
          </p:cNvPr>
          <p:cNvSpPr>
            <a:spLocks noGrp="1"/>
          </p:cNvSpPr>
          <p:nvPr>
            <p:ph idx="1"/>
          </p:nvPr>
        </p:nvSpPr>
        <p:spPr/>
        <p:txBody>
          <a:bodyPr>
            <a:normAutofit/>
          </a:bodyPr>
          <a:lstStyle/>
          <a:p>
            <a:pPr marL="514350" indent="-514350" fontAlgn="ctr">
              <a:buFont typeface="+mj-lt"/>
              <a:buAutoNum type="arabicPeriod"/>
            </a:pPr>
            <a:r>
              <a:rPr lang="en-US" dirty="0"/>
              <a:t>To agree on a process for efficiently reviewing translation issues, attributes or groups of attributes.</a:t>
            </a:r>
          </a:p>
          <a:p>
            <a:pPr marL="514350" indent="-514350" fontAlgn="ctr">
              <a:buFont typeface="+mj-lt"/>
              <a:buAutoNum type="arabicPeriod"/>
            </a:pPr>
            <a:r>
              <a:rPr lang="en-US" dirty="0"/>
              <a:t>To create a list of priority issues to discuss over the next few weeks (PV away Sep 16 – Oct 7)</a:t>
            </a:r>
          </a:p>
          <a:p>
            <a:pPr marL="514350" indent="-514350" fontAlgn="ctr">
              <a:buFont typeface="+mj-lt"/>
              <a:buAutoNum type="arabicPeriod"/>
            </a:pPr>
            <a:r>
              <a:rPr lang="en-US" dirty="0"/>
              <a:t>To create a general template for documenting/reporting each CASFRI attribute.</a:t>
            </a:r>
          </a:p>
          <a:p>
            <a:pPr marL="514350" indent="-514350" fontAlgn="ctr">
              <a:buFont typeface="+mj-lt"/>
              <a:buAutoNum type="arabicPeriod"/>
            </a:pPr>
            <a:r>
              <a:rPr lang="en-US" dirty="0"/>
              <a:t>To review the definition and general rules for PRODUCTIVE_FOR</a:t>
            </a:r>
          </a:p>
          <a:p>
            <a:pPr marL="514350" indent="-514350" fontAlgn="ctr">
              <a:buFont typeface="+mj-lt"/>
              <a:buAutoNum type="arabicPeriod"/>
            </a:pPr>
            <a:r>
              <a:rPr lang="en-US" dirty="0"/>
              <a:t>To review the implementation of PRODUCTIVE_FOR for four specific inventories from Alberta, BC, and New Brunswick. (</a:t>
            </a:r>
            <a:r>
              <a:rPr lang="en-US" dirty="0">
                <a:solidFill>
                  <a:schemeClr val="accent1"/>
                </a:solidFill>
              </a:rPr>
              <a:t>If time permits</a:t>
            </a:r>
            <a:r>
              <a:rPr lang="en-US" dirty="0"/>
              <a:t>) </a:t>
            </a:r>
          </a:p>
        </p:txBody>
      </p:sp>
      <p:sp>
        <p:nvSpPr>
          <p:cNvPr id="4" name="TextBox 3">
            <a:extLst>
              <a:ext uri="{FF2B5EF4-FFF2-40B4-BE49-F238E27FC236}">
                <a16:creationId xmlns:a16="http://schemas.microsoft.com/office/drawing/2014/main" id="{10F8A883-F5CC-4F00-ADE6-8AE2D406866A}"/>
              </a:ext>
            </a:extLst>
          </p:cNvPr>
          <p:cNvSpPr txBox="1"/>
          <p:nvPr/>
        </p:nvSpPr>
        <p:spPr>
          <a:xfrm>
            <a:off x="1033941" y="6233542"/>
            <a:ext cx="10124118" cy="307777"/>
          </a:xfrm>
          <a:prstGeom prst="rect">
            <a:avLst/>
          </a:prstGeom>
          <a:noFill/>
        </p:spPr>
        <p:txBody>
          <a:bodyPr wrap="none" rtlCol="0">
            <a:spAutoFit/>
          </a:bodyPr>
          <a:lstStyle/>
          <a:p>
            <a:r>
              <a:rPr lang="en-CA" sz="1400" dirty="0"/>
              <a:t>Supporting documents are located on Dropbox: </a:t>
            </a:r>
            <a:r>
              <a:rPr lang="en-CA" sz="1400" dirty="0">
                <a:hlinkClick r:id="rId2"/>
              </a:rPr>
              <a:t>https://www.dropbox.com/sh/9a4f10op9gdpjtp/AAAyww9PnDBCUfNwqsBeSqQCa?dl=0</a:t>
            </a:r>
            <a:r>
              <a:rPr lang="en-CA" sz="1400" dirty="0"/>
              <a:t> </a:t>
            </a:r>
          </a:p>
        </p:txBody>
      </p:sp>
    </p:spTree>
    <p:extLst>
      <p:ext uri="{BB962C8B-B14F-4D97-AF65-F5344CB8AC3E}">
        <p14:creationId xmlns:p14="http://schemas.microsoft.com/office/powerpoint/2010/main" val="179088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209B-7D82-42F0-B0FB-7F0FA156C99C}"/>
              </a:ext>
            </a:extLst>
          </p:cNvPr>
          <p:cNvSpPr>
            <a:spLocks noGrp="1"/>
          </p:cNvSpPr>
          <p:nvPr>
            <p:ph type="title"/>
          </p:nvPr>
        </p:nvSpPr>
        <p:spPr/>
        <p:txBody>
          <a:bodyPr/>
          <a:lstStyle/>
          <a:p>
            <a:r>
              <a:rPr lang="en-US" dirty="0"/>
              <a:t>Attribute review process</a:t>
            </a:r>
            <a:endParaRPr lang="en-CA" dirty="0"/>
          </a:p>
        </p:txBody>
      </p:sp>
      <p:sp>
        <p:nvSpPr>
          <p:cNvPr id="3" name="Content Placeholder 2">
            <a:extLst>
              <a:ext uri="{FF2B5EF4-FFF2-40B4-BE49-F238E27FC236}">
                <a16:creationId xmlns:a16="http://schemas.microsoft.com/office/drawing/2014/main" id="{00BA50DA-0437-4CC7-9D24-3BE899500C69}"/>
              </a:ext>
            </a:extLst>
          </p:cNvPr>
          <p:cNvSpPr>
            <a:spLocks noGrp="1"/>
          </p:cNvSpPr>
          <p:nvPr>
            <p:ph idx="1"/>
          </p:nvPr>
        </p:nvSpPr>
        <p:spPr/>
        <p:txBody>
          <a:bodyPr>
            <a:normAutofit lnSpcReduction="10000"/>
          </a:bodyPr>
          <a:lstStyle/>
          <a:p>
            <a:r>
              <a:rPr lang="en-US" dirty="0"/>
              <a:t>Review procedure</a:t>
            </a:r>
          </a:p>
          <a:p>
            <a:pPr lvl="1"/>
            <a:r>
              <a:rPr lang="en-US" dirty="0"/>
              <a:t>Structuring meetings to efficiently review priority issues/attributes</a:t>
            </a:r>
          </a:p>
          <a:p>
            <a:pPr lvl="2"/>
            <a:r>
              <a:rPr lang="en-US" dirty="0"/>
              <a:t>For each attribute/issue: 1) meeting to discuss attribute/issue, 2) implementation of recommendations (e.g., 1 week), 3) meeting to discuss remaining or new issues.</a:t>
            </a:r>
          </a:p>
          <a:p>
            <a:pPr lvl="1"/>
            <a:r>
              <a:rPr lang="en-US" dirty="0"/>
              <a:t>Document each attribute using a common template</a:t>
            </a:r>
          </a:p>
          <a:p>
            <a:pPr lvl="1"/>
            <a:r>
              <a:rPr lang="en-US" dirty="0"/>
              <a:t>Circulate attribute document for review</a:t>
            </a:r>
          </a:p>
          <a:p>
            <a:pPr lvl="2"/>
            <a:r>
              <a:rPr lang="en-US" dirty="0"/>
              <a:t>Review all sections, including description, acceptable values, error and missing value codes, and general rules</a:t>
            </a:r>
          </a:p>
          <a:p>
            <a:r>
              <a:rPr lang="en-US" dirty="0"/>
              <a:t>Validation procedure</a:t>
            </a:r>
          </a:p>
          <a:p>
            <a:pPr lvl="1"/>
            <a:r>
              <a:rPr lang="en-US" dirty="0"/>
              <a:t>Develop a procedure for verifying/validating each attribute</a:t>
            </a:r>
          </a:p>
          <a:p>
            <a:pPr lvl="2"/>
            <a:r>
              <a:rPr lang="en-US" dirty="0"/>
              <a:t>Review inventory-specific rules for consistency, completeness, etc.</a:t>
            </a:r>
          </a:p>
          <a:p>
            <a:pPr lvl="2"/>
            <a:r>
              <a:rPr lang="en-US" dirty="0"/>
              <a:t>Statistical and/or other tests (e.g., composition of attribute)</a:t>
            </a:r>
          </a:p>
          <a:p>
            <a:pPr lvl="2"/>
            <a:r>
              <a:rPr lang="en-US" dirty="0"/>
              <a:t>Visual e.g., randomly select clusters of polygons and overlay on google earth</a:t>
            </a:r>
          </a:p>
          <a:p>
            <a:pPr lvl="1"/>
            <a:endParaRPr lang="en-CA" dirty="0"/>
          </a:p>
        </p:txBody>
      </p:sp>
    </p:spTree>
    <p:extLst>
      <p:ext uri="{BB962C8B-B14F-4D97-AF65-F5344CB8AC3E}">
        <p14:creationId xmlns:p14="http://schemas.microsoft.com/office/powerpoint/2010/main" val="298808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D9C10A-56A6-4E8D-905D-8B00944DE195}"/>
              </a:ext>
            </a:extLst>
          </p:cNvPr>
          <p:cNvSpPr>
            <a:spLocks noGrp="1"/>
          </p:cNvSpPr>
          <p:nvPr>
            <p:ph type="title"/>
          </p:nvPr>
        </p:nvSpPr>
        <p:spPr/>
        <p:txBody>
          <a:bodyPr/>
          <a:lstStyle/>
          <a:p>
            <a:r>
              <a:rPr lang="en-US" dirty="0"/>
              <a:t>Attribute template – Potential sections</a:t>
            </a:r>
            <a:endParaRPr lang="en-CA" dirty="0"/>
          </a:p>
        </p:txBody>
      </p:sp>
      <p:sp>
        <p:nvSpPr>
          <p:cNvPr id="6" name="Content Placeholder 5">
            <a:extLst>
              <a:ext uri="{FF2B5EF4-FFF2-40B4-BE49-F238E27FC236}">
                <a16:creationId xmlns:a16="http://schemas.microsoft.com/office/drawing/2014/main" id="{96F42E97-C3FE-4CE8-94AB-BE0B93FD95B1}"/>
              </a:ext>
            </a:extLst>
          </p:cNvPr>
          <p:cNvSpPr>
            <a:spLocks noGrp="1"/>
          </p:cNvSpPr>
          <p:nvPr>
            <p:ph idx="1"/>
          </p:nvPr>
        </p:nvSpPr>
        <p:spPr/>
        <p:txBody>
          <a:bodyPr>
            <a:normAutofit fontScale="92500" lnSpcReduction="20000"/>
          </a:bodyPr>
          <a:lstStyle/>
          <a:p>
            <a:r>
              <a:rPr lang="en-CA" dirty="0"/>
              <a:t>Introduction</a:t>
            </a:r>
          </a:p>
          <a:p>
            <a:pPr lvl="1"/>
            <a:r>
              <a:rPr lang="en-US" dirty="0"/>
              <a:t>G</a:t>
            </a:r>
            <a:r>
              <a:rPr lang="en-CA" dirty="0" err="1"/>
              <a:t>eneral</a:t>
            </a:r>
            <a:r>
              <a:rPr lang="en-CA" dirty="0"/>
              <a:t> comments</a:t>
            </a:r>
          </a:p>
          <a:p>
            <a:pPr lvl="1"/>
            <a:r>
              <a:rPr lang="en-US" dirty="0"/>
              <a:t>Specific issues and notes which will eventually be removed</a:t>
            </a:r>
          </a:p>
          <a:p>
            <a:pPr lvl="1"/>
            <a:r>
              <a:rPr lang="en-US" dirty="0"/>
              <a:t>Log of changes</a:t>
            </a:r>
            <a:endParaRPr lang="en-CA" dirty="0"/>
          </a:p>
          <a:p>
            <a:r>
              <a:rPr lang="en-CA" dirty="0"/>
              <a:t>Description</a:t>
            </a:r>
          </a:p>
          <a:p>
            <a:pPr lvl="1"/>
            <a:r>
              <a:rPr lang="en-CA" dirty="0"/>
              <a:t>acceptable values</a:t>
            </a:r>
          </a:p>
          <a:p>
            <a:pPr lvl="1"/>
            <a:r>
              <a:rPr lang="en-CA" dirty="0"/>
              <a:t>error and missing value codes</a:t>
            </a:r>
          </a:p>
          <a:p>
            <a:r>
              <a:rPr lang="en-CA" dirty="0"/>
              <a:t>General rules</a:t>
            </a:r>
          </a:p>
          <a:p>
            <a:r>
              <a:rPr lang="en-US" dirty="0"/>
              <a:t>I</a:t>
            </a:r>
            <a:r>
              <a:rPr lang="en-CA" dirty="0" err="1"/>
              <a:t>nventory</a:t>
            </a:r>
            <a:r>
              <a:rPr lang="en-CA" dirty="0"/>
              <a:t>-specific implementations (pseudo code)</a:t>
            </a:r>
          </a:p>
          <a:p>
            <a:r>
              <a:rPr lang="en-CA" dirty="0"/>
              <a:t>Appendix 1 – Original specification (2011)</a:t>
            </a:r>
          </a:p>
          <a:p>
            <a:r>
              <a:rPr lang="en-CA" dirty="0"/>
              <a:t>Appendix 2 – Relating to specific inventories i.e., FRI attributes/value for each CASFRI class (similar to original appendices)</a:t>
            </a:r>
          </a:p>
        </p:txBody>
      </p:sp>
      <p:sp>
        <p:nvSpPr>
          <p:cNvPr id="2" name="TextBox 1">
            <a:extLst>
              <a:ext uri="{FF2B5EF4-FFF2-40B4-BE49-F238E27FC236}">
                <a16:creationId xmlns:a16="http://schemas.microsoft.com/office/drawing/2014/main" id="{92C9EDC8-CFA7-4CA5-B29C-0A1247E717F1}"/>
              </a:ext>
            </a:extLst>
          </p:cNvPr>
          <p:cNvSpPr txBox="1"/>
          <p:nvPr/>
        </p:nvSpPr>
        <p:spPr>
          <a:xfrm>
            <a:off x="3789680" y="6258560"/>
            <a:ext cx="4216667" cy="461665"/>
          </a:xfrm>
          <a:prstGeom prst="rect">
            <a:avLst/>
          </a:prstGeom>
          <a:noFill/>
        </p:spPr>
        <p:txBody>
          <a:bodyPr wrap="none" rtlCol="0">
            <a:spAutoFit/>
          </a:bodyPr>
          <a:lstStyle/>
          <a:p>
            <a:r>
              <a:rPr lang="en-US" sz="2400" dirty="0">
                <a:solidFill>
                  <a:srgbClr val="C00000"/>
                </a:solidFill>
              </a:rPr>
              <a:t>See example: productive_for.md</a:t>
            </a:r>
            <a:endParaRPr lang="en-CA" sz="2400" dirty="0">
              <a:solidFill>
                <a:srgbClr val="C00000"/>
              </a:solidFill>
            </a:endParaRPr>
          </a:p>
        </p:txBody>
      </p:sp>
    </p:spTree>
    <p:extLst>
      <p:ext uri="{BB962C8B-B14F-4D97-AF65-F5344CB8AC3E}">
        <p14:creationId xmlns:p14="http://schemas.microsoft.com/office/powerpoint/2010/main" val="254624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209B-7D82-42F0-B0FB-7F0FA156C99C}"/>
              </a:ext>
            </a:extLst>
          </p:cNvPr>
          <p:cNvSpPr>
            <a:spLocks noGrp="1"/>
          </p:cNvSpPr>
          <p:nvPr>
            <p:ph type="title"/>
          </p:nvPr>
        </p:nvSpPr>
        <p:spPr/>
        <p:txBody>
          <a:bodyPr/>
          <a:lstStyle/>
          <a:p>
            <a:r>
              <a:rPr lang="en-US" dirty="0"/>
              <a:t>Priority issues and attributes</a:t>
            </a:r>
            <a:endParaRPr lang="en-CA" dirty="0"/>
          </a:p>
        </p:txBody>
      </p:sp>
      <p:sp>
        <p:nvSpPr>
          <p:cNvPr id="3" name="Content Placeholder 2">
            <a:extLst>
              <a:ext uri="{FF2B5EF4-FFF2-40B4-BE49-F238E27FC236}">
                <a16:creationId xmlns:a16="http://schemas.microsoft.com/office/drawing/2014/main" id="{00BA50DA-0437-4CC7-9D24-3BE899500C69}"/>
              </a:ext>
            </a:extLst>
          </p:cNvPr>
          <p:cNvSpPr>
            <a:spLocks noGrp="1"/>
          </p:cNvSpPr>
          <p:nvPr>
            <p:ph idx="1"/>
          </p:nvPr>
        </p:nvSpPr>
        <p:spPr/>
        <p:txBody>
          <a:bodyPr>
            <a:normAutofit/>
          </a:bodyPr>
          <a:lstStyle/>
          <a:p>
            <a:r>
              <a:rPr lang="en-US" dirty="0"/>
              <a:t>Priority issues</a:t>
            </a:r>
            <a:r>
              <a:rPr lang="en-CA" dirty="0"/>
              <a:t>:</a:t>
            </a:r>
          </a:p>
          <a:p>
            <a:pPr lvl="1"/>
            <a:r>
              <a:rPr lang="en-US" dirty="0"/>
              <a:t>Criteria for including/excluding polygons in LYR, NFL, DST</a:t>
            </a:r>
          </a:p>
          <a:p>
            <a:pPr lvl="1"/>
            <a:r>
              <a:rPr lang="en-US" dirty="0"/>
              <a:t>Dealing with more than one forest layer</a:t>
            </a:r>
          </a:p>
          <a:p>
            <a:pPr lvl="2"/>
            <a:r>
              <a:rPr lang="en-US" dirty="0"/>
              <a:t>Can multiple layers occur in DST or NFL attributes?</a:t>
            </a:r>
          </a:p>
          <a:p>
            <a:pPr lvl="1"/>
            <a:r>
              <a:rPr lang="en-US" dirty="0"/>
              <a:t>Verification/validation of attributes</a:t>
            </a:r>
          </a:p>
          <a:p>
            <a:pPr marL="0" indent="0">
              <a:buNone/>
            </a:pPr>
            <a:r>
              <a:rPr lang="en-US" dirty="0"/>
              <a:t>Priority attributes:</a:t>
            </a:r>
          </a:p>
          <a:p>
            <a:pPr lvl="1"/>
            <a:r>
              <a:rPr lang="en-US" dirty="0"/>
              <a:t>PRODUCTIVE_FOR (test case)</a:t>
            </a:r>
          </a:p>
          <a:p>
            <a:pPr lvl="1"/>
            <a:r>
              <a:rPr lang="en-US" dirty="0"/>
              <a:t>All n</a:t>
            </a:r>
            <a:r>
              <a:rPr lang="en-CA" dirty="0"/>
              <a:t>on-forest (NFL) attributes</a:t>
            </a:r>
          </a:p>
          <a:p>
            <a:pPr lvl="1"/>
            <a:r>
              <a:rPr lang="en-US" dirty="0"/>
              <a:t>STRUCTURE_PER, LAYER, LAYER_RANK</a:t>
            </a:r>
          </a:p>
          <a:p>
            <a:pPr lvl="1"/>
            <a:r>
              <a:rPr lang="en-US" dirty="0"/>
              <a:t>All e</a:t>
            </a:r>
            <a:r>
              <a:rPr lang="en-CA" dirty="0" err="1"/>
              <a:t>cological</a:t>
            </a:r>
            <a:r>
              <a:rPr lang="en-CA" dirty="0"/>
              <a:t> (ECO) attributes</a:t>
            </a:r>
          </a:p>
        </p:txBody>
      </p:sp>
    </p:spTree>
    <p:extLst>
      <p:ext uri="{BB962C8B-B14F-4D97-AF65-F5344CB8AC3E}">
        <p14:creationId xmlns:p14="http://schemas.microsoft.com/office/powerpoint/2010/main" val="404517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8860-3121-4E63-8394-3AE805D2214E}"/>
              </a:ext>
            </a:extLst>
          </p:cNvPr>
          <p:cNvSpPr>
            <a:spLocks noGrp="1"/>
          </p:cNvSpPr>
          <p:nvPr>
            <p:ph type="title"/>
          </p:nvPr>
        </p:nvSpPr>
        <p:spPr/>
        <p:txBody>
          <a:bodyPr/>
          <a:lstStyle/>
          <a:p>
            <a:r>
              <a:rPr lang="en-US" dirty="0"/>
              <a:t>PRODUCTIVE_FOR (</a:t>
            </a:r>
            <a:r>
              <a:rPr lang="en-US" dirty="0" err="1"/>
              <a:t>Cosco</a:t>
            </a:r>
            <a:r>
              <a:rPr lang="en-US" dirty="0"/>
              <a:t> 2011)</a:t>
            </a:r>
            <a:endParaRPr lang="en-CA" dirty="0"/>
          </a:p>
        </p:txBody>
      </p:sp>
      <p:sp>
        <p:nvSpPr>
          <p:cNvPr id="3" name="Content Placeholder 2">
            <a:extLst>
              <a:ext uri="{FF2B5EF4-FFF2-40B4-BE49-F238E27FC236}">
                <a16:creationId xmlns:a16="http://schemas.microsoft.com/office/drawing/2014/main" id="{B4FDCF11-0648-437C-83AC-6F60796D0212}"/>
              </a:ext>
            </a:extLst>
          </p:cNvPr>
          <p:cNvSpPr>
            <a:spLocks noGrp="1"/>
          </p:cNvSpPr>
          <p:nvPr>
            <p:ph idx="1"/>
          </p:nvPr>
        </p:nvSpPr>
        <p:spPr/>
        <p:txBody>
          <a:bodyPr/>
          <a:lstStyle/>
          <a:p>
            <a:r>
              <a:rPr lang="en-CA" dirty="0"/>
              <a:t>Unproductive forest is forest land not capable of producing trees for forest operations. They are usually wetlands, very dry sites, exposed sites, rocky sites, higher elevation sites, or those sites with shallow or poor soils.</a:t>
            </a:r>
          </a:p>
        </p:txBody>
      </p:sp>
      <p:graphicFrame>
        <p:nvGraphicFramePr>
          <p:cNvPr id="7" name="Table 6">
            <a:extLst>
              <a:ext uri="{FF2B5EF4-FFF2-40B4-BE49-F238E27FC236}">
                <a16:creationId xmlns:a16="http://schemas.microsoft.com/office/drawing/2014/main" id="{6866D68A-E721-4BA5-942A-5548D5AA9799}"/>
              </a:ext>
            </a:extLst>
          </p:cNvPr>
          <p:cNvGraphicFramePr>
            <a:graphicFrameLocks noGrp="1"/>
          </p:cNvGraphicFramePr>
          <p:nvPr>
            <p:extLst>
              <p:ext uri="{D42A27DB-BD31-4B8C-83A1-F6EECF244321}">
                <p14:modId xmlns:p14="http://schemas.microsoft.com/office/powerpoint/2010/main" val="1923070858"/>
              </p:ext>
            </p:extLst>
          </p:nvPr>
        </p:nvGraphicFramePr>
        <p:xfrm>
          <a:off x="2514600" y="3535682"/>
          <a:ext cx="7162800" cy="3108960"/>
        </p:xfrm>
        <a:graphic>
          <a:graphicData uri="http://schemas.openxmlformats.org/drawingml/2006/table">
            <a:tbl>
              <a:tblPr/>
              <a:tblGrid>
                <a:gridCol w="5638420">
                  <a:extLst>
                    <a:ext uri="{9D8B030D-6E8A-4147-A177-3AD203B41FA5}">
                      <a16:colId xmlns:a16="http://schemas.microsoft.com/office/drawing/2014/main" val="2257229388"/>
                    </a:ext>
                  </a:extLst>
                </a:gridCol>
                <a:gridCol w="1524380">
                  <a:extLst>
                    <a:ext uri="{9D8B030D-6E8A-4147-A177-3AD203B41FA5}">
                      <a16:colId xmlns:a16="http://schemas.microsoft.com/office/drawing/2014/main" val="124350459"/>
                    </a:ext>
                  </a:extLst>
                </a:gridCol>
              </a:tblGrid>
              <a:tr h="328577">
                <a:tc>
                  <a:txBody>
                    <a:bodyPr/>
                    <a:lstStyle/>
                    <a:p>
                      <a:pPr marL="0" marR="0" fontAlgn="t">
                        <a:spcBef>
                          <a:spcPts val="0"/>
                        </a:spcBef>
                        <a:spcAft>
                          <a:spcPts val="0"/>
                        </a:spcAft>
                      </a:pPr>
                      <a:r>
                        <a:rPr lang="en-CA" sz="1600" b="1" dirty="0">
                          <a:solidFill>
                            <a:srgbClr val="000000"/>
                          </a:solidFill>
                          <a:effectLst/>
                          <a:latin typeface="Calibri" panose="020F0502020204030204" pitchFamily="34" charset="0"/>
                        </a:rPr>
                        <a:t>Field: UNPRODUCTIVE_FOREST</a:t>
                      </a:r>
                      <a:endParaRPr lang="en-CA"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fontAlgn="t">
                        <a:spcBef>
                          <a:spcPts val="0"/>
                        </a:spcBef>
                        <a:spcAft>
                          <a:spcPts val="0"/>
                        </a:spcAft>
                      </a:pPr>
                      <a:r>
                        <a:rPr lang="en-CA" sz="1600" b="1">
                          <a:solidFill>
                            <a:srgbClr val="000000"/>
                          </a:solidFill>
                          <a:effectLst/>
                          <a:latin typeface="Calibri" panose="020F0502020204030204" pitchFamily="34" charset="0"/>
                        </a:rPr>
                        <a:t>Attribute Value</a:t>
                      </a:r>
                      <a:endParaRPr lang="en-CA" sz="160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extLst>
                  <a:ext uri="{0D108BD9-81ED-4DB2-BD59-A6C34878D82A}">
                    <a16:rowId xmlns:a16="http://schemas.microsoft.com/office/drawing/2014/main" val="2733577600"/>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Treed Muskeg - treed wetland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TM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038930542"/>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Open Muskeg - open (&lt;10% trees) wetland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OM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49743051"/>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Alpine forest - high elevation forest usually above 1800 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67101202"/>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Deciduous - scrub deciduous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SD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53654451"/>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Coniferous - scrub coniferous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SC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29446458"/>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Non Productive Forest - poor forest types on rocky or wet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NP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78605695"/>
                  </a:ext>
                </a:extLst>
              </a:tr>
              <a:tr h="328577">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Productive Forest - any other forest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74085854"/>
                  </a:ext>
                </a:extLst>
              </a:tr>
              <a:tr h="328577">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Blank - no 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NA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58994820"/>
                  </a:ext>
                </a:extLst>
              </a:tr>
            </a:tbl>
          </a:graphicData>
        </a:graphic>
      </p:graphicFrame>
    </p:spTree>
    <p:extLst>
      <p:ext uri="{BB962C8B-B14F-4D97-AF65-F5344CB8AC3E}">
        <p14:creationId xmlns:p14="http://schemas.microsoft.com/office/powerpoint/2010/main" val="137278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8488-A1AE-4067-954C-E55F3F31A37E}"/>
              </a:ext>
            </a:extLst>
          </p:cNvPr>
          <p:cNvSpPr>
            <a:spLocks noGrp="1"/>
          </p:cNvSpPr>
          <p:nvPr>
            <p:ph type="title"/>
          </p:nvPr>
        </p:nvSpPr>
        <p:spPr/>
        <p:txBody>
          <a:bodyPr/>
          <a:lstStyle/>
          <a:p>
            <a:r>
              <a:rPr lang="en-US" dirty="0"/>
              <a:t>PRODUCTIVE_FOR (2019)</a:t>
            </a:r>
            <a:endParaRPr lang="en-CA" dirty="0"/>
          </a:p>
        </p:txBody>
      </p:sp>
      <p:sp>
        <p:nvSpPr>
          <p:cNvPr id="3" name="Content Placeholder 2">
            <a:extLst>
              <a:ext uri="{FF2B5EF4-FFF2-40B4-BE49-F238E27FC236}">
                <a16:creationId xmlns:a16="http://schemas.microsoft.com/office/drawing/2014/main" id="{E241568F-7A66-4F96-926B-C0A66DB61ECF}"/>
              </a:ext>
            </a:extLst>
          </p:cNvPr>
          <p:cNvSpPr>
            <a:spLocks noGrp="1"/>
          </p:cNvSpPr>
          <p:nvPr>
            <p:ph idx="1"/>
          </p:nvPr>
        </p:nvSpPr>
        <p:spPr>
          <a:xfrm>
            <a:off x="838200" y="1632585"/>
            <a:ext cx="10515600" cy="4351338"/>
          </a:xfrm>
        </p:spPr>
        <p:txBody>
          <a:bodyPr>
            <a:normAutofit/>
          </a:bodyPr>
          <a:lstStyle/>
          <a:p>
            <a:r>
              <a:rPr lang="en-CA" dirty="0"/>
              <a:t>Productive forest is forest land capable of producing trees for forest operations. Unproductive forest is forest land not capable of producing trees for forest operations. They are usually wetlands, very dry sites, exposed sites, rocky sites, higher elevation sites, or those sites with shallow or poor soils.</a:t>
            </a:r>
          </a:p>
          <a:p>
            <a:endParaRPr lang="en-US" dirty="0"/>
          </a:p>
        </p:txBody>
      </p:sp>
      <p:graphicFrame>
        <p:nvGraphicFramePr>
          <p:cNvPr id="6" name="Table 5">
            <a:extLst>
              <a:ext uri="{FF2B5EF4-FFF2-40B4-BE49-F238E27FC236}">
                <a16:creationId xmlns:a16="http://schemas.microsoft.com/office/drawing/2014/main" id="{F8A4013F-9AD9-43D6-AA68-764CA919B4BE}"/>
              </a:ext>
            </a:extLst>
          </p:cNvPr>
          <p:cNvGraphicFramePr>
            <a:graphicFrameLocks noGrp="1"/>
          </p:cNvGraphicFramePr>
          <p:nvPr>
            <p:extLst>
              <p:ext uri="{D42A27DB-BD31-4B8C-83A1-F6EECF244321}">
                <p14:modId xmlns:p14="http://schemas.microsoft.com/office/powerpoint/2010/main" val="785487618"/>
              </p:ext>
            </p:extLst>
          </p:nvPr>
        </p:nvGraphicFramePr>
        <p:xfrm>
          <a:off x="60960" y="3815874"/>
          <a:ext cx="7493205" cy="3007360"/>
        </p:xfrm>
        <a:graphic>
          <a:graphicData uri="http://schemas.openxmlformats.org/drawingml/2006/table">
            <a:tbl>
              <a:tblPr/>
              <a:tblGrid>
                <a:gridCol w="573024">
                  <a:extLst>
                    <a:ext uri="{9D8B030D-6E8A-4147-A177-3AD203B41FA5}">
                      <a16:colId xmlns:a16="http://schemas.microsoft.com/office/drawing/2014/main" val="3558476357"/>
                    </a:ext>
                  </a:extLst>
                </a:gridCol>
                <a:gridCol w="5279136">
                  <a:extLst>
                    <a:ext uri="{9D8B030D-6E8A-4147-A177-3AD203B41FA5}">
                      <a16:colId xmlns:a16="http://schemas.microsoft.com/office/drawing/2014/main" val="598617399"/>
                    </a:ext>
                  </a:extLst>
                </a:gridCol>
                <a:gridCol w="1072896">
                  <a:extLst>
                    <a:ext uri="{9D8B030D-6E8A-4147-A177-3AD203B41FA5}">
                      <a16:colId xmlns:a16="http://schemas.microsoft.com/office/drawing/2014/main" val="672885773"/>
                    </a:ext>
                  </a:extLst>
                </a:gridCol>
                <a:gridCol w="568149">
                  <a:extLst>
                    <a:ext uri="{9D8B030D-6E8A-4147-A177-3AD203B41FA5}">
                      <a16:colId xmlns:a16="http://schemas.microsoft.com/office/drawing/2014/main" val="2009172534"/>
                    </a:ext>
                  </a:extLst>
                </a:gridCol>
              </a:tblGrid>
              <a:tr h="0">
                <a:tc>
                  <a:txBody>
                    <a:bodyPr/>
                    <a:lstStyle/>
                    <a:p>
                      <a:pPr marL="0" marR="0" fontAlgn="t">
                        <a:spcBef>
                          <a:spcPts val="0"/>
                        </a:spcBef>
                        <a:spcAft>
                          <a:spcPts val="0"/>
                        </a:spcAft>
                      </a:pPr>
                      <a:r>
                        <a:rPr lang="en-CA" sz="1600" b="1" dirty="0">
                          <a:solidFill>
                            <a:srgbClr val="000000"/>
                          </a:solidFill>
                          <a:effectLst/>
                          <a:latin typeface="Calibri" panose="020F0502020204030204" pitchFamily="34" charset="0"/>
                        </a:rPr>
                        <a:t>Value</a:t>
                      </a:r>
                      <a:endParaRPr lang="en-CA"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fontAlgn="t">
                        <a:spcBef>
                          <a:spcPts val="0"/>
                        </a:spcBef>
                        <a:spcAft>
                          <a:spcPts val="0"/>
                        </a:spcAft>
                      </a:pPr>
                      <a:r>
                        <a:rPr lang="en-CA" sz="1600" b="1" dirty="0">
                          <a:solidFill>
                            <a:srgbClr val="000000"/>
                          </a:solidFill>
                          <a:effectLst/>
                          <a:latin typeface="Calibri" panose="020F0502020204030204" pitchFamily="34" charset="0"/>
                        </a:rPr>
                        <a:t>Description</a:t>
                      </a:r>
                      <a:endParaRPr lang="en-CA"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algn="ctr" fontAlgn="t">
                        <a:spcBef>
                          <a:spcPts val="0"/>
                        </a:spcBef>
                        <a:spcAft>
                          <a:spcPts val="0"/>
                        </a:spcAft>
                      </a:pPr>
                      <a:r>
                        <a:rPr lang="en-US" sz="1600" b="1" dirty="0">
                          <a:solidFill>
                            <a:srgbClr val="000000"/>
                          </a:solidFill>
                          <a:effectLst/>
                          <a:latin typeface="Calibri" panose="020F0502020204030204" pitchFamily="34" charset="0"/>
                        </a:rPr>
                        <a:t>CAS04</a:t>
                      </a:r>
                      <a:endParaRPr lang="en-CA" sz="1600" b="1"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tc>
                  <a:txBody>
                    <a:bodyPr/>
                    <a:lstStyle/>
                    <a:p>
                      <a:pPr marL="0" marR="0" algn="ctr" fontAlgn="t">
                        <a:spcBef>
                          <a:spcPts val="0"/>
                        </a:spcBef>
                        <a:spcAft>
                          <a:spcPts val="0"/>
                        </a:spcAft>
                      </a:pPr>
                      <a:r>
                        <a:rPr lang="en-US" sz="1600" b="1" dirty="0">
                          <a:solidFill>
                            <a:srgbClr val="000000"/>
                          </a:solidFill>
                          <a:effectLst/>
                          <a:latin typeface="Calibri" panose="020F0502020204030204" pitchFamily="34" charset="0"/>
                        </a:rPr>
                        <a:t>2011</a:t>
                      </a:r>
                      <a:endParaRPr lang="en-US" sz="16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E7E6E6"/>
                    </a:solidFill>
                  </a:tcPr>
                </a:tc>
                <a:extLst>
                  <a:ext uri="{0D108BD9-81ED-4DB2-BD59-A6C34878D82A}">
                    <a16:rowId xmlns:a16="http://schemas.microsoft.com/office/drawing/2014/main" val="1834341600"/>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NP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Non-productive forest - poor forest types on rocky or wet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8,849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NP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64057311"/>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Productive forest - any other forest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18,551,934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CA" sz="1600" dirty="0">
                          <a:solidFill>
                            <a:srgbClr val="000000"/>
                          </a:solidFill>
                          <a:effectLst/>
                          <a:latin typeface="Calibri" panose="020F0502020204030204" pitchFamily="34" charset="0"/>
                        </a:rPr>
                        <a:t>P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28160558"/>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PP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fontAlgn="t">
                        <a:spcBef>
                          <a:spcPts val="0"/>
                        </a:spcBef>
                        <a:spcAft>
                          <a:spcPts val="0"/>
                        </a:spcAft>
                      </a:pPr>
                      <a:r>
                        <a:rPr lang="en-US" sz="1600" dirty="0">
                          <a:solidFill>
                            <a:srgbClr val="000000"/>
                          </a:solidFill>
                          <a:effectLst/>
                          <a:latin typeface="Calibri" panose="020F0502020204030204" pitchFamily="34" charset="0"/>
                        </a:rPr>
                        <a:t>Potentially </a:t>
                      </a:r>
                      <a:r>
                        <a:rPr lang="en-CA" sz="1600" dirty="0">
                          <a:solidFill>
                            <a:srgbClr val="000000"/>
                          </a:solidFill>
                          <a:effectLst/>
                          <a:latin typeface="Calibri" panose="020F0502020204030204" pitchFamily="34" charset="0"/>
                        </a:rPr>
                        <a:t>productive</a:t>
                      </a:r>
                      <a:r>
                        <a:rPr lang="en-US" sz="1600" dirty="0">
                          <a:solidFill>
                            <a:srgbClr val="000000"/>
                          </a:solidFill>
                          <a:effectLst/>
                          <a:latin typeface="Calibri" panose="020F0502020204030204" pitchFamily="34" charset="0"/>
                        </a:rPr>
                        <a:t> - no species code, no mention of unproductivity, but there is height, crown closure or density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4,425,539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00"/>
                    </a:solidFill>
                  </a:tcPr>
                </a:tc>
                <a:tc>
                  <a:txBody>
                    <a:bodyPr/>
                    <a:lstStyle/>
                    <a:p>
                      <a:pPr marL="0" marR="0" algn="ctr" fontAlgn="t">
                        <a:spcBef>
                          <a:spcPts val="0"/>
                        </a:spcBef>
                        <a:spcAft>
                          <a:spcPts val="0"/>
                        </a:spcAft>
                      </a:pPr>
                      <a:r>
                        <a:rPr lang="en-CA" sz="1600">
                          <a:solidFill>
                            <a:srgbClr val="FF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104058045"/>
                  </a:ext>
                </a:extLst>
              </a:tr>
              <a:tr h="0">
                <a:tc>
                  <a:txBody>
                    <a:bodyPr/>
                    <a:lstStyle/>
                    <a:p>
                      <a:pPr marL="0" marR="0" fontAlgn="t">
                        <a:spcBef>
                          <a:spcPts val="0"/>
                        </a:spcBef>
                        <a:spcAft>
                          <a:spcPts val="0"/>
                        </a:spcAft>
                      </a:pPr>
                      <a:r>
                        <a:rPr lang="en-CA" sz="1600">
                          <a:solidFill>
                            <a:srgbClr val="000000"/>
                          </a:solidFill>
                          <a:effectLst/>
                          <a:latin typeface="Calibri" panose="020F0502020204030204" pitchFamily="34" charset="0"/>
                        </a:rPr>
                        <a:t>SC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Coniferous - scrub coniferous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a:solidFill>
                            <a:srgbClr val="000000"/>
                          </a:solidFill>
                          <a:effectLst/>
                          <a:latin typeface="Calibri" panose="020F0502020204030204" pitchFamily="34" charset="0"/>
                        </a:rPr>
                        <a:t>157,818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SC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48263597"/>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Scrub Deciduous - scrub deciduous trees on poor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a:solidFill>
                            <a:srgbClr val="000000"/>
                          </a:solidFill>
                          <a:effectLst/>
                          <a:latin typeface="Calibri" panose="020F0502020204030204" pitchFamily="34" charset="0"/>
                        </a:rPr>
                        <a:t>32,472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SD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04399596"/>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Treed </a:t>
                      </a:r>
                      <a:r>
                        <a:rPr lang="en-CA" sz="1600" dirty="0" err="1">
                          <a:solidFill>
                            <a:srgbClr val="000000"/>
                          </a:solidFill>
                          <a:effectLst/>
                          <a:latin typeface="Calibri" panose="020F0502020204030204" pitchFamily="34" charset="0"/>
                        </a:rPr>
                        <a:t>musked</a:t>
                      </a:r>
                      <a:r>
                        <a:rPr lang="en-CA" sz="1600" dirty="0">
                          <a:solidFill>
                            <a:srgbClr val="000000"/>
                          </a:solidFill>
                          <a:effectLst/>
                          <a:latin typeface="Calibri" panose="020F0502020204030204" pitchFamily="34" charset="0"/>
                        </a:rPr>
                        <a:t> - treed wetland sites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208,767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US" sz="1600">
                          <a:solidFill>
                            <a:srgbClr val="000000"/>
                          </a:solidFill>
                          <a:effectLst/>
                          <a:latin typeface="Calibri" panose="020F0502020204030204" pitchFamily="34" charset="0"/>
                        </a:rPr>
                        <a:t>TM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41475576"/>
                  </a:ext>
                </a:extLst>
              </a:tr>
              <a:tr h="0">
                <a:tc>
                  <a:txBody>
                    <a:bodyPr/>
                    <a:lstStyle/>
                    <a:p>
                      <a:pPr marL="0" marR="0" fontAlgn="t">
                        <a:spcBef>
                          <a:spcPts val="0"/>
                        </a:spcBef>
                        <a:spcAft>
                          <a:spcPts val="0"/>
                        </a:spcAft>
                      </a:pPr>
                      <a:r>
                        <a:rPr lang="en-CA" sz="1600" dirty="0">
                          <a:solidFill>
                            <a:srgbClr val="000000"/>
                          </a:solidFill>
                          <a:effectLst/>
                          <a:latin typeface="Calibri" panose="020F0502020204030204" pitchFamily="34" charset="0"/>
                        </a:rPr>
                        <a:t>TR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CA" sz="1600" dirty="0">
                          <a:solidFill>
                            <a:srgbClr val="FF0000"/>
                          </a:solidFill>
                          <a:effectLst/>
                          <a:latin typeface="Calibri" panose="020F0502020204030204" pitchFamily="34" charset="0"/>
                        </a:rPr>
                        <a:t>Not defined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r" fontAlgn="t">
                        <a:spcBef>
                          <a:spcPts val="0"/>
                        </a:spcBef>
                        <a:spcAft>
                          <a:spcPts val="0"/>
                        </a:spcAft>
                      </a:pPr>
                      <a:r>
                        <a:rPr lang="en-CA" sz="1600" dirty="0">
                          <a:solidFill>
                            <a:srgbClr val="000000"/>
                          </a:solidFill>
                          <a:effectLst/>
                          <a:latin typeface="Calibri" panose="020F0502020204030204" pitchFamily="34" charset="0"/>
                        </a:rPr>
                        <a:t>47,230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algn="ctr" fontAlgn="t">
                        <a:spcBef>
                          <a:spcPts val="0"/>
                        </a:spcBef>
                        <a:spcAft>
                          <a:spcPts val="0"/>
                        </a:spcAft>
                      </a:pPr>
                      <a:r>
                        <a:rPr lang="en-CA" sz="1600" dirty="0">
                          <a:solidFill>
                            <a:srgbClr val="FF0000"/>
                          </a:solidFill>
                          <a:effectLst/>
                          <a:latin typeface="Calibri" panose="020F0502020204030204" pitchFamily="34" charset="0"/>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199634068"/>
                  </a:ext>
                </a:extLst>
              </a:tr>
            </a:tbl>
          </a:graphicData>
        </a:graphic>
      </p:graphicFrame>
      <p:sp>
        <p:nvSpPr>
          <p:cNvPr id="7" name="TextBox 6">
            <a:extLst>
              <a:ext uri="{FF2B5EF4-FFF2-40B4-BE49-F238E27FC236}">
                <a16:creationId xmlns:a16="http://schemas.microsoft.com/office/drawing/2014/main" id="{91E854A3-D096-4C7E-9A22-0C96DF003B6A}"/>
              </a:ext>
            </a:extLst>
          </p:cNvPr>
          <p:cNvSpPr txBox="1"/>
          <p:nvPr/>
        </p:nvSpPr>
        <p:spPr>
          <a:xfrm>
            <a:off x="7554165" y="3779298"/>
            <a:ext cx="4637835" cy="2800767"/>
          </a:xfrm>
          <a:prstGeom prst="rect">
            <a:avLst/>
          </a:prstGeom>
          <a:noFill/>
        </p:spPr>
        <p:txBody>
          <a:bodyPr wrap="square" rtlCol="0">
            <a:spAutoFit/>
          </a:bodyPr>
          <a:lstStyle/>
          <a:p>
            <a:r>
              <a:rPr lang="en-US" sz="1600" u="sng" dirty="0"/>
              <a:t>Dropped and/or moved</a:t>
            </a:r>
            <a:r>
              <a:rPr lang="en-US" sz="1600" dirty="0"/>
              <a:t>:</a:t>
            </a:r>
          </a:p>
          <a:p>
            <a:pPr fontAlgn="ctr"/>
            <a:r>
              <a:rPr lang="en-US" sz="1600" dirty="0"/>
              <a:t>AL - alpine forest: no longer included. Why?</a:t>
            </a:r>
          </a:p>
          <a:p>
            <a:pPr fontAlgn="ctr"/>
            <a:r>
              <a:rPr lang="en-US" sz="1600" dirty="0"/>
              <a:t>OM - open muskeg: moved to NFL attributes</a:t>
            </a:r>
          </a:p>
          <a:p>
            <a:pPr fontAlgn="ctr"/>
            <a:r>
              <a:rPr lang="en-US" sz="1600" dirty="0"/>
              <a:t>UF - unknown forest: only occurs in NB layer 2</a:t>
            </a:r>
          </a:p>
          <a:p>
            <a:pPr fontAlgn="ctr"/>
            <a:endParaRPr lang="en-US" sz="1600" dirty="0"/>
          </a:p>
          <a:p>
            <a:pPr fontAlgn="ctr"/>
            <a:r>
              <a:rPr lang="en-US" sz="1600" u="sng" dirty="0"/>
              <a:t>Error and missing value codes</a:t>
            </a:r>
            <a:r>
              <a:rPr lang="en-US" sz="1600" dirty="0"/>
              <a:t>:</a:t>
            </a:r>
          </a:p>
          <a:p>
            <a:pPr marL="285750" indent="-285750" fontAlgn="ctr">
              <a:buFont typeface="Arial" panose="020B0604020202020204" pitchFamily="34" charset="0"/>
              <a:buChar char="•"/>
            </a:pPr>
            <a:r>
              <a:rPr lang="en-US" sz="1600" dirty="0"/>
              <a:t>NULL_VALUE - no species code, no mention of unproductivity and no height, crown closure or density; for example, this would be the case in NB for waterbody, wetland, and </a:t>
            </a:r>
            <a:r>
              <a:rPr lang="en-US" sz="1600" dirty="0" err="1"/>
              <a:t>nonforest</a:t>
            </a:r>
            <a:r>
              <a:rPr lang="en-US" sz="1600" dirty="0"/>
              <a:t> polygons.</a:t>
            </a:r>
          </a:p>
          <a:p>
            <a:pPr marL="285750" indent="-285750" fontAlgn="ctr">
              <a:buFont typeface="Arial" panose="020B0604020202020204" pitchFamily="34" charset="0"/>
              <a:buChar char="•"/>
            </a:pPr>
            <a:r>
              <a:rPr lang="en-US" sz="1600" dirty="0"/>
              <a:t>NOT_IN_SET - "NP, PF, PP, SC, SD, TM, TR"</a:t>
            </a:r>
          </a:p>
        </p:txBody>
      </p:sp>
    </p:spTree>
    <p:extLst>
      <p:ext uri="{BB962C8B-B14F-4D97-AF65-F5344CB8AC3E}">
        <p14:creationId xmlns:p14="http://schemas.microsoft.com/office/powerpoint/2010/main" val="218425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1268-9194-4D38-9E84-469CC922EE2E}"/>
              </a:ext>
            </a:extLst>
          </p:cNvPr>
          <p:cNvSpPr>
            <a:spLocks noGrp="1"/>
          </p:cNvSpPr>
          <p:nvPr>
            <p:ph type="title"/>
          </p:nvPr>
        </p:nvSpPr>
        <p:spPr/>
        <p:txBody>
          <a:bodyPr anchor="t"/>
          <a:lstStyle/>
          <a:p>
            <a:r>
              <a:rPr lang="en-US" dirty="0"/>
              <a:t>General rules (based on 2014 document)</a:t>
            </a:r>
            <a:endParaRPr lang="en-CA" dirty="0"/>
          </a:p>
        </p:txBody>
      </p:sp>
      <p:sp>
        <p:nvSpPr>
          <p:cNvPr id="3" name="Content Placeholder 2">
            <a:extLst>
              <a:ext uri="{FF2B5EF4-FFF2-40B4-BE49-F238E27FC236}">
                <a16:creationId xmlns:a16="http://schemas.microsoft.com/office/drawing/2014/main" id="{E8B60917-4C57-45D4-96D9-D66F6AB0C293}"/>
              </a:ext>
            </a:extLst>
          </p:cNvPr>
          <p:cNvSpPr>
            <a:spLocks noGrp="1"/>
          </p:cNvSpPr>
          <p:nvPr>
            <p:ph sz="half" idx="1"/>
          </p:nvPr>
        </p:nvSpPr>
        <p:spPr>
          <a:xfrm>
            <a:off x="233680" y="1200727"/>
            <a:ext cx="6126480" cy="5292148"/>
          </a:xfrm>
        </p:spPr>
        <p:txBody>
          <a:bodyPr>
            <a:noAutofit/>
          </a:bodyPr>
          <a:lstStyle/>
          <a:p>
            <a:pPr marL="0" indent="0">
              <a:buNone/>
            </a:pPr>
            <a:r>
              <a:rPr lang="en-CA" sz="1800" u="sng" dirty="0"/>
              <a:t>Rules</a:t>
            </a:r>
            <a:r>
              <a:rPr lang="en-CA" sz="1800" dirty="0"/>
              <a:t>:</a:t>
            </a:r>
          </a:p>
          <a:p>
            <a:r>
              <a:rPr lang="en-CA" sz="1800" dirty="0"/>
              <a:t>The default value is PF (productive forest). It should not be MISSING or UNDEF.</a:t>
            </a:r>
          </a:p>
          <a:p>
            <a:r>
              <a:rPr lang="en-CA" sz="1800" dirty="0"/>
              <a:t>PRODUCTIVE_FOR type other than PF should be used only when indicated in the inventory.</a:t>
            </a:r>
          </a:p>
          <a:p>
            <a:r>
              <a:rPr lang="en-CA" sz="1800" dirty="0"/>
              <a:t>If there is no species code, no mention of unproductivity, but there is a height, crown closure or density, PRODUCTIVE_FOR should be PP.</a:t>
            </a:r>
          </a:p>
          <a:p>
            <a:r>
              <a:rPr lang="en-CA" sz="1800" dirty="0"/>
              <a:t>If there is no species code, no mention of unproductivity and no height, crown closure or density, the polygon should not be LYR.</a:t>
            </a:r>
          </a:p>
          <a:p>
            <a:r>
              <a:rPr lang="en-CA" sz="1800" dirty="0"/>
              <a:t>To enforce consistency, assume that when PRODUCTIVE_FOR != PF, height, crown closure and density attributes should be coded as MISSING where they are not present.</a:t>
            </a:r>
          </a:p>
          <a:p>
            <a:r>
              <a:rPr lang="en-CA" sz="1800" dirty="0"/>
              <a:t>Any record with in DST with a CO field record (indicating harvesting) will be considered Productive Forest no matter what other attributes are present or missing (e.g. species)</a:t>
            </a:r>
          </a:p>
          <a:p>
            <a:r>
              <a:rPr lang="en-CA" sz="1800" dirty="0"/>
              <a:t>Types OM, OT, UF should not occur (PV: note also that AL is no longer included).</a:t>
            </a:r>
          </a:p>
          <a:p>
            <a:endParaRPr lang="en-CA" sz="1800" dirty="0"/>
          </a:p>
        </p:txBody>
      </p:sp>
      <p:sp>
        <p:nvSpPr>
          <p:cNvPr id="4" name="Content Placeholder 3">
            <a:extLst>
              <a:ext uri="{FF2B5EF4-FFF2-40B4-BE49-F238E27FC236}">
                <a16:creationId xmlns:a16="http://schemas.microsoft.com/office/drawing/2014/main" id="{2924A589-5C38-4380-AA08-7D0D09DA7A0D}"/>
              </a:ext>
            </a:extLst>
          </p:cNvPr>
          <p:cNvSpPr>
            <a:spLocks noGrp="1"/>
          </p:cNvSpPr>
          <p:nvPr>
            <p:ph sz="half" idx="2"/>
          </p:nvPr>
        </p:nvSpPr>
        <p:spPr>
          <a:xfrm>
            <a:off x="6797040" y="1200727"/>
            <a:ext cx="4556760" cy="5292148"/>
          </a:xfrm>
        </p:spPr>
        <p:txBody>
          <a:bodyPr>
            <a:normAutofit/>
          </a:bodyPr>
          <a:lstStyle/>
          <a:p>
            <a:pPr marL="0" indent="0">
              <a:buNone/>
            </a:pPr>
            <a:r>
              <a:rPr lang="en-CA" sz="1800" u="sng" dirty="0"/>
              <a:t>Notes</a:t>
            </a:r>
            <a:r>
              <a:rPr lang="en-CA" sz="1800" dirty="0"/>
              <a:t>:</a:t>
            </a:r>
          </a:p>
          <a:p>
            <a:r>
              <a:rPr lang="en-CA" sz="1800" dirty="0"/>
              <a:t>Should LYR tables only include polygons that are considered forested?</a:t>
            </a:r>
          </a:p>
          <a:p>
            <a:r>
              <a:rPr lang="en-US" sz="1800" dirty="0"/>
              <a:t>B</a:t>
            </a:r>
            <a:r>
              <a:rPr lang="en-CA" sz="1800" dirty="0"/>
              <a:t>C has an attribute that is somewhat equivalent, at least for distinguishing between productive and non-productive – see following slide</a:t>
            </a:r>
          </a:p>
          <a:p>
            <a:endParaRPr lang="en-CA" sz="1800" dirty="0"/>
          </a:p>
        </p:txBody>
      </p:sp>
    </p:spTree>
    <p:extLst>
      <p:ext uri="{BB962C8B-B14F-4D97-AF65-F5344CB8AC3E}">
        <p14:creationId xmlns:p14="http://schemas.microsoft.com/office/powerpoint/2010/main" val="366659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A003-980F-4944-A7B7-52CAC9AE059F}"/>
              </a:ext>
            </a:extLst>
          </p:cNvPr>
          <p:cNvSpPr>
            <a:spLocks noGrp="1"/>
          </p:cNvSpPr>
          <p:nvPr>
            <p:ph type="title"/>
          </p:nvPr>
        </p:nvSpPr>
        <p:spPr/>
        <p:txBody>
          <a:bodyPr/>
          <a:lstStyle/>
          <a:p>
            <a:r>
              <a:rPr lang="en-CA" dirty="0"/>
              <a:t>BC Forest Management Land Base Indicator</a:t>
            </a:r>
          </a:p>
        </p:txBody>
      </p:sp>
      <p:sp>
        <p:nvSpPr>
          <p:cNvPr id="3" name="Content Placeholder 2">
            <a:extLst>
              <a:ext uri="{FF2B5EF4-FFF2-40B4-BE49-F238E27FC236}">
                <a16:creationId xmlns:a16="http://schemas.microsoft.com/office/drawing/2014/main" id="{5D63B63B-FED5-45CD-B238-96D4697F48B4}"/>
              </a:ext>
            </a:extLst>
          </p:cNvPr>
          <p:cNvSpPr>
            <a:spLocks noGrp="1"/>
          </p:cNvSpPr>
          <p:nvPr>
            <p:ph idx="1"/>
          </p:nvPr>
        </p:nvSpPr>
        <p:spPr/>
        <p:txBody>
          <a:bodyPr>
            <a:normAutofit/>
          </a:bodyPr>
          <a:lstStyle/>
          <a:p>
            <a:pPr marL="0" indent="0">
              <a:buNone/>
            </a:pPr>
            <a:r>
              <a:rPr lang="en-CA" sz="2000" dirty="0"/>
              <a:t>Forest Management Land Base Indicator (FMLB) is an attribute field to indicate whether the polygon is forested or has been forested and is capable of producing a stand of trees. This allows the user to filter out polygons that are traditionally considered non-productive such as lakes, rock and alpine. Polygons that have harvest history are included in the FMLB as well as any polygon with a site index greater than or equal to 5. The polygon is considered FMLB = Y where:</a:t>
            </a:r>
          </a:p>
          <a:p>
            <a:r>
              <a:rPr lang="en-CA" sz="2000" dirty="0"/>
              <a:t>the polygon has history indicating it has been harvested and has a site index value greater than or equal to 5 OR</a:t>
            </a:r>
          </a:p>
          <a:p>
            <a:r>
              <a:rPr lang="en-CA" sz="2000" dirty="0"/>
              <a:t>the polygon has an inventory standard indication FIP based inventory and is NOT non-productive and has a site index value greater than or equal to 5 OR</a:t>
            </a:r>
          </a:p>
          <a:p>
            <a:r>
              <a:rPr lang="en-CA" sz="2000" dirty="0"/>
              <a:t>the polygon is inventory Standard “V” or “I” and is not classified in the BC Land Classification Scheme Level 1 Unknown (U) AND </a:t>
            </a:r>
          </a:p>
          <a:p>
            <a:r>
              <a:rPr lang="en-CA" sz="2000" dirty="0"/>
              <a:t>is not classified in the BC Land Classification Scheme Level 3 Alpine (A) And has a site index value greater than or equal to 5</a:t>
            </a:r>
          </a:p>
        </p:txBody>
      </p:sp>
      <p:sp>
        <p:nvSpPr>
          <p:cNvPr id="4" name="TextBox 3">
            <a:extLst>
              <a:ext uri="{FF2B5EF4-FFF2-40B4-BE49-F238E27FC236}">
                <a16:creationId xmlns:a16="http://schemas.microsoft.com/office/drawing/2014/main" id="{76BBDB66-E047-4AB9-ACB4-FFB5E793331B}"/>
              </a:ext>
            </a:extLst>
          </p:cNvPr>
          <p:cNvSpPr txBox="1"/>
          <p:nvPr/>
        </p:nvSpPr>
        <p:spPr>
          <a:xfrm>
            <a:off x="746618" y="6369764"/>
            <a:ext cx="10698763" cy="246221"/>
          </a:xfrm>
          <a:prstGeom prst="rect">
            <a:avLst/>
          </a:prstGeom>
          <a:noFill/>
        </p:spPr>
        <p:txBody>
          <a:bodyPr wrap="none" rtlCol="0">
            <a:spAutoFit/>
          </a:bodyPr>
          <a:lstStyle/>
          <a:p>
            <a:r>
              <a:rPr lang="en-US" sz="1000" dirty="0">
                <a:hlinkClick r:id="rId3"/>
              </a:rPr>
              <a:t>https://www2.gov.bc.ca/assets/gov/farming-natural-resources-and-industry/forestry/stewardship/forest-analysis-inventory/data-management/standards/forest_management_land_base_definition.pdf</a:t>
            </a:r>
            <a:endParaRPr lang="en-CA" sz="1000" dirty="0"/>
          </a:p>
        </p:txBody>
      </p:sp>
    </p:spTree>
    <p:extLst>
      <p:ext uri="{BB962C8B-B14F-4D97-AF65-F5344CB8AC3E}">
        <p14:creationId xmlns:p14="http://schemas.microsoft.com/office/powerpoint/2010/main" val="429421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1569</Words>
  <Application>Microsoft Office PowerPoint</Application>
  <PresentationFormat>Widescreen</PresentationFormat>
  <Paragraphs>166</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Translation Issues   Meeting # 1</vt:lpstr>
      <vt:lpstr>Objectives</vt:lpstr>
      <vt:lpstr>Attribute review process</vt:lpstr>
      <vt:lpstr>Attribute template – Potential sections</vt:lpstr>
      <vt:lpstr>Priority issues and attributes</vt:lpstr>
      <vt:lpstr>PRODUCTIVE_FOR (Cosco 2011)</vt:lpstr>
      <vt:lpstr>PRODUCTIVE_FOR (2019)</vt:lpstr>
      <vt:lpstr>General rules (based on 2014 document)</vt:lpstr>
      <vt:lpstr>BC Forest Management Land Base Indicator</vt:lpstr>
      <vt:lpstr>Alberta</vt:lpstr>
      <vt:lpstr>New Brunswick</vt:lpstr>
      <vt:lpstr>British Columbia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PRODUCTIVE_FOR</dc:title>
  <dc:creator>Pierre Vernier</dc:creator>
  <cp:lastModifiedBy>Pierre Vernier</cp:lastModifiedBy>
  <cp:revision>42</cp:revision>
  <dcterms:created xsi:type="dcterms:W3CDTF">2019-08-25T22:17:31Z</dcterms:created>
  <dcterms:modified xsi:type="dcterms:W3CDTF">2019-09-09T14:11:59Z</dcterms:modified>
</cp:coreProperties>
</file>