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ubik Medium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Abel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28D25B-8C31-4521-AD65-A769E5D183A8}">
  <a:tblStyle styleId="{9828D25B-8C31-4521-AD65-A769E5D183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Abel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ubikMedium-bold.fntdata"/><Relationship Id="rId16" Type="http://schemas.openxmlformats.org/officeDocument/2006/relationships/font" Target="fonts/RubikMedium-regular.fntdata"/><Relationship Id="rId19" Type="http://schemas.openxmlformats.org/officeDocument/2006/relationships/font" Target="fonts/RubikMedium-boldItalic.fntdata"/><Relationship Id="rId18" Type="http://schemas.openxmlformats.org/officeDocument/2006/relationships/font" Target="fonts/Rubik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92a7bea85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92a7bea85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stages - 1) rocket dismantle in atmosphere 2) payload launches into its orbit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Aluminum-lithium alloy tanks fuel nine Merlin engines with liquid oxygen and rocket-grade kerosene propellant, generating more than 1.7 million pounds of thrust.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engines are cutoff as Falcon 9 nears the edge of Earth’s atmosphere.The total burn time from launch is 162 seconds.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Once beyond Earth’s atmopshere, the pneumatic stage separation system releases the first stage from the second stage. A single Merlin engine fires, propelling stage two into orbit.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The fairing separates from the second stage,exposing the satellite. Merlin engines ignite on the first stage, setting it on a trajectory for the landing site.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stage releases the satellite into a predetermined orbit.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The first stage undergoes a flip maneuver using onboard cold gas thrusters. When complete, it is positioned with engines forward.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The first stage grid fins deploy and engines do a temporary burn to slow it down. The grid fins will steer stage one as it enters Earth’s atmosphere.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Landing legs deploy and engines light a final time to land the first stage safely on a designated landing platform.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92a6fea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192a6fea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92a6fea7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92a6fea7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92a6fea7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192a6fea7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192a7bea85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192a7bea85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e10f3afd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1e10f3af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e10f3af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e10f3af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1934a735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1934a735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85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116" name="Google Shape;116;p11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1"/>
          <p:cNvSpPr txBox="1"/>
          <p:nvPr>
            <p:ph hasCustomPrompt="1" type="title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1021500" y="2999825"/>
            <a:ext cx="71010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flipH="1" rot="-1514360">
            <a:off x="-1463407" y="-1848832"/>
            <a:ext cx="2936660" cy="3082854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flipH="1" rot="-1430259">
            <a:off x="-1396986" y="-1399018"/>
            <a:ext cx="2580939" cy="2782664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 flipH="1" rot="-1430259">
            <a:off x="-1653489" y="-1180746"/>
            <a:ext cx="2516720" cy="3051518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1" type="subTitle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15"/>
          <p:cNvSpPr txBox="1"/>
          <p:nvPr>
            <p:ph idx="2" type="subTitle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15"/>
          <p:cNvSpPr txBox="1"/>
          <p:nvPr>
            <p:ph hasCustomPrompt="1" idx="3" type="title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/>
          <p:nvPr>
            <p:ph idx="4" type="subTitle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8" name="Google Shape;158;p15"/>
          <p:cNvSpPr txBox="1"/>
          <p:nvPr>
            <p:ph idx="5" type="subTitle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9" name="Google Shape;159;p15"/>
          <p:cNvSpPr txBox="1"/>
          <p:nvPr>
            <p:ph hasCustomPrompt="1" idx="6" type="title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/>
          <p:nvPr>
            <p:ph idx="7" type="subTitle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15"/>
          <p:cNvSpPr txBox="1"/>
          <p:nvPr>
            <p:ph idx="8" type="subTitle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2" name="Google Shape;162;p15"/>
          <p:cNvSpPr txBox="1"/>
          <p:nvPr>
            <p:ph hasCustomPrompt="1" idx="9" type="title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/>
          <p:nvPr>
            <p:ph idx="13" type="subTitle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15"/>
          <p:cNvSpPr txBox="1"/>
          <p:nvPr>
            <p:ph idx="14" type="subTitle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15"/>
          <p:cNvSpPr txBox="1"/>
          <p:nvPr>
            <p:ph hasCustomPrompt="1" idx="15" type="title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/>
          <p:nvPr>
            <p:ph idx="16" type="subTitle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7" name="Google Shape;167;p15"/>
          <p:cNvSpPr txBox="1"/>
          <p:nvPr>
            <p:ph idx="17" type="subTitle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8" name="Google Shape;168;p15"/>
          <p:cNvSpPr txBox="1"/>
          <p:nvPr>
            <p:ph hasCustomPrompt="1" idx="18" type="title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/>
          <p:nvPr>
            <p:ph idx="19" type="subTitle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" name="Google Shape;170;p15"/>
          <p:cNvSpPr txBox="1"/>
          <p:nvPr>
            <p:ph idx="20" type="subTitle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15"/>
          <p:cNvSpPr txBox="1"/>
          <p:nvPr>
            <p:ph hasCustomPrompt="1" idx="21" type="title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2" name="Google Shape;182;p16"/>
          <p:cNvSpPr txBox="1"/>
          <p:nvPr>
            <p:ph idx="1" type="subTitle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16"/>
          <p:cNvSpPr txBox="1"/>
          <p:nvPr>
            <p:ph idx="2" type="subTitle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4" name="Google Shape;184;p16"/>
          <p:cNvSpPr txBox="1"/>
          <p:nvPr>
            <p:ph idx="3" type="subTitle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5" name="Google Shape;185;p16"/>
          <p:cNvSpPr txBox="1"/>
          <p:nvPr>
            <p:ph idx="4" type="subTitle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6" name="Google Shape;186;p16"/>
          <p:cNvSpPr txBox="1"/>
          <p:nvPr>
            <p:ph idx="5" type="subTitle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7" name="Google Shape;187;p16"/>
          <p:cNvSpPr txBox="1"/>
          <p:nvPr>
            <p:ph idx="6" type="subTitle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1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7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191" name="Google Shape;191;p17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8" name="Google Shape;198;p17"/>
          <p:cNvSpPr txBox="1"/>
          <p:nvPr>
            <p:ph idx="1" type="subTitle"/>
          </p:nvPr>
        </p:nvSpPr>
        <p:spPr>
          <a:xfrm>
            <a:off x="211767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17"/>
          <p:cNvSpPr txBox="1"/>
          <p:nvPr>
            <p:ph idx="2" type="subTitle"/>
          </p:nvPr>
        </p:nvSpPr>
        <p:spPr>
          <a:xfrm>
            <a:off x="211767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0" name="Google Shape;200;p17"/>
          <p:cNvSpPr txBox="1"/>
          <p:nvPr>
            <p:ph idx="3" type="subTitle"/>
          </p:nvPr>
        </p:nvSpPr>
        <p:spPr>
          <a:xfrm>
            <a:off x="211767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1" name="Google Shape;201;p17"/>
          <p:cNvSpPr txBox="1"/>
          <p:nvPr>
            <p:ph idx="4" type="subTitle"/>
          </p:nvPr>
        </p:nvSpPr>
        <p:spPr>
          <a:xfrm>
            <a:off x="211767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2" name="Google Shape;202;p17"/>
          <p:cNvSpPr txBox="1"/>
          <p:nvPr>
            <p:ph idx="5" type="subTitle"/>
          </p:nvPr>
        </p:nvSpPr>
        <p:spPr>
          <a:xfrm>
            <a:off x="482592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17"/>
          <p:cNvSpPr txBox="1"/>
          <p:nvPr>
            <p:ph idx="6" type="subTitle"/>
          </p:nvPr>
        </p:nvSpPr>
        <p:spPr>
          <a:xfrm>
            <a:off x="482592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4" name="Google Shape;204;p17"/>
          <p:cNvSpPr txBox="1"/>
          <p:nvPr>
            <p:ph idx="7" type="subTitle"/>
          </p:nvPr>
        </p:nvSpPr>
        <p:spPr>
          <a:xfrm>
            <a:off x="482592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17"/>
          <p:cNvSpPr txBox="1"/>
          <p:nvPr>
            <p:ph idx="8" type="subTitle"/>
          </p:nvPr>
        </p:nvSpPr>
        <p:spPr>
          <a:xfrm>
            <a:off x="482592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right">
  <p:cSld name="CUSTOM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208" name="Google Shape;208;p18"/>
          <p:cNvGrpSpPr/>
          <p:nvPr/>
        </p:nvGrpSpPr>
        <p:grpSpPr>
          <a:xfrm flipH="1">
            <a:off x="-1967333" y="-2924127"/>
            <a:ext cx="5436706" cy="5991674"/>
            <a:chOff x="5129250" y="-2537327"/>
            <a:chExt cx="5436706" cy="5991674"/>
          </a:xfrm>
        </p:grpSpPr>
        <p:sp>
          <p:nvSpPr>
            <p:cNvPr id="209" name="Google Shape;209;p18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18"/>
          <p:cNvGrpSpPr/>
          <p:nvPr/>
        </p:nvGrpSpPr>
        <p:grpSpPr>
          <a:xfrm flipH="1">
            <a:off x="3951018" y="2219348"/>
            <a:ext cx="5773513" cy="5606870"/>
            <a:chOff x="-2896958" y="1534023"/>
            <a:chExt cx="5773513" cy="5606870"/>
          </a:xfrm>
        </p:grpSpPr>
        <p:sp>
          <p:nvSpPr>
            <p:cNvPr id="213" name="Google Shape;213;p1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18"/>
          <p:cNvSpPr txBox="1"/>
          <p:nvPr>
            <p:ph idx="1" type="subTitle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left">
  <p:cSld name="CUSTOM_2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type="title"/>
          </p:nvPr>
        </p:nvSpPr>
        <p:spPr>
          <a:xfrm>
            <a:off x="87257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219" name="Google Shape;219;p19"/>
          <p:cNvGrpSpPr/>
          <p:nvPr/>
        </p:nvGrpSpPr>
        <p:grpSpPr>
          <a:xfrm>
            <a:off x="4912189" y="-2543127"/>
            <a:ext cx="5436706" cy="5991674"/>
            <a:chOff x="5129250" y="-2537327"/>
            <a:chExt cx="5436706" cy="5991674"/>
          </a:xfrm>
        </p:grpSpPr>
        <p:sp>
          <p:nvSpPr>
            <p:cNvPr id="220" name="Google Shape;220;p19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19"/>
          <p:cNvGrpSpPr/>
          <p:nvPr/>
        </p:nvGrpSpPr>
        <p:grpSpPr>
          <a:xfrm>
            <a:off x="-1412384" y="2219348"/>
            <a:ext cx="5773513" cy="5606870"/>
            <a:chOff x="-2896958" y="1534023"/>
            <a:chExt cx="5773513" cy="5606870"/>
          </a:xfrm>
        </p:grpSpPr>
        <p:sp>
          <p:nvSpPr>
            <p:cNvPr id="224" name="Google Shape;224;p19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19"/>
          <p:cNvSpPr txBox="1"/>
          <p:nvPr>
            <p:ph idx="1" type="subTitle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30" name="Google Shape;230;p2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3"/>
          <p:cNvSpPr txBox="1"/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3"/>
          <p:cNvSpPr txBox="1"/>
          <p:nvPr>
            <p:ph hasCustomPrompt="1" idx="2" type="title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3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21"/>
          <p:cNvSpPr txBox="1"/>
          <p:nvPr>
            <p:ph idx="1" type="subTitle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46" name="Google Shape;246;p2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ical app">
  <p:cSld name="CUSTOM_4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2"/>
          <p:cNvGrpSpPr/>
          <p:nvPr/>
        </p:nvGrpSpPr>
        <p:grpSpPr>
          <a:xfrm>
            <a:off x="-3075157" y="-3061151"/>
            <a:ext cx="15800562" cy="10202043"/>
            <a:chOff x="-3075157" y="-3061151"/>
            <a:chExt cx="15800562" cy="10202043"/>
          </a:xfrm>
        </p:grpSpPr>
        <p:sp>
          <p:nvSpPr>
            <p:cNvPr id="249" name="Google Shape;249;p22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 flipH="1" rot="-1514338">
              <a:off x="8693921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 flipH="1" rot="-1514338">
              <a:off x="7655649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 flipH="1" rot="-1514338">
              <a:off x="7628768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2"/>
          <p:cNvSpPr txBox="1"/>
          <p:nvPr>
            <p:ph idx="1" type="subTitle"/>
          </p:nvPr>
        </p:nvSpPr>
        <p:spPr>
          <a:xfrm>
            <a:off x="1116488" y="2036100"/>
            <a:ext cx="2727900" cy="16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">
  <p:cSld name="CUSTOM_5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3"/>
          <p:cNvGrpSpPr/>
          <p:nvPr/>
        </p:nvGrpSpPr>
        <p:grpSpPr>
          <a:xfrm>
            <a:off x="-3100002" y="-1641977"/>
            <a:ext cx="15032909" cy="8840158"/>
            <a:chOff x="-3100002" y="-1641977"/>
            <a:chExt cx="15032909" cy="8840158"/>
          </a:xfrm>
        </p:grpSpPr>
        <p:sp>
          <p:nvSpPr>
            <p:cNvPr id="259" name="Google Shape;259;p23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23"/>
          <p:cNvSpPr txBox="1"/>
          <p:nvPr>
            <p:ph idx="1" type="subTitle"/>
          </p:nvPr>
        </p:nvSpPr>
        <p:spPr>
          <a:xfrm>
            <a:off x="3335425" y="1786125"/>
            <a:ext cx="24732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2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idx="1" type="subTitle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9" name="Google Shape;269;p24"/>
          <p:cNvSpPr txBox="1"/>
          <p:nvPr>
            <p:ph idx="2" type="subTitle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0" name="Google Shape;270;p24"/>
          <p:cNvSpPr txBox="1"/>
          <p:nvPr>
            <p:ph idx="3" type="subTitle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1" name="Google Shape;271;p24"/>
          <p:cNvSpPr txBox="1"/>
          <p:nvPr>
            <p:ph idx="4" type="subTitle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2" name="Google Shape;272;p24"/>
          <p:cNvSpPr txBox="1"/>
          <p:nvPr>
            <p:ph idx="5" type="subTitle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3" name="Google Shape;273;p24"/>
          <p:cNvSpPr txBox="1"/>
          <p:nvPr>
            <p:ph idx="6" type="subTitle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4" name="Google Shape;274;p24"/>
          <p:cNvSpPr txBox="1"/>
          <p:nvPr>
            <p:ph idx="7" type="subTitle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5" name="Google Shape;275;p24"/>
          <p:cNvSpPr txBox="1"/>
          <p:nvPr>
            <p:ph idx="8" type="subTitle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6" name="Google Shape;276;p24"/>
          <p:cNvSpPr txBox="1"/>
          <p:nvPr>
            <p:ph idx="9" type="subTitle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7" name="Google Shape;277;p24"/>
          <p:cNvSpPr txBox="1"/>
          <p:nvPr>
            <p:ph idx="13" type="subTitle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8" name="Google Shape;278;p24"/>
          <p:cNvSpPr txBox="1"/>
          <p:nvPr>
            <p:ph idx="14" type="subTitle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" name="Google Shape;279;p24"/>
          <p:cNvSpPr txBox="1"/>
          <p:nvPr>
            <p:ph idx="15" type="subTitle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0" name="Google Shape;280;p2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81" name="Google Shape;281;p24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282" name="Google Shape;282;p24"/>
            <p:cNvSpPr/>
            <p:nvPr/>
          </p:nvSpPr>
          <p:spPr>
            <a:xfrm flipH="1" rot="-1514522">
              <a:off x="-1358416" y="-1677542"/>
              <a:ext cx="2459868" cy="2582326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 flipH="1" rot="-1514455">
              <a:off x="8677413" y="4441916"/>
              <a:ext cx="1597641" cy="1722512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flipH="1" rot="-1514455">
              <a:off x="8191049" y="4141902"/>
              <a:ext cx="1557889" cy="188893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flipH="1" rot="-1514455">
              <a:off x="8178446" y="4089912"/>
              <a:ext cx="1800860" cy="1890511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flipH="1" rot="-1430168">
              <a:off x="-1303062" y="-1300746"/>
              <a:ext cx="2162115" cy="2331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flipH="1" rot="-1430168">
              <a:off x="-1517927" y="-1117903"/>
              <a:ext cx="2108318" cy="255633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8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5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290" name="Google Shape;290;p25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25"/>
          <p:cNvSpPr txBox="1"/>
          <p:nvPr>
            <p:ph hasCustomPrompt="1" type="title"/>
          </p:nvPr>
        </p:nvSpPr>
        <p:spPr>
          <a:xfrm>
            <a:off x="2822850" y="6919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99" name="Google Shape;299;p25"/>
          <p:cNvSpPr txBox="1"/>
          <p:nvPr>
            <p:ph idx="1" type="subTitle"/>
          </p:nvPr>
        </p:nvSpPr>
        <p:spPr>
          <a:xfrm>
            <a:off x="2822975" y="14875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0" name="Google Shape;300;p25"/>
          <p:cNvSpPr txBox="1"/>
          <p:nvPr>
            <p:ph hasCustomPrompt="1" idx="2" type="title"/>
          </p:nvPr>
        </p:nvSpPr>
        <p:spPr>
          <a:xfrm>
            <a:off x="2822850" y="19627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1" name="Google Shape;301;p25"/>
          <p:cNvSpPr txBox="1"/>
          <p:nvPr>
            <p:ph idx="3" type="subTitle"/>
          </p:nvPr>
        </p:nvSpPr>
        <p:spPr>
          <a:xfrm>
            <a:off x="2822975" y="27583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25"/>
          <p:cNvSpPr txBox="1"/>
          <p:nvPr>
            <p:ph hasCustomPrompt="1" idx="4" type="title"/>
          </p:nvPr>
        </p:nvSpPr>
        <p:spPr>
          <a:xfrm>
            <a:off x="2822850" y="32335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3" name="Google Shape;303;p25"/>
          <p:cNvSpPr txBox="1"/>
          <p:nvPr>
            <p:ph idx="5" type="subTitle"/>
          </p:nvPr>
        </p:nvSpPr>
        <p:spPr>
          <a:xfrm>
            <a:off x="2822975" y="40291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flipH="1" rot="9285662">
                <a:off x="5806126" y="2835956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flipH="1" rot="9285662">
                <a:off x="-2275832" y="-2073377"/>
                <a:ext cx="3410358" cy="3676910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flipH="1" rot="9285662">
                <a:off x="-1152704" y="-1788187"/>
                <a:ext cx="3325502" cy="4032164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flipH="1" rot="9285662">
                <a:off x="-1644474" y="-1680548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flipH="1" rot="9369735">
                <a:off x="6184762" y="2639811"/>
                <a:ext cx="3378707" cy="364278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flipH="1" rot="9369735">
                <a:off x="6604611" y="2002120"/>
                <a:ext cx="3294638" cy="3994742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rect b="b" l="l" r="r" t="t"/>
                <a:pathLst>
                  <a:path extrusionOk="0" h="71534" w="47852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6" name="Google Shape;316;p26"/>
          <p:cNvSpPr txBox="1"/>
          <p:nvPr>
            <p:ph idx="1" type="subTitle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7" name="Google Shape;317;p26"/>
          <p:cNvSpPr txBox="1"/>
          <p:nvPr>
            <p:ph idx="2" type="subTitle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/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 flipH="1" rot="10800000"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46" name="Google Shape;46;p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5"/>
          <p:cNvSpPr txBox="1"/>
          <p:nvPr>
            <p:ph idx="2" type="body"/>
          </p:nvPr>
        </p:nvSpPr>
        <p:spPr>
          <a:xfrm>
            <a:off x="4972523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3" type="subTitle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4" type="subTitle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8"/>
          <p:cNvSpPr txBox="1"/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8"/>
          <p:cNvSpPr txBox="1"/>
          <p:nvPr>
            <p:ph idx="1" type="subTitle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95" name="Google Shape;95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>
            <p:ph type="title"/>
          </p:nvPr>
        </p:nvSpPr>
        <p:spPr>
          <a:xfrm>
            <a:off x="865625" y="388005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grpSp>
        <p:nvGrpSpPr>
          <p:cNvPr id="105" name="Google Shape;105;p10"/>
          <p:cNvGrpSpPr/>
          <p:nvPr/>
        </p:nvGrpSpPr>
        <p:grpSpPr>
          <a:xfrm>
            <a:off x="-2875650" y="-4743981"/>
            <a:ext cx="15551676" cy="13379484"/>
            <a:chOff x="-2875650" y="-4743981"/>
            <a:chExt cx="15551676" cy="13379484"/>
          </a:xfrm>
        </p:grpSpPr>
        <p:grpSp>
          <p:nvGrpSpPr>
            <p:cNvPr id="106" name="Google Shape;106;p10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107" name="Google Shape;107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" name="Google Shape;110;p10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111" name="Google Shape;111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"/>
          <p:cNvSpPr txBox="1"/>
          <p:nvPr>
            <p:ph type="ctrTitle"/>
          </p:nvPr>
        </p:nvSpPr>
        <p:spPr>
          <a:xfrm>
            <a:off x="2592975" y="1258550"/>
            <a:ext cx="3943500" cy="26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700"/>
              <a:t>Rocket Engine Re-fly</a:t>
            </a:r>
            <a:endParaRPr b="1" sz="5700"/>
          </a:p>
        </p:txBody>
      </p:sp>
      <p:sp>
        <p:nvSpPr>
          <p:cNvPr id="325" name="Google Shape;325;p27"/>
          <p:cNvSpPr txBox="1"/>
          <p:nvPr>
            <p:ph idx="1" type="subTitle"/>
          </p:nvPr>
        </p:nvSpPr>
        <p:spPr>
          <a:xfrm>
            <a:off x="3117900" y="4263400"/>
            <a:ext cx="3060600" cy="5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18PD09 - Gowtham Prabhu K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18PD26 - Praveen 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 txBox="1"/>
          <p:nvPr>
            <p:ph idx="1" type="body"/>
          </p:nvPr>
        </p:nvSpPr>
        <p:spPr>
          <a:xfrm>
            <a:off x="675450" y="1433875"/>
            <a:ext cx="7793100" cy="31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today’s world </a:t>
            </a:r>
            <a:r>
              <a:rPr lang="en"/>
              <a:t>the majority of the space launch cost comes from building the rockets which takes payload to the orbit.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Once it leaves the orbit the rocket is destroyed or left behind, that costs over 40% of the whole cost of the launch. 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fully reusable rocket has never been done before and that really is the fundamental breakthrough needed to revolutionize access to space. 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Falcon 9 is a partially reusable two-stage-to-orbit medium-lift launch vehicle designed and manufactured by SpaceX in the United States. The latest version of the first stage can return to Earth and be flown again multiple times.</a:t>
            </a:r>
            <a:endParaRPr/>
          </a:p>
        </p:txBody>
      </p:sp>
      <p:sp>
        <p:nvSpPr>
          <p:cNvPr id="331" name="Google Shape;331;p28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"/>
          <p:cNvSpPr txBox="1"/>
          <p:nvPr>
            <p:ph type="title"/>
          </p:nvPr>
        </p:nvSpPr>
        <p:spPr>
          <a:xfrm>
            <a:off x="5439725" y="1726075"/>
            <a:ext cx="33006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APPROACH AND MODELLING</a:t>
            </a:r>
            <a:endParaRPr b="1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"/>
          <p:cNvSpPr txBox="1"/>
          <p:nvPr>
            <p:ph idx="1" type="body"/>
          </p:nvPr>
        </p:nvSpPr>
        <p:spPr>
          <a:xfrm>
            <a:off x="431700" y="622900"/>
            <a:ext cx="8327100" cy="40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Objective :</a:t>
            </a:r>
            <a:endParaRPr b="1" sz="2200"/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</a:t>
            </a:r>
            <a:r>
              <a:rPr lang="en"/>
              <a:t> </a:t>
            </a:r>
            <a:r>
              <a:rPr lang="en"/>
              <a:t>build a virtual rocket and address a challenging problem - rocket recycling, by safely landing the rocket with minimal damage through reinforcement learning.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rocket is simplified into a rigid body on a 2D plane. Lets considered the basic cylinder dynamics model and assumed the air resistance is proportional to the velocity. </a:t>
            </a:r>
            <a:endParaRPr/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 parameters of the Starship SN10 belly flop maneuver will be followed.</a:t>
            </a:r>
            <a:endParaRPr/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"/>
          <p:cNvSpPr txBox="1"/>
          <p:nvPr>
            <p:ph idx="1" type="body"/>
          </p:nvPr>
        </p:nvSpPr>
        <p:spPr>
          <a:xfrm>
            <a:off x="431700" y="622900"/>
            <a:ext cx="8327100" cy="4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thrust-vectoring engine is installed at the bottom of the rocket. This engine provides adjustable thrust values with different directions. An angular velocity constraint will be added to the nozzle.</a:t>
            </a:r>
            <a:endParaRPr/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above basic settings, the action space is defined as a collection of the discrete control signals for the engine, including the thrust acceleration and the angular velocity of the nozzle. </a:t>
            </a:r>
            <a:endParaRPr/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state-space consists of the rocket position, speed, angle, angle velocity, nozzle angle, and the simulation time.</a:t>
            </a:r>
            <a:endParaRPr/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" name="Google Shape;356;p33"/>
          <p:cNvGraphicFramePr/>
          <p:nvPr/>
        </p:nvGraphicFramePr>
        <p:xfrm>
          <a:off x="952500" y="1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{9828D25B-8C31-4521-AD65-A769E5D183A8}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Environment</a:t>
                      </a:r>
                      <a:endParaRPr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2-D plane</a:t>
                      </a:r>
                      <a:endParaRPr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Agent</a:t>
                      </a:r>
                      <a:endParaRPr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Rocket</a:t>
                      </a:r>
                      <a:endParaRPr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State Space</a:t>
                      </a:r>
                      <a:endParaRPr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Rocket position, speed, angle, angular velocity, </a:t>
                      </a:r>
                      <a:r>
                        <a:rPr lang="en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nozzle</a:t>
                      </a:r>
                      <a:r>
                        <a:rPr lang="en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angle at time t</a:t>
                      </a:r>
                      <a:endParaRPr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Action Space</a:t>
                      </a:r>
                      <a:endParaRPr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Thrust and the </a:t>
                      </a:r>
                      <a:r>
                        <a:rPr lang="en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angular velocity of the nozzle</a:t>
                      </a:r>
                      <a:endParaRPr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State Transition</a:t>
                      </a:r>
                      <a:endParaRPr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Displacement and the angular </a:t>
                      </a:r>
                      <a:r>
                        <a:rPr lang="en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displacement</a:t>
                      </a:r>
                      <a:r>
                        <a:rPr lang="en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Reward</a:t>
                      </a:r>
                      <a:endParaRPr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The angle of the rocket body and the distance between the rocket and the predefined target point - the closer they are, the larger reward will be assigned. </a:t>
                      </a:r>
                      <a:endParaRPr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Goal State</a:t>
                      </a:r>
                      <a:endParaRPr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Successful</a:t>
                      </a:r>
                      <a:r>
                        <a:rPr lang="en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landing at the specified target point</a:t>
                      </a:r>
                      <a:endParaRPr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Model </a:t>
                      </a:r>
                      <a:endParaRPr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Actor-critic</a:t>
                      </a:r>
                      <a:endParaRPr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 txBox="1"/>
          <p:nvPr>
            <p:ph idx="1" type="body"/>
          </p:nvPr>
        </p:nvSpPr>
        <p:spPr>
          <a:xfrm>
            <a:off x="454575" y="932650"/>
            <a:ext cx="8305200" cy="34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the Task of Rocket Recycling with Deep Reinforcement Learning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ICIT 2018: Proceedings of the 6th International Conference on Information Technology: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and Smart City December 2018 Pages 284–290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https://dl.acm.org/doi/10.1145/3301551.3301552</a:t>
            </a:r>
            <a:endParaRPr/>
          </a:p>
        </p:txBody>
      </p:sp>
      <p:sp>
        <p:nvSpPr>
          <p:cNvPr id="362" name="Google Shape;362;p3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/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