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96" r:id="rId1"/>
  </p:sldMasterIdLst>
  <p:sldIdLst>
    <p:sldId id="256" r:id="rId2"/>
    <p:sldId id="291" r:id="rId3"/>
    <p:sldId id="292" r:id="rId4"/>
    <p:sldId id="293" r:id="rId5"/>
    <p:sldId id="294" r:id="rId6"/>
    <p:sldId id="295" r:id="rId7"/>
    <p:sldId id="296" r:id="rId8"/>
    <p:sldId id="302" r:id="rId9"/>
    <p:sldId id="298" r:id="rId10"/>
    <p:sldId id="303" r:id="rId11"/>
    <p:sldId id="304" r:id="rId12"/>
    <p:sldId id="300" r:id="rId13"/>
    <p:sldId id="301" r:id="rId14"/>
    <p:sldId id="305" r:id="rId15"/>
    <p:sldId id="306" r:id="rId16"/>
    <p:sldId id="307" r:id="rId17"/>
    <p:sldId id="311" r:id="rId18"/>
    <p:sldId id="312" r:id="rId19"/>
    <p:sldId id="313" r:id="rId20"/>
    <p:sldId id="314" r:id="rId21"/>
    <p:sldId id="315" r:id="rId22"/>
    <p:sldId id="316" r:id="rId23"/>
    <p:sldId id="310" r:id="rId24"/>
    <p:sldId id="3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3500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54845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77176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164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5182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103057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019141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26268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150219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6279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80424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036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18944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51640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95109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17938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257759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D73B53-FAED-4B01-93AA-31D2614C61B3}" type="datetimeFigureOut">
              <a:rPr lang="en-US" smtClean="0"/>
              <a:t>6/15/2020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87CCF1-9EA4-40DB-806C-BE832DAB89A9}" type="slidenum">
              <a:rPr lang="en-US" smtClean="0"/>
              <a:t>‹#›</a:t>
            </a:fld>
            <a:endParaRPr lang="en-US" dirty="0"/>
          </a:p>
        </p:txBody>
      </p:sp>
    </p:spTree>
    <p:extLst>
      <p:ext uri="{BB962C8B-B14F-4D97-AF65-F5344CB8AC3E}">
        <p14:creationId xmlns:p14="http://schemas.microsoft.com/office/powerpoint/2010/main" val="25549520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tp://ctan.tug.org/tex-archive/macros/latex/contrib/endfloat/endfloat.pdf" TargetMode="External"/><Relationship Id="rId2" Type="http://schemas.openxmlformats.org/officeDocument/2006/relationships/hyperlink" Target="http://www-h.eng.cam.ac.uk/help/tpl/textprocessing/float_hi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tp://ctan.tug.org/tex-archive/info/epslatex.pdf" TargetMode="External"/><Relationship Id="rId2" Type="http://schemas.openxmlformats.org/officeDocument/2006/relationships/hyperlink" Target="http://www-h.eng.cam.ac.uk/help/tpl/textprocessing/latex_maths+pix/latex_maths+pix.html" TargetMode="External"/><Relationship Id="rId1" Type="http://schemas.openxmlformats.org/officeDocument/2006/relationships/slideLayout" Target="../slideLayouts/slideLayout2.xml"/><Relationship Id="rId5" Type="http://schemas.openxmlformats.org/officeDocument/2006/relationships/hyperlink" Target="http://www.tug.org/pracjourn/2007-1/mori/mori.pdf" TargetMode="External"/><Relationship Id="rId4" Type="http://schemas.openxmlformats.org/officeDocument/2006/relationships/hyperlink" Target="ftp://ftp.tex.ac.uk/tex-archive/macros/latex/required/amslatex/math/amsldoc.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xamples/Small_Let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Examples/Small_repor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Examples/Repor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Examples/ScientificReport" TargetMode="External"/><Relationship Id="rId2" Type="http://schemas.openxmlformats.org/officeDocument/2006/relationships/hyperlink" Target="Examples/IEEE_JOur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verleaf.com/2697483625mmkkfpmgjcs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verleaf.com/2161476156fscbmhrxnqb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aths.adelaide.edu.au/anthony.roberts/LaTeX/Others/latex2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ug.ctan.org/tex-archive/macros/latex/contrib/ucthesis/" TargetMode="External"/><Relationship Id="rId2" Type="http://schemas.openxmlformats.org/officeDocument/2006/relationships/hyperlink" Target="http://www.ieee.org/pubs/author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DBA6-F48C-41C8-8C77-FB264B88C4A4}"/>
              </a:ext>
            </a:extLst>
          </p:cNvPr>
          <p:cNvSpPr>
            <a:spLocks noGrp="1"/>
          </p:cNvSpPr>
          <p:nvPr>
            <p:ph type="ctrTitle"/>
          </p:nvPr>
        </p:nvSpPr>
        <p:spPr>
          <a:xfrm>
            <a:off x="1971674" y="868362"/>
            <a:ext cx="8791575" cy="2387600"/>
          </a:xfrm>
        </p:spPr>
        <p:txBody>
          <a:bodyPr>
            <a:normAutofit/>
          </a:bodyPr>
          <a:lstStyle/>
          <a:p>
            <a:r>
              <a:rPr lang="en-US" b="1" dirty="0">
                <a:latin typeface="Arial Rounded MT Bold" panose="020F0704030504030204" pitchFamily="34" charset="0"/>
              </a:rPr>
              <a:t>Day -3: LATEX Course</a:t>
            </a:r>
            <a:br>
              <a:rPr lang="en-US" b="1" dirty="0">
                <a:latin typeface="Arial Rounded MT Bold" panose="020F0704030504030204" pitchFamily="34" charset="0"/>
              </a:rPr>
            </a:br>
            <a:r>
              <a:rPr lang="en-US" sz="2800" b="1" dirty="0">
                <a:latin typeface="Arial Rounded MT Bold" panose="020F0704030504030204" pitchFamily="34" charset="0"/>
              </a:rPr>
              <a:t>Report, Article, Chapter and Thesis</a:t>
            </a:r>
            <a:br>
              <a:rPr lang="en-US" sz="2800" b="1" dirty="0">
                <a:latin typeface="Arial Rounded MT Bold" panose="020F0704030504030204" pitchFamily="34" charset="0"/>
              </a:rPr>
            </a:br>
            <a:r>
              <a:rPr lang="en-US" sz="2800" b="1" dirty="0">
                <a:latin typeface="Arial Rounded MT Bold" panose="020F0704030504030204" pitchFamily="34" charset="0"/>
              </a:rPr>
              <a:t>&amp; Relevant packages</a:t>
            </a:r>
          </a:p>
        </p:txBody>
      </p:sp>
      <p:sp>
        <p:nvSpPr>
          <p:cNvPr id="3" name="Subtitle 2">
            <a:extLst>
              <a:ext uri="{FF2B5EF4-FFF2-40B4-BE49-F238E27FC236}">
                <a16:creationId xmlns:a16="http://schemas.microsoft.com/office/drawing/2014/main" id="{48E6DD41-011F-4113-A872-232A89BAAAB2}"/>
              </a:ext>
            </a:extLst>
          </p:cNvPr>
          <p:cNvSpPr>
            <a:spLocks noGrp="1"/>
          </p:cNvSpPr>
          <p:nvPr>
            <p:ph type="subTitle" idx="1"/>
          </p:nvPr>
        </p:nvSpPr>
        <p:spPr>
          <a:xfrm>
            <a:off x="7477124" y="4857749"/>
            <a:ext cx="8791575" cy="1838325"/>
          </a:xfrm>
        </p:spPr>
        <p:txBody>
          <a:bodyPr>
            <a:normAutofit fontScale="85000" lnSpcReduction="20000"/>
          </a:bodyPr>
          <a:lstStyle/>
          <a:p>
            <a:pPr>
              <a:lnSpc>
                <a:spcPct val="100000"/>
              </a:lnSpc>
            </a:pPr>
            <a:r>
              <a:rPr lang="en-US" sz="3000" cap="none" dirty="0">
                <a:solidFill>
                  <a:schemeClr val="tx1"/>
                </a:solidFill>
                <a:latin typeface="Bahnschrift SemiBold Condensed" panose="020B0502040204020203" pitchFamily="34" charset="0"/>
              </a:rPr>
              <a:t>Sabarathinam Srinivasan</a:t>
            </a:r>
          </a:p>
          <a:p>
            <a:pPr>
              <a:lnSpc>
                <a:spcPct val="100000"/>
              </a:lnSpc>
            </a:pPr>
            <a:r>
              <a:rPr lang="en-US" cap="none" dirty="0">
                <a:solidFill>
                  <a:schemeClr val="tx1"/>
                </a:solidFill>
                <a:latin typeface="Bahnschrift SemiBold Condensed" panose="020B0502040204020203" pitchFamily="34" charset="0"/>
              </a:rPr>
              <a:t>Postdoc, Aragon Institute of Engineering Research</a:t>
            </a:r>
          </a:p>
          <a:p>
            <a:pPr>
              <a:lnSpc>
                <a:spcPct val="100000"/>
              </a:lnSpc>
            </a:pPr>
            <a:r>
              <a:rPr lang="en-US" cap="none" dirty="0">
                <a:solidFill>
                  <a:schemeClr val="tx1"/>
                </a:solidFill>
                <a:latin typeface="Bahnschrift SemiBold Condensed" panose="020B0502040204020203" pitchFamily="34" charset="0"/>
              </a:rPr>
              <a:t>University of Zaragoza</a:t>
            </a:r>
          </a:p>
          <a:p>
            <a:pPr>
              <a:lnSpc>
                <a:spcPct val="100000"/>
              </a:lnSpc>
            </a:pPr>
            <a:r>
              <a:rPr lang="en-US" cap="none" dirty="0">
                <a:solidFill>
                  <a:schemeClr val="tx1"/>
                </a:solidFill>
                <a:latin typeface="Bahnschrift SemiBold Condensed" panose="020B0502040204020203" pitchFamily="34" charset="0"/>
              </a:rPr>
              <a:t>Spain.</a:t>
            </a:r>
          </a:p>
          <a:p>
            <a:pPr>
              <a:lnSpc>
                <a:spcPct val="100000"/>
              </a:lnSpc>
            </a:pPr>
            <a:r>
              <a:rPr lang="en-US" cap="none" dirty="0">
                <a:solidFill>
                  <a:schemeClr val="tx1"/>
                </a:solidFill>
                <a:latin typeface="Bahnschrift SemiBold Condensed" panose="020B0502040204020203" pitchFamily="34" charset="0"/>
              </a:rPr>
              <a:t>saba.cnld@unizar.es</a:t>
            </a:r>
          </a:p>
        </p:txBody>
      </p:sp>
    </p:spTree>
    <p:extLst>
      <p:ext uri="{BB962C8B-B14F-4D97-AF65-F5344CB8AC3E}">
        <p14:creationId xmlns:p14="http://schemas.microsoft.com/office/powerpoint/2010/main" val="47654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7EF7-D7B6-45D1-B4F8-FC558CE449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B68B9E0-348A-4041-A0F5-74E735A111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9C978D2-4E73-4FDB-863D-E8054C8390B6}"/>
              </a:ext>
            </a:extLst>
          </p:cNvPr>
          <p:cNvPicPr>
            <a:picLocks noChangeAspect="1"/>
          </p:cNvPicPr>
          <p:nvPr/>
        </p:nvPicPr>
        <p:blipFill rotWithShape="1">
          <a:blip r:embed="rId2"/>
          <a:srcRect l="12656" t="14166" r="22110" b="14445"/>
          <a:stretch/>
        </p:blipFill>
        <p:spPr>
          <a:xfrm>
            <a:off x="1141412" y="618518"/>
            <a:ext cx="10142961" cy="5938348"/>
          </a:xfrm>
          <a:prstGeom prst="rect">
            <a:avLst/>
          </a:prstGeom>
        </p:spPr>
      </p:pic>
    </p:spTree>
    <p:extLst>
      <p:ext uri="{BB962C8B-B14F-4D97-AF65-F5344CB8AC3E}">
        <p14:creationId xmlns:p14="http://schemas.microsoft.com/office/powerpoint/2010/main" val="189702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FA85-6B4D-43A5-924D-A9F659A9C5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EC121-6085-4EBB-8F16-4CA56677B2F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194A5E-72CB-418A-8400-F8DCAC56108B}"/>
              </a:ext>
            </a:extLst>
          </p:cNvPr>
          <p:cNvPicPr>
            <a:picLocks noChangeAspect="1"/>
          </p:cNvPicPr>
          <p:nvPr/>
        </p:nvPicPr>
        <p:blipFill rotWithShape="1">
          <a:blip r:embed="rId2"/>
          <a:srcRect l="9363" t="15556" r="20937" b="14444"/>
          <a:stretch/>
        </p:blipFill>
        <p:spPr>
          <a:xfrm>
            <a:off x="1141412" y="618518"/>
            <a:ext cx="10210799" cy="5768255"/>
          </a:xfrm>
          <a:prstGeom prst="rect">
            <a:avLst/>
          </a:prstGeom>
        </p:spPr>
      </p:pic>
    </p:spTree>
    <p:extLst>
      <p:ext uri="{BB962C8B-B14F-4D97-AF65-F5344CB8AC3E}">
        <p14:creationId xmlns:p14="http://schemas.microsoft.com/office/powerpoint/2010/main" val="95887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D613508-D977-4275-8993-E1A6FD5C3CBB}"/>
              </a:ext>
            </a:extLst>
          </p:cNvPr>
          <p:cNvSpPr>
            <a:spLocks noChangeArrowheads="1"/>
          </p:cNvSpPr>
          <p:nvPr/>
        </p:nvSpPr>
        <p:spPr bwMode="auto">
          <a:xfrm>
            <a:off x="1158908" y="597456"/>
            <a:ext cx="10173904" cy="566308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effectLst/>
                <a:latin typeface="inherit"/>
                <a:cs typeface="Arial" panose="020B0604020202020204" pitchFamily="34" charset="0"/>
              </a:rPr>
              <a:t>S</a:t>
            </a:r>
            <a:r>
              <a:rPr kumimoji="0" lang="en-US" altLang="en-US" sz="3200" b="0" i="0" u="sng" strike="noStrike" cap="none" normalizeH="0" baseline="0" dirty="0" bmk="">
                <a:ln>
                  <a:noFill/>
                </a:ln>
                <a:effectLst/>
                <a:latin typeface="inherit"/>
                <a:cs typeface="Arial" panose="020B0604020202020204" pitchFamily="34" charset="0"/>
              </a:rPr>
              <a:t>tandard Features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latin typeface="inherit"/>
              </a:rPr>
              <a:t>Cross referencing</a:t>
            </a:r>
            <a:r>
              <a:rPr kumimoji="0" lang="en-US" altLang="en-US" sz="2400" b="0" i="0" u="none" strike="noStrike" cap="none" normalizeH="0" baseline="0" dirty="0">
                <a:ln>
                  <a:noFill/>
                </a:ln>
                <a:effectLst/>
                <a:latin typeface="inherit"/>
              </a:rPr>
              <a:t> - Use the</a:t>
            </a:r>
            <a:r>
              <a:rPr kumimoji="0" lang="en-US" altLang="en-US" sz="2400" b="0" i="0" u="none" strike="noStrike" cap="none" normalizeH="0" baseline="0" dirty="0">
                <a:ln>
                  <a:noFill/>
                </a:ln>
                <a:solidFill>
                  <a:srgbClr val="FF0000"/>
                </a:solidFill>
                <a:effectLst/>
                <a:latin typeface="inherit"/>
              </a:rPr>
              <a:t> \label </a:t>
            </a:r>
            <a:r>
              <a:rPr kumimoji="0" lang="en-US" altLang="en-US" sz="2400" b="0" i="0" u="none" strike="noStrike" cap="none" normalizeH="0" baseline="0" dirty="0">
                <a:ln>
                  <a:noFill/>
                </a:ln>
                <a:effectLst/>
                <a:latin typeface="inherit"/>
              </a:rPr>
              <a:t>command to set places you want to reference. Use </a:t>
            </a:r>
            <a:r>
              <a:rPr kumimoji="0" lang="en-US" altLang="en-US" sz="2400" b="0" i="0" u="none" strike="noStrike" cap="none" normalizeH="0" baseline="0" dirty="0">
                <a:ln>
                  <a:noFill/>
                </a:ln>
                <a:solidFill>
                  <a:srgbClr val="FF0000"/>
                </a:solidFill>
                <a:effectLst/>
                <a:latin typeface="inherit"/>
              </a:rPr>
              <a:t>\ref </a:t>
            </a:r>
            <a:r>
              <a:rPr kumimoji="0" lang="en-US" altLang="en-US" sz="2400" b="0" i="0" u="none" strike="noStrike" cap="none" normalizeH="0" baseline="0" dirty="0">
                <a:ln>
                  <a:noFill/>
                </a:ln>
                <a:effectLst/>
                <a:latin typeface="inherit"/>
              </a:rPr>
              <a:t>to refer by section and </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pageref</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to refer by page number. If you put a label after or in a figure's caption, then a </a:t>
            </a:r>
            <a:r>
              <a:rPr kumimoji="0" lang="en-US" altLang="en-US" sz="2400" b="0" i="0" u="none" strike="noStrike" cap="none" normalizeH="0" baseline="0" dirty="0">
                <a:ln>
                  <a:noFill/>
                </a:ln>
                <a:solidFill>
                  <a:srgbClr val="FF0000"/>
                </a:solidFill>
                <a:effectLst/>
                <a:latin typeface="inherit"/>
              </a:rPr>
              <a:t>\ref </a:t>
            </a:r>
            <a:r>
              <a:rPr kumimoji="0" lang="en-US" altLang="en-US" sz="2400" b="0" i="0" u="none" strike="noStrike" cap="none" normalizeH="0" baseline="0" dirty="0">
                <a:ln>
                  <a:noFill/>
                </a:ln>
                <a:effectLst/>
                <a:latin typeface="inherit"/>
              </a:rPr>
              <a:t>to that label will give the figure number, otherwise it will give the section number.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latin typeface="inherit"/>
              </a:rPr>
              <a:t>Footnotes</a:t>
            </a:r>
            <a:r>
              <a:rPr kumimoji="0" lang="en-US" altLang="en-US" sz="2400" b="0" i="0" u="none" strike="noStrike" cap="none" normalizeH="0" baseline="0" dirty="0">
                <a:ln>
                  <a:noFill/>
                </a:ln>
                <a:effectLst/>
                <a:latin typeface="inherit"/>
              </a:rPr>
              <a:t> - use </a:t>
            </a:r>
            <a:r>
              <a:rPr kumimoji="0" lang="en-US" altLang="en-US" sz="2400" b="0" i="0" u="none" strike="noStrike" cap="none" normalizeH="0" baseline="0" dirty="0">
                <a:ln>
                  <a:noFill/>
                </a:ln>
                <a:solidFill>
                  <a:srgbClr val="FF0000"/>
                </a:solidFill>
                <a:effectLst/>
                <a:latin typeface="inherit"/>
              </a:rPr>
              <a:t>\footnote</a:t>
            </a:r>
            <a:r>
              <a:rPr kumimoji="0" lang="en-US" altLang="en-US" sz="2400" b="0" i="0" u="none" strike="noStrike" cap="none" normalizeH="0" baseline="0" dirty="0">
                <a:ln>
                  <a:noFill/>
                </a:ln>
                <a:effectLst/>
                <a:latin typeface="inherit"/>
              </a:rPr>
              <a:t>. The footnotes are numbered in a single sequence through the whole document.</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err="1">
                <a:ln>
                  <a:noFill/>
                </a:ln>
                <a:solidFill>
                  <a:srgbClr val="FF0000"/>
                </a:solidFill>
                <a:effectLst/>
                <a:latin typeface="inherit"/>
              </a:rPr>
              <a:t>usepackage</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perpage</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footmisc</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gives per-page numbering.</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err="1">
                <a:ln>
                  <a:noFill/>
                </a:ln>
                <a:solidFill>
                  <a:srgbClr val="FF0000"/>
                </a:solidFill>
                <a:effectLst/>
                <a:latin typeface="inherit"/>
              </a:rPr>
              <a:t>usepackage</a:t>
            </a:r>
            <a:r>
              <a:rPr kumimoji="0" lang="en-US" altLang="en-US" sz="2400" b="0" i="0" u="none" strike="noStrike" cap="none" normalizeH="0" baseline="0" dirty="0">
                <a:ln>
                  <a:noFill/>
                </a:ln>
                <a:solidFill>
                  <a:srgbClr val="FF0000"/>
                </a:solidFill>
                <a:effectLst/>
                <a:latin typeface="inherit"/>
              </a:rPr>
              <a:t>{endnotes} </a:t>
            </a:r>
            <a:r>
              <a:rPr kumimoji="0" lang="en-US" altLang="en-US" sz="2400" b="0" i="0" u="none" strike="noStrike" cap="none" normalizeH="0" baseline="0" dirty="0">
                <a:ln>
                  <a:noFill/>
                </a:ln>
                <a:effectLst/>
                <a:latin typeface="inherit"/>
              </a:rPr>
              <a:t>puts all the 'footnotes' at the end of the document.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latin typeface="inherit"/>
              </a:rPr>
              <a:t>Floats</a:t>
            </a:r>
            <a:r>
              <a:rPr kumimoji="0" lang="en-US" altLang="en-US" sz="2400" b="0" i="0" u="none" strike="noStrike" cap="none" normalizeH="0" baseline="0" dirty="0">
                <a:ln>
                  <a:noFill/>
                </a:ln>
                <a:effectLst/>
                <a:latin typeface="inherit"/>
              </a:rPr>
              <a:t> - 2 types: table and figure. I always use </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htbp</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as placement parameters. By default LaTeX doesn't add text to a page that is over 70% covered with graphics. See the</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solidFill>
                  <a:srgbClr val="FF0000"/>
                </a:solidFill>
                <a:effectLst/>
                <a:latin typeface="inherit"/>
                <a:hlinkClick r:id="rId2">
                  <a:extLst>
                    <a:ext uri="{A12FA001-AC4F-418D-AE19-62706E023703}">
                      <ahyp:hlinkClr xmlns:ahyp="http://schemas.microsoft.com/office/drawing/2018/hyperlinkcolor" val="tx"/>
                    </a:ext>
                  </a:extLst>
                </a:hlinkClick>
              </a:rPr>
              <a:t>float hints</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for how to override this. Use the </a:t>
            </a:r>
            <a:r>
              <a:rPr kumimoji="0" lang="en-US" altLang="en-US" sz="2400" b="0" i="0" u="none" strike="noStrike" cap="none" normalizeH="0" baseline="0" dirty="0" err="1">
                <a:ln>
                  <a:noFill/>
                </a:ln>
                <a:solidFill>
                  <a:srgbClr val="FF0000"/>
                </a:solidFill>
                <a:effectLst/>
                <a:latin typeface="inherit"/>
                <a:hlinkClick r:id="rId3">
                  <a:extLst>
                    <a:ext uri="{A12FA001-AC4F-418D-AE19-62706E023703}">
                      <ahyp:hlinkClr xmlns:ahyp="http://schemas.microsoft.com/office/drawing/2018/hyperlinkcolor" val="tx"/>
                    </a:ext>
                  </a:extLst>
                </a:hlinkClick>
              </a:rPr>
              <a:t>endfloat</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package to put all figures at the end of a document.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3570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C3CCC3-D816-4927-BA9F-E3EB797CDFEC}"/>
              </a:ext>
            </a:extLst>
          </p:cNvPr>
          <p:cNvSpPr>
            <a:spLocks noChangeArrowheads="1"/>
          </p:cNvSpPr>
          <p:nvPr/>
        </p:nvSpPr>
        <p:spPr bwMode="auto">
          <a:xfrm>
            <a:off x="1253235" y="341988"/>
            <a:ext cx="10233274" cy="6746668"/>
          </a:xfrm>
          <a:prstGeom prst="rect">
            <a:avLst/>
          </a:prstGeom>
          <a:noFill/>
          <a:ln>
            <a:noFill/>
          </a:ln>
          <a:effec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buFont typeface="Arial" panose="020B0604020202020204" pitchFamily="34" charset="0"/>
              <a:buChar char="•"/>
            </a:pPr>
            <a:r>
              <a:rPr lang="en-US" altLang="en-US" sz="2400" b="1" dirty="0">
                <a:cs typeface="Arial" panose="020B0604020202020204" pitchFamily="34" charset="0"/>
              </a:rPr>
              <a:t>Graphics</a:t>
            </a:r>
            <a:r>
              <a:rPr lang="en-US" altLang="en-US" sz="2400" dirty="0">
                <a:cs typeface="Arial" panose="020B0604020202020204" pitchFamily="34" charset="0"/>
              </a:rPr>
              <a:t> - easy enough. See the local </a:t>
            </a:r>
            <a:r>
              <a:rPr lang="en-US" altLang="en-US" sz="2400" dirty="0">
                <a:cs typeface="Arial" panose="020B0604020202020204" pitchFamily="34" charset="0"/>
                <a:hlinkClick r:id="rId2">
                  <a:extLst>
                    <a:ext uri="{A12FA001-AC4F-418D-AE19-62706E023703}">
                      <ahyp:hlinkClr xmlns:ahyp="http://schemas.microsoft.com/office/drawing/2018/hyperlinkcolor" val="tx"/>
                    </a:ext>
                  </a:extLst>
                </a:hlinkClick>
              </a:rPr>
              <a:t>LaTeX </a:t>
            </a:r>
            <a:r>
              <a:rPr lang="en-US" altLang="en-US" sz="2400" dirty="0" err="1">
                <a:cs typeface="Arial" panose="020B0604020202020204" pitchFamily="34" charset="0"/>
                <a:hlinkClick r:id="rId2">
                  <a:extLst>
                    <a:ext uri="{A12FA001-AC4F-418D-AE19-62706E023703}">
                      <ahyp:hlinkClr xmlns:ahyp="http://schemas.microsoft.com/office/drawing/2018/hyperlinkcolor" val="tx"/>
                    </a:ext>
                  </a:extLst>
                </a:hlinkClick>
              </a:rPr>
              <a:t>Maths</a:t>
            </a:r>
            <a:r>
              <a:rPr lang="en-US" altLang="en-US" sz="2400" dirty="0">
                <a:cs typeface="Arial" panose="020B0604020202020204" pitchFamily="34" charset="0"/>
                <a:hlinkClick r:id="rId2">
                  <a:extLst>
                    <a:ext uri="{A12FA001-AC4F-418D-AE19-62706E023703}">
                      <ahyp:hlinkClr xmlns:ahyp="http://schemas.microsoft.com/office/drawing/2018/hyperlinkcolor" val="tx"/>
                    </a:ext>
                  </a:extLst>
                </a:hlinkClick>
              </a:rPr>
              <a:t> and Graphics</a:t>
            </a:r>
            <a:r>
              <a:rPr lang="en-US" altLang="en-US" sz="2400" dirty="0">
                <a:cs typeface="Arial" panose="020B0604020202020204" pitchFamily="34" charset="0"/>
              </a:rPr>
              <a:t> guide or the definitive </a:t>
            </a:r>
            <a:r>
              <a:rPr lang="en-US" altLang="en-US" sz="2400" dirty="0">
                <a:cs typeface="Arial" panose="020B0604020202020204" pitchFamily="34" charset="0"/>
                <a:hlinkClick r:id="rId3">
                  <a:extLst>
                    <a:ext uri="{A12FA001-AC4F-418D-AE19-62706E023703}">
                      <ahyp:hlinkClr xmlns:ahyp="http://schemas.microsoft.com/office/drawing/2018/hyperlinkcolor" val="tx"/>
                    </a:ext>
                  </a:extLst>
                </a:hlinkClick>
              </a:rPr>
              <a:t>Using Imported Graphics in LaTeX2e Documents</a:t>
            </a:r>
            <a:r>
              <a:rPr lang="en-US" altLang="en-US" sz="2400" dirty="0">
                <a:cs typeface="Arial" panose="020B0604020202020204" pitchFamily="34" charset="0"/>
              </a:rPr>
              <a:t> (by Keith </a:t>
            </a:r>
            <a:r>
              <a:rPr lang="en-US" altLang="en-US" sz="2400" dirty="0" err="1">
                <a:cs typeface="Arial" panose="020B0604020202020204" pitchFamily="34" charset="0"/>
              </a:rPr>
              <a:t>Reckdahl</a:t>
            </a:r>
            <a:r>
              <a:rPr lang="en-US" altLang="en-US" sz="2400" dirty="0">
                <a:cs typeface="Arial" panose="020B0604020202020204" pitchFamily="34" charset="0"/>
              </a:rPr>
              <a:t>).</a:t>
            </a:r>
          </a:p>
          <a:p>
            <a:pPr marL="342900" lvl="0" indent="-342900" defTabSz="914400">
              <a:buFont typeface="Arial" panose="020B0604020202020204" pitchFamily="34" charset="0"/>
              <a:buChar char="•"/>
            </a:pPr>
            <a:endParaRPr lang="en-US" altLang="en-US" sz="2400" dirty="0">
              <a:cs typeface="Arial" panose="020B0604020202020204" pitchFamily="34" charset="0"/>
            </a:endParaRPr>
          </a:p>
          <a:p>
            <a:pPr marL="342900" lvl="0" indent="-342900" defTabSz="914400">
              <a:buFont typeface="Arial" panose="020B0604020202020204" pitchFamily="34" charset="0"/>
              <a:buChar char="•"/>
            </a:pPr>
            <a:r>
              <a:rPr lang="en-US" altLang="en-US" sz="2400" b="1" dirty="0" err="1">
                <a:cs typeface="Arial" panose="020B0604020202020204" pitchFamily="34" charset="0"/>
              </a:rPr>
              <a:t>Maths</a:t>
            </a:r>
            <a:r>
              <a:rPr lang="en-US" altLang="en-US" sz="2400" dirty="0">
                <a:cs typeface="Arial" panose="020B0604020202020204" pitchFamily="34" charset="0"/>
              </a:rPr>
              <a:t> - if standard LaTeX </a:t>
            </a:r>
            <a:r>
              <a:rPr lang="en-US" altLang="en-US" sz="2400" dirty="0" err="1">
                <a:cs typeface="Arial" panose="020B0604020202020204" pitchFamily="34" charset="0"/>
              </a:rPr>
              <a:t>maths</a:t>
            </a:r>
            <a:r>
              <a:rPr lang="en-US" altLang="en-US" sz="2400" dirty="0">
                <a:cs typeface="Arial" panose="020B0604020202020204" pitchFamily="34" charset="0"/>
              </a:rPr>
              <a:t> isn't sufficient you can always use the </a:t>
            </a:r>
            <a:r>
              <a:rPr lang="en-US" altLang="en-US" sz="2400" dirty="0">
                <a:cs typeface="Arial" panose="020B0604020202020204" pitchFamily="34" charset="0"/>
                <a:hlinkClick r:id="rId4">
                  <a:extLst>
                    <a:ext uri="{A12FA001-AC4F-418D-AE19-62706E023703}">
                      <ahyp:hlinkClr xmlns:ahyp="http://schemas.microsoft.com/office/drawing/2018/hyperlinkcolor" val="tx"/>
                    </a:ext>
                  </a:extLst>
                </a:hlinkClick>
              </a:rPr>
              <a:t>AMS-LaTeX</a:t>
            </a:r>
            <a:r>
              <a:rPr lang="en-US" altLang="en-US" sz="2400" dirty="0">
                <a:cs typeface="Arial" panose="020B0604020202020204" pitchFamily="34" charset="0"/>
              </a:rPr>
              <a:t> package.</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effectLst/>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cs typeface="Arial" panose="020B0604020202020204" pitchFamily="34" charset="0"/>
              </a:rPr>
              <a:t>Numbering</a:t>
            </a:r>
            <a:r>
              <a:rPr kumimoji="0" lang="en-US" altLang="en-US" sz="2400" b="0" i="0" u="none" strike="noStrike" cap="none" normalizeH="0" baseline="0" dirty="0">
                <a:ln>
                  <a:noFill/>
                </a:ln>
                <a:effectLst/>
                <a:cs typeface="Arial" panose="020B0604020202020204" pitchFamily="34" charset="0"/>
              </a:rPr>
              <a:t> - With bigger documents you may want to have per-section figure and equation numbering. The class sometimes provides this. Alternatively, you can use</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usepackage</a:t>
            </a: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chngcntr</a:t>
            </a:r>
            <a:r>
              <a:rPr kumimoji="0" lang="en-US" altLang="en-US" sz="2400" b="0" i="0" u="none" strike="noStrike" cap="none" normalizeH="0" baseline="0" dirty="0">
                <a:ln>
                  <a:noFill/>
                </a:ln>
                <a:solidFill>
                  <a:srgbClr val="C00000"/>
                </a:solidFill>
                <a:effectLst/>
                <a:cs typeface="Arial" panose="020B0604020202020204" pitchFamily="34" charset="0"/>
              </a:rPr>
              <a:t>}</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effectLst/>
              <a:cs typeface="Arial" panose="020B0604020202020204" pitchFamily="34" charset="0"/>
            </a:endParaRPr>
          </a:p>
          <a:p>
            <a:pPr marL="342900" lvl="0" indent="-342900" defTabSz="914400">
              <a:buFont typeface="Arial" panose="020B0604020202020204" pitchFamily="34" charset="0"/>
              <a:buChar char="•"/>
            </a:pPr>
            <a:r>
              <a:rPr lang="en-US" altLang="en-US" sz="2400" b="1" dirty="0">
                <a:cs typeface="Arial" panose="020B0604020202020204" pitchFamily="34" charset="0"/>
              </a:rPr>
              <a:t>Tables</a:t>
            </a:r>
            <a:r>
              <a:rPr lang="en-US" altLang="en-US" sz="2400" dirty="0">
                <a:cs typeface="Arial" panose="020B0604020202020204" pitchFamily="34" charset="0"/>
              </a:rPr>
              <a:t> - Many options. Try to keep it simple. The general guides provide enough information for most situations. For details, see </a:t>
            </a:r>
            <a:r>
              <a:rPr lang="en-US" altLang="en-US" sz="2400" dirty="0">
                <a:cs typeface="Arial" panose="020B0604020202020204" pitchFamily="34" charset="0"/>
                <a:hlinkClick r:id="rId5">
                  <a:extLst>
                    <a:ext uri="{A12FA001-AC4F-418D-AE19-62706E023703}">
                      <ahyp:hlinkClr xmlns:ahyp="http://schemas.microsoft.com/office/drawing/2018/hyperlinkcolor" val="tx"/>
                    </a:ext>
                  </a:extLst>
                </a:hlinkClick>
              </a:rPr>
              <a:t>Tables in LaTeX: packages and methods</a:t>
            </a:r>
            <a:endParaRPr lang="en-US" altLang="en-US" sz="2400" dirty="0">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counterwithin</a:t>
            </a:r>
            <a:r>
              <a:rPr kumimoji="0" lang="en-US" altLang="en-US" sz="2400" b="0" i="0" u="none" strike="noStrike" cap="none" normalizeH="0" baseline="0" dirty="0">
                <a:ln>
                  <a:noFill/>
                </a:ln>
                <a:solidFill>
                  <a:srgbClr val="C00000"/>
                </a:solidFill>
                <a:effectLst/>
                <a:cs typeface="Arial" panose="020B0604020202020204" pitchFamily="34" charset="0"/>
              </a:rPr>
              <a:t>{figure}{section}</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counterwithin</a:t>
            </a:r>
            <a:r>
              <a:rPr kumimoji="0" lang="en-US" altLang="en-US" sz="2400" b="0" i="0" u="none" strike="noStrike" cap="none" normalizeH="0" baseline="0" dirty="0">
                <a:ln>
                  <a:noFill/>
                </a:ln>
                <a:solidFill>
                  <a:srgbClr val="C00000"/>
                </a:solidFill>
                <a:effectLst/>
                <a:cs typeface="Arial" panose="020B0604020202020204" pitchFamily="34" charset="0"/>
              </a:rPr>
              <a:t>{equation}{section} </a:t>
            </a:r>
          </a:p>
          <a:p>
            <a:pPr marL="0" marR="0" lvl="0" indent="0" algn="l" defTabSz="914400" rtl="0" eaLnBrk="0" fontAlgn="base" latinLnBrk="0" hangingPunct="0">
              <a:spcBef>
                <a:spcPct val="0"/>
              </a:spcBef>
              <a:spcAft>
                <a:spcPct val="0"/>
              </a:spcAft>
              <a:buClrTx/>
              <a:buSzTx/>
              <a:buFontTx/>
              <a:buNone/>
              <a:tabLst/>
            </a:pPr>
            <a:endParaRPr lang="en-US" altLang="en-US" sz="2000" dirty="0">
              <a:cs typeface="Arial" panose="020B0604020202020204" pitchFamily="34" charset="0"/>
            </a:endParaRPr>
          </a:p>
        </p:txBody>
      </p:sp>
    </p:spTree>
    <p:extLst>
      <p:ext uri="{BB962C8B-B14F-4D97-AF65-F5344CB8AC3E}">
        <p14:creationId xmlns:p14="http://schemas.microsoft.com/office/powerpoint/2010/main" val="93256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67D2-8057-4AD1-A544-DB062EEDB2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E9F3E-7D7A-4313-9306-4522CD47AC5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BBCA96-0E41-4A67-84FE-CC4BCAF923A7}"/>
              </a:ext>
            </a:extLst>
          </p:cNvPr>
          <p:cNvPicPr>
            <a:picLocks noChangeAspect="1"/>
          </p:cNvPicPr>
          <p:nvPr/>
        </p:nvPicPr>
        <p:blipFill rotWithShape="1">
          <a:blip r:embed="rId2"/>
          <a:srcRect l="2343" t="18611" r="3750" b="15556"/>
          <a:stretch/>
        </p:blipFill>
        <p:spPr>
          <a:xfrm>
            <a:off x="762000" y="1486692"/>
            <a:ext cx="10915650" cy="4304509"/>
          </a:xfrm>
          <a:prstGeom prst="rect">
            <a:avLst/>
          </a:prstGeom>
        </p:spPr>
      </p:pic>
    </p:spTree>
    <p:extLst>
      <p:ext uri="{BB962C8B-B14F-4D97-AF65-F5344CB8AC3E}">
        <p14:creationId xmlns:p14="http://schemas.microsoft.com/office/powerpoint/2010/main" val="276342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0FD5-5849-4DF7-A6C5-F211CE351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ACF69A-965C-4F6E-918B-B42DE63414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5D5D3A-3DD2-4D75-B1F2-D2BA787456A4}"/>
              </a:ext>
            </a:extLst>
          </p:cNvPr>
          <p:cNvPicPr>
            <a:picLocks noChangeAspect="1"/>
          </p:cNvPicPr>
          <p:nvPr/>
        </p:nvPicPr>
        <p:blipFill rotWithShape="1">
          <a:blip r:embed="rId2"/>
          <a:srcRect l="547" t="16528" r="5625" b="16945"/>
          <a:stretch/>
        </p:blipFill>
        <p:spPr>
          <a:xfrm>
            <a:off x="1530144" y="494601"/>
            <a:ext cx="9309098" cy="3712788"/>
          </a:xfrm>
          <a:prstGeom prst="rect">
            <a:avLst/>
          </a:prstGeom>
        </p:spPr>
      </p:pic>
      <p:pic>
        <p:nvPicPr>
          <p:cNvPr id="6" name="Picture 5">
            <a:extLst>
              <a:ext uri="{FF2B5EF4-FFF2-40B4-BE49-F238E27FC236}">
                <a16:creationId xmlns:a16="http://schemas.microsoft.com/office/drawing/2014/main" id="{A2B71E96-B1DA-438E-96DE-3EEB86BAFD88}"/>
              </a:ext>
            </a:extLst>
          </p:cNvPr>
          <p:cNvPicPr>
            <a:picLocks noChangeAspect="1"/>
          </p:cNvPicPr>
          <p:nvPr/>
        </p:nvPicPr>
        <p:blipFill rotWithShape="1">
          <a:blip r:embed="rId3"/>
          <a:srcRect l="1719" t="19583" r="5520" b="35695"/>
          <a:stretch/>
        </p:blipFill>
        <p:spPr>
          <a:xfrm>
            <a:off x="1530144" y="4207389"/>
            <a:ext cx="9309098" cy="2524591"/>
          </a:xfrm>
          <a:prstGeom prst="rect">
            <a:avLst/>
          </a:prstGeom>
        </p:spPr>
      </p:pic>
    </p:spTree>
    <p:extLst>
      <p:ext uri="{BB962C8B-B14F-4D97-AF65-F5344CB8AC3E}">
        <p14:creationId xmlns:p14="http://schemas.microsoft.com/office/powerpoint/2010/main" val="179078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01</a:t>
            </a:r>
            <a:br>
              <a:rPr lang="en-US" dirty="0"/>
            </a:br>
            <a:br>
              <a:rPr lang="en-US" dirty="0"/>
            </a:br>
            <a:r>
              <a:rPr lang="en-US" dirty="0">
                <a:hlinkClick r:id="rId2" action="ppaction://hlinkfile"/>
              </a:rPr>
              <a:t>Small letter </a:t>
            </a:r>
            <a:br>
              <a:rPr lang="en-US" dirty="0"/>
            </a:br>
            <a:br>
              <a:rPr lang="en-US" dirty="0"/>
            </a:br>
            <a:endParaRPr lang="en-US" dirty="0"/>
          </a:p>
        </p:txBody>
      </p:sp>
    </p:spTree>
    <p:extLst>
      <p:ext uri="{BB962C8B-B14F-4D97-AF65-F5344CB8AC3E}">
        <p14:creationId xmlns:p14="http://schemas.microsoft.com/office/powerpoint/2010/main" val="100321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02</a:t>
            </a:r>
            <a:br>
              <a:rPr lang="en-US" dirty="0"/>
            </a:br>
            <a:br>
              <a:rPr lang="en-US" dirty="0"/>
            </a:br>
            <a:r>
              <a:rPr lang="en-US" dirty="0">
                <a:hlinkClick r:id="rId2" action="ppaction://hlinkfile"/>
              </a:rPr>
              <a:t>Small </a:t>
            </a:r>
            <a:r>
              <a:rPr lang="en-US" dirty="0" err="1">
                <a:hlinkClick r:id="rId2" action="ppaction://hlinkfile"/>
              </a:rPr>
              <a:t>REport</a:t>
            </a:r>
            <a:r>
              <a:rPr lang="en-US" dirty="0">
                <a:hlinkClick r:id="rId2" action="ppaction://hlinkfile"/>
              </a:rPr>
              <a:t> </a:t>
            </a:r>
            <a:br>
              <a:rPr lang="en-US" dirty="0"/>
            </a:br>
            <a:br>
              <a:rPr lang="en-US" dirty="0"/>
            </a:br>
            <a:endParaRPr lang="en-US" dirty="0"/>
          </a:p>
        </p:txBody>
      </p:sp>
    </p:spTree>
    <p:extLst>
      <p:ext uri="{BB962C8B-B14F-4D97-AF65-F5344CB8AC3E}">
        <p14:creationId xmlns:p14="http://schemas.microsoft.com/office/powerpoint/2010/main" val="380038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03</a:t>
            </a:r>
            <a:br>
              <a:rPr lang="en-US" dirty="0"/>
            </a:br>
            <a:br>
              <a:rPr lang="en-US" dirty="0"/>
            </a:br>
            <a:r>
              <a:rPr lang="en-US" dirty="0">
                <a:hlinkClick r:id="rId2" action="ppaction://hlinkfile"/>
              </a:rPr>
              <a:t>REPORT</a:t>
            </a:r>
            <a:br>
              <a:rPr lang="en-US" dirty="0"/>
            </a:br>
            <a:br>
              <a:rPr lang="en-US" dirty="0"/>
            </a:br>
            <a:endParaRPr lang="en-US" dirty="0"/>
          </a:p>
        </p:txBody>
      </p:sp>
    </p:spTree>
    <p:extLst>
      <p:ext uri="{BB962C8B-B14F-4D97-AF65-F5344CB8AC3E}">
        <p14:creationId xmlns:p14="http://schemas.microsoft.com/office/powerpoint/2010/main" val="337822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04 : journals</a:t>
            </a:r>
            <a:br>
              <a:rPr lang="en-US" dirty="0"/>
            </a:br>
            <a:br>
              <a:rPr lang="en-US" dirty="0"/>
            </a:br>
            <a:r>
              <a:rPr lang="en-US" dirty="0">
                <a:hlinkClick r:id="rId2" action="ppaction://hlinkfile"/>
              </a:rPr>
              <a:t>IEEE JOURNAL</a:t>
            </a:r>
            <a:br>
              <a:rPr lang="en-US" dirty="0"/>
            </a:br>
            <a:br>
              <a:rPr lang="en-US" dirty="0"/>
            </a:br>
            <a:r>
              <a:rPr lang="en-US" dirty="0">
                <a:hlinkClick r:id="rId3" action="ppaction://hlinkfile"/>
              </a:rPr>
              <a:t>Nature (Scientific reports)</a:t>
            </a:r>
            <a:br>
              <a:rPr lang="en-US" dirty="0"/>
            </a:br>
            <a:br>
              <a:rPr lang="en-US" dirty="0"/>
            </a:br>
            <a:endParaRPr lang="en-US" dirty="0"/>
          </a:p>
        </p:txBody>
      </p:sp>
    </p:spTree>
    <p:extLst>
      <p:ext uri="{BB962C8B-B14F-4D97-AF65-F5344CB8AC3E}">
        <p14:creationId xmlns:p14="http://schemas.microsoft.com/office/powerpoint/2010/main" val="115113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369A-DE95-4581-9166-5DDC8CD97EFF}"/>
              </a:ext>
            </a:extLst>
          </p:cNvPr>
          <p:cNvSpPr>
            <a:spLocks noGrp="1"/>
          </p:cNvSpPr>
          <p:nvPr>
            <p:ph type="title"/>
          </p:nvPr>
        </p:nvSpPr>
        <p:spPr>
          <a:xfrm>
            <a:off x="1141413" y="361342"/>
            <a:ext cx="9905998" cy="1478570"/>
          </a:xfrm>
        </p:spPr>
        <p:txBody>
          <a:bodyPr/>
          <a:lstStyle/>
          <a:p>
            <a:r>
              <a:rPr lang="en-US" b="1" dirty="0"/>
              <a:t>Contents</a:t>
            </a:r>
          </a:p>
        </p:txBody>
      </p:sp>
      <p:sp>
        <p:nvSpPr>
          <p:cNvPr id="3" name="Content Placeholder 2">
            <a:extLst>
              <a:ext uri="{FF2B5EF4-FFF2-40B4-BE49-F238E27FC236}">
                <a16:creationId xmlns:a16="http://schemas.microsoft.com/office/drawing/2014/main" id="{A93A7BBA-3D47-40A8-85AC-27A75D750849}"/>
              </a:ext>
            </a:extLst>
          </p:cNvPr>
          <p:cNvSpPr>
            <a:spLocks noGrp="1"/>
          </p:cNvSpPr>
          <p:nvPr>
            <p:ph idx="1"/>
          </p:nvPr>
        </p:nvSpPr>
        <p:spPr>
          <a:xfrm>
            <a:off x="1141412" y="1839912"/>
            <a:ext cx="11145838" cy="3541714"/>
          </a:xfrm>
        </p:spPr>
        <p:txBody>
          <a:bodyPr>
            <a:noAutofit/>
          </a:bodyPr>
          <a:lstStyle/>
          <a:p>
            <a:r>
              <a:rPr lang="en-US" sz="3200" dirty="0"/>
              <a:t>How to write a Short report? (Assignment, Letters, Agenda’s, Etc.)</a:t>
            </a:r>
          </a:p>
          <a:p>
            <a:r>
              <a:rPr lang="en-US" sz="3200" dirty="0"/>
              <a:t>Article (Short, Long and Review).</a:t>
            </a:r>
          </a:p>
          <a:p>
            <a:r>
              <a:rPr lang="en-US" sz="3200" dirty="0"/>
              <a:t>Chapters (For book and Thesis)</a:t>
            </a:r>
          </a:p>
          <a:p>
            <a:r>
              <a:rPr lang="en-US" sz="3200" dirty="0"/>
              <a:t>Full Thesis.</a:t>
            </a:r>
          </a:p>
          <a:p>
            <a:r>
              <a:rPr lang="en-US" sz="3200" dirty="0"/>
              <a:t>Conclusion.</a:t>
            </a:r>
          </a:p>
          <a:p>
            <a:endParaRPr lang="en-US" sz="3200" dirty="0"/>
          </a:p>
        </p:txBody>
      </p:sp>
    </p:spTree>
    <p:extLst>
      <p:ext uri="{BB962C8B-B14F-4D97-AF65-F5344CB8AC3E}">
        <p14:creationId xmlns:p14="http://schemas.microsoft.com/office/powerpoint/2010/main" val="176919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05</a:t>
            </a:r>
            <a:br>
              <a:rPr lang="en-US" dirty="0"/>
            </a:br>
            <a:br>
              <a:rPr lang="en-US" dirty="0"/>
            </a:br>
            <a:r>
              <a:rPr lang="en-US" dirty="0"/>
              <a:t>BOOK/THESIS CHAPTER</a:t>
            </a:r>
            <a:br>
              <a:rPr lang="en-US" dirty="0"/>
            </a:br>
            <a:br>
              <a:rPr lang="en-US" dirty="0"/>
            </a:br>
            <a:endParaRPr lang="en-US" dirty="0"/>
          </a:p>
        </p:txBody>
      </p:sp>
    </p:spTree>
    <p:extLst>
      <p:ext uri="{BB962C8B-B14F-4D97-AF65-F5344CB8AC3E}">
        <p14:creationId xmlns:p14="http://schemas.microsoft.com/office/powerpoint/2010/main" val="2396231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06</a:t>
            </a:r>
            <a:br>
              <a:rPr lang="en-US" dirty="0"/>
            </a:br>
            <a:br>
              <a:rPr lang="en-US" dirty="0"/>
            </a:br>
            <a:r>
              <a:rPr lang="en-US" dirty="0">
                <a:hlinkClick r:id="rId2"/>
              </a:rPr>
              <a:t>THESIS</a:t>
            </a:r>
            <a:br>
              <a:rPr lang="en-US" dirty="0"/>
            </a:br>
            <a:endParaRPr lang="en-US" dirty="0"/>
          </a:p>
        </p:txBody>
      </p:sp>
    </p:spTree>
    <p:extLst>
      <p:ext uri="{BB962C8B-B14F-4D97-AF65-F5344CB8AC3E}">
        <p14:creationId xmlns:p14="http://schemas.microsoft.com/office/powerpoint/2010/main" val="125274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07</a:t>
            </a:r>
            <a:br>
              <a:rPr lang="en-US" dirty="0"/>
            </a:br>
            <a:br>
              <a:rPr lang="en-US" dirty="0"/>
            </a:br>
            <a:r>
              <a:rPr lang="en-US" dirty="0">
                <a:hlinkClick r:id="rId2"/>
              </a:rPr>
              <a:t>book</a:t>
            </a:r>
            <a:br>
              <a:rPr lang="en-US" dirty="0"/>
            </a:br>
            <a:endParaRPr lang="en-US" dirty="0"/>
          </a:p>
        </p:txBody>
      </p:sp>
    </p:spTree>
    <p:extLst>
      <p:ext uri="{BB962C8B-B14F-4D97-AF65-F5344CB8AC3E}">
        <p14:creationId xmlns:p14="http://schemas.microsoft.com/office/powerpoint/2010/main" val="257990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5C0-1A7E-4863-8EB6-63E30D71BD4E}"/>
              </a:ext>
            </a:extLst>
          </p:cNvPr>
          <p:cNvSpPr>
            <a:spLocks noGrp="1"/>
          </p:cNvSpPr>
          <p:nvPr>
            <p:ph type="title"/>
          </p:nvPr>
        </p:nvSpPr>
        <p:spPr>
          <a:xfrm>
            <a:off x="1322388" y="111384"/>
            <a:ext cx="9905998" cy="1478570"/>
          </a:xfrm>
        </p:spPr>
        <p:txBody>
          <a:bodyPr/>
          <a:lstStyle/>
          <a:p>
            <a:r>
              <a:rPr lang="en-US" dirty="0">
                <a:solidFill>
                  <a:srgbClr val="FFFF00"/>
                </a:solidFill>
              </a:rPr>
              <a:t>Take home Message</a:t>
            </a:r>
          </a:p>
        </p:txBody>
      </p:sp>
      <p:sp>
        <p:nvSpPr>
          <p:cNvPr id="4" name="TextBox 3">
            <a:extLst>
              <a:ext uri="{FF2B5EF4-FFF2-40B4-BE49-F238E27FC236}">
                <a16:creationId xmlns:a16="http://schemas.microsoft.com/office/drawing/2014/main" id="{DE2B4FAF-91F2-4F97-804A-7BBAC66A2EC6}"/>
              </a:ext>
            </a:extLst>
          </p:cNvPr>
          <p:cNvSpPr txBox="1"/>
          <p:nvPr/>
        </p:nvSpPr>
        <p:spPr>
          <a:xfrm>
            <a:off x="1508126" y="1343024"/>
            <a:ext cx="9361486"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Don’t panic to see such a machine language!!</a:t>
            </a:r>
          </a:p>
          <a:p>
            <a:pPr marL="457200" indent="-457200">
              <a:buFont typeface="Wingdings" panose="05000000000000000000" pitchFamily="2" charset="2"/>
              <a:buChar char="q"/>
            </a:pPr>
            <a:r>
              <a:rPr lang="en-US" sz="2800" dirty="0"/>
              <a:t>Latex :  Everything available in online</a:t>
            </a:r>
          </a:p>
          <a:p>
            <a:pPr marL="1371600" lvl="2" indent="-457200">
              <a:buFont typeface="Wingdings" panose="05000000000000000000" pitchFamily="2" charset="2"/>
              <a:buChar char="§"/>
            </a:pPr>
            <a:r>
              <a:rPr lang="en-US" sz="2800" dirty="0"/>
              <a:t>Every Package </a:t>
            </a:r>
          </a:p>
          <a:p>
            <a:pPr marL="1371600" lvl="2" indent="-457200">
              <a:buFont typeface="Wingdings" panose="05000000000000000000" pitchFamily="2" charset="2"/>
              <a:buChar char="§"/>
            </a:pPr>
            <a:r>
              <a:rPr lang="en-US" sz="2800" dirty="0"/>
              <a:t>Every Class file</a:t>
            </a:r>
          </a:p>
          <a:p>
            <a:pPr marL="1371600" lvl="2" indent="-457200">
              <a:buFont typeface="Wingdings" panose="05000000000000000000" pitchFamily="2" charset="2"/>
              <a:buChar char="§"/>
            </a:pPr>
            <a:r>
              <a:rPr lang="en-US" sz="2800" dirty="0"/>
              <a:t>Every Style file</a:t>
            </a:r>
          </a:p>
          <a:p>
            <a:endParaRPr lang="en-US" sz="2800" dirty="0"/>
          </a:p>
          <a:p>
            <a:r>
              <a:rPr lang="en-US" sz="2800" dirty="0"/>
              <a:t>If you become a master in this LATEX operation then you can make your own styled LATEX packages, Class files, </a:t>
            </a:r>
            <a:r>
              <a:rPr lang="en-US" sz="2800" dirty="0" err="1"/>
              <a:t>etc</a:t>
            </a:r>
            <a:r>
              <a:rPr lang="en-US" sz="2800" dirty="0"/>
              <a:t>….For free</a:t>
            </a:r>
          </a:p>
          <a:p>
            <a:endParaRPr lang="en-US" sz="2800" dirty="0"/>
          </a:p>
          <a:p>
            <a:endParaRPr lang="en-US" sz="2800" dirty="0"/>
          </a:p>
          <a:p>
            <a:endParaRPr lang="en-US" sz="2800" dirty="0"/>
          </a:p>
        </p:txBody>
      </p:sp>
      <p:pic>
        <p:nvPicPr>
          <p:cNvPr id="6" name="Graphic 5" descr="Winking face with no fill">
            <a:extLst>
              <a:ext uri="{FF2B5EF4-FFF2-40B4-BE49-F238E27FC236}">
                <a16:creationId xmlns:a16="http://schemas.microsoft.com/office/drawing/2014/main" id="{B4455209-7B64-41EF-974C-D455DE731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8211" y="4822451"/>
            <a:ext cx="533400" cy="533400"/>
          </a:xfrm>
          <a:prstGeom prst="rect">
            <a:avLst/>
          </a:prstGeom>
        </p:spPr>
      </p:pic>
    </p:spTree>
    <p:extLst>
      <p:ext uri="{BB962C8B-B14F-4D97-AF65-F5344CB8AC3E}">
        <p14:creationId xmlns:p14="http://schemas.microsoft.com/office/powerpoint/2010/main" val="388097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E05E-D91D-47C2-A339-A911584851EA}"/>
              </a:ext>
            </a:extLst>
          </p:cNvPr>
          <p:cNvSpPr>
            <a:spLocks noGrp="1"/>
          </p:cNvSpPr>
          <p:nvPr>
            <p:ph type="title"/>
          </p:nvPr>
        </p:nvSpPr>
        <p:spPr/>
        <p:txBody>
          <a:bodyPr/>
          <a:lstStyle/>
          <a:p>
            <a:r>
              <a:rPr lang="en-US" dirty="0"/>
              <a:t>Thanks and Stay SAFE!!!</a:t>
            </a:r>
          </a:p>
        </p:txBody>
      </p:sp>
      <p:pic>
        <p:nvPicPr>
          <p:cNvPr id="2050" name="Picture 2" descr="The Coronavirus Pandemic – and the Consequentiality of Metaphors ...">
            <a:extLst>
              <a:ext uri="{FF2B5EF4-FFF2-40B4-BE49-F238E27FC236}">
                <a16:creationId xmlns:a16="http://schemas.microsoft.com/office/drawing/2014/main" id="{3B49A8CF-3D43-46A0-BD99-A2B343AD8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2" y="1824038"/>
            <a:ext cx="8212138" cy="462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17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DDF6-A0DB-4CDB-8C55-39F1A6164E51}"/>
              </a:ext>
            </a:extLst>
          </p:cNvPr>
          <p:cNvSpPr>
            <a:spLocks noGrp="1"/>
          </p:cNvSpPr>
          <p:nvPr>
            <p:ph type="title"/>
          </p:nvPr>
        </p:nvSpPr>
        <p:spPr>
          <a:xfrm>
            <a:off x="1141413" y="618518"/>
            <a:ext cx="9905998" cy="1286482"/>
          </a:xfrm>
        </p:spPr>
        <p:txBody>
          <a:bodyPr/>
          <a:lstStyle/>
          <a:p>
            <a:pPr fontAlgn="base"/>
            <a:r>
              <a:rPr lang="en-US" dirty="0"/>
              <a:t>Writing with LaTeX</a:t>
            </a:r>
          </a:p>
        </p:txBody>
      </p:sp>
      <p:sp>
        <p:nvSpPr>
          <p:cNvPr id="3" name="Content Placeholder 2">
            <a:extLst>
              <a:ext uri="{FF2B5EF4-FFF2-40B4-BE49-F238E27FC236}">
                <a16:creationId xmlns:a16="http://schemas.microsoft.com/office/drawing/2014/main" id="{67829E26-0378-45EA-9DAC-5C41E9861CC9}"/>
              </a:ext>
            </a:extLst>
          </p:cNvPr>
          <p:cNvSpPr>
            <a:spLocks noGrp="1"/>
          </p:cNvSpPr>
          <p:nvPr>
            <p:ph idx="1"/>
          </p:nvPr>
        </p:nvSpPr>
        <p:spPr>
          <a:xfrm>
            <a:off x="2189162" y="1554162"/>
            <a:ext cx="9905999" cy="3541714"/>
          </a:xfrm>
        </p:spPr>
        <p:txBody>
          <a:bodyPr>
            <a:noAutofit/>
          </a:bodyPr>
          <a:lstStyle/>
          <a:p>
            <a:r>
              <a:rPr lang="en-US" sz="3200" dirty="0"/>
              <a:t>Introduction</a:t>
            </a:r>
          </a:p>
          <a:p>
            <a:r>
              <a:rPr lang="en-US" sz="3200" dirty="0"/>
              <a:t>Front Ends</a:t>
            </a:r>
          </a:p>
          <a:p>
            <a:r>
              <a:rPr lang="en-US" sz="3200" dirty="0"/>
              <a:t>Source of Information's</a:t>
            </a:r>
          </a:p>
          <a:p>
            <a:r>
              <a:rPr lang="en-US" sz="3200" dirty="0"/>
              <a:t>Setting up</a:t>
            </a:r>
          </a:p>
          <a:p>
            <a:r>
              <a:rPr lang="en-US" sz="3200" dirty="0"/>
              <a:t>Standard Features</a:t>
            </a:r>
          </a:p>
          <a:p>
            <a:r>
              <a:rPr lang="en-US" sz="3200" dirty="0"/>
              <a:t>Common Problems</a:t>
            </a:r>
          </a:p>
        </p:txBody>
      </p:sp>
    </p:spTree>
    <p:extLst>
      <p:ext uri="{BB962C8B-B14F-4D97-AF65-F5344CB8AC3E}">
        <p14:creationId xmlns:p14="http://schemas.microsoft.com/office/powerpoint/2010/main" val="208932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21E5411-FA13-4C35-8F78-FE8F724B370F}"/>
              </a:ext>
            </a:extLst>
          </p:cNvPr>
          <p:cNvSpPr>
            <a:spLocks noChangeArrowheads="1"/>
          </p:cNvSpPr>
          <p:nvPr/>
        </p:nvSpPr>
        <p:spPr bwMode="auto">
          <a:xfrm>
            <a:off x="1286626" y="138194"/>
            <a:ext cx="10020300" cy="646330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latin typeface="Book Antiqua" panose="02040602050305030304" pitchFamily="18" charset="0"/>
                <a:cs typeface="Arial" panose="020B0604020202020204" pitchFamily="34" charset="0"/>
              </a:rPr>
              <a:t>F</a:t>
            </a:r>
            <a:r>
              <a:rPr kumimoji="0" lang="en-US" altLang="en-US" sz="2800" b="1" i="0" u="sng" strike="noStrike" cap="none" normalizeH="0" baseline="0" dirty="0" bmk="">
                <a:ln>
                  <a:noFill/>
                </a:ln>
                <a:effectLst/>
                <a:latin typeface="Book Antiqua" panose="02040602050305030304" pitchFamily="18" charset="0"/>
                <a:cs typeface="Arial" panose="020B0604020202020204" pitchFamily="34" charset="0"/>
              </a:rPr>
              <a:t>ront ends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effectLst/>
              <a:latin typeface="Book Antiqua" panose="02040602050305030304" pitchFamily="18" charset="0"/>
              <a:cs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1" u="none" strike="noStrike" cap="none" normalizeH="0" baseline="0" dirty="0" err="1">
                <a:ln>
                  <a:noFill/>
                </a:ln>
                <a:effectLst/>
                <a:latin typeface="Book Antiqua" panose="02040602050305030304" pitchFamily="18" charset="0"/>
              </a:rPr>
              <a:t>pdflatex</a:t>
            </a:r>
            <a:r>
              <a:rPr kumimoji="0" lang="en-US" altLang="en-US" sz="2800" b="0" i="0" u="none" strike="noStrike" cap="none" normalizeH="0" baseline="0" dirty="0">
                <a:ln>
                  <a:noFill/>
                </a:ln>
                <a:effectLst/>
                <a:latin typeface="Book Antiqua" panose="02040602050305030304" pitchFamily="18" charset="0"/>
              </a:rPr>
              <a:t> will produce PDF files directly, and accepts JPG, PNG and PDF graphics files (but not encapsulated postscript files).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Book Antiqua" panose="0204060205030503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Book Antiqua" panose="02040602050305030304" pitchFamily="18" charset="0"/>
              </a:rPr>
              <a:t>latex will produce DVI files and only copes with encapsulated postscript files.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Book Antiqua" panose="0204060205030503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Book Antiqua" panose="02040602050305030304" pitchFamily="18" charset="0"/>
              </a:rPr>
              <a:t>A few facilities (ever fewer) are only available with latex.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Book Antiqua" panose="0204060205030503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Book Antiqua" panose="02040602050305030304" pitchFamily="18" charset="0"/>
              </a:rPr>
              <a:t>In the modern (updated) Latex operating applications has many options and it is automatically install necessary packages.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Book Antiqua" panose="02040602050305030304" pitchFamily="18" charset="0"/>
            </a:endParaRPr>
          </a:p>
        </p:txBody>
      </p:sp>
    </p:spTree>
    <p:extLst>
      <p:ext uri="{BB962C8B-B14F-4D97-AF65-F5344CB8AC3E}">
        <p14:creationId xmlns:p14="http://schemas.microsoft.com/office/powerpoint/2010/main" val="189797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55797-ABD5-4CED-9375-D6C9147D6EAE}"/>
              </a:ext>
            </a:extLst>
          </p:cNvPr>
          <p:cNvSpPr/>
          <p:nvPr/>
        </p:nvSpPr>
        <p:spPr>
          <a:xfrm>
            <a:off x="1276350" y="58846"/>
            <a:ext cx="9867900" cy="6432530"/>
          </a:xfrm>
          <a:prstGeom prst="rect">
            <a:avLst/>
          </a:prstGeom>
        </p:spPr>
        <p:txBody>
          <a:bodyPr wrap="square">
            <a:spAutoFit/>
          </a:bodyPr>
          <a:lstStyle/>
          <a:p>
            <a:pPr fontAlgn="base"/>
            <a:r>
              <a:rPr lang="en-US" sz="3200" b="1" dirty="0">
                <a:latin typeface="Book Antiqua" panose="02040602050305030304" pitchFamily="18" charset="0"/>
              </a:rPr>
              <a:t>Sources of Information</a:t>
            </a:r>
          </a:p>
          <a:p>
            <a:pPr fontAlgn="base"/>
            <a:endParaRPr lang="en-US" sz="2000" dirty="0">
              <a:latin typeface="Book Antiqua" panose="02040602050305030304" pitchFamily="18" charset="0"/>
            </a:endParaRPr>
          </a:p>
          <a:p>
            <a:pPr fontAlgn="base"/>
            <a:r>
              <a:rPr lang="en-US" sz="2000" dirty="0">
                <a:latin typeface="Book Antiqua" panose="02040602050305030304" pitchFamily="18" charset="0"/>
              </a:rPr>
              <a:t>The help system's LaTeX page is quite extensive (and is read over 120k times a year). It includes information on:</a:t>
            </a:r>
          </a:p>
          <a:p>
            <a:pPr algn="just" fontAlgn="base"/>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LaTeX in General</a:t>
            </a:r>
            <a:r>
              <a:rPr lang="en-US" sz="2000" dirty="0">
                <a:latin typeface="Book Antiqua" panose="02040602050305030304" pitchFamily="18" charset="0"/>
              </a:rPr>
              <a:t> - LaTeX: An introduction and Advanced LaTeX are short, locally produced documents. The Not So Short Introduction to LaTeX2e is more extensive.  LaTeX for Word Processor Users introduces LaTeX to those already proficient with Word. Instructions for Preparation of Papers and Monographs looks useful.</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err="1">
                <a:latin typeface="Book Antiqua" panose="02040602050305030304" pitchFamily="18" charset="0"/>
              </a:rPr>
              <a:t>Maths</a:t>
            </a:r>
            <a:r>
              <a:rPr lang="en-US" sz="2000" dirty="0">
                <a:latin typeface="Book Antiqua" panose="02040602050305030304" pitchFamily="18" charset="0"/>
              </a:rPr>
              <a:t> - Try LaTeX </a:t>
            </a:r>
            <a:r>
              <a:rPr lang="en-US" sz="2000" dirty="0" err="1">
                <a:latin typeface="Book Antiqua" panose="02040602050305030304" pitchFamily="18" charset="0"/>
              </a:rPr>
              <a:t>Maths</a:t>
            </a:r>
            <a:r>
              <a:rPr lang="en-US" sz="2000" dirty="0">
                <a:latin typeface="Book Antiqua" panose="02040602050305030304" pitchFamily="18" charset="0"/>
              </a:rPr>
              <a:t> and Graphics Math into LaTeX (by G. </a:t>
            </a:r>
            <a:r>
              <a:rPr lang="en-US" sz="2000" dirty="0" err="1">
                <a:latin typeface="Book Antiqua" panose="02040602050305030304" pitchFamily="18" charset="0"/>
              </a:rPr>
              <a:t>Grätzer</a:t>
            </a:r>
            <a:r>
              <a:rPr lang="en-US" sz="2000" dirty="0">
                <a:latin typeface="Book Antiqua" panose="02040602050305030304" pitchFamily="18" charset="0"/>
              </a:rPr>
              <a:t>).</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Graphics</a:t>
            </a:r>
            <a:r>
              <a:rPr lang="en-US" sz="2000" dirty="0">
                <a:latin typeface="Book Antiqua" panose="02040602050305030304" pitchFamily="18" charset="0"/>
              </a:rPr>
              <a:t> - Try LaTeX </a:t>
            </a:r>
            <a:r>
              <a:rPr lang="en-US" sz="2000" dirty="0" err="1">
                <a:latin typeface="Book Antiqua" panose="02040602050305030304" pitchFamily="18" charset="0"/>
              </a:rPr>
              <a:t>Maths</a:t>
            </a:r>
            <a:r>
              <a:rPr lang="en-US" sz="2000" dirty="0">
                <a:latin typeface="Book Antiqua" panose="02040602050305030304" pitchFamily="18" charset="0"/>
              </a:rPr>
              <a:t> and Graphics or Using Imported Graphics in LaTeX2e Documents (by Keith </a:t>
            </a:r>
            <a:r>
              <a:rPr lang="en-US" sz="2000" dirty="0" err="1">
                <a:latin typeface="Book Antiqua" panose="02040602050305030304" pitchFamily="18" charset="0"/>
              </a:rPr>
              <a:t>Reckdahl</a:t>
            </a:r>
            <a:r>
              <a:rPr lang="en-US" sz="2000" dirty="0">
                <a:latin typeface="Book Antiqua" panose="02040602050305030304" pitchFamily="18" charset="0"/>
              </a:rPr>
              <a:t>).</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Packages</a:t>
            </a:r>
            <a:r>
              <a:rPr lang="en-US" sz="2000" dirty="0">
                <a:latin typeface="Book Antiqua" panose="02040602050305030304" pitchFamily="18" charset="0"/>
              </a:rPr>
              <a:t> - The TeX and LaTeX Catalogue describes packages available elsewhere.</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LaTeX in depth</a:t>
            </a:r>
            <a:r>
              <a:rPr lang="en-US" sz="2000" dirty="0">
                <a:latin typeface="Book Antiqua" panose="02040602050305030304" pitchFamily="18" charset="0"/>
              </a:rPr>
              <a:t> - </a:t>
            </a:r>
            <a:r>
              <a:rPr lang="en-US" sz="2000" dirty="0" err="1">
                <a:latin typeface="Book Antiqua" panose="02040602050305030304" pitchFamily="18" charset="0"/>
                <a:hlinkClick r:id="rId2">
                  <a:extLst>
                    <a:ext uri="{A12FA001-AC4F-418D-AE19-62706E023703}">
                      <ahyp:hlinkClr xmlns:ahyp="http://schemas.microsoft.com/office/drawing/2018/hyperlinkcolor" val="tx"/>
                    </a:ext>
                  </a:extLst>
                </a:hlinkClick>
              </a:rPr>
              <a:t>LaTeXe</a:t>
            </a:r>
            <a:r>
              <a:rPr lang="en-US" sz="2000" dirty="0">
                <a:latin typeface="Book Antiqua" panose="02040602050305030304" pitchFamily="18" charset="0"/>
                <a:hlinkClick r:id="rId2">
                  <a:extLst>
                    <a:ext uri="{A12FA001-AC4F-418D-AE19-62706E023703}">
                      <ahyp:hlinkClr xmlns:ahyp="http://schemas.microsoft.com/office/drawing/2018/hyperlinkcolor" val="tx"/>
                    </a:ext>
                  </a:extLst>
                </a:hlinkClick>
              </a:rPr>
              <a:t> help</a:t>
            </a:r>
            <a:r>
              <a:rPr lang="en-US" sz="2000" dirty="0">
                <a:latin typeface="Book Antiqua" panose="02040602050305030304" pitchFamily="18" charset="0"/>
              </a:rPr>
              <a:t> is an extensive indexed reference.</a:t>
            </a:r>
          </a:p>
          <a:p>
            <a:pPr marL="342900" indent="-342900" algn="just" fontAlgn="base">
              <a:buFont typeface="Arial" panose="020B0604020202020204" pitchFamily="34" charset="0"/>
              <a:buChar char="•"/>
            </a:pPr>
            <a:r>
              <a:rPr lang="en-US" sz="2000" dirty="0">
                <a:latin typeface="Book Antiqua" panose="02040602050305030304" pitchFamily="18" charset="0"/>
              </a:rPr>
              <a:t>and there's also a keyword search of the LaTeX documents on this server.</a:t>
            </a:r>
            <a:endParaRPr lang="en-US" sz="2000" b="0" i="0" dirty="0">
              <a:effectLst/>
              <a:latin typeface="Book Antiqua" panose="02040602050305030304" pitchFamily="18" charset="0"/>
            </a:endParaRPr>
          </a:p>
        </p:txBody>
      </p:sp>
    </p:spTree>
    <p:extLst>
      <p:ext uri="{BB962C8B-B14F-4D97-AF65-F5344CB8AC3E}">
        <p14:creationId xmlns:p14="http://schemas.microsoft.com/office/powerpoint/2010/main" val="387821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16679C7-D1CE-46F7-A5BE-9D55AE441F9C}"/>
              </a:ext>
            </a:extLst>
          </p:cNvPr>
          <p:cNvSpPr>
            <a:spLocks noChangeArrowheads="1"/>
          </p:cNvSpPr>
          <p:nvPr/>
        </p:nvSpPr>
        <p:spPr bwMode="auto">
          <a:xfrm>
            <a:off x="1353609" y="284500"/>
            <a:ext cx="10058400" cy="695575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3200" b="0" i="0" u="sng" strike="noStrike" cap="none" normalizeH="0" baseline="0" dirty="0">
                <a:ln>
                  <a:noFill/>
                </a:ln>
                <a:effectLst/>
                <a:latin typeface="Century Schoolbook" panose="02040604050505020304" pitchFamily="18" charset="0"/>
                <a:cs typeface="Arial" panose="020B0604020202020204" pitchFamily="34" charset="0"/>
              </a:rPr>
              <a:t>S</a:t>
            </a:r>
            <a:r>
              <a:rPr kumimoji="0" lang="en-US" altLang="en-US" sz="3200" b="0" i="0" u="sng" strike="noStrike" cap="none" normalizeH="0" baseline="0" dirty="0" bmk="">
                <a:ln>
                  <a:noFill/>
                </a:ln>
                <a:effectLst/>
                <a:latin typeface="Century Schoolbook" panose="02040604050505020304" pitchFamily="18" charset="0"/>
                <a:cs typeface="Arial" panose="020B0604020202020204" pitchFamily="34" charset="0"/>
              </a:rPr>
              <a:t>etting Up</a:t>
            </a:r>
            <a:endParaRPr kumimoji="0" lang="en-US" altLang="en-US" sz="3200" b="0" i="0" u="none" strike="noStrike" cap="none" normalizeH="0" baseline="0" dirty="0">
              <a:ln>
                <a:noFill/>
              </a:ln>
              <a:effectLst/>
              <a:latin typeface="Century Schoolbook" panose="02040604050505020304" pitchFamily="18" charset="0"/>
              <a:cs typeface="Arial" panose="020B0604020202020204" pitchFamily="34" charset="0"/>
            </a:endParaRPr>
          </a:p>
          <a:p>
            <a:pPr lvl="0" algn="just" defTabSz="914400"/>
            <a:endParaRPr kumimoji="0" lang="en-US" altLang="en-US" sz="2000" b="0" i="0" u="none" strike="noStrike" cap="none" normalizeH="0" baseline="0" dirty="0">
              <a:ln>
                <a:noFill/>
              </a:ln>
              <a:effectLst/>
              <a:latin typeface="Century Schoolbook" panose="02040604050505020304" pitchFamily="18" charset="0"/>
            </a:endParaRPr>
          </a:p>
          <a:p>
            <a:pPr lvl="0" algn="just" defTabSz="914400"/>
            <a:r>
              <a:rPr kumimoji="0" lang="en-US" altLang="en-US" sz="2000" b="0" i="0" u="none" strike="noStrike" cap="none" normalizeH="0" baseline="0" dirty="0">
                <a:ln>
                  <a:noFill/>
                </a:ln>
                <a:effectLst/>
                <a:latin typeface="Century Schoolbook" panose="02040604050505020304" pitchFamily="18" charset="0"/>
              </a:rPr>
              <a:t>The document </a:t>
            </a:r>
            <a:r>
              <a:rPr kumimoji="0" lang="en-US" altLang="en-US" sz="2000" b="0" i="1" u="none" strike="noStrike" cap="none" normalizeH="0" baseline="0" dirty="0">
                <a:ln>
                  <a:noFill/>
                </a:ln>
                <a:effectLst/>
                <a:latin typeface="Century Schoolbook" panose="02040604050505020304" pitchFamily="18" charset="0"/>
              </a:rPr>
              <a:t>class</a:t>
            </a:r>
            <a:r>
              <a:rPr kumimoji="0" lang="en-US" altLang="en-US" sz="2000" b="0" i="0" u="none" strike="noStrike" cap="none" normalizeH="0" baseline="0" dirty="0">
                <a:ln>
                  <a:noFill/>
                </a:ln>
                <a:effectLst/>
                <a:latin typeface="Century Schoolbook" panose="02040604050505020304" pitchFamily="18" charset="0"/>
              </a:rPr>
              <a:t> specified in the </a:t>
            </a:r>
            <a:r>
              <a:rPr kumimoji="0" lang="en-US" altLang="en-US" sz="2000" b="0" i="0" u="none" strike="noStrike" cap="none" normalizeH="0" baseline="0" dirty="0">
                <a:ln>
                  <a:noFill/>
                </a:ln>
                <a:solidFill>
                  <a:srgbClr val="FFFF00"/>
                </a:solidFill>
                <a:effectLst/>
                <a:latin typeface="Century Schoolbook" panose="02040604050505020304" pitchFamily="18" charset="0"/>
              </a:rPr>
              <a:t>"\</a:t>
            </a:r>
            <a:r>
              <a:rPr kumimoji="0" lang="en-US" altLang="en-US" sz="2000" b="0" i="0" u="none" strike="noStrike" cap="none" normalizeH="0" baseline="0" dirty="0" err="1">
                <a:ln>
                  <a:noFill/>
                </a:ln>
                <a:solidFill>
                  <a:srgbClr val="FFFF00"/>
                </a:solidFill>
                <a:effectLst/>
                <a:latin typeface="Century Schoolbook" panose="02040604050505020304" pitchFamily="18" charset="0"/>
              </a:rPr>
              <a:t>documentclass</a:t>
            </a:r>
            <a:r>
              <a:rPr kumimoji="0" lang="en-US" altLang="en-US" sz="2000" b="0" i="0" u="none" strike="noStrike" cap="none" normalizeH="0" baseline="0" dirty="0">
                <a:ln>
                  <a:noFill/>
                </a:ln>
                <a:solidFill>
                  <a:srgbClr val="FFFF00"/>
                </a:solidFill>
                <a:effectLst/>
                <a:latin typeface="Century Schoolbook" panose="02040604050505020304" pitchFamily="18" charset="0"/>
              </a:rPr>
              <a:t>" </a:t>
            </a:r>
            <a:r>
              <a:rPr kumimoji="0" lang="en-US" altLang="en-US" sz="2000" b="0" i="0" u="none" strike="noStrike" cap="none" normalizeH="0" baseline="0" dirty="0">
                <a:ln>
                  <a:noFill/>
                </a:ln>
                <a:effectLst/>
                <a:latin typeface="Century Schoolbook" panose="02040604050505020304" pitchFamily="18" charset="0"/>
              </a:rPr>
              <a:t>line determines the basic appearance of the document (rather in the way that templates or Master Pages do in other programs). </a:t>
            </a:r>
          </a:p>
          <a:p>
            <a:pPr lvl="0" algn="just" defTabSz="914400"/>
            <a:r>
              <a:rPr kumimoji="0" lang="en-US" altLang="en-US" sz="2000" b="0" u="none" strike="noStrike" cap="none" normalizeH="0" baseline="0" dirty="0">
                <a:ln>
                  <a:noFill/>
                </a:ln>
                <a:solidFill>
                  <a:srgbClr val="FF0000"/>
                </a:solidFill>
                <a:effectLst/>
                <a:latin typeface="Century Schoolbook" panose="02040604050505020304" pitchFamily="18" charset="0"/>
              </a:rPr>
              <a:t>Packages</a:t>
            </a:r>
            <a:r>
              <a:rPr kumimoji="0" lang="en-US" altLang="en-US" sz="2000" b="0" i="0" u="none" strike="noStrike" cap="none" normalizeH="0" baseline="0" dirty="0">
                <a:ln>
                  <a:noFill/>
                </a:ln>
                <a:effectLst/>
                <a:latin typeface="Century Schoolbook" panose="02040604050505020304" pitchFamily="18" charset="0"/>
              </a:rPr>
              <a:t> (loaded in using the </a:t>
            </a:r>
            <a:r>
              <a:rPr kumimoji="0" lang="en-US" altLang="en-US" sz="2000" b="0" i="0" u="none" strike="noStrike" cap="none" normalizeH="0" baseline="0" dirty="0">
                <a:ln>
                  <a:noFill/>
                </a:ln>
                <a:solidFill>
                  <a:srgbClr val="FFFF00"/>
                </a:solidFill>
                <a:effectLst/>
                <a:latin typeface="Century Schoolbook" panose="02040604050505020304" pitchFamily="18" charset="0"/>
              </a:rPr>
              <a:t>"\</a:t>
            </a:r>
            <a:r>
              <a:rPr kumimoji="0" lang="en-US" altLang="en-US" sz="2000" b="0" i="0" u="none" strike="noStrike" cap="none" normalizeH="0" baseline="0" dirty="0" err="1">
                <a:ln>
                  <a:noFill/>
                </a:ln>
                <a:solidFill>
                  <a:srgbClr val="FFFF00"/>
                </a:solidFill>
                <a:effectLst/>
                <a:latin typeface="Century Schoolbook" panose="02040604050505020304" pitchFamily="18" charset="0"/>
              </a:rPr>
              <a:t>usepackage</a:t>
            </a:r>
            <a:r>
              <a:rPr kumimoji="0" lang="en-US" altLang="en-US" sz="2000" b="0" i="0" u="none" strike="noStrike" cap="none" normalizeH="0" baseline="0" dirty="0">
                <a:ln>
                  <a:noFill/>
                </a:ln>
                <a:solidFill>
                  <a:srgbClr val="FFFF00"/>
                </a:solidFill>
                <a:effectLst/>
                <a:latin typeface="Century Schoolbook" panose="02040604050505020304" pitchFamily="18" charset="0"/>
              </a:rPr>
              <a:t>" </a:t>
            </a:r>
            <a:r>
              <a:rPr kumimoji="0" lang="en-US" altLang="en-US" sz="2000" b="0" i="0" u="none" strike="noStrike" cap="none" normalizeH="0" baseline="0" dirty="0">
                <a:ln>
                  <a:noFill/>
                </a:ln>
                <a:effectLst/>
                <a:latin typeface="Century Schoolbook" panose="02040604050505020304" pitchFamily="18" charset="0"/>
              </a:rPr>
              <a:t>command) are add-ons that augment or change the standard LaTeX features. Both classes and packages can be given options by using square brackets. </a:t>
            </a:r>
          </a:p>
          <a:p>
            <a:pPr lvl="0" algn="just" defTabSz="914400"/>
            <a:endParaRPr lang="en-US" altLang="en-US" sz="2000" dirty="0">
              <a:latin typeface="Century Schoolbook" panose="02040604050505020304" pitchFamily="18" charset="0"/>
            </a:endParaRPr>
          </a:p>
          <a:p>
            <a:pPr lvl="0" algn="just" defTabSz="914400"/>
            <a:r>
              <a:rPr lang="en-US" altLang="en-US" sz="2000" b="1" dirty="0">
                <a:solidFill>
                  <a:srgbClr val="FF0000"/>
                </a:solidFill>
                <a:latin typeface="Century Schoolbook" panose="02040604050505020304" pitchFamily="18" charset="0"/>
              </a:rPr>
              <a:t>Classes</a:t>
            </a:r>
            <a:r>
              <a:rPr lang="en-US" altLang="en-US" sz="2000" dirty="0">
                <a:solidFill>
                  <a:srgbClr val="FF0000"/>
                </a:solidFill>
                <a:latin typeface="Century Schoolbook" panose="02040604050505020304" pitchFamily="18" charset="0"/>
              </a:rPr>
              <a:t> </a:t>
            </a:r>
            <a:r>
              <a:rPr lang="en-US" altLang="en-US" sz="2000" dirty="0">
                <a:latin typeface="Century Schoolbook" panose="02040604050505020304" pitchFamily="18" charset="0"/>
              </a:rPr>
              <a:t>- Standard LaTeX has few standard classes of document. The most relevant for longer documents are article, report, and book. The differences are minor</a:t>
            </a:r>
          </a:p>
          <a:p>
            <a:pPr lvl="0" algn="just" defTabSz="914400"/>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book - </a:t>
            </a:r>
            <a:r>
              <a:rPr lang="en-US" altLang="en-US" sz="2000" dirty="0">
                <a:latin typeface="Century Schoolbook" panose="02040604050505020304" pitchFamily="18" charset="0"/>
              </a:rPr>
              <a:t>can contain parts and chapters. subparagraphs possible. New chapters begin on a right page. Supports </a:t>
            </a:r>
            <a:r>
              <a:rPr lang="en-US" altLang="en-US" sz="2000" dirty="0">
                <a:solidFill>
                  <a:srgbClr val="FFFF00"/>
                </a:solidFill>
                <a:latin typeface="Century Schoolbook" panose="02040604050505020304" pitchFamily="18" charset="0"/>
              </a:rPr>
              <a:t>\frontmatter, \</a:t>
            </a:r>
            <a:r>
              <a:rPr lang="en-US" altLang="en-US" sz="2000" dirty="0" err="1">
                <a:solidFill>
                  <a:srgbClr val="FFFF00"/>
                </a:solidFill>
                <a:latin typeface="Century Schoolbook" panose="02040604050505020304" pitchFamily="18" charset="0"/>
              </a:rPr>
              <a:t>mainmatter</a:t>
            </a:r>
            <a:r>
              <a:rPr lang="en-US" altLang="en-US" sz="2000" dirty="0">
                <a:solidFill>
                  <a:srgbClr val="FFFF00"/>
                </a:solidFill>
                <a:latin typeface="Century Schoolbook" panose="02040604050505020304" pitchFamily="18" charset="0"/>
              </a:rPr>
              <a:t> </a:t>
            </a:r>
            <a:r>
              <a:rPr lang="en-US" altLang="en-US" sz="2000" dirty="0">
                <a:latin typeface="Century Schoolbook" panose="02040604050505020304" pitchFamily="18" charset="0"/>
              </a:rPr>
              <a:t>and </a:t>
            </a:r>
            <a:r>
              <a:rPr lang="en-US" altLang="en-US" sz="2000" dirty="0">
                <a:solidFill>
                  <a:srgbClr val="FFFF00"/>
                </a:solidFill>
                <a:latin typeface="Century Schoolbook" panose="02040604050505020304" pitchFamily="18" charset="0"/>
              </a:rPr>
              <a:t>\backmatter </a:t>
            </a:r>
            <a:r>
              <a:rPr lang="en-US" altLang="en-US" sz="2000" dirty="0">
                <a:latin typeface="Century Schoolbook" panose="02040604050505020304" pitchFamily="18" charset="0"/>
              </a:rPr>
              <a:t>commands.</a:t>
            </a:r>
          </a:p>
          <a:p>
            <a:pPr lvl="0" algn="just" defTabSz="914400">
              <a:buFontTx/>
              <a:buChar char="•"/>
            </a:pPr>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report </a:t>
            </a:r>
            <a:r>
              <a:rPr lang="en-US" altLang="en-US" sz="2000" dirty="0">
                <a:latin typeface="Century Schoolbook" panose="02040604050505020304" pitchFamily="18" charset="0"/>
              </a:rPr>
              <a:t>- can contain chapters. Numbering starts at 0. New chapters begin on a right page.</a:t>
            </a:r>
          </a:p>
          <a:p>
            <a:pPr lvl="0" algn="just" defTabSz="914400">
              <a:buFontTx/>
              <a:buChar char="•"/>
            </a:pPr>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article - </a:t>
            </a:r>
            <a:r>
              <a:rPr lang="en-US" altLang="en-US" sz="2000" dirty="0">
                <a:latin typeface="Century Schoolbook" panose="02040604050505020304" pitchFamily="18" charset="0"/>
              </a:rPr>
              <a:t>no parts. Numbering begins at 1.</a:t>
            </a:r>
          </a:p>
          <a:p>
            <a:pPr lvl="0" algn="just" defTabSz="914400"/>
            <a:endParaRPr lang="en-US" altLang="en-US" sz="2000" dirty="0">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entury Schoolbook" panose="02040604050505020304" pitchFamily="18" charset="0"/>
            </a:endParaRPr>
          </a:p>
        </p:txBody>
      </p:sp>
      <p:sp>
        <p:nvSpPr>
          <p:cNvPr id="5" name="Rectangle 2">
            <a:extLst>
              <a:ext uri="{FF2B5EF4-FFF2-40B4-BE49-F238E27FC236}">
                <a16:creationId xmlns:a16="http://schemas.microsoft.com/office/drawing/2014/main" id="{EE54441B-3093-43AD-B754-ACB346CCE1AD}"/>
              </a:ext>
            </a:extLst>
          </p:cNvPr>
          <p:cNvSpPr>
            <a:spLocks noChangeArrowheads="1"/>
          </p:cNvSpPr>
          <p:nvPr/>
        </p:nvSpPr>
        <p:spPr bwMode="auto">
          <a:xfrm>
            <a:off x="177800" y="2249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07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31CCC30-CE90-4B9E-82CE-4A3F0C0940E5}"/>
              </a:ext>
            </a:extLst>
          </p:cNvPr>
          <p:cNvSpPr>
            <a:spLocks noChangeArrowheads="1"/>
          </p:cNvSpPr>
          <p:nvPr/>
        </p:nvSpPr>
        <p:spPr bwMode="auto">
          <a:xfrm>
            <a:off x="1145406" y="474345"/>
            <a:ext cx="10142636" cy="590931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FF0000"/>
                </a:solidFill>
                <a:effectLst/>
                <a:latin typeface="Verdana" panose="020B0604030504040204" pitchFamily="34" charset="0"/>
              </a:rPr>
              <a:t>Journals</a:t>
            </a:r>
            <a:r>
              <a:rPr kumimoji="0" lang="en-US" altLang="en-US" sz="3200" b="0" i="0" u="none" strike="noStrike" cap="none" normalizeH="0" baseline="0" dirty="0">
                <a:ln>
                  <a:noFill/>
                </a:ln>
                <a:effectLst/>
                <a:latin typeface="Verdana" panose="020B0604030504040204" pitchFamily="34" charset="0"/>
              </a:rPr>
              <a:t> have their own class files.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(e.g.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The Royal Society's </a:t>
            </a:r>
            <a:r>
              <a:rPr kumimoji="0" lang="en-US" altLang="en-US" sz="3200" b="0" i="0" u="none" strike="noStrike" cap="none" normalizeH="0" baseline="0" dirty="0" err="1">
                <a:ln>
                  <a:noFill/>
                </a:ln>
                <a:effectLst/>
                <a:latin typeface="inherit"/>
              </a:rPr>
              <a:t>rs</a:t>
            </a:r>
            <a:r>
              <a:rPr kumimoji="0" lang="en-US" altLang="en-US" sz="3200" b="0" i="0" u="none" strike="noStrike" cap="none" normalizeH="0" baseline="0" dirty="0">
                <a:ln>
                  <a:noFill/>
                </a:ln>
                <a:effectLst/>
                <a:latin typeface="Verdana" panose="020B0604030504040204" pitchFamily="34" charset="0"/>
              </a:rPr>
              <a:t> class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Elsevier's </a:t>
            </a:r>
            <a:r>
              <a:rPr kumimoji="0" lang="en-US" altLang="en-US" sz="3200" b="0" i="0" u="none" strike="noStrike" cap="none" normalizeH="0" baseline="0" dirty="0" err="1">
                <a:ln>
                  <a:noFill/>
                </a:ln>
                <a:effectLst/>
                <a:latin typeface="inherit"/>
              </a:rPr>
              <a:t>elsart</a:t>
            </a:r>
            <a:r>
              <a:rPr kumimoji="0" lang="en-US" altLang="en-US" sz="3200" b="0" i="0" u="none" strike="noStrike" cap="none" normalizeH="0" baseline="0" dirty="0">
                <a:ln>
                  <a:noFill/>
                </a:ln>
                <a:effectLst/>
                <a:latin typeface="Verdana" panose="020B0604030504040204" pitchFamily="34" charset="0"/>
              </a:rPr>
              <a:t> class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latin typeface="Verdana" panose="020B0604030504040204" pitchFamily="34" charset="0"/>
              </a:rPr>
              <a:t>S</a:t>
            </a:r>
            <a:r>
              <a:rPr kumimoji="0" lang="en-US" altLang="en-US" sz="3200" b="0" i="0" u="none" strike="noStrike" cap="none" normalizeH="0" baseline="0" dirty="0">
                <a:ln>
                  <a:noFill/>
                </a:ln>
                <a:effectLst/>
                <a:latin typeface="Verdana" panose="020B0604030504040204" pitchFamily="34" charset="0"/>
              </a:rPr>
              <a:t>ome </a:t>
            </a:r>
            <a:r>
              <a:rPr kumimoji="0" lang="en-US" altLang="en-US" sz="3200" b="0" i="0" u="none" strike="noStrike" cap="none" normalizeH="0" baseline="0" dirty="0">
                <a:ln>
                  <a:noFill/>
                </a:ln>
                <a:effectLst/>
                <a:latin typeface="inherit"/>
                <a:hlinkClick r:id="rId2">
                  <a:extLst>
                    <a:ext uri="{A12FA001-AC4F-418D-AE19-62706E023703}">
                      <ahyp:hlinkClr xmlns:ahyp="http://schemas.microsoft.com/office/drawing/2018/hyperlinkcolor" val="tx"/>
                    </a:ext>
                  </a:extLst>
                </a:hlinkClick>
              </a:rPr>
              <a:t>IEEE</a:t>
            </a:r>
            <a:r>
              <a:rPr kumimoji="0" lang="en-US" altLang="en-US" sz="3200" b="0" i="0" u="none" strike="noStrike" cap="none" normalizeH="0" baseline="0" dirty="0">
                <a:ln>
                  <a:noFill/>
                </a:ln>
                <a:effectLst/>
                <a:latin typeface="Verdana" panose="020B0604030504040204" pitchFamily="34" charset="0"/>
              </a:rPr>
              <a:t> material, etc.</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There are several </a:t>
            </a:r>
            <a:r>
              <a:rPr kumimoji="0" lang="en-US" altLang="en-US" sz="3200" b="0" i="0" u="none" strike="noStrike" cap="none" normalizeH="0" baseline="0" dirty="0">
                <a:ln>
                  <a:noFill/>
                </a:ln>
                <a:solidFill>
                  <a:srgbClr val="FF0000"/>
                </a:solidFill>
                <a:effectLst/>
                <a:latin typeface="Verdana" panose="020B0604030504040204" pitchFamily="34" charset="0"/>
              </a:rPr>
              <a:t>thesis-related</a:t>
            </a:r>
            <a:r>
              <a:rPr kumimoji="0" lang="en-US" altLang="en-US" sz="3200" b="0" i="0" u="none" strike="noStrike" cap="none" normalizeH="0" baseline="0" dirty="0">
                <a:ln>
                  <a:noFill/>
                </a:ln>
                <a:effectLst/>
                <a:latin typeface="Verdana" panose="020B0604030504040204" pitchFamily="34" charset="0"/>
              </a:rPr>
              <a:t> classes around. Most are university-specific. Some have been designed for easy customization.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effectLst/>
                <a:latin typeface="Verdana" panose="020B0604030504040204" pitchFamily="34" charset="0"/>
              </a:rPr>
              <a:t>E.g</a:t>
            </a:r>
            <a:r>
              <a:rPr kumimoji="0" lang="en-US" altLang="en-US" sz="3200" b="0" i="0" u="none" strike="noStrike" cap="none" normalizeH="0" baseline="0" dirty="0">
                <a:ln>
                  <a:noFill/>
                </a:ln>
                <a:effectLst/>
                <a:latin typeface="Verdana" panose="020B060403050404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effectLst/>
                <a:latin typeface="inherit"/>
                <a:hlinkClick r:id="rId3">
                  <a:extLst>
                    <a:ext uri="{A12FA001-AC4F-418D-AE19-62706E023703}">
                      <ahyp:hlinkClr xmlns:ahyp="http://schemas.microsoft.com/office/drawing/2018/hyperlinkcolor" val="tx"/>
                    </a:ext>
                  </a:extLst>
                </a:hlinkClick>
              </a:rPr>
              <a:t>ucthesis</a:t>
            </a:r>
            <a:r>
              <a:rPr kumimoji="0" lang="en-US" altLang="en-US" sz="3200" b="0" i="0" u="none" strike="noStrike" cap="none" normalizeH="0" baseline="0" dirty="0">
                <a:ln>
                  <a:noFill/>
                </a:ln>
                <a:effectLst/>
                <a:latin typeface="Verdana" panose="020B0604030504040204" pitchFamily="34" charset="0"/>
              </a:rPr>
              <a:t> from the University of California.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p:txBody>
      </p:sp>
    </p:spTree>
    <p:extLst>
      <p:ext uri="{BB962C8B-B14F-4D97-AF65-F5344CB8AC3E}">
        <p14:creationId xmlns:p14="http://schemas.microsoft.com/office/powerpoint/2010/main" val="336900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EBA6-387D-411E-AE92-8E4F4578C6B2}"/>
              </a:ext>
            </a:extLst>
          </p:cNvPr>
          <p:cNvSpPr>
            <a:spLocks noGrp="1"/>
          </p:cNvSpPr>
          <p:nvPr>
            <p:ph type="title"/>
          </p:nvPr>
        </p:nvSpPr>
        <p:spPr/>
        <p:txBody>
          <a:bodyPr/>
          <a:lstStyle/>
          <a:p>
            <a:r>
              <a:rPr lang="en-US" dirty="0" err="1"/>
              <a:t>pACKAGES</a:t>
            </a:r>
            <a:endParaRPr lang="en-US" dirty="0"/>
          </a:p>
        </p:txBody>
      </p:sp>
      <p:sp>
        <p:nvSpPr>
          <p:cNvPr id="3" name="Content Placeholder 2">
            <a:extLst>
              <a:ext uri="{FF2B5EF4-FFF2-40B4-BE49-F238E27FC236}">
                <a16:creationId xmlns:a16="http://schemas.microsoft.com/office/drawing/2014/main" id="{111C7936-5917-45B8-BCCE-411A6E95A53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EE295D-F945-4D27-85F7-0BCA0242E75A}"/>
              </a:ext>
            </a:extLst>
          </p:cNvPr>
          <p:cNvPicPr>
            <a:picLocks noChangeAspect="1"/>
          </p:cNvPicPr>
          <p:nvPr/>
        </p:nvPicPr>
        <p:blipFill rotWithShape="1">
          <a:blip r:embed="rId2"/>
          <a:srcRect l="2359" t="18277" r="20999" b="20300"/>
          <a:stretch/>
        </p:blipFill>
        <p:spPr>
          <a:xfrm>
            <a:off x="1141412" y="1828415"/>
            <a:ext cx="9793288" cy="4414889"/>
          </a:xfrm>
          <a:prstGeom prst="rect">
            <a:avLst/>
          </a:prstGeom>
        </p:spPr>
      </p:pic>
    </p:spTree>
    <p:extLst>
      <p:ext uri="{BB962C8B-B14F-4D97-AF65-F5344CB8AC3E}">
        <p14:creationId xmlns:p14="http://schemas.microsoft.com/office/powerpoint/2010/main" val="82271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26B0-CD59-4F8A-910A-B8E1FEE2CED9}"/>
              </a:ext>
            </a:extLst>
          </p:cNvPr>
          <p:cNvSpPr>
            <a:spLocks noGrp="1"/>
          </p:cNvSpPr>
          <p:nvPr>
            <p:ph type="title"/>
          </p:nvPr>
        </p:nvSpPr>
        <p:spPr>
          <a:xfrm>
            <a:off x="1143001" y="0"/>
            <a:ext cx="9905998" cy="1478570"/>
          </a:xfrm>
        </p:spPr>
        <p:txBody>
          <a:bodyPr/>
          <a:lstStyle/>
          <a:p>
            <a:r>
              <a:rPr lang="en-US" dirty="0"/>
              <a:t>Install Packages</a:t>
            </a:r>
          </a:p>
        </p:txBody>
      </p:sp>
      <p:pic>
        <p:nvPicPr>
          <p:cNvPr id="4" name="Picture 3">
            <a:extLst>
              <a:ext uri="{FF2B5EF4-FFF2-40B4-BE49-F238E27FC236}">
                <a16:creationId xmlns:a16="http://schemas.microsoft.com/office/drawing/2014/main" id="{4BD33083-34D8-4B2F-B324-71F66EA8C0D2}"/>
              </a:ext>
            </a:extLst>
          </p:cNvPr>
          <p:cNvPicPr>
            <a:picLocks noChangeAspect="1"/>
          </p:cNvPicPr>
          <p:nvPr/>
        </p:nvPicPr>
        <p:blipFill rotWithShape="1">
          <a:blip r:embed="rId2"/>
          <a:srcRect l="3287" t="17379" r="3174" b="15356"/>
          <a:stretch/>
        </p:blipFill>
        <p:spPr>
          <a:xfrm>
            <a:off x="1247777" y="1322477"/>
            <a:ext cx="9553574" cy="3864464"/>
          </a:xfrm>
          <a:prstGeom prst="rect">
            <a:avLst/>
          </a:prstGeom>
        </p:spPr>
      </p:pic>
      <p:pic>
        <p:nvPicPr>
          <p:cNvPr id="5" name="Picture 4">
            <a:extLst>
              <a:ext uri="{FF2B5EF4-FFF2-40B4-BE49-F238E27FC236}">
                <a16:creationId xmlns:a16="http://schemas.microsoft.com/office/drawing/2014/main" id="{A0BC968A-E70B-424E-B74F-F35D453C7388}"/>
              </a:ext>
            </a:extLst>
          </p:cNvPr>
          <p:cNvPicPr>
            <a:picLocks noChangeAspect="1"/>
          </p:cNvPicPr>
          <p:nvPr/>
        </p:nvPicPr>
        <p:blipFill rotWithShape="1">
          <a:blip r:embed="rId3"/>
          <a:srcRect l="4766" t="31667" r="8517" b="22222"/>
          <a:stretch/>
        </p:blipFill>
        <p:spPr>
          <a:xfrm>
            <a:off x="5172075" y="4429125"/>
            <a:ext cx="6657975" cy="1681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8944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897</TotalTime>
  <Words>946</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Rounded MT Bold</vt:lpstr>
      <vt:lpstr>Bahnschrift SemiBold Condensed</vt:lpstr>
      <vt:lpstr>Book Antiqua</vt:lpstr>
      <vt:lpstr>Century Schoolbook</vt:lpstr>
      <vt:lpstr>inherit</vt:lpstr>
      <vt:lpstr>Tw Cen MT</vt:lpstr>
      <vt:lpstr>Verdana</vt:lpstr>
      <vt:lpstr>Wingdings</vt:lpstr>
      <vt:lpstr>Circuit</vt:lpstr>
      <vt:lpstr>Day -3: LATEX Course Report, Article, Chapter and Thesis &amp; Relevant packages</vt:lpstr>
      <vt:lpstr>Contents</vt:lpstr>
      <vt:lpstr>Writing with LaTeX</vt:lpstr>
      <vt:lpstr>PowerPoint Presentation</vt:lpstr>
      <vt:lpstr>PowerPoint Presentation</vt:lpstr>
      <vt:lpstr>PowerPoint Presentation</vt:lpstr>
      <vt:lpstr>PowerPoint Presentation</vt:lpstr>
      <vt:lpstr>pACKAGES</vt:lpstr>
      <vt:lpstr>Install Packages</vt:lpstr>
      <vt:lpstr>PowerPoint Presentation</vt:lpstr>
      <vt:lpstr>PowerPoint Presentation</vt:lpstr>
      <vt:lpstr>PowerPoint Presentation</vt:lpstr>
      <vt:lpstr>PowerPoint Presentation</vt:lpstr>
      <vt:lpstr>PowerPoint Presentation</vt:lpstr>
      <vt:lpstr>PowerPoint Presentation</vt:lpstr>
      <vt:lpstr>Example 01  Small letter   </vt:lpstr>
      <vt:lpstr>Example 02  Small REport   </vt:lpstr>
      <vt:lpstr>Example 03  REPORT  </vt:lpstr>
      <vt:lpstr>Example 04 : journals  IEEE JOURNAL  Nature (Scientific reports)  </vt:lpstr>
      <vt:lpstr>Example 05  BOOK/THESIS CHAPTER  </vt:lpstr>
      <vt:lpstr>Example 06  THESIS </vt:lpstr>
      <vt:lpstr>Example 07  book </vt:lpstr>
      <vt:lpstr>Take home Message</vt:lpstr>
      <vt:lpstr>Thanks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Lyapunov Exponent</dc:title>
  <dc:creator>Sabarathinam S</dc:creator>
  <cp:lastModifiedBy>Sabarathinam S</cp:lastModifiedBy>
  <cp:revision>59</cp:revision>
  <dcterms:created xsi:type="dcterms:W3CDTF">2020-04-22T08:06:38Z</dcterms:created>
  <dcterms:modified xsi:type="dcterms:W3CDTF">2020-06-15T17:02:12Z</dcterms:modified>
</cp:coreProperties>
</file>