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96" r:id="rId1"/>
  </p:sldMasterIdLst>
  <p:sldIdLst>
    <p:sldId id="256" r:id="rId2"/>
    <p:sldId id="291" r:id="rId3"/>
    <p:sldId id="292" r:id="rId4"/>
    <p:sldId id="293" r:id="rId5"/>
    <p:sldId id="294" r:id="rId6"/>
    <p:sldId id="295" r:id="rId7"/>
    <p:sldId id="296" r:id="rId8"/>
    <p:sldId id="302" r:id="rId9"/>
    <p:sldId id="298" r:id="rId10"/>
    <p:sldId id="303" r:id="rId11"/>
    <p:sldId id="304" r:id="rId12"/>
    <p:sldId id="299" r:id="rId13"/>
    <p:sldId id="300" r:id="rId14"/>
    <p:sldId id="301" r:id="rId15"/>
    <p:sldId id="305" r:id="rId16"/>
    <p:sldId id="306" r:id="rId17"/>
    <p:sldId id="30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D73B53-FAED-4B01-93AA-31D2614C61B3}" type="datetimeFigureOut">
              <a:rPr lang="en-US" smtClean="0"/>
              <a:t>6/14/2020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3500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4845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77176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164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51823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0305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019141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26268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150219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6279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80424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036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418944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51640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95109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317938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73B53-FAED-4B01-93AA-31D2614C61B3}"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7CCF1-9EA4-40DB-806C-BE832DAB89A9}" type="slidenum">
              <a:rPr lang="en-US" smtClean="0"/>
              <a:t>‹#›</a:t>
            </a:fld>
            <a:endParaRPr lang="en-US" dirty="0"/>
          </a:p>
        </p:txBody>
      </p:sp>
    </p:spTree>
    <p:extLst>
      <p:ext uri="{BB962C8B-B14F-4D97-AF65-F5344CB8AC3E}">
        <p14:creationId xmlns:p14="http://schemas.microsoft.com/office/powerpoint/2010/main" val="257759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D73B53-FAED-4B01-93AA-31D2614C61B3}" type="datetimeFigureOut">
              <a:rPr lang="en-US" smtClean="0"/>
              <a:t>6/14/2020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87CCF1-9EA4-40DB-806C-BE832DAB89A9}" type="slidenum">
              <a:rPr lang="en-US" smtClean="0"/>
              <a:t>‹#›</a:t>
            </a:fld>
            <a:endParaRPr lang="en-US" dirty="0"/>
          </a:p>
        </p:txBody>
      </p:sp>
    </p:spTree>
    <p:extLst>
      <p:ext uri="{BB962C8B-B14F-4D97-AF65-F5344CB8AC3E}">
        <p14:creationId xmlns:p14="http://schemas.microsoft.com/office/powerpoint/2010/main" val="25549520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tp://ctan.tug.org/tex-archive/macros/latex/contrib/endfloat/endfloat.pdf" TargetMode="External"/><Relationship Id="rId7" Type="http://schemas.openxmlformats.org/officeDocument/2006/relationships/hyperlink" Target="ftp://ftp.tex.ac.uk/tex-archive/macros/latex/required/amslatex/math/amsldoc.pdf" TargetMode="External"/><Relationship Id="rId2" Type="http://schemas.openxmlformats.org/officeDocument/2006/relationships/hyperlink" Target="http://www-h.eng.cam.ac.uk/help/tpl/textprocessing/float_hint.html" TargetMode="External"/><Relationship Id="rId1" Type="http://schemas.openxmlformats.org/officeDocument/2006/relationships/slideLayout" Target="../slideLayouts/slideLayout2.xml"/><Relationship Id="rId6" Type="http://schemas.openxmlformats.org/officeDocument/2006/relationships/hyperlink" Target="http://www.tug.org/pracjourn/2007-1/mori/mori.pdf" TargetMode="External"/><Relationship Id="rId5" Type="http://schemas.openxmlformats.org/officeDocument/2006/relationships/hyperlink" Target="ftp://ctan.tug.org/tex-archive/info/epslatex.pdf" TargetMode="External"/><Relationship Id="rId4" Type="http://schemas.openxmlformats.org/officeDocument/2006/relationships/hyperlink" Target="http://www-h.eng.cam.ac.uk/help/tpl/textprocessing/latex_maths+pix/latex_maths+pi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s.adelaide.edu.au/anthony.roberts/LaTeX/Others/latex2e.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tp://ftp.cup.cam.ac.uk/pub/texarchive/journals/latex/" TargetMode="External"/><Relationship Id="rId2" Type="http://schemas.openxmlformats.org/officeDocument/2006/relationships/hyperlink" Target="http://www.ieee.org/pubs/authors.html" TargetMode="External"/><Relationship Id="rId1" Type="http://schemas.openxmlformats.org/officeDocument/2006/relationships/slideLayout" Target="../slideLayouts/slideLayout2.xml"/><Relationship Id="rId4" Type="http://schemas.openxmlformats.org/officeDocument/2006/relationships/hyperlink" Target="http://tug.ctan.org/tex-archive/macros/latex/contrib/ucthesi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DBA6-F48C-41C8-8C77-FB264B88C4A4}"/>
              </a:ext>
            </a:extLst>
          </p:cNvPr>
          <p:cNvSpPr>
            <a:spLocks noGrp="1"/>
          </p:cNvSpPr>
          <p:nvPr>
            <p:ph type="ctrTitle"/>
          </p:nvPr>
        </p:nvSpPr>
        <p:spPr>
          <a:xfrm>
            <a:off x="1971674" y="868362"/>
            <a:ext cx="8791575" cy="2387600"/>
          </a:xfrm>
        </p:spPr>
        <p:txBody>
          <a:bodyPr>
            <a:normAutofit/>
          </a:bodyPr>
          <a:lstStyle/>
          <a:p>
            <a:r>
              <a:rPr lang="en-US" b="1" dirty="0">
                <a:latin typeface="Arial Rounded MT Bold" panose="020F0704030504030204" pitchFamily="34" charset="0"/>
              </a:rPr>
              <a:t>Day -3: LATEX Course</a:t>
            </a:r>
            <a:br>
              <a:rPr lang="en-US" b="1" dirty="0">
                <a:latin typeface="Arial Rounded MT Bold" panose="020F0704030504030204" pitchFamily="34" charset="0"/>
              </a:rPr>
            </a:br>
            <a:r>
              <a:rPr lang="en-US" sz="2800" b="1" dirty="0">
                <a:latin typeface="Arial Rounded MT Bold" panose="020F0704030504030204" pitchFamily="34" charset="0"/>
              </a:rPr>
              <a:t>Report, Article, Chapter and Thesis</a:t>
            </a:r>
            <a:br>
              <a:rPr lang="en-US" sz="2800" b="1" dirty="0">
                <a:latin typeface="Arial Rounded MT Bold" panose="020F0704030504030204" pitchFamily="34" charset="0"/>
              </a:rPr>
            </a:br>
            <a:r>
              <a:rPr lang="en-US" sz="2800" b="1" dirty="0">
                <a:latin typeface="Arial Rounded MT Bold" panose="020F0704030504030204" pitchFamily="34" charset="0"/>
              </a:rPr>
              <a:t>&amp; Relevant packages</a:t>
            </a:r>
          </a:p>
        </p:txBody>
      </p:sp>
      <p:sp>
        <p:nvSpPr>
          <p:cNvPr id="3" name="Subtitle 2">
            <a:extLst>
              <a:ext uri="{FF2B5EF4-FFF2-40B4-BE49-F238E27FC236}">
                <a16:creationId xmlns:a16="http://schemas.microsoft.com/office/drawing/2014/main" id="{48E6DD41-011F-4113-A872-232A89BAAAB2}"/>
              </a:ext>
            </a:extLst>
          </p:cNvPr>
          <p:cNvSpPr>
            <a:spLocks noGrp="1"/>
          </p:cNvSpPr>
          <p:nvPr>
            <p:ph type="subTitle" idx="1"/>
          </p:nvPr>
        </p:nvSpPr>
        <p:spPr>
          <a:xfrm>
            <a:off x="7477124" y="4857749"/>
            <a:ext cx="8791575" cy="1838325"/>
          </a:xfrm>
        </p:spPr>
        <p:txBody>
          <a:bodyPr>
            <a:normAutofit fontScale="85000" lnSpcReduction="20000"/>
          </a:bodyPr>
          <a:lstStyle/>
          <a:p>
            <a:pPr>
              <a:lnSpc>
                <a:spcPct val="100000"/>
              </a:lnSpc>
            </a:pPr>
            <a:r>
              <a:rPr lang="en-US" sz="3000" cap="none" dirty="0">
                <a:solidFill>
                  <a:schemeClr val="tx1"/>
                </a:solidFill>
                <a:latin typeface="Bahnschrift SemiBold Condensed" panose="020B0502040204020203" pitchFamily="34" charset="0"/>
              </a:rPr>
              <a:t>Sabarathinam Srinivasan</a:t>
            </a:r>
          </a:p>
          <a:p>
            <a:pPr>
              <a:lnSpc>
                <a:spcPct val="100000"/>
              </a:lnSpc>
            </a:pPr>
            <a:r>
              <a:rPr lang="en-US" cap="none" dirty="0">
                <a:solidFill>
                  <a:schemeClr val="tx1"/>
                </a:solidFill>
                <a:latin typeface="Bahnschrift SemiBold Condensed" panose="020B0502040204020203" pitchFamily="34" charset="0"/>
              </a:rPr>
              <a:t>Postdoc, Aragon Institute of Engineering Research</a:t>
            </a:r>
          </a:p>
          <a:p>
            <a:pPr>
              <a:lnSpc>
                <a:spcPct val="100000"/>
              </a:lnSpc>
            </a:pPr>
            <a:r>
              <a:rPr lang="en-US" cap="none" dirty="0">
                <a:solidFill>
                  <a:schemeClr val="tx1"/>
                </a:solidFill>
                <a:latin typeface="Bahnschrift SemiBold Condensed" panose="020B0502040204020203" pitchFamily="34" charset="0"/>
              </a:rPr>
              <a:t>University of Zaragoza</a:t>
            </a:r>
          </a:p>
          <a:p>
            <a:pPr>
              <a:lnSpc>
                <a:spcPct val="100000"/>
              </a:lnSpc>
            </a:pPr>
            <a:r>
              <a:rPr lang="en-US" cap="none" dirty="0">
                <a:solidFill>
                  <a:schemeClr val="tx1"/>
                </a:solidFill>
                <a:latin typeface="Bahnschrift SemiBold Condensed" panose="020B0502040204020203" pitchFamily="34" charset="0"/>
              </a:rPr>
              <a:t>Spain.</a:t>
            </a:r>
          </a:p>
          <a:p>
            <a:pPr>
              <a:lnSpc>
                <a:spcPct val="100000"/>
              </a:lnSpc>
            </a:pPr>
            <a:r>
              <a:rPr lang="en-US" cap="none" dirty="0">
                <a:solidFill>
                  <a:schemeClr val="tx1"/>
                </a:solidFill>
                <a:latin typeface="Bahnschrift SemiBold Condensed" panose="020B0502040204020203" pitchFamily="34" charset="0"/>
              </a:rPr>
              <a:t>saba.cnld@unizar.es</a:t>
            </a:r>
          </a:p>
        </p:txBody>
      </p:sp>
    </p:spTree>
    <p:extLst>
      <p:ext uri="{BB962C8B-B14F-4D97-AF65-F5344CB8AC3E}">
        <p14:creationId xmlns:p14="http://schemas.microsoft.com/office/powerpoint/2010/main" val="47654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EF7-D7B6-45D1-B4F8-FC558CE449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68B9E0-348A-4041-A0F5-74E735A111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C978D2-4E73-4FDB-863D-E8054C8390B6}"/>
              </a:ext>
            </a:extLst>
          </p:cNvPr>
          <p:cNvPicPr>
            <a:picLocks noChangeAspect="1"/>
          </p:cNvPicPr>
          <p:nvPr/>
        </p:nvPicPr>
        <p:blipFill rotWithShape="1">
          <a:blip r:embed="rId2"/>
          <a:srcRect l="12656" t="14166" r="22110" b="14445"/>
          <a:stretch/>
        </p:blipFill>
        <p:spPr>
          <a:xfrm>
            <a:off x="1141412" y="618518"/>
            <a:ext cx="10142961" cy="5938348"/>
          </a:xfrm>
          <a:prstGeom prst="rect">
            <a:avLst/>
          </a:prstGeom>
        </p:spPr>
      </p:pic>
    </p:spTree>
    <p:extLst>
      <p:ext uri="{BB962C8B-B14F-4D97-AF65-F5344CB8AC3E}">
        <p14:creationId xmlns:p14="http://schemas.microsoft.com/office/powerpoint/2010/main" val="189702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FA85-6B4D-43A5-924D-A9F659A9C5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CEC121-6085-4EBB-8F16-4CA56677B2F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E194A5E-72CB-418A-8400-F8DCAC56108B}"/>
              </a:ext>
            </a:extLst>
          </p:cNvPr>
          <p:cNvPicPr>
            <a:picLocks noChangeAspect="1"/>
          </p:cNvPicPr>
          <p:nvPr/>
        </p:nvPicPr>
        <p:blipFill rotWithShape="1">
          <a:blip r:embed="rId2"/>
          <a:srcRect l="9363" t="15556" r="20937" b="14444"/>
          <a:stretch/>
        </p:blipFill>
        <p:spPr>
          <a:xfrm>
            <a:off x="1141412" y="618518"/>
            <a:ext cx="10210799" cy="5768255"/>
          </a:xfrm>
          <a:prstGeom prst="rect">
            <a:avLst/>
          </a:prstGeom>
        </p:spPr>
      </p:pic>
    </p:spTree>
    <p:extLst>
      <p:ext uri="{BB962C8B-B14F-4D97-AF65-F5344CB8AC3E}">
        <p14:creationId xmlns:p14="http://schemas.microsoft.com/office/powerpoint/2010/main" val="95887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EC11-5B6E-4C71-A88D-A65B302F0581}"/>
              </a:ext>
            </a:extLst>
          </p:cNvPr>
          <p:cNvSpPr>
            <a:spLocks noGrp="1"/>
          </p:cNvSpPr>
          <p:nvPr>
            <p:ph type="title"/>
          </p:nvPr>
        </p:nvSpPr>
        <p:spPr/>
        <p:txBody>
          <a:bodyPr/>
          <a:lstStyle/>
          <a:p>
            <a:r>
              <a:rPr lang="en-US" dirty="0"/>
              <a:t>Structures</a:t>
            </a:r>
          </a:p>
        </p:txBody>
      </p:sp>
      <p:sp>
        <p:nvSpPr>
          <p:cNvPr id="3" name="Content Placeholder 2">
            <a:extLst>
              <a:ext uri="{FF2B5EF4-FFF2-40B4-BE49-F238E27FC236}">
                <a16:creationId xmlns:a16="http://schemas.microsoft.com/office/drawing/2014/main" id="{2473363A-DE4F-48C3-91F7-BE3B93622B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275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D613508-D977-4275-8993-E1A6FD5C3CBB}"/>
              </a:ext>
            </a:extLst>
          </p:cNvPr>
          <p:cNvSpPr>
            <a:spLocks noChangeArrowheads="1"/>
          </p:cNvSpPr>
          <p:nvPr/>
        </p:nvSpPr>
        <p:spPr bwMode="auto">
          <a:xfrm>
            <a:off x="1158908" y="659011"/>
            <a:ext cx="10173904" cy="5539978"/>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sng" strike="noStrike" cap="none" normalizeH="0" baseline="0" dirty="0">
                <a:ln>
                  <a:noFill/>
                </a:ln>
                <a:effectLst/>
                <a:latin typeface="inherit"/>
                <a:cs typeface="Arial" panose="020B0604020202020204" pitchFamily="34" charset="0"/>
              </a:rPr>
              <a:t>S</a:t>
            </a:r>
            <a:r>
              <a:rPr kumimoji="0" lang="en-US" altLang="en-US" sz="2000" b="0" i="0" u="sng" strike="noStrike" cap="none" normalizeH="0" baseline="0" dirty="0" bmk="">
                <a:ln>
                  <a:noFill/>
                </a:ln>
                <a:effectLst/>
                <a:latin typeface="inherit"/>
                <a:cs typeface="Arial" panose="020B0604020202020204" pitchFamily="34" charset="0"/>
              </a:rPr>
              <a:t>tandard Features</a:t>
            </a:r>
            <a:endParaRPr kumimoji="0" lang="en-US" altLang="en-US" sz="20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Cross referencing</a:t>
            </a:r>
            <a:r>
              <a:rPr kumimoji="0" lang="en-US" altLang="en-US" sz="2000" b="0" i="0" u="none" strike="noStrike" cap="none" normalizeH="0" baseline="0" dirty="0">
                <a:ln>
                  <a:noFill/>
                </a:ln>
                <a:effectLst/>
                <a:latin typeface="inherit"/>
              </a:rPr>
              <a:t> - Use the \label command to set places you want to reference. Use \ref to refer by section and \</a:t>
            </a:r>
            <a:r>
              <a:rPr kumimoji="0" lang="en-US" altLang="en-US" sz="2000" b="0" i="0" u="none" strike="noStrike" cap="none" normalizeH="0" baseline="0" dirty="0" err="1">
                <a:ln>
                  <a:noFill/>
                </a:ln>
                <a:effectLst/>
                <a:latin typeface="inherit"/>
              </a:rPr>
              <a:t>pageref</a:t>
            </a:r>
            <a:r>
              <a:rPr kumimoji="0" lang="en-US" altLang="en-US" sz="2000" b="0" i="0" u="none" strike="noStrike" cap="none" normalizeH="0" baseline="0" dirty="0">
                <a:ln>
                  <a:noFill/>
                </a:ln>
                <a:effectLst/>
                <a:latin typeface="inherit"/>
              </a:rPr>
              <a:t> to refer by </a:t>
            </a:r>
            <a:r>
              <a:rPr kumimoji="0" lang="en-US" altLang="en-US" sz="2000" b="0" i="0" u="none" strike="noStrike" cap="none" normalizeH="0" baseline="0" dirty="0" err="1">
                <a:ln>
                  <a:noFill/>
                </a:ln>
                <a:effectLst/>
                <a:latin typeface="inherit"/>
              </a:rPr>
              <a:t>pagenumber</a:t>
            </a:r>
            <a:r>
              <a:rPr kumimoji="0" lang="en-US" altLang="en-US" sz="2000" b="0" i="0" u="none" strike="noStrike" cap="none" normalizeH="0" baseline="0" dirty="0">
                <a:ln>
                  <a:noFill/>
                </a:ln>
                <a:effectLst/>
                <a:latin typeface="inherit"/>
              </a:rPr>
              <a:t>. If you put a label after or in a figure's caption, then a \ref to that label will give the figure number, otherwise it will give the section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Footnotes</a:t>
            </a:r>
            <a:r>
              <a:rPr kumimoji="0" lang="en-US" altLang="en-US" sz="2000" b="0" i="0" u="none" strike="noStrike" cap="none" normalizeH="0" baseline="0" dirty="0">
                <a:ln>
                  <a:noFill/>
                </a:ln>
                <a:effectLst/>
                <a:latin typeface="inherit"/>
              </a:rPr>
              <a:t> - use \footnote. The footnotes are numbered in a single sequence through the whole document. \</a:t>
            </a:r>
            <a:r>
              <a:rPr kumimoji="0" lang="en-US" altLang="en-US" sz="2000" b="0" i="0" u="none" strike="noStrike" cap="none" normalizeH="0" baseline="0" dirty="0" err="1">
                <a:ln>
                  <a:noFill/>
                </a:ln>
                <a:effectLst/>
                <a:latin typeface="inherit"/>
              </a:rPr>
              <a:t>usepackage</a:t>
            </a:r>
            <a:r>
              <a:rPr kumimoji="0" lang="en-US" altLang="en-US" sz="2000" b="0" i="0" u="none" strike="noStrike" cap="none" normalizeH="0" baseline="0" dirty="0">
                <a:ln>
                  <a:noFill/>
                </a:ln>
                <a:effectLst/>
                <a:latin typeface="inherit"/>
              </a:rPr>
              <a:t>[</a:t>
            </a:r>
            <a:r>
              <a:rPr kumimoji="0" lang="en-US" altLang="en-US" sz="2000" b="0" i="0" u="none" strike="noStrike" cap="none" normalizeH="0" baseline="0" dirty="0" err="1">
                <a:ln>
                  <a:noFill/>
                </a:ln>
                <a:effectLst/>
                <a:latin typeface="inherit"/>
              </a:rPr>
              <a:t>perpage</a:t>
            </a:r>
            <a:r>
              <a:rPr kumimoji="0" lang="en-US" altLang="en-US" sz="2000" b="0" i="0" u="none" strike="noStrike" cap="none" normalizeH="0" baseline="0" dirty="0">
                <a:ln>
                  <a:noFill/>
                </a:ln>
                <a:effectLst/>
                <a:latin typeface="inherit"/>
              </a:rPr>
              <a:t>]{</a:t>
            </a:r>
            <a:r>
              <a:rPr kumimoji="0" lang="en-US" altLang="en-US" sz="2000" b="0" i="0" u="none" strike="noStrike" cap="none" normalizeH="0" baseline="0" dirty="0" err="1">
                <a:ln>
                  <a:noFill/>
                </a:ln>
                <a:effectLst/>
                <a:latin typeface="inherit"/>
              </a:rPr>
              <a:t>footmisc</a:t>
            </a:r>
            <a:r>
              <a:rPr kumimoji="0" lang="en-US" altLang="en-US" sz="2000" b="0" i="0" u="none" strike="noStrike" cap="none" normalizeH="0" baseline="0" dirty="0">
                <a:ln>
                  <a:noFill/>
                </a:ln>
                <a:effectLst/>
                <a:latin typeface="inherit"/>
              </a:rPr>
              <a:t>} gives per-page numbering. \</a:t>
            </a:r>
            <a:r>
              <a:rPr kumimoji="0" lang="en-US" altLang="en-US" sz="2000" b="0" i="0" u="none" strike="noStrike" cap="none" normalizeH="0" baseline="0" dirty="0" err="1">
                <a:ln>
                  <a:noFill/>
                </a:ln>
                <a:effectLst/>
                <a:latin typeface="inherit"/>
              </a:rPr>
              <a:t>usepackage</a:t>
            </a:r>
            <a:r>
              <a:rPr kumimoji="0" lang="en-US" altLang="en-US" sz="2000" b="0" i="0" u="none" strike="noStrike" cap="none" normalizeH="0" baseline="0" dirty="0">
                <a:ln>
                  <a:noFill/>
                </a:ln>
                <a:effectLst/>
                <a:latin typeface="inherit"/>
              </a:rPr>
              <a:t>{endnotes} puts all the 'footnotes' at the end of the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Floats</a:t>
            </a:r>
            <a:r>
              <a:rPr kumimoji="0" lang="en-US" altLang="en-US" sz="2000" b="0" i="0" u="none" strike="noStrike" cap="none" normalizeH="0" baseline="0" dirty="0">
                <a:ln>
                  <a:noFill/>
                </a:ln>
                <a:effectLst/>
                <a:latin typeface="inherit"/>
              </a:rPr>
              <a:t> - 2 types: table and figure. I always use [</a:t>
            </a:r>
            <a:r>
              <a:rPr kumimoji="0" lang="en-US" altLang="en-US" sz="2000" b="0" i="0" u="none" strike="noStrike" cap="none" normalizeH="0" baseline="0" dirty="0" err="1">
                <a:ln>
                  <a:noFill/>
                </a:ln>
                <a:effectLst/>
                <a:latin typeface="inherit"/>
              </a:rPr>
              <a:t>htbp</a:t>
            </a:r>
            <a:r>
              <a:rPr kumimoji="0" lang="en-US" altLang="en-US" sz="2000" b="0" i="0" u="none" strike="noStrike" cap="none" normalizeH="0" baseline="0" dirty="0">
                <a:ln>
                  <a:noFill/>
                </a:ln>
                <a:effectLst/>
                <a:latin typeface="inherit"/>
              </a:rPr>
              <a:t>] as placement parameters. By default LaTeX doesn't add text to a page that is over 70% covered with graphics. See the </a:t>
            </a:r>
            <a:r>
              <a:rPr kumimoji="0" lang="en-US" altLang="en-US" sz="2000" b="0" i="0" u="none" strike="noStrike" cap="none" normalizeH="0" baseline="0" dirty="0">
                <a:ln>
                  <a:noFill/>
                </a:ln>
                <a:effectLst/>
                <a:latin typeface="inherit"/>
                <a:hlinkClick r:id="rId2">
                  <a:extLst>
                    <a:ext uri="{A12FA001-AC4F-418D-AE19-62706E023703}">
                      <ahyp:hlinkClr xmlns:ahyp="http://schemas.microsoft.com/office/drawing/2018/hyperlinkcolor" val="tx"/>
                    </a:ext>
                  </a:extLst>
                </a:hlinkClick>
              </a:rPr>
              <a:t>float hints</a:t>
            </a:r>
            <a:r>
              <a:rPr kumimoji="0" lang="en-US" altLang="en-US" sz="2000" b="0" i="0" u="none" strike="noStrike" cap="none" normalizeH="0" baseline="0" dirty="0">
                <a:ln>
                  <a:noFill/>
                </a:ln>
                <a:effectLst/>
                <a:latin typeface="inherit"/>
              </a:rPr>
              <a:t> for how to override this. Use the </a:t>
            </a:r>
            <a:r>
              <a:rPr kumimoji="0" lang="en-US" altLang="en-US" sz="2000" b="0" i="0" u="none" strike="noStrike" cap="none" normalizeH="0" baseline="0" dirty="0" err="1">
                <a:ln>
                  <a:noFill/>
                </a:ln>
                <a:effectLst/>
                <a:latin typeface="inherit"/>
                <a:hlinkClick r:id="rId3">
                  <a:extLst>
                    <a:ext uri="{A12FA001-AC4F-418D-AE19-62706E023703}">
                      <ahyp:hlinkClr xmlns:ahyp="http://schemas.microsoft.com/office/drawing/2018/hyperlinkcolor" val="tx"/>
                    </a:ext>
                  </a:extLst>
                </a:hlinkClick>
              </a:rPr>
              <a:t>endfloat</a:t>
            </a:r>
            <a:r>
              <a:rPr kumimoji="0" lang="en-US" altLang="en-US" sz="2000" b="0" i="0" u="none" strike="noStrike" cap="none" normalizeH="0" baseline="0" dirty="0">
                <a:ln>
                  <a:noFill/>
                </a:ln>
                <a:effectLst/>
                <a:latin typeface="inherit"/>
              </a:rPr>
              <a:t> package to put all figures at the end of a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Graphics</a:t>
            </a:r>
            <a:r>
              <a:rPr kumimoji="0" lang="en-US" altLang="en-US" sz="2000" b="0" i="0" u="none" strike="noStrike" cap="none" normalizeH="0" baseline="0" dirty="0">
                <a:ln>
                  <a:noFill/>
                </a:ln>
                <a:effectLst/>
                <a:latin typeface="inherit"/>
              </a:rPr>
              <a:t> - easy enough. See the local </a:t>
            </a:r>
            <a:r>
              <a:rPr kumimoji="0" lang="en-US" altLang="en-US" sz="2000" b="0" i="0" u="none" strike="noStrike" cap="none" normalizeH="0" baseline="0" dirty="0">
                <a:ln>
                  <a:noFill/>
                </a:ln>
                <a:effectLst/>
                <a:latin typeface="inherit"/>
                <a:hlinkClick r:id="rId4">
                  <a:extLst>
                    <a:ext uri="{A12FA001-AC4F-418D-AE19-62706E023703}">
                      <ahyp:hlinkClr xmlns:ahyp="http://schemas.microsoft.com/office/drawing/2018/hyperlinkcolor" val="tx"/>
                    </a:ext>
                  </a:extLst>
                </a:hlinkClick>
              </a:rPr>
              <a:t>LaTeX </a:t>
            </a:r>
            <a:r>
              <a:rPr kumimoji="0" lang="en-US" altLang="en-US" sz="2000" b="0" i="0" u="none" strike="noStrike" cap="none" normalizeH="0" baseline="0" dirty="0" err="1">
                <a:ln>
                  <a:noFill/>
                </a:ln>
                <a:effectLst/>
                <a:latin typeface="inherit"/>
                <a:hlinkClick r:id="rId4">
                  <a:extLst>
                    <a:ext uri="{A12FA001-AC4F-418D-AE19-62706E023703}">
                      <ahyp:hlinkClr xmlns:ahyp="http://schemas.microsoft.com/office/drawing/2018/hyperlinkcolor" val="tx"/>
                    </a:ext>
                  </a:extLst>
                </a:hlinkClick>
              </a:rPr>
              <a:t>Maths</a:t>
            </a:r>
            <a:r>
              <a:rPr kumimoji="0" lang="en-US" altLang="en-US" sz="2000" b="0" i="0" u="none" strike="noStrike" cap="none" normalizeH="0" baseline="0" dirty="0">
                <a:ln>
                  <a:noFill/>
                </a:ln>
                <a:effectLst/>
                <a:latin typeface="inherit"/>
                <a:hlinkClick r:id="rId4">
                  <a:extLst>
                    <a:ext uri="{A12FA001-AC4F-418D-AE19-62706E023703}">
                      <ahyp:hlinkClr xmlns:ahyp="http://schemas.microsoft.com/office/drawing/2018/hyperlinkcolor" val="tx"/>
                    </a:ext>
                  </a:extLst>
                </a:hlinkClick>
              </a:rPr>
              <a:t> and Graphics</a:t>
            </a:r>
            <a:r>
              <a:rPr kumimoji="0" lang="en-US" altLang="en-US" sz="2000" b="0" i="0" u="none" strike="noStrike" cap="none" normalizeH="0" baseline="0" dirty="0">
                <a:ln>
                  <a:noFill/>
                </a:ln>
                <a:effectLst/>
                <a:latin typeface="inherit"/>
              </a:rPr>
              <a:t> guide or the definitive </a:t>
            </a:r>
            <a:r>
              <a:rPr kumimoji="0" lang="en-US" altLang="en-US" sz="2000" b="0" i="0" u="none" strike="noStrike" cap="none" normalizeH="0" baseline="0" dirty="0">
                <a:ln>
                  <a:noFill/>
                </a:ln>
                <a:effectLst/>
                <a:latin typeface="inherit"/>
                <a:hlinkClick r:id="rId5">
                  <a:extLst>
                    <a:ext uri="{A12FA001-AC4F-418D-AE19-62706E023703}">
                      <ahyp:hlinkClr xmlns:ahyp="http://schemas.microsoft.com/office/drawing/2018/hyperlinkcolor" val="tx"/>
                    </a:ext>
                  </a:extLst>
                </a:hlinkClick>
              </a:rPr>
              <a:t>Using Imported Graphics in LaTeX2e Documents</a:t>
            </a:r>
            <a:r>
              <a:rPr kumimoji="0" lang="en-US" altLang="en-US" sz="2000" b="0" i="0" u="none" strike="noStrike" cap="none" normalizeH="0" baseline="0" dirty="0">
                <a:ln>
                  <a:noFill/>
                </a:ln>
                <a:effectLst/>
                <a:latin typeface="inherit"/>
              </a:rPr>
              <a:t> (by Keith </a:t>
            </a:r>
            <a:r>
              <a:rPr kumimoji="0" lang="en-US" altLang="en-US" sz="2000" b="0" i="0" u="none" strike="noStrike" cap="none" normalizeH="0" baseline="0" dirty="0" err="1">
                <a:ln>
                  <a:noFill/>
                </a:ln>
                <a:effectLst/>
                <a:latin typeface="inherit"/>
              </a:rPr>
              <a:t>Reckdahl</a:t>
            </a:r>
            <a:r>
              <a:rPr kumimoji="0" lang="en-US" altLang="en-US" sz="2000" b="0" i="0" u="none" strike="noStrike" cap="none" normalizeH="0" baseline="0" dirty="0">
                <a:ln>
                  <a:noFill/>
                </a:ln>
                <a:effectLst/>
                <a:latin typeface="inheri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Screen dumps</a:t>
            </a:r>
            <a:r>
              <a:rPr kumimoji="0" lang="en-US" altLang="en-US" sz="2000" b="0" i="0" u="none" strike="noStrike" cap="none" normalizeH="0" baseline="0" dirty="0">
                <a:ln>
                  <a:noFill/>
                </a:ln>
                <a:effectLst/>
                <a:latin typeface="inherit"/>
              </a:rPr>
              <a:t> - on CUED's teaching system use </a:t>
            </a:r>
            <a:r>
              <a:rPr kumimoji="0" lang="en-US" altLang="en-US" sz="2000" b="0" i="0" u="none" strike="noStrike" cap="none" normalizeH="0" baseline="0" dirty="0" err="1">
                <a:ln>
                  <a:noFill/>
                </a:ln>
                <a:effectLst/>
                <a:latin typeface="inherit"/>
              </a:rPr>
              <a:t>KSnapshot</a:t>
            </a:r>
            <a:r>
              <a:rPr kumimoji="0" lang="en-US" altLang="en-US" sz="2000" b="0" i="0" u="none" strike="noStrike" cap="none" normalizeH="0" baseline="0" dirty="0">
                <a:ln>
                  <a:noFill/>
                </a:ln>
                <a:effectLst/>
                <a:latin typeface="inherit"/>
              </a:rPr>
              <a:t> or Gimp in the applications panel. Typing import </a:t>
            </a:r>
            <a:r>
              <a:rPr kumimoji="0" lang="en-US" altLang="en-US" sz="2000" b="0" i="0" u="none" strike="noStrike" cap="none" normalizeH="0" baseline="0" dirty="0" err="1">
                <a:ln>
                  <a:noFill/>
                </a:ln>
                <a:effectLst/>
                <a:latin typeface="inherit"/>
              </a:rPr>
              <a:t>foo.eps</a:t>
            </a:r>
            <a:r>
              <a:rPr kumimoji="0" lang="en-US" altLang="en-US" sz="2000" b="0" i="0" u="none" strike="noStrike" cap="none" normalizeH="0" baseline="0" dirty="0">
                <a:ln>
                  <a:noFill/>
                </a:ln>
                <a:effectLst/>
                <a:latin typeface="inherit"/>
              </a:rPr>
              <a:t> offers similar facilities.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inherit"/>
              </a:rPr>
              <a:t>Tables</a:t>
            </a:r>
            <a:r>
              <a:rPr kumimoji="0" lang="en-US" altLang="en-US" sz="2000" b="0" i="0" u="none" strike="noStrike" cap="none" normalizeH="0" baseline="0" dirty="0">
                <a:ln>
                  <a:noFill/>
                </a:ln>
                <a:effectLst/>
                <a:latin typeface="inherit"/>
              </a:rPr>
              <a:t> - Many options. Try to keep it simple. The general guides provide enough information for most situations. For details, see </a:t>
            </a:r>
            <a:r>
              <a:rPr kumimoji="0" lang="en-US" altLang="en-US" sz="2000" b="0" i="0" u="none" strike="noStrike" cap="none" normalizeH="0" baseline="0" dirty="0">
                <a:ln>
                  <a:noFill/>
                </a:ln>
                <a:effectLst/>
                <a:latin typeface="inherit"/>
                <a:hlinkClick r:id="rId6">
                  <a:extLst>
                    <a:ext uri="{A12FA001-AC4F-418D-AE19-62706E023703}">
                      <ahyp:hlinkClr xmlns:ahyp="http://schemas.microsoft.com/office/drawing/2018/hyperlinkcolor" val="tx"/>
                    </a:ext>
                  </a:extLst>
                </a:hlinkClick>
              </a:rPr>
              <a:t>Tables in LaTeX: packages and methods</a:t>
            </a:r>
            <a:endParaRPr kumimoji="0" lang="en-US" altLang="en-US" sz="2000" b="0" i="0" u="none" strike="noStrike" cap="none" normalizeH="0" baseline="0" dirty="0">
              <a:ln>
                <a:noFill/>
              </a:ln>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effectLst/>
                <a:latin typeface="inherit"/>
              </a:rPr>
              <a:t>Maths</a:t>
            </a:r>
            <a:r>
              <a:rPr kumimoji="0" lang="en-US" altLang="en-US" sz="2000" b="0" i="0" u="none" strike="noStrike" cap="none" normalizeH="0" baseline="0" dirty="0">
                <a:ln>
                  <a:noFill/>
                </a:ln>
                <a:effectLst/>
                <a:latin typeface="inherit"/>
              </a:rPr>
              <a:t> - if standard LaTeX </a:t>
            </a:r>
            <a:r>
              <a:rPr kumimoji="0" lang="en-US" altLang="en-US" sz="2000" b="0" i="0" u="none" strike="noStrike" cap="none" normalizeH="0" baseline="0" dirty="0" err="1">
                <a:ln>
                  <a:noFill/>
                </a:ln>
                <a:effectLst/>
                <a:latin typeface="inherit"/>
              </a:rPr>
              <a:t>maths</a:t>
            </a:r>
            <a:r>
              <a:rPr kumimoji="0" lang="en-US" altLang="en-US" sz="2000" b="0" i="0" u="none" strike="noStrike" cap="none" normalizeH="0" baseline="0" dirty="0">
                <a:ln>
                  <a:noFill/>
                </a:ln>
                <a:effectLst/>
                <a:latin typeface="inherit"/>
              </a:rPr>
              <a:t> isn't sufficient you can always use the </a:t>
            </a:r>
            <a:r>
              <a:rPr kumimoji="0" lang="en-US" altLang="en-US" sz="2000" b="0" i="0" u="none" strike="noStrike" cap="none" normalizeH="0" baseline="0" dirty="0">
                <a:ln>
                  <a:noFill/>
                </a:ln>
                <a:effectLst/>
                <a:latin typeface="inherit"/>
                <a:hlinkClick r:id="rId7">
                  <a:extLst>
                    <a:ext uri="{A12FA001-AC4F-418D-AE19-62706E023703}">
                      <ahyp:hlinkClr xmlns:ahyp="http://schemas.microsoft.com/office/drawing/2018/hyperlinkcolor" val="tx"/>
                    </a:ext>
                  </a:extLst>
                </a:hlinkClick>
              </a:rPr>
              <a:t>AMS-LaTeX</a:t>
            </a:r>
            <a:r>
              <a:rPr kumimoji="0" lang="en-US" altLang="en-US" sz="2000" b="0" i="0" u="none" strike="noStrike" cap="none" normalizeH="0" baseline="0" dirty="0">
                <a:ln>
                  <a:noFill/>
                </a:ln>
                <a:effectLst/>
                <a:latin typeface="inherit"/>
              </a:rPr>
              <a:t> package.</a:t>
            </a:r>
            <a:endParaRPr kumimoji="0" lang="en-US" altLang="en-US" sz="2000" b="0" i="0" u="none" strike="noStrike" cap="none" normalizeH="0" baseline="0" dirty="0">
              <a:ln>
                <a:noFill/>
              </a:ln>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3570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C3CCC3-D816-4927-BA9F-E3EB797CDFEC}"/>
              </a:ext>
            </a:extLst>
          </p:cNvPr>
          <p:cNvSpPr>
            <a:spLocks noChangeArrowheads="1"/>
          </p:cNvSpPr>
          <p:nvPr/>
        </p:nvSpPr>
        <p:spPr bwMode="auto">
          <a:xfrm>
            <a:off x="1191804" y="644770"/>
            <a:ext cx="10356350" cy="2653240"/>
          </a:xfrm>
          <a:prstGeom prst="rect">
            <a:avLst/>
          </a:prstGeom>
          <a:noFill/>
          <a:ln>
            <a:noFill/>
          </a:ln>
          <a:effec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Verdana" panose="020B0604030504040204" pitchFamily="34" charset="0"/>
              </a:rPr>
              <a:t>Numbering</a:t>
            </a:r>
            <a:r>
              <a:rPr kumimoji="0" lang="en-US" altLang="en-US" b="0" i="0" u="none" strike="noStrike" cap="none" normalizeH="0" baseline="0" dirty="0">
                <a:ln>
                  <a:noFill/>
                </a:ln>
                <a:solidFill>
                  <a:srgbClr val="333333"/>
                </a:solidFill>
                <a:effectLst/>
                <a:latin typeface="Verdana" panose="020B0604030504040204" pitchFamily="34" charset="0"/>
              </a:rPr>
              <a:t> - With bigger documents you may want to have per-section figure and equation numbering. The class sometimes provides this. Alternatively, you can use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5500"/>
                </a:solidFill>
                <a:effectLst/>
                <a:latin typeface="Monaco"/>
              </a:rPr>
              <a:t>\</a:t>
            </a:r>
            <a:r>
              <a:rPr kumimoji="0" lang="en-US" altLang="en-US" b="0" i="0" u="none" strike="noStrike" cap="none" normalizeH="0" baseline="0" dirty="0" err="1">
                <a:ln>
                  <a:noFill/>
                </a:ln>
                <a:solidFill>
                  <a:srgbClr val="005500"/>
                </a:solidFill>
                <a:effectLst/>
                <a:latin typeface="Monaco"/>
              </a:rPr>
              <a:t>usepackage</a:t>
            </a:r>
            <a:r>
              <a:rPr kumimoji="0" lang="en-US" altLang="en-US" b="0" i="0" u="none" strike="noStrike" cap="none" normalizeH="0" baseline="0" dirty="0">
                <a:ln>
                  <a:noFill/>
                </a:ln>
                <a:solidFill>
                  <a:srgbClr val="005500"/>
                </a:solidFill>
                <a:effectLst/>
                <a:latin typeface="Monaco"/>
              </a:rPr>
              <a:t>{</a:t>
            </a:r>
            <a:r>
              <a:rPr kumimoji="0" lang="en-US" altLang="en-US" b="0" i="0" u="none" strike="noStrike" cap="none" normalizeH="0" baseline="0" dirty="0" err="1">
                <a:ln>
                  <a:noFill/>
                </a:ln>
                <a:solidFill>
                  <a:srgbClr val="005500"/>
                </a:solidFill>
                <a:effectLst/>
                <a:latin typeface="Monaco"/>
              </a:rPr>
              <a:t>chngcntr</a:t>
            </a:r>
            <a:r>
              <a:rPr kumimoji="0" lang="en-US" altLang="en-US" b="0" i="0" u="none" strike="noStrike" cap="none" normalizeH="0" baseline="0" dirty="0">
                <a:ln>
                  <a:noFill/>
                </a:ln>
                <a:solidFill>
                  <a:srgbClr val="005500"/>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5500"/>
                </a:solidFill>
                <a:effectLst/>
                <a:latin typeface="Monaco"/>
              </a:rPr>
              <a:t>\</a:t>
            </a:r>
            <a:r>
              <a:rPr kumimoji="0" lang="en-US" altLang="en-US" b="0" i="0" u="none" strike="noStrike" cap="none" normalizeH="0" baseline="0" dirty="0" err="1">
                <a:ln>
                  <a:noFill/>
                </a:ln>
                <a:solidFill>
                  <a:srgbClr val="005500"/>
                </a:solidFill>
                <a:effectLst/>
                <a:latin typeface="Monaco"/>
              </a:rPr>
              <a:t>counterwithin</a:t>
            </a:r>
            <a:r>
              <a:rPr kumimoji="0" lang="en-US" altLang="en-US" b="0" i="0" u="none" strike="noStrike" cap="none" normalizeH="0" baseline="0" dirty="0">
                <a:ln>
                  <a:noFill/>
                </a:ln>
                <a:solidFill>
                  <a:srgbClr val="005500"/>
                </a:solidFill>
                <a:effectLst/>
                <a:latin typeface="Monaco"/>
              </a:rPr>
              <a:t>{figure}{section}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5500"/>
                </a:solidFill>
                <a:effectLst/>
                <a:latin typeface="Monaco"/>
              </a:rPr>
              <a:t>\</a:t>
            </a:r>
            <a:r>
              <a:rPr kumimoji="0" lang="en-US" altLang="en-US" b="0" i="0" u="none" strike="noStrike" cap="none" normalizeH="0" baseline="0" dirty="0" err="1">
                <a:ln>
                  <a:noFill/>
                </a:ln>
                <a:solidFill>
                  <a:srgbClr val="005500"/>
                </a:solidFill>
                <a:effectLst/>
                <a:latin typeface="Monaco"/>
              </a:rPr>
              <a:t>counterwithin</a:t>
            </a:r>
            <a:r>
              <a:rPr kumimoji="0" lang="en-US" altLang="en-US" b="0" i="0" u="none" strike="noStrike" cap="none" normalizeH="0" baseline="0" dirty="0">
                <a:ln>
                  <a:noFill/>
                </a:ln>
                <a:solidFill>
                  <a:srgbClr val="005500"/>
                </a:solidFill>
                <a:effectLst/>
                <a:latin typeface="Monaco"/>
              </a:rPr>
              <a:t>{equation}{section}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5500"/>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5500"/>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5500"/>
                </a:solidFill>
                <a:effectLst/>
                <a:latin typeface="Monaco"/>
              </a:rPr>
              <a:t>\begin{document} ...</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93256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67D2-8057-4AD1-A544-DB062EEDB2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BE9F3E-7D7A-4313-9306-4522CD47AC5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BBCA96-0E41-4A67-84FE-CC4BCAF923A7}"/>
              </a:ext>
            </a:extLst>
          </p:cNvPr>
          <p:cNvPicPr>
            <a:picLocks noChangeAspect="1"/>
          </p:cNvPicPr>
          <p:nvPr/>
        </p:nvPicPr>
        <p:blipFill rotWithShape="1">
          <a:blip r:embed="rId2"/>
          <a:srcRect l="2343" t="18611" r="3750" b="15556"/>
          <a:stretch/>
        </p:blipFill>
        <p:spPr>
          <a:xfrm>
            <a:off x="857250" y="1486692"/>
            <a:ext cx="10915650" cy="4304509"/>
          </a:xfrm>
          <a:prstGeom prst="rect">
            <a:avLst/>
          </a:prstGeom>
        </p:spPr>
      </p:pic>
    </p:spTree>
    <p:extLst>
      <p:ext uri="{BB962C8B-B14F-4D97-AF65-F5344CB8AC3E}">
        <p14:creationId xmlns:p14="http://schemas.microsoft.com/office/powerpoint/2010/main" val="276342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0FD5-5849-4DF7-A6C5-F211CE3519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ACF69A-965C-4F6E-918B-B42DE63414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5D5D3A-3DD2-4D75-B1F2-D2BA787456A4}"/>
              </a:ext>
            </a:extLst>
          </p:cNvPr>
          <p:cNvPicPr>
            <a:picLocks noChangeAspect="1"/>
          </p:cNvPicPr>
          <p:nvPr/>
        </p:nvPicPr>
        <p:blipFill rotWithShape="1">
          <a:blip r:embed="rId2"/>
          <a:srcRect l="547" t="16528" r="5625" b="16945"/>
          <a:stretch/>
        </p:blipFill>
        <p:spPr>
          <a:xfrm>
            <a:off x="1530144" y="618518"/>
            <a:ext cx="9309098" cy="3712788"/>
          </a:xfrm>
          <a:prstGeom prst="rect">
            <a:avLst/>
          </a:prstGeom>
        </p:spPr>
      </p:pic>
      <p:pic>
        <p:nvPicPr>
          <p:cNvPr id="6" name="Picture 5">
            <a:extLst>
              <a:ext uri="{FF2B5EF4-FFF2-40B4-BE49-F238E27FC236}">
                <a16:creationId xmlns:a16="http://schemas.microsoft.com/office/drawing/2014/main" id="{A2B71E96-B1DA-438E-96DE-3EEB86BAFD88}"/>
              </a:ext>
            </a:extLst>
          </p:cNvPr>
          <p:cNvPicPr>
            <a:picLocks noChangeAspect="1"/>
          </p:cNvPicPr>
          <p:nvPr/>
        </p:nvPicPr>
        <p:blipFill rotWithShape="1">
          <a:blip r:embed="rId3"/>
          <a:srcRect l="1719" t="19583" r="5520" b="35695"/>
          <a:stretch/>
        </p:blipFill>
        <p:spPr>
          <a:xfrm>
            <a:off x="1530144" y="4207389"/>
            <a:ext cx="9309098" cy="2524591"/>
          </a:xfrm>
          <a:prstGeom prst="rect">
            <a:avLst/>
          </a:prstGeom>
        </p:spPr>
      </p:pic>
    </p:spTree>
    <p:extLst>
      <p:ext uri="{BB962C8B-B14F-4D97-AF65-F5344CB8AC3E}">
        <p14:creationId xmlns:p14="http://schemas.microsoft.com/office/powerpoint/2010/main" val="1790783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808B-D082-4216-A3FD-139D0E1A1081}"/>
              </a:ext>
            </a:extLst>
          </p:cNvPr>
          <p:cNvSpPr>
            <a:spLocks noGrp="1"/>
          </p:cNvSpPr>
          <p:nvPr>
            <p:ph type="title"/>
          </p:nvPr>
        </p:nvSpPr>
        <p:spPr/>
        <p:txBody>
          <a:bodyPr/>
          <a:lstStyle/>
          <a:p>
            <a:r>
              <a:rPr lang="en-US" dirty="0" err="1"/>
              <a:t>THanks</a:t>
            </a:r>
            <a:endParaRPr lang="en-US" dirty="0"/>
          </a:p>
        </p:txBody>
      </p:sp>
      <p:sp>
        <p:nvSpPr>
          <p:cNvPr id="3" name="Content Placeholder 2">
            <a:extLst>
              <a:ext uri="{FF2B5EF4-FFF2-40B4-BE49-F238E27FC236}">
                <a16:creationId xmlns:a16="http://schemas.microsoft.com/office/drawing/2014/main" id="{4A8AC559-3B7A-4B6A-8EE6-8B5307FA7DB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00321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369A-DE95-4581-9166-5DDC8CD97EFF}"/>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A93A7BBA-3D47-40A8-85AC-27A75D750849}"/>
              </a:ext>
            </a:extLst>
          </p:cNvPr>
          <p:cNvSpPr>
            <a:spLocks noGrp="1"/>
          </p:cNvSpPr>
          <p:nvPr>
            <p:ph idx="1"/>
          </p:nvPr>
        </p:nvSpPr>
        <p:spPr/>
        <p:txBody>
          <a:bodyPr>
            <a:noAutofit/>
          </a:bodyPr>
          <a:lstStyle/>
          <a:p>
            <a:r>
              <a:rPr lang="en-US" sz="3200" dirty="0"/>
              <a:t>How to write a Short report? (Assignment, Letters, Agenda’s, Etc.)</a:t>
            </a:r>
          </a:p>
          <a:p>
            <a:r>
              <a:rPr lang="en-US" sz="3200" dirty="0"/>
              <a:t>Article (Short, Long and Review).</a:t>
            </a:r>
          </a:p>
          <a:p>
            <a:r>
              <a:rPr lang="en-US" sz="3200" dirty="0"/>
              <a:t>Chapters (For book and Thesis)</a:t>
            </a:r>
          </a:p>
          <a:p>
            <a:r>
              <a:rPr lang="en-US" sz="3200" dirty="0"/>
              <a:t>Full Thesis.</a:t>
            </a:r>
          </a:p>
          <a:p>
            <a:r>
              <a:rPr lang="en-US" sz="3200" dirty="0"/>
              <a:t>Conclusion.</a:t>
            </a:r>
          </a:p>
          <a:p>
            <a:endParaRPr lang="en-US" sz="3200" dirty="0"/>
          </a:p>
        </p:txBody>
      </p:sp>
    </p:spTree>
    <p:extLst>
      <p:ext uri="{BB962C8B-B14F-4D97-AF65-F5344CB8AC3E}">
        <p14:creationId xmlns:p14="http://schemas.microsoft.com/office/powerpoint/2010/main" val="176919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DDF6-A0DB-4CDB-8C55-39F1A6164E51}"/>
              </a:ext>
            </a:extLst>
          </p:cNvPr>
          <p:cNvSpPr>
            <a:spLocks noGrp="1"/>
          </p:cNvSpPr>
          <p:nvPr>
            <p:ph type="title"/>
          </p:nvPr>
        </p:nvSpPr>
        <p:spPr/>
        <p:txBody>
          <a:bodyPr/>
          <a:lstStyle/>
          <a:p>
            <a:pPr fontAlgn="base"/>
            <a:r>
              <a:rPr lang="en-US" dirty="0"/>
              <a:t>Writing with LaTeX</a:t>
            </a:r>
          </a:p>
        </p:txBody>
      </p:sp>
      <p:sp>
        <p:nvSpPr>
          <p:cNvPr id="3" name="Content Placeholder 2">
            <a:extLst>
              <a:ext uri="{FF2B5EF4-FFF2-40B4-BE49-F238E27FC236}">
                <a16:creationId xmlns:a16="http://schemas.microsoft.com/office/drawing/2014/main" id="{67829E26-0378-45EA-9DAC-5C41E9861CC9}"/>
              </a:ext>
            </a:extLst>
          </p:cNvPr>
          <p:cNvSpPr>
            <a:spLocks noGrp="1"/>
          </p:cNvSpPr>
          <p:nvPr>
            <p:ph idx="1"/>
          </p:nvPr>
        </p:nvSpPr>
        <p:spPr/>
        <p:txBody>
          <a:bodyPr/>
          <a:lstStyle/>
          <a:p>
            <a:r>
              <a:rPr lang="en-US" dirty="0"/>
              <a:t>Introduction</a:t>
            </a:r>
          </a:p>
          <a:p>
            <a:r>
              <a:rPr lang="en-US" dirty="0"/>
              <a:t>Front Ends</a:t>
            </a:r>
          </a:p>
          <a:p>
            <a:r>
              <a:rPr lang="en-US" dirty="0"/>
              <a:t>Source of Information's</a:t>
            </a:r>
          </a:p>
          <a:p>
            <a:r>
              <a:rPr lang="en-US" dirty="0"/>
              <a:t>Setting up</a:t>
            </a:r>
          </a:p>
          <a:p>
            <a:r>
              <a:rPr lang="en-US" dirty="0"/>
              <a:t>Standard Features</a:t>
            </a:r>
          </a:p>
          <a:p>
            <a:r>
              <a:rPr lang="en-US" dirty="0"/>
              <a:t>Common Problems</a:t>
            </a:r>
          </a:p>
        </p:txBody>
      </p:sp>
    </p:spTree>
    <p:extLst>
      <p:ext uri="{BB962C8B-B14F-4D97-AF65-F5344CB8AC3E}">
        <p14:creationId xmlns:p14="http://schemas.microsoft.com/office/powerpoint/2010/main" val="208932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21E5411-FA13-4C35-8F78-FE8F724B370F}"/>
              </a:ext>
            </a:extLst>
          </p:cNvPr>
          <p:cNvSpPr>
            <a:spLocks noChangeArrowheads="1"/>
          </p:cNvSpPr>
          <p:nvPr/>
        </p:nvSpPr>
        <p:spPr bwMode="auto">
          <a:xfrm>
            <a:off x="1368817" y="977583"/>
            <a:ext cx="100203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003366"/>
                </a:solidFill>
                <a:effectLst/>
                <a:latin typeface="Book Antiqua" panose="02040602050305030304" pitchFamily="18" charset="0"/>
                <a:cs typeface="Arial" panose="020B0604020202020204" pitchFamily="34" charset="0"/>
              </a:rPr>
              <a:t>F</a:t>
            </a:r>
            <a:r>
              <a:rPr kumimoji="0" lang="en-US" altLang="en-US" sz="2400" b="1" i="0" u="sng" strike="noStrike" cap="none" normalizeH="0" baseline="0" dirty="0" bmk="">
                <a:ln>
                  <a:noFill/>
                </a:ln>
                <a:solidFill>
                  <a:srgbClr val="003366"/>
                </a:solidFill>
                <a:effectLst/>
                <a:latin typeface="Book Antiqua" panose="02040602050305030304" pitchFamily="18" charset="0"/>
                <a:cs typeface="Arial" panose="020B0604020202020204" pitchFamily="34" charset="0"/>
              </a:rPr>
              <a:t>ront ends</a:t>
            </a:r>
            <a:endParaRPr kumimoji="0" lang="en-US" altLang="en-US" sz="2400" b="1" i="0" u="none" strike="noStrike" cap="none" normalizeH="0" baseline="0" dirty="0">
              <a:ln>
                <a:noFill/>
              </a:ln>
              <a:solidFill>
                <a:srgbClr val="333333"/>
              </a:solidFill>
              <a:effectLst/>
              <a:latin typeface="Book Antiqua" panose="02040602050305030304" pitchFamily="18"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rgbClr val="333333"/>
                </a:solidFill>
                <a:effectLst/>
                <a:latin typeface="Book Antiqua" panose="02040602050305030304" pitchFamily="18" charset="0"/>
              </a:rPr>
              <a:t>pdflatex</a:t>
            </a:r>
            <a:r>
              <a:rPr kumimoji="0" lang="en-US" altLang="en-US" sz="2400" b="0" i="0" u="none" strike="noStrike" cap="none" normalizeH="0" baseline="0" dirty="0">
                <a:ln>
                  <a:noFill/>
                </a:ln>
                <a:solidFill>
                  <a:srgbClr val="333333"/>
                </a:solidFill>
                <a:effectLst/>
                <a:latin typeface="Book Antiqua" panose="02040602050305030304" pitchFamily="18" charset="0"/>
              </a:rPr>
              <a:t> will produce PDF files directly, and accepts JPG, PNG and PDF graphics files (but not encapsulated postscript files). latex will produce DVI files and only copes with encapsulated postscript files. A few facilities (ever fewer) are only available with latex.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p:txBody>
      </p:sp>
    </p:spTree>
    <p:extLst>
      <p:ext uri="{BB962C8B-B14F-4D97-AF65-F5344CB8AC3E}">
        <p14:creationId xmlns:p14="http://schemas.microsoft.com/office/powerpoint/2010/main" val="189797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E55797-ABD5-4CED-9375-D6C9147D6EAE}"/>
              </a:ext>
            </a:extLst>
          </p:cNvPr>
          <p:cNvSpPr/>
          <p:nvPr/>
        </p:nvSpPr>
        <p:spPr>
          <a:xfrm>
            <a:off x="1276350" y="58846"/>
            <a:ext cx="9867900" cy="6432530"/>
          </a:xfrm>
          <a:prstGeom prst="rect">
            <a:avLst/>
          </a:prstGeom>
        </p:spPr>
        <p:txBody>
          <a:bodyPr wrap="square">
            <a:spAutoFit/>
          </a:bodyPr>
          <a:lstStyle/>
          <a:p>
            <a:pPr fontAlgn="base"/>
            <a:r>
              <a:rPr lang="en-US" sz="3200" b="1" dirty="0">
                <a:latin typeface="Book Antiqua" panose="02040602050305030304" pitchFamily="18" charset="0"/>
              </a:rPr>
              <a:t>Sources of Information</a:t>
            </a:r>
          </a:p>
          <a:p>
            <a:pPr fontAlgn="base"/>
            <a:endParaRPr lang="en-US" sz="2000" dirty="0">
              <a:latin typeface="Book Antiqua" panose="02040602050305030304" pitchFamily="18" charset="0"/>
            </a:endParaRPr>
          </a:p>
          <a:p>
            <a:pPr fontAlgn="base"/>
            <a:r>
              <a:rPr lang="en-US" sz="2000" dirty="0">
                <a:latin typeface="Book Antiqua" panose="02040602050305030304" pitchFamily="18" charset="0"/>
              </a:rPr>
              <a:t>The help system's LaTeX page is quite extensive (and is read over 120k times a year). It includes information on:</a:t>
            </a:r>
          </a:p>
          <a:p>
            <a:pPr fontAlgn="base"/>
            <a:endParaRPr lang="en-US" sz="2000" dirty="0">
              <a:latin typeface="Book Antiqua" panose="02040602050305030304" pitchFamily="18" charset="0"/>
            </a:endParaRPr>
          </a:p>
          <a:p>
            <a:pPr fontAlgn="base">
              <a:buFont typeface="Arial" panose="020B0604020202020204" pitchFamily="34" charset="0"/>
              <a:buChar char="•"/>
            </a:pPr>
            <a:r>
              <a:rPr lang="en-US" sz="2000" b="1" dirty="0">
                <a:latin typeface="Book Antiqua" panose="02040602050305030304" pitchFamily="18" charset="0"/>
              </a:rPr>
              <a:t>LaTeX in General</a:t>
            </a:r>
            <a:r>
              <a:rPr lang="en-US" sz="2000" dirty="0">
                <a:latin typeface="Book Antiqua" panose="02040602050305030304" pitchFamily="18" charset="0"/>
              </a:rPr>
              <a:t> - LaTeX: An introduction and Advanced LaTeX are short, locally produced documents. The Not So Short Introduction to LaTeX2e is more extensive. Formatting information by Peter Flynn is good. LaTeX for Word Processor Users introduces LaTeX to those already proficient with Word. Instructions for Preparation of Papers and Monographs looks useful.</a:t>
            </a:r>
          </a:p>
          <a:p>
            <a:pPr fontAlgn="base">
              <a:buFont typeface="Arial" panose="020B0604020202020204" pitchFamily="34" charset="0"/>
              <a:buChar char="•"/>
            </a:pPr>
            <a:endParaRPr lang="en-US" sz="2000" dirty="0">
              <a:latin typeface="Book Antiqua" panose="02040602050305030304" pitchFamily="18" charset="0"/>
            </a:endParaRPr>
          </a:p>
          <a:p>
            <a:pPr fontAlgn="base">
              <a:buFont typeface="Arial" panose="020B0604020202020204" pitchFamily="34" charset="0"/>
              <a:buChar char="•"/>
            </a:pPr>
            <a:r>
              <a:rPr lang="en-US" sz="2000" b="1" dirty="0" err="1">
                <a:latin typeface="Book Antiqua" panose="02040602050305030304" pitchFamily="18" charset="0"/>
              </a:rPr>
              <a:t>Maths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Math into LaTeX (by G. </a:t>
            </a:r>
            <a:r>
              <a:rPr lang="en-US" sz="2000" dirty="0" err="1">
                <a:latin typeface="Book Antiqua" panose="02040602050305030304" pitchFamily="18" charset="0"/>
              </a:rPr>
              <a:t>Grätzer</a:t>
            </a:r>
            <a:r>
              <a:rPr lang="en-US" sz="2000" dirty="0">
                <a:latin typeface="Book Antiqua" panose="02040602050305030304" pitchFamily="18" charset="0"/>
              </a:rPr>
              <a:t>).</a:t>
            </a:r>
          </a:p>
          <a:p>
            <a:pPr fontAlgn="base">
              <a:buFont typeface="Arial" panose="020B0604020202020204" pitchFamily="34" charset="0"/>
              <a:buChar char="•"/>
            </a:pPr>
            <a:endParaRPr lang="en-US" sz="2000" dirty="0">
              <a:latin typeface="Book Antiqua" panose="02040602050305030304" pitchFamily="18" charset="0"/>
            </a:endParaRPr>
          </a:p>
          <a:p>
            <a:pPr fontAlgn="base">
              <a:buFont typeface="Arial" panose="020B0604020202020204" pitchFamily="34" charset="0"/>
              <a:buChar char="•"/>
            </a:pPr>
            <a:r>
              <a:rPr lang="en-US" sz="2000" b="1" dirty="0">
                <a:latin typeface="Book Antiqua" panose="02040602050305030304" pitchFamily="18" charset="0"/>
              </a:rPr>
              <a:t>Graphics</a:t>
            </a:r>
            <a:r>
              <a:rPr lang="en-US" sz="2000" dirty="0">
                <a:latin typeface="Book Antiqua" panose="02040602050305030304" pitchFamily="18" charset="0"/>
              </a:rPr>
              <a:t> - Try LaTeX </a:t>
            </a:r>
            <a:r>
              <a:rPr lang="en-US" sz="2000" dirty="0" err="1">
                <a:latin typeface="Book Antiqua" panose="02040602050305030304" pitchFamily="18" charset="0"/>
              </a:rPr>
              <a:t>Maths</a:t>
            </a:r>
            <a:r>
              <a:rPr lang="en-US" sz="2000" dirty="0">
                <a:latin typeface="Book Antiqua" panose="02040602050305030304" pitchFamily="18" charset="0"/>
              </a:rPr>
              <a:t> and Graphics or Using Imported Graphics in LaTeX2e Documents (by Keith </a:t>
            </a:r>
            <a:r>
              <a:rPr lang="en-US" sz="2000" dirty="0" err="1">
                <a:latin typeface="Book Antiqua" panose="02040602050305030304" pitchFamily="18" charset="0"/>
              </a:rPr>
              <a:t>Reckdahl</a:t>
            </a:r>
            <a:r>
              <a:rPr lang="en-US" sz="2000" dirty="0">
                <a:latin typeface="Book Antiqua" panose="02040602050305030304" pitchFamily="18" charset="0"/>
              </a:rPr>
              <a:t>).</a:t>
            </a:r>
          </a:p>
          <a:p>
            <a:pPr fontAlgn="base">
              <a:buFont typeface="Arial" panose="020B0604020202020204" pitchFamily="34" charset="0"/>
              <a:buChar char="•"/>
            </a:pPr>
            <a:endParaRPr lang="en-US" sz="2000" dirty="0">
              <a:latin typeface="Book Antiqua" panose="02040602050305030304" pitchFamily="18" charset="0"/>
            </a:endParaRPr>
          </a:p>
          <a:p>
            <a:pPr fontAlgn="base">
              <a:buFont typeface="Arial" panose="020B0604020202020204" pitchFamily="34" charset="0"/>
              <a:buChar char="•"/>
            </a:pPr>
            <a:r>
              <a:rPr lang="en-US" sz="2000" b="1" dirty="0">
                <a:latin typeface="Book Antiqua" panose="02040602050305030304" pitchFamily="18" charset="0"/>
              </a:rPr>
              <a:t>Packages</a:t>
            </a:r>
            <a:r>
              <a:rPr lang="en-US" sz="2000" dirty="0">
                <a:latin typeface="Book Antiqua" panose="02040602050305030304" pitchFamily="18" charset="0"/>
              </a:rPr>
              <a:t> - The </a:t>
            </a:r>
            <a:r>
              <a:rPr lang="en-US" sz="2000" dirty="0" err="1">
                <a:latin typeface="Book Antiqua" panose="02040602050305030304" pitchFamily="18" charset="0"/>
              </a:rPr>
              <a:t>TeX</a:t>
            </a:r>
            <a:r>
              <a:rPr lang="en-US" sz="2000" dirty="0">
                <a:latin typeface="Book Antiqua" panose="02040602050305030304" pitchFamily="18" charset="0"/>
              </a:rPr>
              <a:t> and LaTeX Catalogue describes packages available elsewhere.</a:t>
            </a:r>
          </a:p>
          <a:p>
            <a:pPr fontAlgn="base">
              <a:buFont typeface="Arial" panose="020B0604020202020204" pitchFamily="34" charset="0"/>
              <a:buChar char="•"/>
            </a:pPr>
            <a:endParaRPr lang="en-US" sz="2000" dirty="0">
              <a:latin typeface="Book Antiqua" panose="02040602050305030304" pitchFamily="18" charset="0"/>
            </a:endParaRPr>
          </a:p>
          <a:p>
            <a:pPr fontAlgn="base">
              <a:buFont typeface="Arial" panose="020B0604020202020204" pitchFamily="34" charset="0"/>
              <a:buChar char="•"/>
            </a:pPr>
            <a:r>
              <a:rPr lang="en-US" sz="2000" b="1" dirty="0">
                <a:latin typeface="Book Antiqua" panose="02040602050305030304" pitchFamily="18" charset="0"/>
              </a:rPr>
              <a:t>LaTeX in depth</a:t>
            </a:r>
            <a:r>
              <a:rPr lang="en-US" sz="2000" dirty="0">
                <a:latin typeface="Book Antiqua" panose="02040602050305030304" pitchFamily="18" charset="0"/>
              </a:rPr>
              <a:t> - </a:t>
            </a:r>
            <a:r>
              <a:rPr lang="en-US" sz="2000" dirty="0" err="1">
                <a:latin typeface="Book Antiqua" panose="02040602050305030304" pitchFamily="18" charset="0"/>
                <a:hlinkClick r:id="rId3">
                  <a:extLst>
                    <a:ext uri="{A12FA001-AC4F-418D-AE19-62706E023703}">
                      <ahyp:hlinkClr xmlns:ahyp="http://schemas.microsoft.com/office/drawing/2018/hyperlinkcolor" val="tx"/>
                    </a:ext>
                  </a:extLst>
                </a:hlinkClick>
              </a:rPr>
              <a:t>LaTeXe</a:t>
            </a:r>
            <a:r>
              <a:rPr lang="en-US" sz="2000" dirty="0">
                <a:latin typeface="Book Antiqua" panose="02040602050305030304" pitchFamily="18" charset="0"/>
                <a:hlinkClick r:id="rId3">
                  <a:extLst>
                    <a:ext uri="{A12FA001-AC4F-418D-AE19-62706E023703}">
                      <ahyp:hlinkClr xmlns:ahyp="http://schemas.microsoft.com/office/drawing/2018/hyperlinkcolor" val="tx"/>
                    </a:ext>
                  </a:extLst>
                </a:hlinkClick>
              </a:rPr>
              <a:t> help</a:t>
            </a:r>
            <a:r>
              <a:rPr lang="en-US" sz="2000" dirty="0">
                <a:latin typeface="Book Antiqua" panose="02040602050305030304" pitchFamily="18" charset="0"/>
              </a:rPr>
              <a:t> is an extensive indexed reference.</a:t>
            </a:r>
          </a:p>
          <a:p>
            <a:pPr fontAlgn="base"/>
            <a:r>
              <a:rPr lang="en-US" sz="2000" dirty="0">
                <a:latin typeface="Book Antiqua" panose="02040602050305030304" pitchFamily="18" charset="0"/>
              </a:rPr>
              <a:t>and there's also a keyword search of the LaTeX documents on this server.</a:t>
            </a:r>
            <a:endParaRPr lang="en-US" sz="2000" b="0" i="0" dirty="0">
              <a:effectLst/>
              <a:latin typeface="Book Antiqua" panose="02040602050305030304" pitchFamily="18" charset="0"/>
            </a:endParaRPr>
          </a:p>
        </p:txBody>
      </p:sp>
    </p:spTree>
    <p:extLst>
      <p:ext uri="{BB962C8B-B14F-4D97-AF65-F5344CB8AC3E}">
        <p14:creationId xmlns:p14="http://schemas.microsoft.com/office/powerpoint/2010/main" val="387821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6679C7-D1CE-46F7-A5BE-9D55AE441F9C}"/>
              </a:ext>
            </a:extLst>
          </p:cNvPr>
          <p:cNvSpPr>
            <a:spLocks noChangeArrowheads="1"/>
          </p:cNvSpPr>
          <p:nvPr/>
        </p:nvSpPr>
        <p:spPr bwMode="auto">
          <a:xfrm>
            <a:off x="1363134" y="105013"/>
            <a:ext cx="10058400" cy="664797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3200" b="0" i="0" u="sng" strike="noStrike" cap="none" normalizeH="0" baseline="0" dirty="0">
                <a:ln>
                  <a:noFill/>
                </a:ln>
                <a:effectLst/>
                <a:latin typeface="Century Schoolbook" panose="02040604050505020304" pitchFamily="18" charset="0"/>
                <a:cs typeface="Arial" panose="020B0604020202020204" pitchFamily="34" charset="0"/>
              </a:rPr>
              <a:t>S</a:t>
            </a:r>
            <a:r>
              <a:rPr kumimoji="0" lang="en-US" altLang="en-US" sz="3200" b="0" i="0" u="sng" strike="noStrike" cap="none" normalizeH="0" baseline="0" dirty="0" bmk="">
                <a:ln>
                  <a:noFill/>
                </a:ln>
                <a:effectLst/>
                <a:latin typeface="Century Schoolbook" panose="02040604050505020304" pitchFamily="18" charset="0"/>
                <a:cs typeface="Arial" panose="020B0604020202020204" pitchFamily="34" charset="0"/>
              </a:rPr>
              <a:t>etting Up</a:t>
            </a:r>
            <a:endParaRPr kumimoji="0" lang="en-US" altLang="en-US" sz="3200" b="0" i="0" u="none" strike="noStrike" cap="none" normalizeH="0" baseline="0" dirty="0">
              <a:ln>
                <a:noFill/>
              </a:ln>
              <a:effectLst/>
              <a:latin typeface="Century Schoolbook" panose="02040604050505020304" pitchFamily="18" charset="0"/>
              <a:cs typeface="Arial" panose="020B0604020202020204" pitchFamily="34" charset="0"/>
            </a:endParaRPr>
          </a:p>
          <a:p>
            <a:pPr lvl="0" algn="just" defTabSz="914400"/>
            <a:r>
              <a:rPr kumimoji="0" lang="en-US" altLang="en-US" sz="2000" b="0" i="0" u="none" strike="noStrike" cap="none" normalizeH="0" baseline="0" dirty="0">
                <a:ln>
                  <a:noFill/>
                </a:ln>
                <a:effectLst/>
                <a:latin typeface="Century Schoolbook" panose="02040604050505020304" pitchFamily="18" charset="0"/>
              </a:rPr>
              <a:t>The document </a:t>
            </a:r>
            <a:r>
              <a:rPr kumimoji="0" lang="en-US" altLang="en-US" sz="2000" b="0" i="1" u="none" strike="noStrike" cap="none" normalizeH="0" baseline="0" dirty="0">
                <a:ln>
                  <a:noFill/>
                </a:ln>
                <a:effectLst/>
                <a:latin typeface="Century Schoolbook" panose="02040604050505020304" pitchFamily="18" charset="0"/>
              </a:rPr>
              <a:t>class</a:t>
            </a:r>
            <a:r>
              <a:rPr kumimoji="0" lang="en-US" altLang="en-US" sz="2000" b="0" i="0" u="none" strike="noStrike" cap="none" normalizeH="0" baseline="0" dirty="0">
                <a:ln>
                  <a:noFill/>
                </a:ln>
                <a:effectLst/>
                <a:latin typeface="Century Schoolbook" panose="02040604050505020304" pitchFamily="18" charset="0"/>
              </a:rPr>
              <a:t> specified in the "\</a:t>
            </a:r>
            <a:r>
              <a:rPr kumimoji="0" lang="en-US" altLang="en-US" sz="2000" b="0" i="0" u="none" strike="noStrike" cap="none" normalizeH="0" baseline="0" dirty="0" err="1">
                <a:ln>
                  <a:noFill/>
                </a:ln>
                <a:effectLst/>
                <a:latin typeface="Century Schoolbook" panose="02040604050505020304" pitchFamily="18" charset="0"/>
              </a:rPr>
              <a:t>documentclass</a:t>
            </a:r>
            <a:r>
              <a:rPr kumimoji="0" lang="en-US" altLang="en-US" sz="2000" b="0" i="0" u="none" strike="noStrike" cap="none" normalizeH="0" baseline="0" dirty="0">
                <a:ln>
                  <a:noFill/>
                </a:ln>
                <a:effectLst/>
                <a:latin typeface="Century Schoolbook" panose="02040604050505020304" pitchFamily="18" charset="0"/>
              </a:rPr>
              <a:t>" line determines the basic appearance of the document (rather in the way that templates or Master Pages do in other programs). </a:t>
            </a:r>
            <a:r>
              <a:rPr kumimoji="0" lang="en-US" altLang="en-US" sz="2000" b="0" i="1" u="none" strike="noStrike" cap="none" normalizeH="0" baseline="0" dirty="0">
                <a:ln>
                  <a:noFill/>
                </a:ln>
                <a:effectLst/>
                <a:latin typeface="Century Schoolbook" panose="02040604050505020304" pitchFamily="18" charset="0"/>
              </a:rPr>
              <a:t>Packages</a:t>
            </a:r>
            <a:r>
              <a:rPr kumimoji="0" lang="en-US" altLang="en-US" sz="2000" b="0" i="0" u="none" strike="noStrike" cap="none" normalizeH="0" baseline="0" dirty="0">
                <a:ln>
                  <a:noFill/>
                </a:ln>
                <a:effectLst/>
                <a:latin typeface="Century Schoolbook" panose="02040604050505020304" pitchFamily="18" charset="0"/>
              </a:rPr>
              <a:t> (loaded in using the "\</a:t>
            </a:r>
            <a:r>
              <a:rPr kumimoji="0" lang="en-US" altLang="en-US" sz="2000" b="0" i="0" u="none" strike="noStrike" cap="none" normalizeH="0" baseline="0" dirty="0" err="1">
                <a:ln>
                  <a:noFill/>
                </a:ln>
                <a:effectLst/>
                <a:latin typeface="Century Schoolbook" panose="02040604050505020304" pitchFamily="18" charset="0"/>
              </a:rPr>
              <a:t>usepackage</a:t>
            </a:r>
            <a:r>
              <a:rPr kumimoji="0" lang="en-US" altLang="en-US" sz="2000" b="0" i="0" u="none" strike="noStrike" cap="none" normalizeH="0" baseline="0" dirty="0">
                <a:ln>
                  <a:noFill/>
                </a:ln>
                <a:effectLst/>
                <a:latin typeface="Century Schoolbook" panose="02040604050505020304" pitchFamily="18" charset="0"/>
              </a:rPr>
              <a:t>" command) are add-ons that augment or change the standard LaTeX features. Both classes and packages can be given options by using square brackets (see the use of the </a:t>
            </a:r>
            <a:r>
              <a:rPr kumimoji="0" lang="en-US" altLang="en-US" sz="2000" b="0" i="0" u="none" strike="noStrike" cap="none" normalizeH="0" baseline="0" dirty="0" err="1">
                <a:ln>
                  <a:noFill/>
                </a:ln>
                <a:effectLst/>
                <a:latin typeface="Century Schoolbook" panose="02040604050505020304" pitchFamily="18" charset="0"/>
              </a:rPr>
              <a:t>graphicx</a:t>
            </a:r>
            <a:r>
              <a:rPr kumimoji="0" lang="en-US" altLang="en-US" sz="2000" b="0" i="0" u="none" strike="noStrike" cap="none" normalizeH="0" baseline="0" dirty="0">
                <a:ln>
                  <a:noFill/>
                </a:ln>
                <a:effectLst/>
                <a:latin typeface="Century Schoolbook" panose="02040604050505020304" pitchFamily="18" charset="0"/>
              </a:rPr>
              <a:t> package below as an example). </a:t>
            </a:r>
          </a:p>
          <a:p>
            <a:pPr lvl="0" algn="just" defTabSz="914400"/>
            <a:endParaRPr lang="en-US" altLang="en-US" sz="2000" dirty="0">
              <a:latin typeface="Century Schoolbook" panose="02040604050505020304" pitchFamily="18" charset="0"/>
            </a:endParaRPr>
          </a:p>
          <a:p>
            <a:pPr lvl="0" algn="just" defTabSz="914400"/>
            <a:r>
              <a:rPr lang="en-US" altLang="en-US" sz="2000" b="1" dirty="0">
                <a:latin typeface="Century Schoolbook" panose="02040604050505020304" pitchFamily="18" charset="0"/>
              </a:rPr>
              <a:t>Classes</a:t>
            </a:r>
            <a:r>
              <a:rPr lang="en-US" altLang="en-US" sz="2000" dirty="0">
                <a:latin typeface="Century Schoolbook" panose="02040604050505020304" pitchFamily="18" charset="0"/>
              </a:rPr>
              <a:t> - Standard LaTeX has few standard classes of document. The most relevant for longer documents are article, report, and book. The differences are minor</a:t>
            </a:r>
          </a:p>
          <a:p>
            <a:pPr lvl="0" algn="just" defTabSz="914400"/>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book - </a:t>
            </a:r>
            <a:r>
              <a:rPr lang="en-US" altLang="en-US" sz="2000" dirty="0">
                <a:latin typeface="Century Schoolbook" panose="02040604050505020304" pitchFamily="18" charset="0"/>
              </a:rPr>
              <a:t>can contain parts and chapters. subparagraphs possible. New chapters begin on a right page. Supports \frontmatter, \</a:t>
            </a:r>
            <a:r>
              <a:rPr lang="en-US" altLang="en-US" sz="2000" dirty="0" err="1">
                <a:latin typeface="Century Schoolbook" panose="02040604050505020304" pitchFamily="18" charset="0"/>
              </a:rPr>
              <a:t>mainmatter</a:t>
            </a:r>
            <a:r>
              <a:rPr lang="en-US" altLang="en-US" sz="2000" dirty="0">
                <a:latin typeface="Century Schoolbook" panose="02040604050505020304" pitchFamily="18" charset="0"/>
              </a:rPr>
              <a:t> and \backmatter commands.</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report </a:t>
            </a:r>
            <a:r>
              <a:rPr lang="en-US" altLang="en-US" sz="2000" dirty="0">
                <a:latin typeface="Century Schoolbook" panose="02040604050505020304" pitchFamily="18" charset="0"/>
              </a:rPr>
              <a:t>- can contain chapters. Numbering starts at 0. New chapters begin on a right page.</a:t>
            </a:r>
          </a:p>
          <a:p>
            <a:pPr lvl="0" algn="just" defTabSz="914400">
              <a:buFontTx/>
              <a:buChar char="•"/>
            </a:pPr>
            <a:endParaRPr lang="en-US" altLang="en-US" sz="2000" dirty="0">
              <a:latin typeface="Century Schoolbook" panose="02040604050505020304" pitchFamily="18" charset="0"/>
            </a:endParaRPr>
          </a:p>
          <a:p>
            <a:pPr lvl="0" algn="just" defTabSz="914400">
              <a:buFontTx/>
              <a:buChar char="•"/>
            </a:pPr>
            <a:r>
              <a:rPr lang="en-US" altLang="en-US" sz="2000" dirty="0">
                <a:solidFill>
                  <a:srgbClr val="FFFF00"/>
                </a:solidFill>
                <a:latin typeface="Century Schoolbook" panose="02040604050505020304" pitchFamily="18" charset="0"/>
              </a:rPr>
              <a:t>article - </a:t>
            </a:r>
            <a:r>
              <a:rPr lang="en-US" altLang="en-US" sz="2000" dirty="0">
                <a:latin typeface="Century Schoolbook" panose="02040604050505020304" pitchFamily="18" charset="0"/>
              </a:rPr>
              <a:t>no parts. Numbering begins at 1.</a:t>
            </a:r>
          </a:p>
          <a:p>
            <a:pPr lvl="0" algn="just" defTabSz="914400"/>
            <a:endParaRPr lang="en-US" altLang="en-US" sz="2000" dirty="0">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entury Schoolbook" panose="02040604050505020304" pitchFamily="18" charset="0"/>
            </a:endParaRPr>
          </a:p>
        </p:txBody>
      </p:sp>
      <p:sp>
        <p:nvSpPr>
          <p:cNvPr id="5" name="Rectangle 2">
            <a:extLst>
              <a:ext uri="{FF2B5EF4-FFF2-40B4-BE49-F238E27FC236}">
                <a16:creationId xmlns:a16="http://schemas.microsoft.com/office/drawing/2014/main" id="{EE54441B-3093-43AD-B754-ACB346CCE1AD}"/>
              </a:ext>
            </a:extLst>
          </p:cNvPr>
          <p:cNvSpPr>
            <a:spLocks noChangeArrowheads="1"/>
          </p:cNvSpPr>
          <p:nvPr/>
        </p:nvSpPr>
        <p:spPr bwMode="auto">
          <a:xfrm>
            <a:off x="177800" y="2249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0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31CCC30-CE90-4B9E-82CE-4A3F0C0940E5}"/>
              </a:ext>
            </a:extLst>
          </p:cNvPr>
          <p:cNvSpPr>
            <a:spLocks noChangeArrowheads="1"/>
          </p:cNvSpPr>
          <p:nvPr/>
        </p:nvSpPr>
        <p:spPr bwMode="auto">
          <a:xfrm>
            <a:off x="1145406" y="474345"/>
            <a:ext cx="10142636" cy="590931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Journals sometimes have class files for you to use. Use them whenever you can. We have a few of these installed (e.g. the Royal Society's </a:t>
            </a:r>
            <a:r>
              <a:rPr kumimoji="0" lang="en-US" altLang="en-US" sz="3200" b="0" i="0" u="none" strike="noStrike" cap="none" normalizeH="0" baseline="0" dirty="0" err="1">
                <a:ln>
                  <a:noFill/>
                </a:ln>
                <a:effectLst/>
                <a:latin typeface="inherit"/>
              </a:rPr>
              <a:t>rs</a:t>
            </a:r>
            <a:r>
              <a:rPr kumimoji="0" lang="en-US" altLang="en-US" sz="3200" b="0" i="0" u="none" strike="noStrike" cap="none" normalizeH="0" baseline="0" dirty="0">
                <a:ln>
                  <a:noFill/>
                </a:ln>
                <a:effectLst/>
                <a:latin typeface="Verdana" panose="020B0604030504040204" pitchFamily="34" charset="0"/>
              </a:rPr>
              <a:t> class, Elsevier's </a:t>
            </a:r>
            <a:r>
              <a:rPr kumimoji="0" lang="en-US" altLang="en-US" sz="3200" b="0" i="0" u="none" strike="noStrike" cap="none" normalizeH="0" baseline="0" dirty="0" err="1">
                <a:ln>
                  <a:noFill/>
                </a:ln>
                <a:effectLst/>
                <a:latin typeface="inherit"/>
              </a:rPr>
              <a:t>elsart</a:t>
            </a:r>
            <a:r>
              <a:rPr kumimoji="0" lang="en-US" altLang="en-US" sz="3200" b="0" i="0" u="none" strike="noStrike" cap="none" normalizeH="0" baseline="0" dirty="0">
                <a:ln>
                  <a:noFill/>
                </a:ln>
                <a:effectLst/>
                <a:latin typeface="Verdana" panose="020B0604030504040204" pitchFamily="34" charset="0"/>
              </a:rPr>
              <a:t> class and some </a:t>
            </a:r>
            <a:r>
              <a:rPr kumimoji="0" lang="en-US" altLang="en-US" sz="3200" b="0" i="0" u="none" strike="noStrike" cap="none" normalizeH="0" baseline="0" dirty="0">
                <a:ln>
                  <a:noFill/>
                </a:ln>
                <a:effectLst/>
                <a:latin typeface="inherit"/>
                <a:hlinkClick r:id="rId2">
                  <a:extLst>
                    <a:ext uri="{A12FA001-AC4F-418D-AE19-62706E023703}">
                      <ahyp:hlinkClr xmlns:ahyp="http://schemas.microsoft.com/office/drawing/2018/hyperlinkcolor" val="tx"/>
                    </a:ext>
                  </a:extLst>
                </a:hlinkClick>
              </a:rPr>
              <a:t>IEEE</a:t>
            </a:r>
            <a:r>
              <a:rPr kumimoji="0" lang="en-US" altLang="en-US" sz="3200" b="0" i="0" u="none" strike="noStrike" cap="none" normalizeH="0" baseline="0" dirty="0">
                <a:ln>
                  <a:noFill/>
                </a:ln>
                <a:effectLst/>
                <a:latin typeface="Verdana" panose="020B0604030504040204" pitchFamily="34" charset="0"/>
              </a:rPr>
              <a:t> material), but many others exist (see, for example, </a:t>
            </a:r>
            <a:r>
              <a:rPr kumimoji="0" lang="en-US" altLang="en-US" sz="3200" b="0" i="0" u="none" strike="noStrike" cap="none" normalizeH="0" baseline="0" dirty="0">
                <a:ln>
                  <a:noFill/>
                </a:ln>
                <a:effectLst/>
                <a:latin typeface="inherit"/>
                <a:hlinkClick r:id="rId3">
                  <a:extLst>
                    <a:ext uri="{A12FA001-AC4F-418D-AE19-62706E023703}">
                      <ahyp:hlinkClr xmlns:ahyp="http://schemas.microsoft.com/office/drawing/2018/hyperlinkcolor" val="tx"/>
                    </a:ext>
                  </a:extLst>
                </a:hlinkClick>
              </a:rPr>
              <a:t>CUP's</a:t>
            </a:r>
            <a:r>
              <a:rPr kumimoji="0" lang="en-US" altLang="en-US" sz="3200" b="0" i="0" u="none" strike="noStrike" cap="none" normalizeH="0" baseline="0" dirty="0">
                <a:ln>
                  <a:noFill/>
                </a:ln>
                <a:effectLst/>
                <a:latin typeface="Verdana" panose="020B0604030504040204" pitchFamily="34" charset="0"/>
              </a:rPr>
              <a:t> LaTeX support).</a:t>
            </a:r>
            <a:endParaRPr kumimoji="0" lang="en-US" altLang="en-US" sz="32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Verdana" panose="020B0604030504040204" pitchFamily="34" charset="0"/>
              </a:rPr>
              <a:t>There are several thesis-related classes around. Most are university-specific. Some have been designed for easy </a:t>
            </a:r>
            <a:r>
              <a:rPr kumimoji="0" lang="en-US" altLang="en-US" sz="3200" b="0" i="0" u="none" strike="noStrike" cap="none" normalizeH="0" baseline="0" dirty="0" err="1">
                <a:ln>
                  <a:noFill/>
                </a:ln>
                <a:effectLst/>
                <a:latin typeface="Verdana" panose="020B0604030504040204" pitchFamily="34" charset="0"/>
              </a:rPr>
              <a:t>customisation</a:t>
            </a:r>
            <a:r>
              <a:rPr kumimoji="0" lang="en-US" altLang="en-US" sz="3200" b="0" i="0" u="none" strike="noStrike" cap="none" normalizeH="0" baseline="0" dirty="0">
                <a:ln>
                  <a:noFill/>
                </a:ln>
                <a:effectLst/>
                <a:latin typeface="Verdana" panose="020B0604030504040204" pitchFamily="34" charset="0"/>
              </a:rPr>
              <a:t>. One that's often mentioned is </a:t>
            </a:r>
            <a:r>
              <a:rPr kumimoji="0" lang="en-US" altLang="en-US" sz="3200" b="0" i="0" u="none" strike="noStrike" cap="none" normalizeH="0" baseline="0" dirty="0" err="1">
                <a:ln>
                  <a:noFill/>
                </a:ln>
                <a:effectLst/>
                <a:latin typeface="inherit"/>
                <a:hlinkClick r:id="rId4">
                  <a:extLst>
                    <a:ext uri="{A12FA001-AC4F-418D-AE19-62706E023703}">
                      <ahyp:hlinkClr xmlns:ahyp="http://schemas.microsoft.com/office/drawing/2018/hyperlinkcolor" val="tx"/>
                    </a:ext>
                  </a:extLst>
                </a:hlinkClick>
              </a:rPr>
              <a:t>ucthesis</a:t>
            </a:r>
            <a:r>
              <a:rPr kumimoji="0" lang="en-US" altLang="en-US" sz="3200" b="0" i="0" u="none" strike="noStrike" cap="none" normalizeH="0" baseline="0" dirty="0">
                <a:ln>
                  <a:noFill/>
                </a:ln>
                <a:effectLst/>
                <a:latin typeface="Verdana" panose="020B0604030504040204" pitchFamily="34" charset="0"/>
              </a:rPr>
              <a:t> from the University of California.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p:txBody>
      </p:sp>
    </p:spTree>
    <p:extLst>
      <p:ext uri="{BB962C8B-B14F-4D97-AF65-F5344CB8AC3E}">
        <p14:creationId xmlns:p14="http://schemas.microsoft.com/office/powerpoint/2010/main" val="336900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EBA6-387D-411E-AE92-8E4F4578C6B2}"/>
              </a:ext>
            </a:extLst>
          </p:cNvPr>
          <p:cNvSpPr>
            <a:spLocks noGrp="1"/>
          </p:cNvSpPr>
          <p:nvPr>
            <p:ph type="title"/>
          </p:nvPr>
        </p:nvSpPr>
        <p:spPr/>
        <p:txBody>
          <a:bodyPr/>
          <a:lstStyle/>
          <a:p>
            <a:r>
              <a:rPr lang="en-US" dirty="0" err="1"/>
              <a:t>pACKAGES</a:t>
            </a:r>
            <a:endParaRPr lang="en-US" dirty="0"/>
          </a:p>
        </p:txBody>
      </p:sp>
      <p:sp>
        <p:nvSpPr>
          <p:cNvPr id="3" name="Content Placeholder 2">
            <a:extLst>
              <a:ext uri="{FF2B5EF4-FFF2-40B4-BE49-F238E27FC236}">
                <a16:creationId xmlns:a16="http://schemas.microsoft.com/office/drawing/2014/main" id="{111C7936-5917-45B8-BCCE-411A6E95A53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BEE295D-F945-4D27-85F7-0BCA0242E75A}"/>
              </a:ext>
            </a:extLst>
          </p:cNvPr>
          <p:cNvPicPr>
            <a:picLocks noChangeAspect="1"/>
          </p:cNvPicPr>
          <p:nvPr/>
        </p:nvPicPr>
        <p:blipFill rotWithShape="1">
          <a:blip r:embed="rId2"/>
          <a:srcRect l="2359" t="18277" r="20999" b="20300"/>
          <a:stretch/>
        </p:blipFill>
        <p:spPr>
          <a:xfrm>
            <a:off x="1141412" y="1828415"/>
            <a:ext cx="9793288" cy="4414889"/>
          </a:xfrm>
          <a:prstGeom prst="rect">
            <a:avLst/>
          </a:prstGeom>
        </p:spPr>
      </p:pic>
    </p:spTree>
    <p:extLst>
      <p:ext uri="{BB962C8B-B14F-4D97-AF65-F5344CB8AC3E}">
        <p14:creationId xmlns:p14="http://schemas.microsoft.com/office/powerpoint/2010/main" val="82271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26B0-CD59-4F8A-910A-B8E1FEE2CED9}"/>
              </a:ext>
            </a:extLst>
          </p:cNvPr>
          <p:cNvSpPr>
            <a:spLocks noGrp="1"/>
          </p:cNvSpPr>
          <p:nvPr>
            <p:ph type="title"/>
          </p:nvPr>
        </p:nvSpPr>
        <p:spPr>
          <a:xfrm>
            <a:off x="1143001" y="0"/>
            <a:ext cx="9905998" cy="1478570"/>
          </a:xfrm>
        </p:spPr>
        <p:txBody>
          <a:bodyPr/>
          <a:lstStyle/>
          <a:p>
            <a:r>
              <a:rPr lang="en-US" dirty="0"/>
              <a:t>Install Packages</a:t>
            </a:r>
          </a:p>
        </p:txBody>
      </p:sp>
      <p:pic>
        <p:nvPicPr>
          <p:cNvPr id="4" name="Picture 3">
            <a:extLst>
              <a:ext uri="{FF2B5EF4-FFF2-40B4-BE49-F238E27FC236}">
                <a16:creationId xmlns:a16="http://schemas.microsoft.com/office/drawing/2014/main" id="{4BD33083-34D8-4B2F-B324-71F66EA8C0D2}"/>
              </a:ext>
            </a:extLst>
          </p:cNvPr>
          <p:cNvPicPr>
            <a:picLocks noChangeAspect="1"/>
          </p:cNvPicPr>
          <p:nvPr/>
        </p:nvPicPr>
        <p:blipFill rotWithShape="1">
          <a:blip r:embed="rId2"/>
          <a:srcRect l="3287" t="17379" r="3174" b="15356"/>
          <a:stretch/>
        </p:blipFill>
        <p:spPr>
          <a:xfrm>
            <a:off x="1247777" y="1322477"/>
            <a:ext cx="9553574" cy="3864464"/>
          </a:xfrm>
          <a:prstGeom prst="rect">
            <a:avLst/>
          </a:prstGeom>
        </p:spPr>
      </p:pic>
      <p:pic>
        <p:nvPicPr>
          <p:cNvPr id="5" name="Picture 4">
            <a:extLst>
              <a:ext uri="{FF2B5EF4-FFF2-40B4-BE49-F238E27FC236}">
                <a16:creationId xmlns:a16="http://schemas.microsoft.com/office/drawing/2014/main" id="{A0BC968A-E70B-424E-B74F-F35D453C7388}"/>
              </a:ext>
            </a:extLst>
          </p:cNvPr>
          <p:cNvPicPr>
            <a:picLocks noChangeAspect="1"/>
          </p:cNvPicPr>
          <p:nvPr/>
        </p:nvPicPr>
        <p:blipFill rotWithShape="1">
          <a:blip r:embed="rId3"/>
          <a:srcRect l="4766" t="31667" r="8517" b="22222"/>
          <a:stretch/>
        </p:blipFill>
        <p:spPr>
          <a:xfrm>
            <a:off x="5172075" y="4429125"/>
            <a:ext cx="6657975" cy="1681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8944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493</TotalTime>
  <Words>890</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Rounded MT Bold</vt:lpstr>
      <vt:lpstr>Bahnschrift SemiBold Condensed</vt:lpstr>
      <vt:lpstr>Book Antiqua</vt:lpstr>
      <vt:lpstr>Century Schoolbook</vt:lpstr>
      <vt:lpstr>inherit</vt:lpstr>
      <vt:lpstr>Monaco</vt:lpstr>
      <vt:lpstr>Tw Cen MT</vt:lpstr>
      <vt:lpstr>Verdana</vt:lpstr>
      <vt:lpstr>Circuit</vt:lpstr>
      <vt:lpstr>Day -3: LATEX Course Report, Article, Chapter and Thesis &amp; Relevant packages</vt:lpstr>
      <vt:lpstr>Contents</vt:lpstr>
      <vt:lpstr>Writing with LaTeX</vt:lpstr>
      <vt:lpstr>PowerPoint Presentation</vt:lpstr>
      <vt:lpstr>PowerPoint Presentation</vt:lpstr>
      <vt:lpstr>PowerPoint Presentation</vt:lpstr>
      <vt:lpstr>PowerPoint Presentation</vt:lpstr>
      <vt:lpstr>pACKAGES</vt:lpstr>
      <vt:lpstr>Install Packages</vt:lpstr>
      <vt:lpstr>PowerPoint Presentation</vt:lpstr>
      <vt:lpstr>PowerPoint Presentation</vt:lpstr>
      <vt:lpstr>Structures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Lyapunov Exponent</dc:title>
  <dc:creator>Sabarathinam S</dc:creator>
  <cp:lastModifiedBy>Sabarathinam S</cp:lastModifiedBy>
  <cp:revision>46</cp:revision>
  <dcterms:created xsi:type="dcterms:W3CDTF">2020-04-22T08:06:38Z</dcterms:created>
  <dcterms:modified xsi:type="dcterms:W3CDTF">2020-06-14T09:37:09Z</dcterms:modified>
</cp:coreProperties>
</file>