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8"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3428" autoAdjust="0"/>
  </p:normalViewPr>
  <p:slideViewPr>
    <p:cSldViewPr snapToGrid="0">
      <p:cViewPr>
        <p:scale>
          <a:sx n="20" d="100"/>
          <a:sy n="20" d="100"/>
        </p:scale>
        <p:origin x="-612" y="102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22-Sep-18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22-Sep-18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this </a:t>
            </a:r>
            <a:r>
              <a:rPr lang="en-US" dirty="0" smtClean="0"/>
              <a:t>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r>
              <a:rPr lang="en-US" dirty="0" smtClean="0"/>
              <a:t>.</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Add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22-Sep-18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22-Sep-18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0800" y="508664"/>
            <a:ext cx="31211520" cy="2971740"/>
          </a:xfrm>
        </p:spPr>
        <p:txBody>
          <a:bodyPr>
            <a:normAutofit/>
          </a:bodyPr>
          <a:lstStyle/>
          <a:p>
            <a:pPr algn="ctr"/>
            <a:r>
              <a:rPr lang="en-US" sz="10000" dirty="0" smtClean="0"/>
              <a:t>Continuous Monitoring of the Condition of Railway Tracks</a:t>
            </a:r>
            <a:endParaRPr lang="en-US" sz="10000" dirty="0"/>
          </a:p>
        </p:txBody>
      </p:sp>
      <p:sp>
        <p:nvSpPr>
          <p:cNvPr id="23" name="Text Placeholder 22"/>
          <p:cNvSpPr>
            <a:spLocks noGrp="1"/>
          </p:cNvSpPr>
          <p:nvPr>
            <p:ph type="body" sz="quarter" idx="36"/>
          </p:nvPr>
        </p:nvSpPr>
        <p:spPr/>
        <p:txBody>
          <a:bodyPr/>
          <a:lstStyle/>
          <a:p>
            <a:r>
              <a:rPr lang="en-US" dirty="0" smtClean="0"/>
              <a:t>Praveen S , </a:t>
            </a:r>
            <a:r>
              <a:rPr lang="en-US" dirty="0" err="1" smtClean="0"/>
              <a:t>Arunkumar</a:t>
            </a:r>
            <a:r>
              <a:rPr lang="en-US" dirty="0" smtClean="0"/>
              <a:t> B | </a:t>
            </a:r>
            <a:r>
              <a:rPr lang="en-US" dirty="0" err="1" smtClean="0"/>
              <a:t>Dr.Kishore</a:t>
            </a:r>
            <a:r>
              <a:rPr lang="en-US" dirty="0" smtClean="0"/>
              <a:t> | SSN College of Engineering</a:t>
            </a:r>
            <a:endParaRPr lang="en-US" dirty="0"/>
          </a:p>
        </p:txBody>
      </p:sp>
      <p:sp>
        <p:nvSpPr>
          <p:cNvPr id="67" name="Text Placeholder 66"/>
          <p:cNvSpPr>
            <a:spLocks noGrp="1"/>
          </p:cNvSpPr>
          <p:nvPr>
            <p:ph type="body" sz="quarter" idx="13"/>
          </p:nvPr>
        </p:nvSpPr>
        <p:spPr/>
        <p:txBody>
          <a:bodyPr/>
          <a:lstStyle/>
          <a:p>
            <a:r>
              <a:rPr lang="en-US" dirty="0" smtClean="0"/>
              <a:t>Objective</a:t>
            </a:r>
            <a:endParaRPr lang="en-US" dirty="0"/>
          </a:p>
        </p:txBody>
      </p:sp>
      <p:sp>
        <p:nvSpPr>
          <p:cNvPr id="7" name="Text Placeholder 6"/>
          <p:cNvSpPr>
            <a:spLocks noGrp="1"/>
          </p:cNvSpPr>
          <p:nvPr>
            <p:ph type="body" sz="quarter" idx="17"/>
          </p:nvPr>
        </p:nvSpPr>
        <p:spPr>
          <a:xfrm>
            <a:off x="960120" y="11484864"/>
            <a:ext cx="12801600" cy="1219200"/>
          </a:xfrm>
        </p:spPr>
        <p:txBody>
          <a:bodyPr/>
          <a:lstStyle/>
          <a:p>
            <a:r>
              <a:rPr lang="en-US" dirty="0" smtClean="0"/>
              <a:t>Motivation</a:t>
            </a:r>
            <a:endParaRPr lang="en-US" dirty="0"/>
          </a:p>
        </p:txBody>
      </p:sp>
      <p:sp>
        <p:nvSpPr>
          <p:cNvPr id="9" name="Text Placeholder 8"/>
          <p:cNvSpPr>
            <a:spLocks noGrp="1"/>
          </p:cNvSpPr>
          <p:nvPr>
            <p:ph type="body" sz="quarter" idx="21"/>
          </p:nvPr>
        </p:nvSpPr>
        <p:spPr/>
        <p:txBody>
          <a:bodyPr/>
          <a:lstStyle/>
          <a:p>
            <a:r>
              <a:rPr lang="en-US" dirty="0" smtClean="0"/>
              <a:t>Block Diagram</a:t>
            </a:r>
            <a:endParaRPr lang="en-US" dirty="0"/>
          </a:p>
        </p:txBody>
      </p:sp>
      <p:sp>
        <p:nvSpPr>
          <p:cNvPr id="18" name="Text Placeholder 17"/>
          <p:cNvSpPr>
            <a:spLocks noGrp="1"/>
          </p:cNvSpPr>
          <p:nvPr>
            <p:ph type="body" sz="quarter" idx="31"/>
          </p:nvPr>
        </p:nvSpPr>
        <p:spPr/>
        <p:txBody>
          <a:bodyPr/>
          <a:lstStyle/>
          <a:p>
            <a:r>
              <a:rPr lang="en-US" smtClean="0"/>
              <a:t>Results</a:t>
            </a:r>
            <a:endParaRPr lang="en-US" dirty="0"/>
          </a:p>
        </p:txBody>
      </p:sp>
      <p:sp>
        <p:nvSpPr>
          <p:cNvPr id="71" name="Text Placeholder 70"/>
          <p:cNvSpPr>
            <a:spLocks noGrp="1"/>
          </p:cNvSpPr>
          <p:nvPr>
            <p:ph type="body" sz="quarter" idx="41"/>
          </p:nvPr>
        </p:nvSpPr>
        <p:spPr>
          <a:xfrm>
            <a:off x="29740637" y="20703450"/>
            <a:ext cx="12801600" cy="1219200"/>
          </a:xfrm>
        </p:spPr>
        <p:txBody>
          <a:bodyPr/>
          <a:lstStyle/>
          <a:p>
            <a:r>
              <a:rPr lang="en-US" smtClean="0"/>
              <a:t>Conclusion</a:t>
            </a:r>
            <a:endParaRPr lang="en-US" dirty="0"/>
          </a:p>
        </p:txBody>
      </p:sp>
      <p:sp>
        <p:nvSpPr>
          <p:cNvPr id="15" name="Content Placeholder 14"/>
          <p:cNvSpPr>
            <a:spLocks noGrp="1"/>
          </p:cNvSpPr>
          <p:nvPr>
            <p:ph sz="quarter" idx="42"/>
          </p:nvPr>
        </p:nvSpPr>
        <p:spPr>
          <a:xfrm>
            <a:off x="29740637" y="22292903"/>
            <a:ext cx="12801600" cy="9085455"/>
          </a:xfrm>
        </p:spPr>
        <p:txBody>
          <a:bodyPr>
            <a:normAutofit/>
          </a:bodyPr>
          <a:lstStyle/>
          <a:p>
            <a:pPr algn="just"/>
            <a:r>
              <a:rPr lang="en-US" sz="3600" dirty="0" smtClean="0"/>
              <a:t>The </a:t>
            </a:r>
            <a:r>
              <a:rPr lang="en-US" sz="3600" dirty="0"/>
              <a:t>proposed system for condition monitoring of railway tracks proves to be a reliable one. By using ultrasonic sensor </a:t>
            </a:r>
            <a:r>
              <a:rPr lang="en-US" sz="3600" dirty="0" smtClean="0"/>
              <a:t>, </a:t>
            </a:r>
            <a:r>
              <a:rPr lang="en-US" sz="3600" dirty="0" smtClean="0"/>
              <a:t>and the GPS/GSM </a:t>
            </a:r>
            <a:r>
              <a:rPr lang="en-US" sz="3600" dirty="0" smtClean="0"/>
              <a:t>module the </a:t>
            </a:r>
            <a:r>
              <a:rPr lang="en-US" sz="3600" dirty="0"/>
              <a:t>most common faults encountered in the railway tracks maintenance such as crack detection, obstacle detection, mud hole detection, and interlocking were successfully sensed and an alert message was </a:t>
            </a:r>
            <a:r>
              <a:rPr lang="en-US" sz="3600" dirty="0" smtClean="0"/>
              <a:t>sent.</a:t>
            </a:r>
          </a:p>
          <a:p>
            <a:pPr algn="just"/>
            <a:r>
              <a:rPr lang="en-US" sz="3600" dirty="0"/>
              <a:t>This prototype has been developed </a:t>
            </a:r>
            <a:r>
              <a:rPr lang="en-US" sz="3600" dirty="0" smtClean="0"/>
              <a:t>as a </a:t>
            </a:r>
            <a:r>
              <a:rPr lang="en-US" sz="3600" dirty="0" smtClean="0"/>
              <a:t> </a:t>
            </a:r>
            <a:r>
              <a:rPr lang="en-US" sz="3600" dirty="0"/>
              <a:t>proof of concept</a:t>
            </a:r>
            <a:r>
              <a:rPr lang="en-US" sz="3600" dirty="0" smtClean="0"/>
              <a:t>, for railway monitoring system </a:t>
            </a:r>
            <a:r>
              <a:rPr lang="en-US" sz="3600" dirty="0"/>
              <a:t>hence when implementing it in real time instead of using ultrasonic sensor, high-end sensors (sensors which have high </a:t>
            </a:r>
            <a:r>
              <a:rPr lang="en-US" sz="3600" dirty="0" smtClean="0"/>
              <a:t>deduction </a:t>
            </a:r>
            <a:r>
              <a:rPr lang="en-US" sz="3600" dirty="0"/>
              <a:t>capacity) </a:t>
            </a:r>
            <a:r>
              <a:rPr lang="en-US" sz="3600" dirty="0" smtClean="0"/>
              <a:t>can </a:t>
            </a:r>
            <a:r>
              <a:rPr lang="en-US" sz="3600" dirty="0"/>
              <a:t>be used</a:t>
            </a:r>
            <a:r>
              <a:rPr lang="en-US" sz="3600" dirty="0" smtClean="0"/>
              <a:t>.</a:t>
            </a:r>
          </a:p>
          <a:p>
            <a:pPr algn="just"/>
            <a:r>
              <a:rPr lang="en-US" sz="3600" dirty="0" smtClean="0"/>
              <a:t>Future work includes implementation of automatic </a:t>
            </a:r>
            <a:r>
              <a:rPr lang="en-US" sz="3600" dirty="0" smtClean="0"/>
              <a:t>breaking system, </a:t>
            </a:r>
            <a:r>
              <a:rPr lang="en-US" sz="3600" dirty="0" err="1" smtClean="0"/>
              <a:t>IoT</a:t>
            </a:r>
            <a:r>
              <a:rPr lang="en-US" sz="3600" dirty="0" smtClean="0"/>
              <a:t> based monitoring and control system </a:t>
            </a:r>
          </a:p>
          <a:p>
            <a:pPr algn="just"/>
            <a:endParaRPr lang="en-US" sz="3600" dirty="0"/>
          </a:p>
        </p:txBody>
      </p:sp>
      <p:pic>
        <p:nvPicPr>
          <p:cNvPr id="1026" name="Picture 2" descr="C:\Users\lenovo\Desktop\iisf 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39040" y="0"/>
            <a:ext cx="5852160" cy="398907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5852160" cy="384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 name="Content Placeholder 10"/>
          <p:cNvSpPr>
            <a:spLocks noGrp="1"/>
          </p:cNvSpPr>
          <p:nvPr>
            <p:ph sz="quarter" idx="26"/>
          </p:nvPr>
        </p:nvSpPr>
        <p:spPr>
          <a:xfrm>
            <a:off x="1082040" y="25194768"/>
            <a:ext cx="12801600" cy="7296912"/>
          </a:xfrm>
        </p:spPr>
        <p:txBody>
          <a:bodyPr>
            <a:normAutofit/>
          </a:bodyPr>
          <a:lstStyle/>
          <a:p>
            <a:pPr algn="just"/>
            <a:r>
              <a:rPr lang="en-IN" sz="3600" dirty="0" smtClean="0">
                <a:cs typeface="Times New Roman" panose="02020603050405020304" pitchFamily="18" charset="0"/>
              </a:rPr>
              <a:t>To detect </a:t>
            </a:r>
            <a:r>
              <a:rPr lang="en-IN" sz="3600" dirty="0">
                <a:cs typeface="Times New Roman" panose="02020603050405020304" pitchFamily="18" charset="0"/>
              </a:rPr>
              <a:t>the presence of mud holes, ballast for tamping and generate warning </a:t>
            </a:r>
            <a:endParaRPr lang="en-IN" sz="3600" dirty="0" smtClean="0">
              <a:cs typeface="Times New Roman" panose="02020603050405020304" pitchFamily="18" charset="0"/>
            </a:endParaRPr>
          </a:p>
          <a:p>
            <a:pPr algn="just"/>
            <a:r>
              <a:rPr lang="en-IN" sz="3600" dirty="0">
                <a:cs typeface="Times New Roman" panose="02020603050405020304" pitchFamily="18" charset="0"/>
              </a:rPr>
              <a:t>Detect defects in the internal structure of the railway bridge due to heavy loads passing on it (Ultrasonic sensor </a:t>
            </a:r>
            <a:r>
              <a:rPr lang="en-IN" sz="3600" dirty="0" smtClean="0">
                <a:cs typeface="Times New Roman" panose="02020603050405020304" pitchFamily="18" charset="0"/>
              </a:rPr>
              <a:t>is  used for this purpose)</a:t>
            </a:r>
            <a:endParaRPr lang="en-IN" sz="3600" dirty="0">
              <a:cs typeface="Times New Roman" panose="02020603050405020304" pitchFamily="18" charset="0"/>
            </a:endParaRPr>
          </a:p>
          <a:p>
            <a:pPr algn="just"/>
            <a:r>
              <a:rPr lang="en-IN" sz="3600" dirty="0">
                <a:cs typeface="Times New Roman" panose="02020603050405020304" pitchFamily="18" charset="0"/>
              </a:rPr>
              <a:t>Sense the interlocking disabilities found on the track, </a:t>
            </a:r>
            <a:r>
              <a:rPr lang="en-IN" sz="3600" dirty="0" smtClean="0">
                <a:cs typeface="Times New Roman" panose="02020603050405020304" pitchFamily="18" charset="0"/>
              </a:rPr>
              <a:t>which occur due to presence of </a:t>
            </a:r>
            <a:r>
              <a:rPr lang="en-IN" sz="3600" dirty="0">
                <a:cs typeface="Times New Roman" panose="02020603050405020304" pitchFamily="18" charset="0"/>
              </a:rPr>
              <a:t>unnecessary objects </a:t>
            </a:r>
            <a:r>
              <a:rPr lang="en-IN" sz="3600" dirty="0" smtClean="0">
                <a:cs typeface="Times New Roman" panose="02020603050405020304" pitchFamily="18" charset="0"/>
              </a:rPr>
              <a:t>(</a:t>
            </a:r>
            <a:r>
              <a:rPr lang="en-IN" sz="3600" dirty="0">
                <a:cs typeface="Times New Roman" panose="02020603050405020304" pitchFamily="18" charset="0"/>
              </a:rPr>
              <a:t>ultrasonic sensor </a:t>
            </a:r>
            <a:r>
              <a:rPr lang="en-IN" sz="3600" dirty="0" smtClean="0">
                <a:cs typeface="Times New Roman" panose="02020603050405020304" pitchFamily="18" charset="0"/>
              </a:rPr>
              <a:t>has been</a:t>
            </a:r>
            <a:r>
              <a:rPr lang="en-IN" sz="3600" dirty="0" smtClean="0">
                <a:cs typeface="Times New Roman" panose="02020603050405020304" pitchFamily="18" charset="0"/>
              </a:rPr>
              <a:t> </a:t>
            </a:r>
            <a:r>
              <a:rPr lang="en-IN" sz="3600" dirty="0">
                <a:cs typeface="Times New Roman" panose="02020603050405020304" pitchFamily="18" charset="0"/>
              </a:rPr>
              <a:t>used)</a:t>
            </a:r>
          </a:p>
          <a:p>
            <a:pPr algn="just"/>
            <a:endParaRPr lang="en-US" sz="3600" dirty="0"/>
          </a:p>
        </p:txBody>
      </p:sp>
      <p:sp>
        <p:nvSpPr>
          <p:cNvPr id="25" name="Content Placeholder 10"/>
          <p:cNvSpPr>
            <a:spLocks noGrp="1"/>
          </p:cNvSpPr>
          <p:nvPr>
            <p:ph sz="quarter" idx="26"/>
          </p:nvPr>
        </p:nvSpPr>
        <p:spPr>
          <a:xfrm>
            <a:off x="1112520" y="7181088"/>
            <a:ext cx="12801600" cy="4096512"/>
          </a:xfrm>
        </p:spPr>
        <p:txBody>
          <a:bodyPr>
            <a:normAutofit/>
          </a:bodyPr>
          <a:lstStyle/>
          <a:p>
            <a:pPr algn="just"/>
            <a:r>
              <a:rPr lang="en-IN" sz="3600" dirty="0">
                <a:cs typeface="Times New Roman" panose="02020603050405020304" pitchFamily="18" charset="0"/>
              </a:rPr>
              <a:t>To propose a condition monitoring system that can detect faults before they intensify and improve safety</a:t>
            </a:r>
          </a:p>
          <a:p>
            <a:pPr algn="just"/>
            <a:r>
              <a:rPr lang="en-IN" sz="3600" dirty="0">
                <a:cs typeface="Times New Roman" panose="02020603050405020304" pitchFamily="18" charset="0"/>
              </a:rPr>
              <a:t>To identify sensors that will be suitable for detecting various faults in the railway tracks and configure those sensors into a system</a:t>
            </a:r>
          </a:p>
          <a:p>
            <a:pPr algn="just"/>
            <a:endParaRPr lang="en-US" sz="3600" dirty="0"/>
          </a:p>
        </p:txBody>
      </p:sp>
      <p:sp>
        <p:nvSpPr>
          <p:cNvPr id="26" name="Content Placeholder 10"/>
          <p:cNvSpPr>
            <a:spLocks noGrp="1"/>
          </p:cNvSpPr>
          <p:nvPr>
            <p:ph sz="quarter" idx="26"/>
          </p:nvPr>
        </p:nvSpPr>
        <p:spPr>
          <a:xfrm>
            <a:off x="929640" y="12911328"/>
            <a:ext cx="12801600" cy="10741152"/>
          </a:xfrm>
        </p:spPr>
        <p:txBody>
          <a:bodyPr>
            <a:normAutofit/>
          </a:bodyPr>
          <a:lstStyle/>
          <a:p>
            <a:pPr algn="just"/>
            <a:r>
              <a:rPr lang="en-IN" sz="3600" dirty="0">
                <a:cs typeface="Times New Roman" panose="02020603050405020304" pitchFamily="18" charset="0"/>
              </a:rPr>
              <a:t>From the literature it is evident that 40% of Indian Railways tracks are used beyond </a:t>
            </a:r>
            <a:r>
              <a:rPr lang="en-IN" sz="3600" dirty="0" smtClean="0">
                <a:cs typeface="Times New Roman" panose="02020603050405020304" pitchFamily="18" charset="0"/>
              </a:rPr>
              <a:t>capacity</a:t>
            </a:r>
          </a:p>
          <a:p>
            <a:pPr algn="just"/>
            <a:r>
              <a:rPr lang="en-US" sz="3600" dirty="0">
                <a:cs typeface="Times New Roman" panose="02020603050405020304" pitchFamily="18" charset="0"/>
              </a:rPr>
              <a:t>Railway accidents are for the most part grouped either by their effects, e.g.: head-on collisions, rear-end collisions, side collisions, derailments, fires, explosions, etc. or by their cause, e.g.: driver and signalman error, mechanical failure of tracks and bridges, level crossing misuse and trespassing, etc. or by natural causes such as flooding and fog. </a:t>
            </a:r>
            <a:endParaRPr lang="en-US" sz="3600" dirty="0" smtClean="0">
              <a:cs typeface="Times New Roman" panose="02020603050405020304" pitchFamily="18" charset="0"/>
            </a:endParaRPr>
          </a:p>
          <a:p>
            <a:pPr algn="just"/>
            <a:r>
              <a:rPr lang="en-US" sz="3600" dirty="0" smtClean="0"/>
              <a:t>M</a:t>
            </a:r>
            <a:r>
              <a:rPr lang="en-US" sz="3600" dirty="0" smtClean="0"/>
              <a:t>anual </a:t>
            </a:r>
            <a:r>
              <a:rPr lang="en-US" sz="3600" dirty="0"/>
              <a:t>inspection is being done to </a:t>
            </a:r>
            <a:r>
              <a:rPr lang="en-US" sz="3600" dirty="0" smtClean="0"/>
              <a:t>detect these </a:t>
            </a:r>
            <a:r>
              <a:rPr lang="en-US" sz="3600" dirty="0"/>
              <a:t>faults in tracks which is time-consuming and considering the fact that the tracks extend to great lengths, it is practically impossible to examine the whole </a:t>
            </a:r>
            <a:r>
              <a:rPr lang="en-US" sz="3600" dirty="0" smtClean="0"/>
              <a:t>track manually</a:t>
            </a:r>
            <a:endParaRPr lang="en-US" sz="3600" dirty="0" smtClean="0"/>
          </a:p>
          <a:p>
            <a:pPr algn="just"/>
            <a:r>
              <a:rPr lang="en-IN" sz="3600" dirty="0">
                <a:cs typeface="Times New Roman" panose="02020603050405020304" pitchFamily="18" charset="0"/>
              </a:rPr>
              <a:t>Hence overworked tracks make train travel unsafe, which leads to the requirement for regular </a:t>
            </a:r>
            <a:r>
              <a:rPr lang="en-IN" sz="3600" dirty="0" smtClean="0">
                <a:cs typeface="Times New Roman" panose="02020603050405020304" pitchFamily="18" charset="0"/>
              </a:rPr>
              <a:t>monitoring </a:t>
            </a:r>
            <a:r>
              <a:rPr lang="en-IN" sz="3600" dirty="0">
                <a:cs typeface="Times New Roman" panose="02020603050405020304" pitchFamily="18" charset="0"/>
              </a:rPr>
              <a:t>and maintenance of railway tracks.</a:t>
            </a:r>
          </a:p>
          <a:p>
            <a:pPr algn="just"/>
            <a:endParaRPr lang="en-US" sz="3600" dirty="0"/>
          </a:p>
        </p:txBody>
      </p:sp>
      <p:sp>
        <p:nvSpPr>
          <p:cNvPr id="27" name="Text Placeholder 6"/>
          <p:cNvSpPr>
            <a:spLocks noGrp="1"/>
          </p:cNvSpPr>
          <p:nvPr>
            <p:ph type="body" sz="quarter" idx="17"/>
          </p:nvPr>
        </p:nvSpPr>
        <p:spPr>
          <a:xfrm>
            <a:off x="1234440" y="23707344"/>
            <a:ext cx="12801600" cy="1219200"/>
          </a:xfrm>
        </p:spPr>
        <p:txBody>
          <a:bodyPr/>
          <a:lstStyle/>
          <a:p>
            <a:r>
              <a:rPr lang="en-US" dirty="0" smtClean="0"/>
              <a:t>Problem Statement</a:t>
            </a:r>
            <a:endParaRPr lang="en-US" dirty="0"/>
          </a:p>
        </p:txBody>
      </p:sp>
      <p:sp>
        <p:nvSpPr>
          <p:cNvPr id="14" name="TextBox 13"/>
          <p:cNvSpPr txBox="1"/>
          <p:nvPr/>
        </p:nvSpPr>
        <p:spPr>
          <a:xfrm>
            <a:off x="17702211" y="19259550"/>
            <a:ext cx="9740567" cy="584775"/>
          </a:xfrm>
          <a:prstGeom prst="rect">
            <a:avLst/>
          </a:prstGeom>
          <a:noFill/>
        </p:spPr>
        <p:txBody>
          <a:bodyPr wrap="square" rtlCol="0">
            <a:spAutoFit/>
          </a:bodyPr>
          <a:lstStyle/>
          <a:p>
            <a:pPr algn="ctr"/>
            <a:r>
              <a:rPr lang="en-US" sz="3200" dirty="0" smtClean="0"/>
              <a:t>Figure: Block Diagram for Inspection Bot</a:t>
            </a:r>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76708" y="8115300"/>
            <a:ext cx="10077072" cy="1061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710" y="21612223"/>
            <a:ext cx="9989070" cy="6905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 name="TextBox 90"/>
          <p:cNvSpPr txBox="1"/>
          <p:nvPr/>
        </p:nvSpPr>
        <p:spPr>
          <a:xfrm>
            <a:off x="17702210" y="29184600"/>
            <a:ext cx="9740567" cy="584775"/>
          </a:xfrm>
          <a:prstGeom prst="rect">
            <a:avLst/>
          </a:prstGeom>
          <a:noFill/>
        </p:spPr>
        <p:txBody>
          <a:bodyPr wrap="square" rtlCol="0">
            <a:spAutoFit/>
          </a:bodyPr>
          <a:lstStyle/>
          <a:p>
            <a:pPr algn="ctr"/>
            <a:r>
              <a:rPr lang="en-US" sz="3200" dirty="0" smtClean="0"/>
              <a:t>Figure: Block Diagram for Interlocking System</a:t>
            </a:r>
          </a:p>
        </p:txBody>
      </p:sp>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2054" y="7246935"/>
            <a:ext cx="5487280" cy="30878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15986" y="7268101"/>
            <a:ext cx="5243167" cy="308780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15986" y="11564142"/>
            <a:ext cx="5243167" cy="30877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57"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2054" y="11550318"/>
            <a:ext cx="5487280" cy="309997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8"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15986" y="15922888"/>
            <a:ext cx="5365223" cy="30759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59"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42054" y="15922888"/>
            <a:ext cx="5487280" cy="307591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9" name="TextBox 98"/>
          <p:cNvSpPr txBox="1"/>
          <p:nvPr/>
        </p:nvSpPr>
        <p:spPr>
          <a:xfrm>
            <a:off x="30242054" y="10429989"/>
            <a:ext cx="5487280" cy="584775"/>
          </a:xfrm>
          <a:prstGeom prst="rect">
            <a:avLst/>
          </a:prstGeom>
          <a:noFill/>
        </p:spPr>
        <p:txBody>
          <a:bodyPr wrap="square" rtlCol="0">
            <a:spAutoFit/>
          </a:bodyPr>
          <a:lstStyle/>
          <a:p>
            <a:pPr algn="ctr"/>
            <a:r>
              <a:rPr lang="en-US" sz="3200" dirty="0" smtClean="0"/>
              <a:t>Figure: Crack Detection</a:t>
            </a:r>
          </a:p>
        </p:txBody>
      </p:sp>
      <p:sp>
        <p:nvSpPr>
          <p:cNvPr id="100" name="TextBox 99"/>
          <p:cNvSpPr txBox="1"/>
          <p:nvPr/>
        </p:nvSpPr>
        <p:spPr>
          <a:xfrm>
            <a:off x="36993929" y="10429989"/>
            <a:ext cx="5487280" cy="584775"/>
          </a:xfrm>
          <a:prstGeom prst="rect">
            <a:avLst/>
          </a:prstGeom>
          <a:noFill/>
        </p:spPr>
        <p:txBody>
          <a:bodyPr wrap="square" rtlCol="0">
            <a:spAutoFit/>
          </a:bodyPr>
          <a:lstStyle/>
          <a:p>
            <a:pPr algn="ctr"/>
            <a:r>
              <a:rPr lang="en-US" sz="3200" dirty="0" smtClean="0"/>
              <a:t>Figure: </a:t>
            </a:r>
            <a:r>
              <a:rPr lang="en-US" sz="3200" dirty="0" err="1" smtClean="0"/>
              <a:t>Mudhole</a:t>
            </a:r>
            <a:r>
              <a:rPr lang="en-US" sz="3200" dirty="0" smtClean="0"/>
              <a:t> Detection</a:t>
            </a:r>
          </a:p>
        </p:txBody>
      </p:sp>
      <p:sp>
        <p:nvSpPr>
          <p:cNvPr id="101" name="TextBox 100"/>
          <p:cNvSpPr txBox="1"/>
          <p:nvPr/>
        </p:nvSpPr>
        <p:spPr>
          <a:xfrm>
            <a:off x="30242054" y="14960267"/>
            <a:ext cx="5487280" cy="584775"/>
          </a:xfrm>
          <a:prstGeom prst="rect">
            <a:avLst/>
          </a:prstGeom>
          <a:noFill/>
        </p:spPr>
        <p:txBody>
          <a:bodyPr wrap="square" rtlCol="0">
            <a:spAutoFit/>
          </a:bodyPr>
          <a:lstStyle/>
          <a:p>
            <a:pPr algn="ctr"/>
            <a:r>
              <a:rPr lang="en-US" sz="3200" dirty="0" smtClean="0"/>
              <a:t>Figure: Obstacle Detection</a:t>
            </a:r>
          </a:p>
        </p:txBody>
      </p:sp>
      <p:sp>
        <p:nvSpPr>
          <p:cNvPr id="102" name="TextBox 101"/>
          <p:cNvSpPr txBox="1"/>
          <p:nvPr/>
        </p:nvSpPr>
        <p:spPr>
          <a:xfrm>
            <a:off x="36993929" y="14960266"/>
            <a:ext cx="5487280" cy="584775"/>
          </a:xfrm>
          <a:prstGeom prst="rect">
            <a:avLst/>
          </a:prstGeom>
          <a:noFill/>
        </p:spPr>
        <p:txBody>
          <a:bodyPr wrap="square" rtlCol="0">
            <a:spAutoFit/>
          </a:bodyPr>
          <a:lstStyle/>
          <a:p>
            <a:pPr algn="ctr"/>
            <a:r>
              <a:rPr lang="en-US" sz="3200" dirty="0" smtClean="0"/>
              <a:t>Figure: Interlocking Detection</a:t>
            </a:r>
          </a:p>
        </p:txBody>
      </p:sp>
      <p:sp>
        <p:nvSpPr>
          <p:cNvPr id="103" name="TextBox 102"/>
          <p:cNvSpPr txBox="1"/>
          <p:nvPr/>
        </p:nvSpPr>
        <p:spPr>
          <a:xfrm>
            <a:off x="30242054" y="19241672"/>
            <a:ext cx="5487280" cy="584775"/>
          </a:xfrm>
          <a:prstGeom prst="rect">
            <a:avLst/>
          </a:prstGeom>
          <a:noFill/>
        </p:spPr>
        <p:txBody>
          <a:bodyPr wrap="square" rtlCol="0">
            <a:spAutoFit/>
          </a:bodyPr>
          <a:lstStyle/>
          <a:p>
            <a:pPr algn="ctr"/>
            <a:r>
              <a:rPr lang="en-US" sz="3200" dirty="0" smtClean="0"/>
              <a:t>Figure: SMS Alert</a:t>
            </a:r>
          </a:p>
        </p:txBody>
      </p:sp>
      <p:sp>
        <p:nvSpPr>
          <p:cNvPr id="104" name="TextBox 103"/>
          <p:cNvSpPr txBox="1"/>
          <p:nvPr/>
        </p:nvSpPr>
        <p:spPr>
          <a:xfrm>
            <a:off x="37054957" y="19241671"/>
            <a:ext cx="5487280" cy="584775"/>
          </a:xfrm>
          <a:prstGeom prst="rect">
            <a:avLst/>
          </a:prstGeom>
          <a:noFill/>
        </p:spPr>
        <p:txBody>
          <a:bodyPr wrap="square" rtlCol="0">
            <a:spAutoFit/>
          </a:bodyPr>
          <a:lstStyle/>
          <a:p>
            <a:pPr algn="ctr"/>
            <a:r>
              <a:rPr lang="en-US" sz="3200" dirty="0" smtClean="0"/>
              <a:t>Figure: GPS Location</a:t>
            </a:r>
          </a:p>
        </p:txBody>
      </p:sp>
    </p:spTree>
    <p:extLst>
      <p:ext uri="{BB962C8B-B14F-4D97-AF65-F5344CB8AC3E}">
        <p14:creationId xmlns:p14="http://schemas.microsoft.com/office/powerpoint/2010/main" val="977684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TotalTime>
  <Words>507</Words>
  <Application>Microsoft Office PowerPoint</Application>
  <PresentationFormat>Custom</PresentationFormat>
  <Paragraphs>30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Science Poster</vt:lpstr>
      <vt:lpstr>Continuous Monitoring of the Condition of Railway Tracks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lenovo</dc:creator>
  <cp:lastModifiedBy>Pratyusha Mahavadi</cp:lastModifiedBy>
  <cp:revision>20</cp:revision>
  <dcterms:created xsi:type="dcterms:W3CDTF">2013-01-20T21:20:28Z</dcterms:created>
  <dcterms:modified xsi:type="dcterms:W3CDTF">2018-09-22T06:03:27Z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