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6"/>
  </p:notesMasterIdLst>
  <p:sldIdLst>
    <p:sldId id="274" r:id="rId2"/>
    <p:sldId id="263" r:id="rId3"/>
    <p:sldId id="265" r:id="rId4"/>
    <p:sldId id="267" r:id="rId5"/>
    <p:sldId id="268" r:id="rId6"/>
    <p:sldId id="269" r:id="rId7"/>
    <p:sldId id="270" r:id="rId8"/>
    <p:sldId id="276" r:id="rId9"/>
    <p:sldId id="278" r:id="rId10"/>
    <p:sldId id="281" r:id="rId11"/>
    <p:sldId id="282" r:id="rId12"/>
    <p:sldId id="283" r:id="rId13"/>
    <p:sldId id="273"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0116" autoAdjust="0"/>
  </p:normalViewPr>
  <p:slideViewPr>
    <p:cSldViewPr>
      <p:cViewPr varScale="1">
        <p:scale>
          <a:sx n="61" d="100"/>
          <a:sy n="61" d="100"/>
        </p:scale>
        <p:origin x="14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45457-C97A-437E-9095-4283DF64F9D8}" type="datetimeFigureOut">
              <a:rPr lang="en-US" smtClean="0"/>
              <a:pPr/>
              <a:t>12/4/2018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0F2C5-E447-4CD8-883A-B03BF94ABCC2}" type="slidenum">
              <a:rPr lang="en-IN" smtClean="0"/>
              <a:pPr/>
              <a:t>‹#›</a:t>
            </a:fld>
            <a:endParaRPr lang="en-IN"/>
          </a:p>
        </p:txBody>
      </p:sp>
    </p:spTree>
    <p:extLst>
      <p:ext uri="{BB962C8B-B14F-4D97-AF65-F5344CB8AC3E}">
        <p14:creationId xmlns:p14="http://schemas.microsoft.com/office/powerpoint/2010/main" val="272125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0F2C5-E447-4CD8-883A-B03BF94ABCC2}" type="slidenum">
              <a:rPr lang="en-IN" smtClean="0"/>
              <a:pPr/>
              <a:t>1</a:t>
            </a:fld>
            <a:endParaRPr lang="en-IN"/>
          </a:p>
        </p:txBody>
      </p:sp>
    </p:spTree>
    <p:extLst>
      <p:ext uri="{BB962C8B-B14F-4D97-AF65-F5344CB8AC3E}">
        <p14:creationId xmlns:p14="http://schemas.microsoft.com/office/powerpoint/2010/main" val="112948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EF0F2C5-E447-4CD8-883A-B03BF94ABCC2}"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4"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12/4/2018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04"/>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1"/>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1"/>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1"/>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4" y="69756"/>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1"/>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9"/>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12/4/2018</a:t>
            </a:fld>
            <a:endParaRPr lang="en-US"/>
          </a:p>
        </p:txBody>
      </p:sp>
      <p:sp>
        <p:nvSpPr>
          <p:cNvPr id="5" name="Footer Placeholder 4"/>
          <p:cNvSpPr>
            <a:spLocks noGrp="1"/>
          </p:cNvSpPr>
          <p:nvPr>
            <p:ph type="ftr" sz="quarter" idx="11"/>
          </p:nvPr>
        </p:nvSpPr>
        <p:spPr>
          <a:xfrm>
            <a:off x="800101"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2341476"/>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1"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9"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75"/>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66676"/>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9"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1"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12/4/2018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274638"/>
            <a:ext cx="8610600" cy="1143000"/>
          </a:xfrm>
        </p:spPr>
        <p:txBody>
          <a:bodyPr>
            <a:noAutofit/>
          </a:bodyPr>
          <a:lstStyle/>
          <a:p>
            <a:pPr algn="ctr"/>
            <a:r>
              <a:rPr lang="en-US" sz="3600" dirty="0">
                <a:solidFill>
                  <a:schemeClr val="tx1"/>
                </a:solidFill>
                <a:latin typeface="Andalus" panose="02020603050405020304" pitchFamily="18" charset="-78"/>
                <a:cs typeface="Andalus" panose="02020603050405020304" pitchFamily="18" charset="-78"/>
              </a:rPr>
              <a:t>  CONDITION OF RAILWAYS TRACKS</a:t>
            </a:r>
            <a:endParaRPr lang="en-IN" sz="3600" dirty="0">
              <a:solidFill>
                <a:schemeClr val="tx1"/>
              </a:solidFill>
              <a:latin typeface="Andalus" panose="02020603050405020304" pitchFamily="18" charset="-78"/>
              <a:cs typeface="Andalus" panose="02020603050405020304" pitchFamily="18" charset="-78"/>
            </a:endParaRPr>
          </a:p>
        </p:txBody>
      </p:sp>
      <p:sp>
        <p:nvSpPr>
          <p:cNvPr id="5" name="Content Placeholder 4"/>
          <p:cNvSpPr>
            <a:spLocks noGrp="1"/>
          </p:cNvSpPr>
          <p:nvPr>
            <p:ph sz="quarter" idx="1"/>
          </p:nvPr>
        </p:nvSpPr>
        <p:spPr>
          <a:xfrm>
            <a:off x="304800" y="1524000"/>
            <a:ext cx="8534400" cy="4724400"/>
          </a:xfrm>
        </p:spPr>
        <p:txBody>
          <a:bodyPr>
            <a:normAutofit/>
          </a:bodyPr>
          <a:lstStyle/>
          <a:p>
            <a:pPr algn="ctr">
              <a:buNone/>
            </a:pPr>
            <a:r>
              <a:rPr lang="en-US" sz="2800" dirty="0">
                <a:latin typeface="Times New Roman" panose="02020603050405020304" pitchFamily="18" charset="0"/>
                <a:cs typeface="Times New Roman" panose="02020603050405020304" pitchFamily="18" charset="0"/>
              </a:rPr>
              <a:t>Proposal Submitted </a:t>
            </a:r>
            <a:r>
              <a:rPr lang="en-US" dirty="0">
                <a:latin typeface="Times New Roman" panose="02020603050405020304" pitchFamily="18" charset="0"/>
                <a:cs typeface="Times New Roman" panose="02020603050405020304" pitchFamily="18" charset="0"/>
              </a:rPr>
              <a:t>for HackICAV’18</a:t>
            </a:r>
          </a:p>
          <a:p>
            <a:pPr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IN" sz="2800" dirty="0">
                <a:latin typeface="Times New Roman" panose="02020603050405020304" pitchFamily="18" charset="0"/>
                <a:cs typeface="Times New Roman" panose="02020603050405020304" pitchFamily="18" charset="0"/>
              </a:rPr>
              <a:t>Problem Statement : Condition of Railway Tracks</a:t>
            </a:r>
          </a:p>
          <a:p>
            <a:pPr marL="0" indent="0">
              <a:buNone/>
            </a:pPr>
            <a:r>
              <a:rPr lang="en-IN" sz="2800" dirty="0">
                <a:latin typeface="Times New Roman" panose="02020603050405020304" pitchFamily="18" charset="0"/>
                <a:cs typeface="Times New Roman" panose="02020603050405020304" pitchFamily="18" charset="0"/>
              </a:rPr>
              <a:t>       Team Leader Name : </a:t>
            </a:r>
            <a:r>
              <a:rPr lang="en-US" sz="2800" dirty="0" err="1">
                <a:latin typeface="Times New Roman" panose="02020603050405020304" pitchFamily="18" charset="0"/>
                <a:cs typeface="Times New Roman" panose="02020603050405020304" pitchFamily="18" charset="0"/>
              </a:rPr>
              <a:t>Haarika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Musunuru</a:t>
            </a:r>
            <a:endParaRPr lang="en-IN"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Team members Name: Praveen S.</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Arunkumar</a:t>
            </a:r>
            <a:r>
              <a:rPr lang="en-US" sz="2800" dirty="0">
                <a:latin typeface="Times New Roman" panose="02020603050405020304" pitchFamily="18" charset="0"/>
                <a:cs typeface="Times New Roman" panose="02020603050405020304" pitchFamily="18" charset="0"/>
              </a:rPr>
              <a:t> B.</a:t>
            </a:r>
          </a:p>
          <a:p>
            <a:pPr>
              <a:buNone/>
            </a:pPr>
            <a:r>
              <a:rPr lang="en-US" sz="2800"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MENTOR</a:t>
            </a:r>
          </a:p>
          <a:p>
            <a:r>
              <a:rPr lang="en-US" sz="2800" dirty="0">
                <a:latin typeface="Times New Roman" panose="02020603050405020304" pitchFamily="18" charset="0"/>
                <a:cs typeface="Times New Roman" panose="02020603050405020304" pitchFamily="18" charset="0"/>
              </a:rPr>
              <a:t>    Dr. R. Kishore, ASP/ECE, SSN CE</a:t>
            </a:r>
          </a:p>
          <a:p>
            <a:pPr marL="0" indent="0">
              <a:buNone/>
            </a:pP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09005" y="533400"/>
            <a:ext cx="7828201" cy="9604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600" dirty="0">
              <a:latin typeface="Andalus" panose="02020603050405020304" pitchFamily="18" charset="-78"/>
              <a:cs typeface="Andalus" panose="02020603050405020304" pitchFamily="18" charset="-78"/>
            </a:endParaRPr>
          </a:p>
        </p:txBody>
      </p:sp>
      <p:sp>
        <p:nvSpPr>
          <p:cNvPr id="4" name="Title 3">
            <a:extLst>
              <a:ext uri="{FF2B5EF4-FFF2-40B4-BE49-F238E27FC236}">
                <a16:creationId xmlns:a16="http://schemas.microsoft.com/office/drawing/2014/main" id="{CB1A0343-6251-48CD-BB26-12F61EAF38F8}"/>
              </a:ext>
            </a:extLst>
          </p:cNvPr>
          <p:cNvSpPr>
            <a:spLocks noGrp="1"/>
          </p:cNvSpPr>
          <p:nvPr>
            <p:ph type="title"/>
          </p:nvPr>
        </p:nvSpPr>
        <p:spPr/>
        <p:txBody>
          <a:bodyPr>
            <a:normAutofit/>
          </a:bodyPr>
          <a:lstStyle/>
          <a:p>
            <a:r>
              <a:rPr lang="en-US" dirty="0">
                <a:solidFill>
                  <a:schemeClr val="tx1"/>
                </a:solidFill>
                <a:latin typeface="Andalus" panose="02020603050405020304" pitchFamily="18" charset="-78"/>
                <a:cs typeface="Andalus" panose="02020603050405020304" pitchFamily="18" charset="-78"/>
              </a:rPr>
              <a:t>Ultrasonic sensor </a:t>
            </a:r>
            <a:endParaRPr lang="en-US" dirty="0">
              <a:solidFill>
                <a:schemeClr val="tx1"/>
              </a:solidFill>
            </a:endParaRPr>
          </a:p>
        </p:txBody>
      </p:sp>
      <p:sp>
        <p:nvSpPr>
          <p:cNvPr id="7" name="Content Placeholder 6">
            <a:extLst>
              <a:ext uri="{FF2B5EF4-FFF2-40B4-BE49-F238E27FC236}">
                <a16:creationId xmlns:a16="http://schemas.microsoft.com/office/drawing/2014/main" id="{F75C955D-4809-4061-A1D5-4AC0E8C897EB}"/>
              </a:ext>
            </a:extLst>
          </p:cNvPr>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The ultrasonic sensors transmit sound waves and receives the reflected signal</a:t>
            </a:r>
          </a:p>
          <a:p>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time-of-arrival</a:t>
            </a:r>
            <a:r>
              <a:rPr lang="en-US" dirty="0">
                <a:latin typeface="Times New Roman" panose="02020603050405020304" pitchFamily="18" charset="0"/>
                <a:cs typeface="Times New Roman" panose="02020603050405020304" pitchFamily="18" charset="0"/>
              </a:rPr>
              <a:t> of the reflected sound waves are used to find the distance of the obstacles</a:t>
            </a:r>
          </a:p>
          <a:p>
            <a:r>
              <a:rPr lang="en-US" dirty="0">
                <a:latin typeface="Times New Roman" panose="02020603050405020304" pitchFamily="18" charset="0"/>
                <a:cs typeface="Times New Roman" panose="02020603050405020304" pitchFamily="18" charset="0"/>
              </a:rPr>
              <a:t>The same concept is used to find cracks and mud-holes in the track</a:t>
            </a:r>
          </a:p>
        </p:txBody>
      </p:sp>
    </p:spTree>
    <p:extLst>
      <p:ext uri="{BB962C8B-B14F-4D97-AF65-F5344CB8AC3E}">
        <p14:creationId xmlns:p14="http://schemas.microsoft.com/office/powerpoint/2010/main" val="143836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09005" y="533400"/>
            <a:ext cx="7828201" cy="9604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600" dirty="0">
              <a:latin typeface="Andalus" panose="02020603050405020304" pitchFamily="18" charset="-78"/>
              <a:cs typeface="Andalus" panose="02020603050405020304" pitchFamily="18" charset="-78"/>
            </a:endParaRPr>
          </a:p>
        </p:txBody>
      </p:sp>
      <p:sp>
        <p:nvSpPr>
          <p:cNvPr id="4" name="Title 3">
            <a:extLst>
              <a:ext uri="{FF2B5EF4-FFF2-40B4-BE49-F238E27FC236}">
                <a16:creationId xmlns:a16="http://schemas.microsoft.com/office/drawing/2014/main" id="{CB1A0343-6251-48CD-BB26-12F61EAF38F8}"/>
              </a:ext>
            </a:extLst>
          </p:cNvPr>
          <p:cNvSpPr>
            <a:spLocks noGrp="1"/>
          </p:cNvSpPr>
          <p:nvPr>
            <p:ph type="title"/>
          </p:nvPr>
        </p:nvSpPr>
        <p:spPr/>
        <p:txBody>
          <a:bodyPr>
            <a:normAutofit/>
          </a:bodyPr>
          <a:lstStyle/>
          <a:p>
            <a:r>
              <a:rPr lang="en-US" dirty="0">
                <a:solidFill>
                  <a:schemeClr val="tx1"/>
                </a:solidFill>
                <a:latin typeface="Andalus" panose="02020603050405020304" pitchFamily="18" charset="-78"/>
                <a:cs typeface="Andalus" panose="02020603050405020304" pitchFamily="18" charset="-78"/>
              </a:rPr>
              <a:t>Contribution </a:t>
            </a:r>
            <a:endParaRPr lang="en-US" dirty="0">
              <a:solidFill>
                <a:schemeClr val="tx1"/>
              </a:solidFill>
            </a:endParaRPr>
          </a:p>
        </p:txBody>
      </p:sp>
      <p:pic>
        <p:nvPicPr>
          <p:cNvPr id="3" name="Content Placeholder 2">
            <a:extLst>
              <a:ext uri="{FF2B5EF4-FFF2-40B4-BE49-F238E27FC236}">
                <a16:creationId xmlns:a16="http://schemas.microsoft.com/office/drawing/2014/main" id="{A7655D14-B237-41C7-9913-35FDD9858F3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1" y="1549519"/>
            <a:ext cx="3657600" cy="2489081"/>
          </a:xfrm>
        </p:spPr>
      </p:pic>
      <p:pic>
        <p:nvPicPr>
          <p:cNvPr id="6" name="Picture 5">
            <a:extLst>
              <a:ext uri="{FF2B5EF4-FFF2-40B4-BE49-F238E27FC236}">
                <a16:creationId xmlns:a16="http://schemas.microsoft.com/office/drawing/2014/main" id="{4C83DBA5-065C-4E27-99F7-CA322624E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549519"/>
            <a:ext cx="3838574" cy="2489081"/>
          </a:xfrm>
          <a:prstGeom prst="rect">
            <a:avLst/>
          </a:prstGeom>
        </p:spPr>
      </p:pic>
      <p:pic>
        <p:nvPicPr>
          <p:cNvPr id="9" name="Picture 8">
            <a:extLst>
              <a:ext uri="{FF2B5EF4-FFF2-40B4-BE49-F238E27FC236}">
                <a16:creationId xmlns:a16="http://schemas.microsoft.com/office/drawing/2014/main" id="{AE88C9C3-3477-4F3C-8D4A-622783FEC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094280"/>
            <a:ext cx="3657600" cy="2489081"/>
          </a:xfrm>
          <a:prstGeom prst="rect">
            <a:avLst/>
          </a:prstGeom>
        </p:spPr>
      </p:pic>
      <p:pic>
        <p:nvPicPr>
          <p:cNvPr id="11" name="Picture 10">
            <a:extLst>
              <a:ext uri="{FF2B5EF4-FFF2-40B4-BE49-F238E27FC236}">
                <a16:creationId xmlns:a16="http://schemas.microsoft.com/office/drawing/2014/main" id="{6F2CDFF7-A2E9-4B0B-90B7-2FA9C25A17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599" y="4094280"/>
            <a:ext cx="3838576" cy="2489080"/>
          </a:xfrm>
          <a:prstGeom prst="rect">
            <a:avLst/>
          </a:prstGeom>
        </p:spPr>
      </p:pic>
    </p:spTree>
    <p:extLst>
      <p:ext uri="{BB962C8B-B14F-4D97-AF65-F5344CB8AC3E}">
        <p14:creationId xmlns:p14="http://schemas.microsoft.com/office/powerpoint/2010/main" val="20869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09005" y="533400"/>
            <a:ext cx="7828201" cy="9604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600" dirty="0">
              <a:latin typeface="Andalus" panose="02020603050405020304" pitchFamily="18" charset="-78"/>
              <a:cs typeface="Andalus" panose="02020603050405020304" pitchFamily="18" charset="-78"/>
            </a:endParaRPr>
          </a:p>
        </p:txBody>
      </p:sp>
      <p:sp>
        <p:nvSpPr>
          <p:cNvPr id="4" name="Title 3">
            <a:extLst>
              <a:ext uri="{FF2B5EF4-FFF2-40B4-BE49-F238E27FC236}">
                <a16:creationId xmlns:a16="http://schemas.microsoft.com/office/drawing/2014/main" id="{CB1A0343-6251-48CD-BB26-12F61EAF38F8}"/>
              </a:ext>
            </a:extLst>
          </p:cNvPr>
          <p:cNvSpPr>
            <a:spLocks noGrp="1"/>
          </p:cNvSpPr>
          <p:nvPr>
            <p:ph type="title"/>
          </p:nvPr>
        </p:nvSpPr>
        <p:spPr/>
        <p:txBody>
          <a:bodyPr>
            <a:normAutofit/>
          </a:bodyPr>
          <a:lstStyle/>
          <a:p>
            <a:r>
              <a:rPr lang="en-US" dirty="0">
                <a:solidFill>
                  <a:schemeClr val="tx1"/>
                </a:solidFill>
                <a:latin typeface="Andalus" panose="02020603050405020304" pitchFamily="18" charset="-78"/>
                <a:cs typeface="Andalus" panose="02020603050405020304" pitchFamily="18" charset="-78"/>
              </a:rPr>
              <a:t>Summary </a:t>
            </a:r>
            <a:endParaRPr lang="en-US" dirty="0">
              <a:solidFill>
                <a:schemeClr val="tx1"/>
              </a:solidFill>
            </a:endParaRPr>
          </a:p>
        </p:txBody>
      </p:sp>
      <p:sp>
        <p:nvSpPr>
          <p:cNvPr id="7" name="Content Placeholder 6">
            <a:extLst>
              <a:ext uri="{FF2B5EF4-FFF2-40B4-BE49-F238E27FC236}">
                <a16:creationId xmlns:a16="http://schemas.microsoft.com/office/drawing/2014/main" id="{F75C955D-4809-4061-A1D5-4AC0E8C897EB}"/>
              </a:ext>
            </a:extLst>
          </p:cNvPr>
          <p:cNvSpPr>
            <a:spLocks noGrp="1"/>
          </p:cNvSpPr>
          <p:nvPr>
            <p:ph sz="quarter"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Our contributions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Used ultrasonic sensor to identify </a:t>
            </a:r>
          </a:p>
          <a:p>
            <a:pPr marL="788670" lvl="1" indent="-5143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crack in the tracks</a:t>
            </a:r>
          </a:p>
          <a:p>
            <a:pPr marL="788670" lvl="1" indent="-5143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Mud-holes</a:t>
            </a:r>
          </a:p>
          <a:p>
            <a:pPr marL="788670" lvl="1" indent="-5143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Obstacles in front of train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Used strain gauge to find stress in railway tracks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Used GPS-GSM module to precisely locate and inform the problems in railway tracks to neighbor stations</a:t>
            </a:r>
          </a:p>
          <a:p>
            <a:pPr marL="0" indent="0">
              <a:buNone/>
            </a:pPr>
            <a:r>
              <a:rPr lang="en-US" dirty="0">
                <a:latin typeface="Times New Roman" panose="02020603050405020304" pitchFamily="18" charset="0"/>
                <a:cs typeface="Times New Roman" panose="02020603050405020304" pitchFamily="18" charset="0"/>
              </a:rPr>
              <a:t>The working model is designed and in proper working condition </a:t>
            </a:r>
          </a:p>
        </p:txBody>
      </p:sp>
    </p:spTree>
    <p:extLst>
      <p:ext uri="{BB962C8B-B14F-4D97-AF65-F5344CB8AC3E}">
        <p14:creationId xmlns:p14="http://schemas.microsoft.com/office/powerpoint/2010/main" val="157202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838200"/>
          </a:xfrm>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References</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304800" y="990600"/>
            <a:ext cx="8686800" cy="5334000"/>
          </a:xfrm>
        </p:spPr>
        <p:txBody>
          <a:bodyPr>
            <a:noAutofit/>
          </a:bodyPr>
          <a:lstStyle/>
          <a:p>
            <a:pPr algn="just"/>
            <a:r>
              <a:rPr lang="en-IN" sz="2400" dirty="0" err="1">
                <a:latin typeface="Times New Roman" pitchFamily="18" charset="0"/>
                <a:cs typeface="Times New Roman" pitchFamily="18" charset="0"/>
              </a:rPr>
              <a:t>B.Siva</a:t>
            </a:r>
            <a:r>
              <a:rPr lang="en-IN" sz="2400" dirty="0">
                <a:latin typeface="Times New Roman" pitchFamily="18" charset="0"/>
                <a:cs typeface="Times New Roman" pitchFamily="18" charset="0"/>
              </a:rPr>
              <a:t> Rama Krishna, D.V.S </a:t>
            </a:r>
            <a:r>
              <a:rPr lang="en-IN" sz="2400" dirty="0" err="1">
                <a:latin typeface="Times New Roman" pitchFamily="18" charset="0"/>
                <a:cs typeface="Times New Roman" pitchFamily="18" charset="0"/>
              </a:rPr>
              <a:t>Seshendra</a:t>
            </a:r>
            <a:r>
              <a:rPr lang="en-IN" sz="2400" dirty="0">
                <a:latin typeface="Times New Roman" pitchFamily="18" charset="0"/>
                <a:cs typeface="Times New Roman" pitchFamily="18" charset="0"/>
              </a:rPr>
              <a:t>, G.Govinda Raja, </a:t>
            </a:r>
            <a:r>
              <a:rPr lang="en-IN" sz="2400" dirty="0" err="1">
                <a:latin typeface="Times New Roman" pitchFamily="18" charset="0"/>
                <a:cs typeface="Times New Roman" pitchFamily="18" charset="0"/>
              </a:rPr>
              <a:t>T.Sudharshan</a:t>
            </a:r>
            <a:r>
              <a:rPr lang="en-IN" sz="2400" dirty="0">
                <a:latin typeface="Times New Roman" pitchFamily="18" charset="0"/>
                <a:cs typeface="Times New Roman" pitchFamily="18" charset="0"/>
              </a:rPr>
              <a:t> and </a:t>
            </a:r>
            <a:r>
              <a:rPr lang="en-IN" sz="2400" dirty="0" err="1">
                <a:latin typeface="Times New Roman" pitchFamily="18" charset="0"/>
                <a:cs typeface="Times New Roman" pitchFamily="18" charset="0"/>
              </a:rPr>
              <a:t>K.Srikanth</a:t>
            </a:r>
            <a:r>
              <a:rPr lang="en-IN" sz="2400" dirty="0">
                <a:latin typeface="Times New Roman" pitchFamily="18" charset="0"/>
                <a:cs typeface="Times New Roman" pitchFamily="18" charset="0"/>
              </a:rPr>
              <a:t>, “Railway Track Fault Detection System by Using IR Sensors and Bluetooth Technology”, Asian Journal of Applied Science and Technology (AJAST) Volume 1, Issue 6, Pages 82-84, July 2017</a:t>
            </a:r>
          </a:p>
          <a:p>
            <a:pPr algn="just"/>
            <a:r>
              <a:rPr lang="en-IN" sz="2400" dirty="0">
                <a:latin typeface="Times New Roman" pitchFamily="18" charset="0"/>
                <a:cs typeface="Times New Roman" pitchFamily="18" charset="0"/>
              </a:rPr>
              <a:t>R </a:t>
            </a:r>
            <a:r>
              <a:rPr lang="en-IN" sz="2400" dirty="0" err="1">
                <a:latin typeface="Times New Roman" panose="02020603050405020304" pitchFamily="18" charset="0"/>
                <a:cs typeface="Times New Roman" panose="02020603050405020304" pitchFamily="18" charset="0"/>
              </a:rPr>
              <a:t>Swetha</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Kayalvizhi</a:t>
            </a:r>
            <a:r>
              <a:rPr lang="en-IN" sz="2400" dirty="0">
                <a:latin typeface="Times New Roman" pitchFamily="18" charset="0"/>
                <a:cs typeface="Times New Roman" pitchFamily="18" charset="0"/>
              </a:rPr>
              <a:t>, “Crack Detection System for Railway Tracks by Using Acoustic Emission Sensor”, International Journal of Mechanical and Industrial Technology, Vol. 5, Issue 1,pages(70-77), Month: April - September 2017</a:t>
            </a:r>
          </a:p>
          <a:p>
            <a:pPr algn="just"/>
            <a:r>
              <a:rPr lang="en-IN" sz="2400" dirty="0">
                <a:latin typeface="Times New Roman" pitchFamily="18" charset="0"/>
                <a:cs typeface="Times New Roman" pitchFamily="18" charset="0"/>
              </a:rPr>
              <a:t>Victoria J. Hodge, Simon O’Keefe, Michael Weeks, and Anthony Moulds “Wireless Sensor Networks for Condition Monitoring in the Railway Industry: A Survey”, IEEE transactions on intelligent transportation systems, vol. 16, no. 3, Pages 1088-1106, June 2015.</a:t>
            </a:r>
          </a:p>
          <a:p>
            <a:pPr algn="just"/>
            <a:endParaRPr lang="en-IN" sz="2400" dirty="0"/>
          </a:p>
          <a:p>
            <a:pPr algn="just"/>
            <a:endParaRPr lang="en-IN" sz="2400" dirty="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References</a:t>
            </a:r>
            <a:endParaRPr lang="en-US" sz="3600" dirty="0">
              <a:solidFill>
                <a:schemeClr val="tx1"/>
              </a:solidFill>
              <a:cs typeface="Andalus" panose="02020603050405020304"/>
            </a:endParaRPr>
          </a:p>
        </p:txBody>
      </p:sp>
      <p:sp>
        <p:nvSpPr>
          <p:cNvPr id="3" name="Content Placeholder 2"/>
          <p:cNvSpPr>
            <a:spLocks noGrp="1"/>
          </p:cNvSpPr>
          <p:nvPr>
            <p:ph sz="quarter" idx="1"/>
          </p:nvPr>
        </p:nvSpPr>
        <p:spPr>
          <a:xfrm>
            <a:off x="533400" y="1447800"/>
            <a:ext cx="8305800" cy="4572000"/>
          </a:xfrm>
        </p:spPr>
        <p:txBody>
          <a:bodyPr>
            <a:normAutofit/>
          </a:bodyPr>
          <a:lstStyle/>
          <a:p>
            <a:pPr algn="just"/>
            <a:r>
              <a:rPr lang="en-US" sz="2400" dirty="0" err="1">
                <a:latin typeface="Times New Roman" panose="02020603050405020304" pitchFamily="18" charset="0"/>
                <a:cs typeface="Times New Roman" panose="02020603050405020304" pitchFamily="18" charset="0"/>
              </a:rPr>
              <a:t>Disha</a:t>
            </a:r>
            <a:r>
              <a:rPr lang="en-US" sz="2400" dirty="0">
                <a:latin typeface="Times New Roman" panose="02020603050405020304" pitchFamily="18" charset="0"/>
                <a:cs typeface="Times New Roman" panose="02020603050405020304" pitchFamily="18" charset="0"/>
              </a:rPr>
              <a:t> Bhat, </a:t>
            </a:r>
            <a:r>
              <a:rPr lang="en-US" sz="2400" dirty="0" err="1">
                <a:latin typeface="Times New Roman" panose="02020603050405020304" pitchFamily="18" charset="0"/>
                <a:cs typeface="Times New Roman" panose="02020603050405020304" pitchFamily="18" charset="0"/>
              </a:rPr>
              <a:t>Nayankumar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Khatawkar,Neelavva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Kadli,Dheeraj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Veergoudar</a:t>
            </a:r>
            <a:r>
              <a:rPr lang="en-US" sz="2400" dirty="0">
                <a:latin typeface="Times New Roman" panose="02020603050405020304" pitchFamily="18" charset="0"/>
                <a:cs typeface="Times New Roman" panose="02020603050405020304" pitchFamily="18" charset="0"/>
              </a:rPr>
              <a:t>, “An Inspection System for Detection of Cracks on the Railway Track using a Mobile Robot”, International Journal of Engineering Research &amp; Technology (IJERT), Vol. 4 Issue 05, Pages 603-606, May-2015</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Eduardo Cañete *, Jaime Chen, Manuel </a:t>
            </a:r>
            <a:r>
              <a:rPr lang="en-US" sz="2400" dirty="0" err="1">
                <a:latin typeface="Times New Roman" panose="02020603050405020304" pitchFamily="18" charset="0"/>
                <a:cs typeface="Times New Roman" panose="02020603050405020304" pitchFamily="18" charset="0"/>
              </a:rPr>
              <a:t>Díaz</a:t>
            </a:r>
            <a:r>
              <a:rPr lang="en-US" sz="2400" dirty="0">
                <a:latin typeface="Times New Roman" panose="02020603050405020304" pitchFamily="18" charset="0"/>
                <a:cs typeface="Times New Roman" panose="02020603050405020304" pitchFamily="18" charset="0"/>
              </a:rPr>
              <a:t>, Luis </a:t>
            </a:r>
            <a:r>
              <a:rPr lang="en-US" sz="2400" dirty="0" err="1">
                <a:latin typeface="Times New Roman" panose="02020603050405020304" pitchFamily="18" charset="0"/>
                <a:cs typeface="Times New Roman" panose="02020603050405020304" pitchFamily="18" charset="0"/>
              </a:rPr>
              <a:t>Llopis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Bartolomé</a:t>
            </a:r>
            <a:r>
              <a:rPr lang="en-US" sz="2400" dirty="0">
                <a:latin typeface="Times New Roman" panose="02020603050405020304" pitchFamily="18" charset="0"/>
                <a:cs typeface="Times New Roman" panose="02020603050405020304" pitchFamily="18" charset="0"/>
              </a:rPr>
              <a:t> Rubio , “Sensor4PRI: A Sensor Platform for the Protection of Railway Infrastructures”, Sensors 2015, Issue 15, Pages 4996-5019, 27 February 2015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6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Objective</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685800" y="1676400"/>
            <a:ext cx="7772400" cy="4572000"/>
          </a:xfrm>
        </p:spPr>
        <p:txBody>
          <a:bodyPr>
            <a:normAutofit/>
          </a:bodyPr>
          <a:lstStyle/>
          <a:p>
            <a:pPr algn="just"/>
            <a:r>
              <a:rPr lang="en-IN" sz="2800" dirty="0">
                <a:latin typeface="Times New Roman" panose="02020603050405020304" pitchFamily="18" charset="0"/>
                <a:cs typeface="Times New Roman" panose="02020603050405020304" pitchFamily="18" charset="0"/>
              </a:rPr>
              <a:t>To propose a condition monitoring system that can detect faults before they intensify and improve safety</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To identify sensors that will be suitable for detecting various faults in the railway tracks and configure those sensors into a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Motivation</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609600" y="1752600"/>
            <a:ext cx="7772400" cy="4572000"/>
          </a:xfrm>
        </p:spPr>
        <p:txBody>
          <a:bodyPr>
            <a:normAutofit/>
          </a:bodyPr>
          <a:lstStyle/>
          <a:p>
            <a:pPr algn="just"/>
            <a:r>
              <a:rPr lang="en-IN" sz="2800" dirty="0">
                <a:latin typeface="Times New Roman" panose="02020603050405020304" pitchFamily="18" charset="0"/>
                <a:cs typeface="Times New Roman" panose="02020603050405020304" pitchFamily="18" charset="0"/>
              </a:rPr>
              <a:t>From the literature it is evident that 40% of Indian Railways tracks are used beyond capacity</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Hence overworked tracks make train travel unsafe, which leads to the requirement for regular monitoring and maintenance of railway tracks.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Problem Statement</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533400" y="1447800"/>
            <a:ext cx="8305800" cy="4572000"/>
          </a:xfrm>
        </p:spPr>
        <p:txBody>
          <a:bodyPr>
            <a:normAutofit/>
          </a:bodyPr>
          <a:lstStyle/>
          <a:p>
            <a:pPr>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Proposed condition monitoring system will be able to address the following issues:</a:t>
            </a:r>
          </a:p>
          <a:p>
            <a:pPr>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Detect the crack in the railway track and at the same time inform the location of the crack in track, thereby avoiding major accidents (time of arrival concept can be used)</a:t>
            </a:r>
          </a:p>
          <a:p>
            <a:pPr algn="just">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Problem Statement (Contd.,)</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609600" y="1447800"/>
            <a:ext cx="8229600" cy="4572000"/>
          </a:xfrm>
        </p:spPr>
        <p:txBody>
          <a:bodyPr>
            <a:normAutofit/>
          </a:bodyPr>
          <a:lstStyle/>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Detect the presence of mud holes, ballast for tamping and generate warning (Exploit the concept of difference in the actual distance between the presence and absence of mud holes with the help of ultrasonic sensors)</a:t>
            </a:r>
          </a:p>
          <a:p>
            <a:pPr algn="just"/>
            <a:endParaRPr lang="en-IN" sz="2800" dirty="0">
              <a:latin typeface="Times New Roman" panose="02020603050405020304" pitchFamily="18" charset="0"/>
              <a:cs typeface="Times New Roman" panose="02020603050405020304" pitchFamily="18" charset="0"/>
            </a:endParaRPr>
          </a:p>
          <a:p>
            <a:pPr>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Problem Statement (Contd.,)</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685800" y="1447800"/>
            <a:ext cx="8001000" cy="4572000"/>
          </a:xfrm>
        </p:spPr>
        <p:txBody>
          <a:bodyPr>
            <a:normAutofit/>
          </a:bodyPr>
          <a:lstStyle/>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Detect defects in the internal structure of the railway bridge due to heavy loads passing on it (Ultrasonic sensor can be used)</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At the same time the information regarding overloading the tracks can be detected using strain gauge concept</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ndalus" panose="02020603050405020304" pitchFamily="18" charset="-78"/>
                <a:cs typeface="Andalus" panose="02020603050405020304" pitchFamily="18" charset="-78"/>
              </a:rPr>
              <a:t>Problem Statement (Contd.,)</a:t>
            </a:r>
            <a:endParaRPr lang="en-IN" sz="36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p:txBody>
          <a:bodyPr>
            <a:normAutofit/>
          </a:bodyPr>
          <a:lstStyle/>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Sense the interlocking disabilities found on the track, may be due to unnecessary objects that makes the interlocking of tracks a difficult one (ultrasonic sensor can be used)</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476" y="1490457"/>
            <a:ext cx="19716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Image result for strain gauge senso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7151" y="1849481"/>
            <a:ext cx="397351"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Image result for strain gauge senso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7151" y="4218608"/>
            <a:ext cx="397351" cy="609600"/>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7" descr="Image result for wireless png"/>
          <p:cNvSpPr>
            <a:spLocks noChangeAspect="1" noChangeArrowheads="1"/>
          </p:cNvSpPr>
          <p:nvPr/>
        </p:nvSpPr>
        <p:spPr bwMode="auto">
          <a:xfrm>
            <a:off x="354251" y="-1168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Cube 36"/>
          <p:cNvSpPr/>
          <p:nvPr/>
        </p:nvSpPr>
        <p:spPr>
          <a:xfrm>
            <a:off x="6066075" y="2583770"/>
            <a:ext cx="1524000" cy="852057"/>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6066075" y="2902427"/>
            <a:ext cx="1295400" cy="523220"/>
          </a:xfrm>
          <a:prstGeom prst="rect">
            <a:avLst/>
          </a:prstGeom>
          <a:noFill/>
        </p:spPr>
        <p:txBody>
          <a:bodyPr wrap="square" rtlCol="0">
            <a:spAutoFit/>
          </a:bodyPr>
          <a:lstStyle/>
          <a:p>
            <a:pPr algn="ctr"/>
            <a:r>
              <a:rPr lang="en-US" sz="1400" dirty="0"/>
              <a:t>Master Control Station</a:t>
            </a:r>
          </a:p>
        </p:txBody>
      </p:sp>
      <p:pic>
        <p:nvPicPr>
          <p:cNvPr id="1037" name="Picture 13" descr="Image result for mobil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0361" y="351458"/>
            <a:ext cx="1051315" cy="1636570"/>
          </a:xfrm>
          <a:prstGeom prst="rect">
            <a:avLst/>
          </a:prstGeom>
          <a:noFill/>
          <a:extLst>
            <a:ext uri="{909E8E84-426E-40DD-AFC4-6F175D3DCCD1}">
              <a14:hiddenFill xmlns:a14="http://schemas.microsoft.com/office/drawing/2010/main">
                <a:solidFill>
                  <a:srgbClr val="FFFFFF"/>
                </a:solidFill>
              </a14:hiddenFill>
            </a:ext>
          </a:extLst>
        </p:spPr>
      </p:pic>
      <p:sp>
        <p:nvSpPr>
          <p:cNvPr id="53" name="Flowchart: Extract 52"/>
          <p:cNvSpPr/>
          <p:nvPr/>
        </p:nvSpPr>
        <p:spPr>
          <a:xfrm>
            <a:off x="8235561" y="777940"/>
            <a:ext cx="400916" cy="460664"/>
          </a:xfrm>
          <a:prstGeom prst="flowChartExtra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8436019" y="911009"/>
            <a:ext cx="0" cy="151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588851" y="1346119"/>
            <a:ext cx="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381467" y="1062334"/>
            <a:ext cx="55683" cy="45719"/>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p:cNvSpPr txBox="1"/>
          <p:nvPr/>
        </p:nvSpPr>
        <p:spPr>
          <a:xfrm>
            <a:off x="8141009" y="1256455"/>
            <a:ext cx="820667" cy="261610"/>
          </a:xfrm>
          <a:prstGeom prst="rect">
            <a:avLst/>
          </a:prstGeom>
          <a:noFill/>
        </p:spPr>
        <p:txBody>
          <a:bodyPr wrap="square" rtlCol="0">
            <a:spAutoFit/>
          </a:bodyPr>
          <a:lstStyle/>
          <a:p>
            <a:r>
              <a:rPr lang="en-US" sz="1100" b="1" dirty="0"/>
              <a:t>  Alert</a:t>
            </a:r>
          </a:p>
        </p:txBody>
      </p:sp>
      <p:sp>
        <p:nvSpPr>
          <p:cNvPr id="66" name="Rounded Rectangle 65"/>
          <p:cNvSpPr/>
          <p:nvPr/>
        </p:nvSpPr>
        <p:spPr>
          <a:xfrm>
            <a:off x="8141009" y="4828642"/>
            <a:ext cx="878515" cy="10624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685621" y="5067489"/>
            <a:ext cx="1731440" cy="584775"/>
          </a:xfrm>
          <a:prstGeom prst="rect">
            <a:avLst/>
          </a:prstGeom>
          <a:noFill/>
        </p:spPr>
        <p:txBody>
          <a:bodyPr wrap="square" rtlCol="0">
            <a:spAutoFit/>
          </a:bodyPr>
          <a:lstStyle/>
          <a:p>
            <a:pPr algn="ctr"/>
            <a:r>
              <a:rPr lang="en-US" sz="1600" dirty="0"/>
              <a:t>Alarm </a:t>
            </a:r>
          </a:p>
          <a:p>
            <a:pPr algn="ctr"/>
            <a:r>
              <a:rPr lang="en-US" sz="1600" dirty="0"/>
              <a:t>System</a:t>
            </a:r>
          </a:p>
        </p:txBody>
      </p:sp>
      <p:sp>
        <p:nvSpPr>
          <p:cNvPr id="83" name="TextBox 82"/>
          <p:cNvSpPr txBox="1"/>
          <p:nvPr/>
        </p:nvSpPr>
        <p:spPr>
          <a:xfrm rot="20041402">
            <a:off x="4059713" y="3542020"/>
            <a:ext cx="1714500" cy="338554"/>
          </a:xfrm>
          <a:prstGeom prst="rect">
            <a:avLst/>
          </a:prstGeom>
          <a:noFill/>
        </p:spPr>
        <p:txBody>
          <a:bodyPr wrap="square" rtlCol="0">
            <a:spAutoFit/>
          </a:bodyPr>
          <a:lstStyle/>
          <a:p>
            <a:r>
              <a:rPr lang="en-US" sz="1600" dirty="0"/>
              <a:t>Wireless</a:t>
            </a:r>
          </a:p>
        </p:txBody>
      </p:sp>
      <p:sp>
        <p:nvSpPr>
          <p:cNvPr id="91" name="TextBox 90"/>
          <p:cNvSpPr txBox="1"/>
          <p:nvPr/>
        </p:nvSpPr>
        <p:spPr>
          <a:xfrm rot="800883">
            <a:off x="4045186" y="2561033"/>
            <a:ext cx="1714500" cy="338554"/>
          </a:xfrm>
          <a:prstGeom prst="rect">
            <a:avLst/>
          </a:prstGeom>
          <a:noFill/>
        </p:spPr>
        <p:txBody>
          <a:bodyPr wrap="square" rtlCol="0">
            <a:spAutoFit/>
          </a:bodyPr>
          <a:lstStyle/>
          <a:p>
            <a:r>
              <a:rPr lang="en-US" sz="1600" dirty="0"/>
              <a:t>Wireless</a:t>
            </a:r>
          </a:p>
        </p:txBody>
      </p:sp>
      <p:sp>
        <p:nvSpPr>
          <p:cNvPr id="92" name="TextBox 91"/>
          <p:cNvSpPr txBox="1"/>
          <p:nvPr/>
        </p:nvSpPr>
        <p:spPr>
          <a:xfrm rot="3126731">
            <a:off x="6554771" y="4354132"/>
            <a:ext cx="1714500" cy="338554"/>
          </a:xfrm>
          <a:prstGeom prst="rect">
            <a:avLst/>
          </a:prstGeom>
          <a:noFill/>
        </p:spPr>
        <p:txBody>
          <a:bodyPr wrap="square" rtlCol="0">
            <a:spAutoFit/>
          </a:bodyPr>
          <a:lstStyle/>
          <a:p>
            <a:r>
              <a:rPr lang="en-US" sz="1600" dirty="0"/>
              <a:t>Wireless</a:t>
            </a:r>
          </a:p>
        </p:txBody>
      </p:sp>
      <p:sp>
        <p:nvSpPr>
          <p:cNvPr id="93" name="TextBox 92"/>
          <p:cNvSpPr txBox="1"/>
          <p:nvPr/>
        </p:nvSpPr>
        <p:spPr>
          <a:xfrm rot="18443202">
            <a:off x="6723295" y="1217983"/>
            <a:ext cx="1714500" cy="338554"/>
          </a:xfrm>
          <a:prstGeom prst="rect">
            <a:avLst/>
          </a:prstGeom>
          <a:noFill/>
        </p:spPr>
        <p:txBody>
          <a:bodyPr wrap="square" rtlCol="0">
            <a:spAutoFit/>
          </a:bodyPr>
          <a:lstStyle/>
          <a:p>
            <a:r>
              <a:rPr lang="en-US" sz="1600" dirty="0"/>
              <a:t>Wireless</a:t>
            </a:r>
          </a:p>
        </p:txBody>
      </p:sp>
      <p:sp>
        <p:nvSpPr>
          <p:cNvPr id="84" name="TextBox 83"/>
          <p:cNvSpPr txBox="1"/>
          <p:nvPr/>
        </p:nvSpPr>
        <p:spPr>
          <a:xfrm>
            <a:off x="3208475" y="4835280"/>
            <a:ext cx="1295400" cy="1200329"/>
          </a:xfrm>
          <a:prstGeom prst="rect">
            <a:avLst/>
          </a:prstGeom>
          <a:noFill/>
        </p:spPr>
        <p:txBody>
          <a:bodyPr wrap="square" rtlCol="0">
            <a:spAutoFit/>
          </a:bodyPr>
          <a:lstStyle/>
          <a:p>
            <a:r>
              <a:rPr lang="en-US" dirty="0"/>
              <a:t>Detection Module </a:t>
            </a:r>
          </a:p>
          <a:p>
            <a:r>
              <a:rPr lang="en-US" dirty="0"/>
              <a:t>(Stress, load, Mud-holes)</a:t>
            </a:r>
          </a:p>
        </p:txBody>
      </p:sp>
      <p:sp>
        <p:nvSpPr>
          <p:cNvPr id="86" name="TextBox 85"/>
          <p:cNvSpPr txBox="1"/>
          <p:nvPr/>
        </p:nvSpPr>
        <p:spPr>
          <a:xfrm>
            <a:off x="1432838" y="5061253"/>
            <a:ext cx="1636951" cy="369332"/>
          </a:xfrm>
          <a:prstGeom prst="rect">
            <a:avLst/>
          </a:prstGeom>
          <a:noFill/>
        </p:spPr>
        <p:txBody>
          <a:bodyPr wrap="square" rtlCol="0">
            <a:spAutoFit/>
          </a:bodyPr>
          <a:lstStyle/>
          <a:p>
            <a:r>
              <a:rPr lang="en-US" dirty="0"/>
              <a:t>  Railway Track</a:t>
            </a:r>
          </a:p>
        </p:txBody>
      </p:sp>
      <p:sp>
        <p:nvSpPr>
          <p:cNvPr id="96" name="TextBox 95"/>
          <p:cNvSpPr txBox="1"/>
          <p:nvPr/>
        </p:nvSpPr>
        <p:spPr>
          <a:xfrm>
            <a:off x="3161996" y="1256455"/>
            <a:ext cx="1295400" cy="646331"/>
          </a:xfrm>
          <a:prstGeom prst="rect">
            <a:avLst/>
          </a:prstGeom>
          <a:noFill/>
        </p:spPr>
        <p:txBody>
          <a:bodyPr wrap="square" rtlCol="0">
            <a:spAutoFit/>
          </a:bodyPr>
          <a:lstStyle/>
          <a:p>
            <a:r>
              <a:rPr lang="en-US" dirty="0"/>
              <a:t>Detection Module</a:t>
            </a:r>
          </a:p>
        </p:txBody>
      </p:sp>
      <p:sp>
        <p:nvSpPr>
          <p:cNvPr id="97" name="Title 1"/>
          <p:cNvSpPr txBox="1">
            <a:spLocks/>
          </p:cNvSpPr>
          <p:nvPr/>
        </p:nvSpPr>
        <p:spPr>
          <a:xfrm>
            <a:off x="543295" y="278166"/>
            <a:ext cx="7828201" cy="9604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latin typeface="Andalus" panose="02020603050405020304" pitchFamily="18" charset="-78"/>
                <a:cs typeface="Andalus" panose="02020603050405020304" pitchFamily="18" charset="-78"/>
              </a:rPr>
              <a:t>Block Schematic Representation</a:t>
            </a:r>
          </a:p>
        </p:txBody>
      </p:sp>
      <p:cxnSp>
        <p:nvCxnSpPr>
          <p:cNvPr id="89" name="Straight Arrow Connector 88"/>
          <p:cNvCxnSpPr/>
          <p:nvPr/>
        </p:nvCxnSpPr>
        <p:spPr>
          <a:xfrm flipV="1">
            <a:off x="7056676" y="1108052"/>
            <a:ext cx="1084333" cy="1351029"/>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017356" y="3578048"/>
            <a:ext cx="1029921" cy="125723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3809697" y="3425647"/>
            <a:ext cx="2169687" cy="1097762"/>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634502" y="2171177"/>
            <a:ext cx="2344881" cy="59963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04" name="Rounded Rectangle 103"/>
          <p:cNvSpPr/>
          <p:nvPr/>
        </p:nvSpPr>
        <p:spPr>
          <a:xfrm>
            <a:off x="1187883" y="2367697"/>
            <a:ext cx="2126859" cy="2003312"/>
          </a:xfrm>
          <a:prstGeom prst="roundRect">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469587" y="2798014"/>
            <a:ext cx="1600200" cy="369332"/>
          </a:xfrm>
          <a:prstGeom prst="rect">
            <a:avLst/>
          </a:prstGeom>
          <a:noFill/>
          <a:ln>
            <a:solidFill>
              <a:schemeClr val="accent6">
                <a:lumMod val="50000"/>
              </a:schemeClr>
            </a:solidFill>
          </a:ln>
        </p:spPr>
        <p:txBody>
          <a:bodyPr wrap="square" rtlCol="0">
            <a:spAutoFit/>
          </a:bodyPr>
          <a:lstStyle/>
          <a:p>
            <a:r>
              <a:rPr lang="en-US" dirty="0">
                <a:solidFill>
                  <a:schemeClr val="accent6">
                    <a:lumMod val="50000"/>
                  </a:schemeClr>
                </a:solidFill>
              </a:rPr>
              <a:t>Inspection Bot</a:t>
            </a:r>
          </a:p>
        </p:txBody>
      </p:sp>
      <p:cxnSp>
        <p:nvCxnSpPr>
          <p:cNvPr id="107" name="Straight Connector 106"/>
          <p:cNvCxnSpPr>
            <a:stCxn id="104" idx="1"/>
          </p:cNvCxnSpPr>
          <p:nvPr/>
        </p:nvCxnSpPr>
        <p:spPr>
          <a:xfrm flipH="1">
            <a:off x="659051" y="3369352"/>
            <a:ext cx="52883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659051" y="3369352"/>
            <a:ext cx="0" cy="605176"/>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67361" y="4091757"/>
            <a:ext cx="1265475" cy="1754326"/>
          </a:xfrm>
          <a:prstGeom prst="rect">
            <a:avLst/>
          </a:prstGeom>
          <a:noFill/>
        </p:spPr>
        <p:txBody>
          <a:bodyPr wrap="square" rtlCol="0">
            <a:spAutoFit/>
          </a:bodyPr>
          <a:lstStyle/>
          <a:p>
            <a:r>
              <a:rPr lang="en-US" dirty="0"/>
              <a:t>Ultrasonic sensor for internal damage detection of track.</a:t>
            </a:r>
          </a:p>
        </p:txBody>
      </p:sp>
    </p:spTree>
    <p:extLst>
      <p:ext uri="{BB962C8B-B14F-4D97-AF65-F5344CB8AC3E}">
        <p14:creationId xmlns:p14="http://schemas.microsoft.com/office/powerpoint/2010/main" val="282408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93839"/>
            <a:ext cx="8627761" cy="49879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5181600" y="4343401"/>
            <a:ext cx="76200"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410200" y="4389120"/>
            <a:ext cx="7620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257800" y="4366259"/>
            <a:ext cx="152400" cy="2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943600" y="5105400"/>
            <a:ext cx="13716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for detecting interlocking</a:t>
            </a:r>
          </a:p>
        </p:txBody>
      </p:sp>
      <p:cxnSp>
        <p:nvCxnSpPr>
          <p:cNvPr id="8" name="Straight Connector 7"/>
          <p:cNvCxnSpPr>
            <a:stCxn id="2" idx="3"/>
          </p:cNvCxnSpPr>
          <p:nvPr/>
        </p:nvCxnSpPr>
        <p:spPr>
          <a:xfrm>
            <a:off x="5192761" y="4382424"/>
            <a:ext cx="750841" cy="10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4411978"/>
            <a:ext cx="1752600" cy="69342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209005" y="533400"/>
            <a:ext cx="7828201" cy="9604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latin typeface="Andalus" panose="02020603050405020304" pitchFamily="18" charset="-78"/>
                <a:cs typeface="Andalus" panose="02020603050405020304" pitchFamily="18" charset="-78"/>
              </a:rPr>
              <a:t> Schematic Representation</a:t>
            </a:r>
          </a:p>
        </p:txBody>
      </p:sp>
    </p:spTree>
    <p:extLst>
      <p:ext uri="{BB962C8B-B14F-4D97-AF65-F5344CB8AC3E}">
        <p14:creationId xmlns:p14="http://schemas.microsoft.com/office/powerpoint/2010/main" val="2873464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1035</TotalTime>
  <Words>679</Words>
  <Application>Microsoft Office PowerPoint</Application>
  <PresentationFormat>On-screen Show (4:3)</PresentationFormat>
  <Paragraphs>77</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Andalus</vt:lpstr>
      <vt:lpstr>Calibri</vt:lpstr>
      <vt:lpstr>Courier New</vt:lpstr>
      <vt:lpstr>Franklin Gothic Book</vt:lpstr>
      <vt:lpstr>Perpetua</vt:lpstr>
      <vt:lpstr>Times New Roman</vt:lpstr>
      <vt:lpstr>Wingdings 2</vt:lpstr>
      <vt:lpstr>Equity</vt:lpstr>
      <vt:lpstr>  CONDITION OF RAILWAYS TRACKS</vt:lpstr>
      <vt:lpstr>Objective</vt:lpstr>
      <vt:lpstr>Motivation</vt:lpstr>
      <vt:lpstr>Problem Statement</vt:lpstr>
      <vt:lpstr>Problem Statement (Contd.,)</vt:lpstr>
      <vt:lpstr>Problem Statement (Contd.,)</vt:lpstr>
      <vt:lpstr>Problem Statement (Contd.,)</vt:lpstr>
      <vt:lpstr>PowerPoint Presentation</vt:lpstr>
      <vt:lpstr>PowerPoint Presentation</vt:lpstr>
      <vt:lpstr>Ultrasonic sensor </vt:lpstr>
      <vt:lpstr>Contribution </vt:lpstr>
      <vt:lpstr>Summary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Praveen S</cp:lastModifiedBy>
  <cp:revision>96</cp:revision>
  <dcterms:created xsi:type="dcterms:W3CDTF">2006-08-16T00:00:00Z</dcterms:created>
  <dcterms:modified xsi:type="dcterms:W3CDTF">2018-12-04T02:13:41Z</dcterms:modified>
</cp:coreProperties>
</file>