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91668" y="1175004"/>
            <a:ext cx="3246120" cy="83820"/>
          </a:xfrm>
          <a:custGeom>
            <a:avLst/>
            <a:gdLst/>
            <a:ahLst/>
            <a:cxnLst/>
            <a:rect l="l" t="t" r="r" b="b"/>
            <a:pathLst>
              <a:path w="3246120" h="83819">
                <a:moveTo>
                  <a:pt x="3246120" y="83820"/>
                </a:moveTo>
                <a:lnTo>
                  <a:pt x="0" y="83820"/>
                </a:lnTo>
                <a:lnTo>
                  <a:pt x="0" y="0"/>
                </a:lnTo>
                <a:lnTo>
                  <a:pt x="3246120" y="0"/>
                </a:lnTo>
                <a:lnTo>
                  <a:pt x="3246120" y="83820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051547" y="1171955"/>
            <a:ext cx="3246120" cy="86995"/>
          </a:xfrm>
          <a:custGeom>
            <a:avLst/>
            <a:gdLst/>
            <a:ahLst/>
            <a:cxnLst/>
            <a:rect l="l" t="t" r="r" b="b"/>
            <a:pathLst>
              <a:path w="3246120" h="86994">
                <a:moveTo>
                  <a:pt x="3246119" y="86868"/>
                </a:moveTo>
                <a:lnTo>
                  <a:pt x="0" y="86868"/>
                </a:lnTo>
                <a:lnTo>
                  <a:pt x="0" y="0"/>
                </a:lnTo>
                <a:lnTo>
                  <a:pt x="3246119" y="0"/>
                </a:lnTo>
                <a:lnTo>
                  <a:pt x="3246119" y="86868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718559" y="1175004"/>
            <a:ext cx="3248025" cy="81280"/>
          </a:xfrm>
          <a:custGeom>
            <a:avLst/>
            <a:gdLst/>
            <a:ahLst/>
            <a:cxnLst/>
            <a:rect l="l" t="t" r="r" b="b"/>
            <a:pathLst>
              <a:path w="3248025" h="81280">
                <a:moveTo>
                  <a:pt x="3247643" y="80771"/>
                </a:moveTo>
                <a:lnTo>
                  <a:pt x="0" y="80771"/>
                </a:lnTo>
                <a:lnTo>
                  <a:pt x="0" y="0"/>
                </a:lnTo>
                <a:lnTo>
                  <a:pt x="3247643" y="0"/>
                </a:lnTo>
                <a:lnTo>
                  <a:pt x="3247643" y="80771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4607" y="6430764"/>
            <a:ext cx="955592" cy="2887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145" y="1416520"/>
            <a:ext cx="276923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037" y="2767100"/>
            <a:ext cx="9496425" cy="259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746" y="2302072"/>
            <a:ext cx="7066280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89760" marR="5080" indent="-1877695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latin typeface="Arial"/>
                <a:cs typeface="Arial"/>
              </a:rPr>
              <a:t>SECURE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spc="-120" b="1">
                <a:latin typeface="Arial"/>
                <a:cs typeface="Arial"/>
              </a:rPr>
              <a:t>DATA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HIDING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 IMAGES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USING STEGANOGRAPHY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1668" y="3480815"/>
            <a:ext cx="9906000" cy="2926080"/>
          </a:xfrm>
          <a:prstGeom prst="rect">
            <a:avLst/>
          </a:prstGeom>
          <a:solidFill>
            <a:srgbClr val="46525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750">
              <a:latin typeface="Times New Roman"/>
              <a:cs typeface="Times New Roman"/>
            </a:endParaRPr>
          </a:p>
          <a:p>
            <a:pPr marL="2421255" marR="2353945">
              <a:lnSpc>
                <a:spcPct val="100000"/>
              </a:lnSpc>
              <a:spcBef>
                <a:spcPts val="5"/>
              </a:spcBef>
            </a:pP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175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By:R</a:t>
            </a:r>
            <a:r>
              <a:rPr dirty="0" sz="175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V</a:t>
            </a:r>
            <a:r>
              <a:rPr dirty="0" sz="17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S</a:t>
            </a:r>
            <a:r>
              <a:rPr dirty="0" sz="175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spc="-70" b="1">
                <a:solidFill>
                  <a:srgbClr val="1382AC"/>
                </a:solidFill>
                <a:latin typeface="Arial"/>
                <a:cs typeface="Arial"/>
              </a:rPr>
              <a:t>PAVAN</a:t>
            </a:r>
            <a:r>
              <a:rPr dirty="0" sz="1750" spc="-1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KUMAR</a:t>
            </a:r>
            <a:r>
              <a:rPr dirty="0" sz="175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1382AC"/>
                </a:solidFill>
                <a:latin typeface="Arial"/>
                <a:cs typeface="Arial"/>
              </a:rPr>
              <a:t>POTNURU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dirty="0" sz="175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17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175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R V</a:t>
            </a:r>
            <a:r>
              <a:rPr dirty="0" sz="175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S</a:t>
            </a:r>
            <a:r>
              <a:rPr dirty="0" sz="1750" spc="-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spc="-75" b="1">
                <a:solidFill>
                  <a:srgbClr val="1382AC"/>
                </a:solidFill>
                <a:latin typeface="Arial"/>
                <a:cs typeface="Arial"/>
              </a:rPr>
              <a:t>PAVAN</a:t>
            </a:r>
            <a:r>
              <a:rPr dirty="0" sz="1750" spc="-1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KUMAR</a:t>
            </a:r>
            <a:r>
              <a:rPr dirty="0" sz="1750" spc="-1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1382AC"/>
                </a:solidFill>
                <a:latin typeface="Arial"/>
                <a:cs typeface="Arial"/>
              </a:rPr>
              <a:t>POTNURU</a:t>
            </a:r>
            <a:endParaRPr sz="1750">
              <a:latin typeface="Arial"/>
              <a:cs typeface="Arial"/>
            </a:endParaRPr>
          </a:p>
          <a:p>
            <a:pPr marL="2421255" marR="2622550">
              <a:lnSpc>
                <a:spcPts val="2110"/>
              </a:lnSpc>
              <a:spcBef>
                <a:spcPts val="60"/>
              </a:spcBef>
            </a:pP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175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175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17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Raghu</a:t>
            </a:r>
            <a:r>
              <a:rPr dirty="0" sz="17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Institute</a:t>
            </a:r>
            <a:r>
              <a:rPr dirty="0" sz="175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dirty="0" sz="17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1382AC"/>
                </a:solidFill>
                <a:latin typeface="Arial"/>
                <a:cs typeface="Arial"/>
              </a:rPr>
              <a:t>Technology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dirty="0" sz="17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17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1750" spc="-25" b="1">
                <a:solidFill>
                  <a:srgbClr val="1382AC"/>
                </a:solidFill>
                <a:latin typeface="Arial"/>
                <a:cs typeface="Arial"/>
              </a:rPr>
              <a:t>ECE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</a:pPr>
            <a:r>
              <a:rPr dirty="0"/>
              <a:t>GITHUB</a:t>
            </a:r>
            <a:r>
              <a:rPr dirty="0" spc="305"/>
              <a:t> </a:t>
            </a:r>
            <a:r>
              <a:rPr dirty="0" spc="-20"/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7121" y="3788112"/>
            <a:ext cx="52558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0"/>
              </a:spcBef>
              <a:buClr>
                <a:srgbClr val="1CACE4"/>
              </a:buClr>
              <a:buSzPct val="90476"/>
              <a:buFont typeface="Times New Roman"/>
              <a:buChar char="▪"/>
              <a:tabLst>
                <a:tab pos="280670" algn="l"/>
              </a:tabLst>
            </a:pPr>
            <a:r>
              <a:rPr dirty="0" u="sng" sz="2100" spc="-10" b="1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Calibri"/>
                <a:cs typeface="Calibri"/>
              </a:rPr>
              <a:t>https://github.com/prvspk/Stegnography.git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674" y="3917815"/>
            <a:ext cx="1871980" cy="400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1">
                <a:solidFill>
                  <a:srgbClr val="001F60"/>
                </a:solidFill>
                <a:latin typeface="Arial"/>
                <a:cs typeface="Arial"/>
              </a:rPr>
              <a:t>THANK</a:t>
            </a:r>
            <a:r>
              <a:rPr dirty="0" spc="-95" b="1">
                <a:solidFill>
                  <a:srgbClr val="001F60"/>
                </a:solidFill>
                <a:latin typeface="Arial"/>
                <a:cs typeface="Arial"/>
              </a:rPr>
              <a:t> </a:t>
            </a:r>
            <a:r>
              <a:rPr dirty="0" spc="-25" b="1">
                <a:solidFill>
                  <a:srgbClr val="001F6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742" y="1982372"/>
            <a:ext cx="1395730" cy="400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1">
                <a:solidFill>
                  <a:srgbClr val="001F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2597" y="2499179"/>
            <a:ext cx="2320925" cy="3338829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260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b="1">
                <a:solidFill>
                  <a:srgbClr val="3F3F3F"/>
                </a:solidFill>
                <a:latin typeface="Arial"/>
                <a:cs typeface="Arial"/>
              </a:rPr>
              <a:t>Problem</a:t>
            </a:r>
            <a:r>
              <a:rPr dirty="0" sz="1750" spc="-3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Statement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65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spc="-20" b="1">
                <a:solidFill>
                  <a:srgbClr val="3F3F3F"/>
                </a:solidFill>
                <a:latin typeface="Arial"/>
                <a:cs typeface="Arial"/>
              </a:rPr>
              <a:t>Technology</a:t>
            </a:r>
            <a:r>
              <a:rPr dirty="0" sz="1750" spc="-6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750" spc="-20" b="1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55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b="1">
                <a:solidFill>
                  <a:srgbClr val="3F3F3F"/>
                </a:solidFill>
                <a:latin typeface="Arial"/>
                <a:cs typeface="Arial"/>
              </a:rPr>
              <a:t>Wow</a:t>
            </a:r>
            <a:r>
              <a:rPr dirty="0" sz="1750" spc="-6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factor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60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b="1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dirty="0" sz="1750" spc="-4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users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65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Result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65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Conclusion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65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Git-</a:t>
            </a:r>
            <a:r>
              <a:rPr dirty="0" sz="1750" b="1">
                <a:solidFill>
                  <a:srgbClr val="3F3F3F"/>
                </a:solidFill>
                <a:latin typeface="Arial"/>
                <a:cs typeface="Arial"/>
              </a:rPr>
              <a:t>hub</a:t>
            </a:r>
            <a:r>
              <a:rPr dirty="0" sz="1750" spc="-35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750" spc="-20" b="1">
                <a:solidFill>
                  <a:srgbClr val="3F3F3F"/>
                </a:solidFill>
                <a:latin typeface="Arial"/>
                <a:cs typeface="Arial"/>
              </a:rPr>
              <a:t>Link</a:t>
            </a:r>
            <a:endParaRPr sz="1750">
              <a:latin typeface="Arial"/>
              <a:cs typeface="Arial"/>
            </a:endParaRPr>
          </a:p>
          <a:p>
            <a:pPr marL="280670" indent="-267970">
              <a:lnSpc>
                <a:spcPct val="100000"/>
              </a:lnSpc>
              <a:spcBef>
                <a:spcPts val="1150"/>
              </a:spcBef>
              <a:buClr>
                <a:srgbClr val="1CACE4"/>
              </a:buClr>
              <a:buSzPct val="91428"/>
              <a:buFont typeface="Times New Roman"/>
              <a:buChar char="▪"/>
              <a:tabLst>
                <a:tab pos="280670" algn="l"/>
              </a:tabLst>
            </a:pPr>
            <a:r>
              <a:rPr dirty="0" sz="1750" b="1">
                <a:solidFill>
                  <a:srgbClr val="3F3F3F"/>
                </a:solidFill>
                <a:latin typeface="Arial"/>
                <a:cs typeface="Arial"/>
              </a:rPr>
              <a:t>Future</a:t>
            </a:r>
            <a:r>
              <a:rPr dirty="0" sz="1750" spc="-70" b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1750" spc="-10" b="1">
                <a:solidFill>
                  <a:srgbClr val="3F3F3F"/>
                </a:solidFill>
                <a:latin typeface="Arial"/>
                <a:cs typeface="Arial"/>
              </a:rPr>
              <a:t>scope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007" y="1244691"/>
            <a:ext cx="503491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latin typeface="Arial"/>
                <a:cs typeface="Arial"/>
              </a:rPr>
              <a:t>PROBLEM</a:t>
            </a:r>
            <a:r>
              <a:rPr dirty="0" sz="3500" spc="-45" b="1">
                <a:latin typeface="Arial"/>
                <a:cs typeface="Arial"/>
              </a:rPr>
              <a:t> STATEMENT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4312" y="2680308"/>
            <a:ext cx="9266555" cy="266382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380"/>
              </a:spcBef>
              <a:buClr>
                <a:srgbClr val="1CACE4"/>
              </a:buClr>
              <a:buSzPct val="64285"/>
              <a:buFont typeface="Arial MT"/>
              <a:buChar char="•"/>
              <a:tabLst>
                <a:tab pos="32766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Older</a:t>
            </a:r>
            <a:r>
              <a:rPr dirty="0" sz="2100" spc="-5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encryption</a:t>
            </a:r>
            <a:r>
              <a:rPr dirty="0" sz="2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methods</a:t>
            </a:r>
            <a:r>
              <a:rPr dirty="0" sz="2100" spc="-6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dirty="0" sz="2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outdated</a:t>
            </a:r>
            <a:r>
              <a:rPr dirty="0" sz="2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due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predictable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encryption</a:t>
            </a:r>
            <a:r>
              <a:rPr dirty="0" sz="2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3F3F3F"/>
                </a:solidFill>
                <a:latin typeface="Calibri"/>
                <a:cs typeface="Calibri"/>
              </a:rPr>
              <a:t>patterns.</a:t>
            </a:r>
            <a:endParaRPr sz="2100">
              <a:latin typeface="Calibri"/>
              <a:cs typeface="Calibri"/>
            </a:endParaRPr>
          </a:p>
          <a:p>
            <a:pPr marL="280670" marR="5080" indent="-268605">
              <a:lnSpc>
                <a:spcPct val="110500"/>
              </a:lnSpc>
              <a:spcBef>
                <a:spcPts val="1019"/>
              </a:spcBef>
              <a:buChar char="•"/>
              <a:tabLst>
                <a:tab pos="280670" algn="l"/>
                <a:tab pos="341630" algn="l"/>
              </a:tabLst>
            </a:pPr>
            <a:r>
              <a:rPr dirty="0" sz="1900">
                <a:solidFill>
                  <a:srgbClr val="1CACE4"/>
                </a:solidFill>
                <a:latin typeface="Arial MT"/>
                <a:cs typeface="Arial MT"/>
              </a:rPr>
              <a:t>	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Encrypting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dirty="0" sz="2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images</a:t>
            </a:r>
            <a:r>
              <a:rPr dirty="0" sz="2100" spc="-5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adds</a:t>
            </a:r>
            <a:r>
              <a:rPr dirty="0" sz="2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2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layer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2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security</a:t>
            </a:r>
            <a:r>
              <a:rPr dirty="0" sz="2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2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access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or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extract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3F3F3F"/>
                </a:solidFill>
                <a:latin typeface="Calibri"/>
                <a:cs typeface="Calibri"/>
              </a:rPr>
              <a:t>hidden information.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latin typeface="Calibri"/>
                <a:cs typeface="Calibri"/>
              </a:rPr>
              <a:t>Ensuring</a:t>
            </a:r>
            <a:r>
              <a:rPr dirty="0" sz="2100" spc="-2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data</a:t>
            </a:r>
            <a:r>
              <a:rPr dirty="0" sz="2100" spc="-4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security</a:t>
            </a:r>
            <a:r>
              <a:rPr dirty="0" sz="2100" spc="-2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while</a:t>
            </a:r>
            <a:r>
              <a:rPr dirty="0" sz="2100" spc="-2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maintaining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the</a:t>
            </a:r>
            <a:r>
              <a:rPr dirty="0" sz="2100" spc="-4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integrity</a:t>
            </a:r>
            <a:r>
              <a:rPr dirty="0" sz="2100" spc="-4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of</a:t>
            </a:r>
            <a:r>
              <a:rPr dirty="0" sz="2100" spc="-50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the</a:t>
            </a:r>
            <a:r>
              <a:rPr dirty="0" sz="2100" spc="-45" b="1">
                <a:latin typeface="Calibri"/>
                <a:cs typeface="Calibri"/>
              </a:rPr>
              <a:t> </a:t>
            </a:r>
            <a:r>
              <a:rPr dirty="0" sz="2100" b="1">
                <a:latin typeface="Calibri"/>
                <a:cs typeface="Calibri"/>
              </a:rPr>
              <a:t>cover</a:t>
            </a:r>
            <a:r>
              <a:rPr dirty="0" sz="2100" spc="-25" b="1">
                <a:latin typeface="Calibri"/>
                <a:cs typeface="Calibri"/>
              </a:rPr>
              <a:t> </a:t>
            </a:r>
            <a:r>
              <a:rPr dirty="0" sz="2100" spc="-10" b="1">
                <a:latin typeface="Calibri"/>
                <a:cs typeface="Calibri"/>
              </a:rPr>
              <a:t>image.</a:t>
            </a:r>
            <a:endParaRPr sz="2100">
              <a:latin typeface="Calibri"/>
              <a:cs typeface="Calibri"/>
            </a:endParaRPr>
          </a:p>
          <a:p>
            <a:pPr marL="280670" marR="154940" indent="-268605">
              <a:lnSpc>
                <a:spcPct val="110000"/>
              </a:lnSpc>
              <a:spcBef>
                <a:spcPts val="1030"/>
              </a:spcBef>
              <a:buChar char="•"/>
              <a:tabLst>
                <a:tab pos="280670" algn="l"/>
                <a:tab pos="341630" algn="l"/>
              </a:tabLst>
            </a:pPr>
            <a:r>
              <a:rPr dirty="0" sz="1900">
                <a:solidFill>
                  <a:srgbClr val="1CACE4"/>
                </a:solidFill>
                <a:latin typeface="Arial MT"/>
                <a:cs typeface="Arial MT"/>
              </a:rPr>
              <a:t>	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Making</a:t>
            </a:r>
            <a:r>
              <a:rPr dirty="0" sz="2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encryption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decryption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techniques</a:t>
            </a:r>
            <a:r>
              <a:rPr dirty="0" sz="2100" spc="-5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easier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3F3F3F"/>
                </a:solidFill>
                <a:latin typeface="Calibri"/>
                <a:cs typeface="Calibri"/>
              </a:rPr>
              <a:t>non-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technical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users</a:t>
            </a:r>
            <a:r>
              <a:rPr dirty="0" sz="2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by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using</a:t>
            </a:r>
            <a:r>
              <a:rPr dirty="0" sz="2100" spc="-2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simple</a:t>
            </a:r>
            <a:r>
              <a:rPr dirty="0" sz="2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3F3F3F"/>
                </a:solidFill>
                <a:latin typeface="Calibri"/>
                <a:cs typeface="Calibri"/>
              </a:rPr>
              <a:t>interface.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007" y="1244691"/>
            <a:ext cx="464820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2804" algn="l"/>
              </a:tabLst>
            </a:pPr>
            <a:r>
              <a:rPr dirty="0" sz="3500" spc="-10" b="1">
                <a:latin typeface="Arial"/>
                <a:cs typeface="Arial"/>
              </a:rPr>
              <a:t>TECHNOLOGY</a:t>
            </a:r>
            <a:r>
              <a:rPr dirty="0" sz="3500" b="1">
                <a:latin typeface="Arial"/>
                <a:cs typeface="Arial"/>
              </a:rPr>
              <a:t>	</a:t>
            </a:r>
            <a:r>
              <a:rPr dirty="0" sz="3500" spc="-20" b="1">
                <a:latin typeface="Arial"/>
                <a:cs typeface="Arial"/>
              </a:rPr>
              <a:t>USED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5201" y="2860030"/>
            <a:ext cx="7061200" cy="244094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3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spc="-10" b="1">
                <a:solidFill>
                  <a:srgbClr val="3F3F3F"/>
                </a:solidFill>
                <a:latin typeface="Calibri"/>
                <a:cs typeface="Calibri"/>
              </a:rPr>
              <a:t>Programming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2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Python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0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Library</a:t>
            </a:r>
            <a:r>
              <a:rPr dirty="0" sz="2100" spc="-3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6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Opencv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Platform</a:t>
            </a:r>
            <a:r>
              <a:rPr dirty="0" sz="2100" spc="-6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5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Windows</a:t>
            </a:r>
            <a:r>
              <a:rPr dirty="0" sz="210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3F3F3F"/>
                </a:solidFill>
                <a:latin typeface="Calibri"/>
                <a:cs typeface="Calibri"/>
              </a:rPr>
              <a:t>11.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Minimum</a:t>
            </a:r>
            <a:r>
              <a:rPr dirty="0" sz="2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RAM</a:t>
            </a:r>
            <a:r>
              <a:rPr dirty="0" sz="2100" spc="-1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25">
                <a:solidFill>
                  <a:srgbClr val="3F3F3F"/>
                </a:solidFill>
                <a:latin typeface="Calibri"/>
                <a:cs typeface="Calibri"/>
              </a:rPr>
              <a:t>4GB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File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Handling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3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Basic</a:t>
            </a:r>
            <a:r>
              <a:rPr dirty="0" sz="210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encryption</a:t>
            </a:r>
            <a:r>
              <a:rPr dirty="0" sz="210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logic</a:t>
            </a:r>
            <a:r>
              <a:rPr dirty="0" sz="210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dirty="0" sz="210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password</a:t>
            </a:r>
            <a:r>
              <a:rPr dirty="0" sz="210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protection.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b="1">
                <a:latin typeface="Arial"/>
                <a:cs typeface="Arial"/>
              </a:rPr>
              <a:t>WOW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FACTORS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7121" y="2853926"/>
            <a:ext cx="8650605" cy="2180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16510" indent="-268605">
              <a:lnSpc>
                <a:spcPct val="110000"/>
              </a:lnSpc>
              <a:spcBef>
                <a:spcPts val="100"/>
              </a:spcBef>
              <a:buChar char="•"/>
              <a:tabLst>
                <a:tab pos="280670" algn="l"/>
                <a:tab pos="341630" algn="l"/>
              </a:tabLst>
            </a:pPr>
            <a:r>
              <a:rPr dirty="0" sz="1900">
                <a:solidFill>
                  <a:srgbClr val="1CACE4"/>
                </a:solidFill>
                <a:latin typeface="Arial MT"/>
                <a:cs typeface="Arial MT"/>
              </a:rPr>
              <a:t>	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Uses</a:t>
            </a:r>
            <a:r>
              <a:rPr dirty="0" sz="2100" spc="-4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steganography</a:t>
            </a:r>
            <a:r>
              <a:rPr dirty="0" sz="2100" spc="-4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to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embed</a:t>
            </a:r>
            <a:r>
              <a:rPr dirty="0" sz="2100" spc="-5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a</a:t>
            </a:r>
            <a:r>
              <a:rPr dirty="0" sz="2100" spc="-3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message</a:t>
            </a:r>
            <a:r>
              <a:rPr dirty="0" sz="2100" spc="-4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into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an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image</a:t>
            </a:r>
            <a:r>
              <a:rPr dirty="0" sz="2100" spc="-2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without</a:t>
            </a:r>
            <a:r>
              <a:rPr dirty="0" sz="2100" spc="-5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noticeable changes.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0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Data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hiding</a:t>
            </a:r>
            <a:r>
              <a:rPr dirty="0" sz="2100" spc="-3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using</a:t>
            </a:r>
            <a:r>
              <a:rPr dirty="0" sz="2100" spc="-5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pixel</a:t>
            </a:r>
            <a:r>
              <a:rPr dirty="0" sz="2100" spc="-5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value</a:t>
            </a:r>
            <a:r>
              <a:rPr dirty="0" sz="2100" spc="-5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manipulation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instead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of</a:t>
            </a:r>
            <a:r>
              <a:rPr dirty="0" sz="2100" spc="-6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outdated</a:t>
            </a:r>
            <a:r>
              <a:rPr dirty="0" sz="2100" spc="-4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techniques.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300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Works</a:t>
            </a:r>
            <a:r>
              <a:rPr dirty="0" sz="2100" spc="-3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on</a:t>
            </a:r>
            <a:r>
              <a:rPr dirty="0" sz="2100" spc="-3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any</a:t>
            </a:r>
            <a:r>
              <a:rPr dirty="0" sz="2100" spc="-4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image</a:t>
            </a:r>
            <a:r>
              <a:rPr dirty="0" sz="2100" spc="-4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file</a:t>
            </a:r>
            <a:r>
              <a:rPr dirty="0" sz="2100" spc="-4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format(PNG,JPG,etc.,)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Mainly,</a:t>
            </a:r>
            <a:r>
              <a:rPr dirty="0" sz="2100" spc="-6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using</a:t>
            </a:r>
            <a:r>
              <a:rPr dirty="0" sz="2100" spc="-5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recent</a:t>
            </a:r>
            <a:r>
              <a:rPr dirty="0" sz="2100" spc="-75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algorithms</a:t>
            </a:r>
            <a:r>
              <a:rPr dirty="0" sz="2100" spc="-8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0F0F0F"/>
                </a:solidFill>
                <a:latin typeface="Calibri"/>
                <a:cs typeface="Calibri"/>
              </a:rPr>
              <a:t>like</a:t>
            </a:r>
            <a:r>
              <a:rPr dirty="0" sz="2100" spc="-70" b="1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0F0F0F"/>
                </a:solidFill>
                <a:latin typeface="Calibri"/>
                <a:cs typeface="Calibri"/>
              </a:rPr>
              <a:t>AES,RSA.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</a:pPr>
            <a:r>
              <a:rPr dirty="0"/>
              <a:t>END</a:t>
            </a:r>
            <a:r>
              <a:rPr dirty="0" spc="40"/>
              <a:t> </a:t>
            </a:r>
            <a:r>
              <a:rPr dirty="0" spc="-20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7121" y="2899591"/>
            <a:ext cx="9081135" cy="1958339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3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Government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&amp;</a:t>
            </a:r>
            <a:r>
              <a:rPr dirty="0" sz="2100" spc="-5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Defense</a:t>
            </a:r>
            <a:r>
              <a:rPr dirty="0" sz="2100" spc="-5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Secure</a:t>
            </a:r>
            <a:r>
              <a:rPr dirty="0" sz="2100" spc="-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message</a:t>
            </a:r>
            <a:r>
              <a:rPr dirty="0" sz="210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without</a:t>
            </a:r>
            <a:r>
              <a:rPr dirty="0" sz="210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raising</a:t>
            </a:r>
            <a:r>
              <a:rPr dirty="0" sz="210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suspiscion.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0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Journalists</a:t>
            </a:r>
            <a:r>
              <a:rPr dirty="0" sz="2100" spc="-4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Concealing</a:t>
            </a:r>
            <a:r>
              <a:rPr dirty="0" sz="2100" spc="-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sensitive</a:t>
            </a:r>
            <a:r>
              <a:rPr dirty="0" sz="210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information</a:t>
            </a:r>
            <a:r>
              <a:rPr dirty="0" sz="210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dirty="0" sz="210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images</a:t>
            </a:r>
            <a:r>
              <a:rPr dirty="0" sz="210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210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avoid</a:t>
            </a:r>
            <a:r>
              <a:rPr dirty="0" sz="210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suspicion.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Banking</a:t>
            </a:r>
            <a:r>
              <a:rPr dirty="0" sz="2100" spc="-6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Sectors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6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Secure</a:t>
            </a:r>
            <a:r>
              <a:rPr dirty="0" sz="2100" spc="-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important</a:t>
            </a:r>
            <a:r>
              <a:rPr dirty="0" sz="2100" spc="-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transaction</a:t>
            </a:r>
            <a:r>
              <a:rPr dirty="0" sz="2100" spc="-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details</a:t>
            </a:r>
            <a:r>
              <a:rPr dirty="0" sz="2100" spc="-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2100" spc="-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protect</a:t>
            </a:r>
            <a:r>
              <a:rPr dirty="0" sz="2100" spc="-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from</a:t>
            </a:r>
            <a:r>
              <a:rPr dirty="0" sz="2100" spc="-7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breaches.</a:t>
            </a:r>
            <a:endParaRPr sz="2100">
              <a:latin typeface="Calibri"/>
              <a:cs typeface="Calibri"/>
            </a:endParaRPr>
          </a:p>
          <a:p>
            <a:pPr marL="341630" indent="-328930">
              <a:lnSpc>
                <a:spcPct val="100000"/>
              </a:lnSpc>
              <a:spcBef>
                <a:spcPts val="1285"/>
              </a:spcBef>
              <a:buClr>
                <a:srgbClr val="1CACE4"/>
              </a:buClr>
              <a:buSzPct val="90476"/>
              <a:buFont typeface="Arial MT"/>
              <a:buChar char="•"/>
              <a:tabLst>
                <a:tab pos="341630" algn="l"/>
              </a:tabLst>
            </a:pP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Cybersecurity</a:t>
            </a:r>
            <a:r>
              <a:rPr dirty="0" sz="2100" spc="-10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Enthusiasts</a:t>
            </a:r>
            <a:r>
              <a:rPr dirty="0" sz="2100" spc="-45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b="1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2100" spc="-60" b="1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210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learn</a:t>
            </a:r>
            <a:r>
              <a:rPr dirty="0" sz="210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dirty="0" sz="2100" spc="-6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secure</a:t>
            </a:r>
            <a:r>
              <a:rPr dirty="0" sz="210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3F3F3F"/>
                </a:solidFill>
                <a:latin typeface="Calibri"/>
                <a:cs typeface="Calibri"/>
              </a:rPr>
              <a:t>communication</a:t>
            </a:r>
            <a:r>
              <a:rPr dirty="0" sz="210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3F3F3F"/>
                </a:solidFill>
                <a:latin typeface="Calibri"/>
                <a:cs typeface="Calibri"/>
              </a:rPr>
              <a:t>techniques.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RESULTS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20" y="2996183"/>
            <a:ext cx="3794759" cy="237439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2083" y="3194303"/>
            <a:ext cx="1760219" cy="14173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015" y="2586227"/>
            <a:ext cx="3314700" cy="381914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7090" y="2221636"/>
            <a:ext cx="142875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Franklin Gothic Medium"/>
                <a:cs typeface="Franklin Gothic Medium"/>
              </a:rPr>
              <a:t>Encryption</a:t>
            </a:r>
            <a:r>
              <a:rPr dirty="0" sz="1550" spc="-10">
                <a:latin typeface="Franklin Gothic Medium"/>
                <a:cs typeface="Franklin Gothic Medium"/>
              </a:rPr>
              <a:t> </a:t>
            </a:r>
            <a:r>
              <a:rPr dirty="0" sz="1550" spc="-20">
                <a:latin typeface="Franklin Gothic Medium"/>
                <a:cs typeface="Franklin Gothic Medium"/>
              </a:rPr>
              <a:t>code: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60049" y="2439593"/>
            <a:ext cx="107696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Franklin Gothic Medium"/>
                <a:cs typeface="Franklin Gothic Medium"/>
              </a:rPr>
              <a:t>Input</a:t>
            </a:r>
            <a:r>
              <a:rPr dirty="0" sz="1550" spc="-45">
                <a:latin typeface="Franklin Gothic Medium"/>
                <a:cs typeface="Franklin Gothic Medium"/>
              </a:rPr>
              <a:t> </a:t>
            </a:r>
            <a:r>
              <a:rPr dirty="0" sz="1550" spc="-10">
                <a:latin typeface="Franklin Gothic Medium"/>
                <a:cs typeface="Franklin Gothic Medium"/>
              </a:rPr>
              <a:t>image:</a:t>
            </a:r>
            <a:endParaRPr sz="15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/>
              <a:t>RESULTS</a:t>
            </a:r>
            <a:endParaRPr sz="2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11" y="2538983"/>
            <a:ext cx="3297935" cy="35707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4216" y="3142488"/>
            <a:ext cx="2764535" cy="22280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00855" y="3142488"/>
            <a:ext cx="3906011" cy="215341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78072" y="2102794"/>
            <a:ext cx="1446530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Franklin Gothic Medium"/>
                <a:cs typeface="Franklin Gothic Medium"/>
              </a:rPr>
              <a:t>Decryption</a:t>
            </a:r>
            <a:r>
              <a:rPr dirty="0" sz="1550" spc="-10">
                <a:latin typeface="Franklin Gothic Medium"/>
                <a:cs typeface="Franklin Gothic Medium"/>
              </a:rPr>
              <a:t> </a:t>
            </a:r>
            <a:r>
              <a:rPr dirty="0" sz="1550" spc="-20">
                <a:latin typeface="Franklin Gothic Medium"/>
                <a:cs typeface="Franklin Gothic Medium"/>
              </a:rPr>
              <a:t>code: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39650" y="2352744"/>
            <a:ext cx="121729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>
                <a:latin typeface="Franklin Gothic Medium"/>
                <a:cs typeface="Franklin Gothic Medium"/>
              </a:rPr>
              <a:t>Output</a:t>
            </a:r>
            <a:r>
              <a:rPr dirty="0" sz="1550" spc="-25">
                <a:latin typeface="Franklin Gothic Medium"/>
                <a:cs typeface="Franklin Gothic Medium"/>
              </a:rPr>
              <a:t> </a:t>
            </a:r>
            <a:r>
              <a:rPr dirty="0" sz="1550" spc="-10">
                <a:latin typeface="Franklin Gothic Medium"/>
                <a:cs typeface="Franklin Gothic Medium"/>
              </a:rPr>
              <a:t>image:</a:t>
            </a:r>
            <a:endParaRPr sz="15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80670" algn="l"/>
              </a:tabLst>
            </a:pPr>
            <a:r>
              <a:rPr dirty="0" spc="-10"/>
              <a:t>Steganography</a:t>
            </a:r>
            <a:r>
              <a:rPr dirty="0" spc="-35"/>
              <a:t> </a:t>
            </a:r>
            <a:r>
              <a:rPr dirty="0"/>
              <a:t>provides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unique</a:t>
            </a:r>
            <a:r>
              <a:rPr dirty="0" spc="-50"/>
              <a:t> </a:t>
            </a:r>
            <a:r>
              <a:rPr dirty="0"/>
              <a:t>way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communicating</a:t>
            </a:r>
            <a:r>
              <a:rPr dirty="0" spc="-30"/>
              <a:t> </a:t>
            </a:r>
            <a:r>
              <a:rPr dirty="0"/>
              <a:t>sensitive</a:t>
            </a:r>
            <a:r>
              <a:rPr dirty="0" spc="-50"/>
              <a:t> </a:t>
            </a:r>
            <a:r>
              <a:rPr dirty="0" spc="-10"/>
              <a:t>information.</a:t>
            </a:r>
          </a:p>
          <a:p>
            <a:pPr marL="280670" marR="87630" indent="-268605">
              <a:lnSpc>
                <a:spcPct val="100499"/>
              </a:lnSpc>
              <a:spcBef>
                <a:spcPts val="2515"/>
              </a:spcBef>
              <a:buFont typeface="Arial MT"/>
              <a:buChar char="•"/>
              <a:tabLst>
                <a:tab pos="280670" algn="l"/>
              </a:tabLst>
            </a:pPr>
            <a:r>
              <a:rPr dirty="0"/>
              <a:t>This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25"/>
              <a:t> </a:t>
            </a:r>
            <a:r>
              <a:rPr dirty="0"/>
              <a:t>showcases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simple</a:t>
            </a:r>
            <a:r>
              <a:rPr dirty="0" spc="-20"/>
              <a:t> </a:t>
            </a:r>
            <a:r>
              <a:rPr dirty="0"/>
              <a:t>yet</a:t>
            </a:r>
            <a:r>
              <a:rPr dirty="0" spc="-50"/>
              <a:t> </a:t>
            </a:r>
            <a:r>
              <a:rPr dirty="0"/>
              <a:t>effective</a:t>
            </a:r>
            <a:r>
              <a:rPr dirty="0" spc="-20"/>
              <a:t> </a:t>
            </a:r>
            <a:r>
              <a:rPr dirty="0" spc="-10"/>
              <a:t>implementation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message</a:t>
            </a:r>
            <a:r>
              <a:rPr dirty="0" spc="-40"/>
              <a:t> </a:t>
            </a:r>
            <a:r>
              <a:rPr dirty="0"/>
              <a:t>hiding</a:t>
            </a:r>
            <a:r>
              <a:rPr dirty="0" spc="-40"/>
              <a:t> </a:t>
            </a:r>
            <a:r>
              <a:rPr dirty="0" spc="-25"/>
              <a:t>in </a:t>
            </a:r>
            <a:r>
              <a:rPr dirty="0" spc="-10"/>
              <a:t>images.</a:t>
            </a:r>
          </a:p>
          <a:p>
            <a:pPr marL="280670" indent="-267970">
              <a:lnSpc>
                <a:spcPct val="100000"/>
              </a:lnSpc>
              <a:spcBef>
                <a:spcPts val="2525"/>
              </a:spcBef>
              <a:buFont typeface="Arial MT"/>
              <a:buChar char="•"/>
              <a:tabLst>
                <a:tab pos="280670" algn="l"/>
              </a:tabLst>
            </a:pPr>
            <a:r>
              <a:rPr dirty="0"/>
              <a:t>This</a:t>
            </a:r>
            <a:r>
              <a:rPr dirty="0" spc="-20"/>
              <a:t> </a:t>
            </a:r>
            <a:r>
              <a:rPr dirty="0"/>
              <a:t>encryption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decryption</a:t>
            </a:r>
            <a:r>
              <a:rPr dirty="0" spc="-15"/>
              <a:t> </a:t>
            </a:r>
            <a:r>
              <a:rPr dirty="0"/>
              <a:t>technique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accessible</a:t>
            </a:r>
            <a:r>
              <a:rPr dirty="0" spc="-5"/>
              <a:t> </a:t>
            </a:r>
            <a:r>
              <a:rPr dirty="0"/>
              <a:t>even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non-technical</a:t>
            </a:r>
            <a:r>
              <a:rPr dirty="0" spc="-30"/>
              <a:t> </a:t>
            </a:r>
            <a:r>
              <a:rPr dirty="0" spc="-10"/>
              <a:t>users.</a:t>
            </a:r>
          </a:p>
          <a:p>
            <a:pPr marL="280670" indent="-267970">
              <a:lnSpc>
                <a:spcPct val="100000"/>
              </a:lnSpc>
              <a:spcBef>
                <a:spcPts val="2530"/>
              </a:spcBef>
              <a:buFont typeface="Arial MT"/>
              <a:buChar char="•"/>
              <a:tabLst>
                <a:tab pos="280670" algn="l"/>
              </a:tabLst>
            </a:pPr>
            <a:r>
              <a:rPr dirty="0"/>
              <a:t>Future</a:t>
            </a:r>
            <a:r>
              <a:rPr dirty="0" spc="-55"/>
              <a:t> </a:t>
            </a:r>
            <a:r>
              <a:rPr dirty="0" spc="-10"/>
              <a:t>improvements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60"/>
              <a:t> </a:t>
            </a:r>
            <a:r>
              <a:rPr dirty="0"/>
              <a:t>make</a:t>
            </a:r>
            <a:r>
              <a:rPr dirty="0" spc="-35"/>
              <a:t> </a:t>
            </a:r>
            <a:r>
              <a:rPr dirty="0"/>
              <a:t>it</a:t>
            </a:r>
            <a:r>
              <a:rPr dirty="0" spc="-60"/>
              <a:t> </a:t>
            </a:r>
            <a:r>
              <a:rPr dirty="0"/>
              <a:t>more</a:t>
            </a:r>
            <a:r>
              <a:rPr dirty="0" spc="-30"/>
              <a:t> </a:t>
            </a:r>
            <a:r>
              <a:rPr dirty="0"/>
              <a:t>robust,secure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10"/>
              <a:t>scalable.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Potnuru Pavan Kumar</dc:creator>
  <dc:title>AICTE PPT Template (1).pptx</dc:title>
  <dcterms:created xsi:type="dcterms:W3CDTF">2025-02-25T11:53:57Z</dcterms:created>
  <dcterms:modified xsi:type="dcterms:W3CDTF">2025-02-25T11:53:57Z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LastSaved">
    <vt:filetime>2025-02-25T00:00:00Z</vt:filetime>
  </property>
  <property fmtid="{D5CDD505-2E9C-101B-9397-08002B2CF9AE}" pid="4" name="Producer">
    <vt:lpwstr>Microsoft: Print To PDF</vt:lpwstr>
  </property>
</Properties>
</file>