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3"/>
  </p:normalViewPr>
  <p:slideViewPr>
    <p:cSldViewPr snapToGrid="0">
      <p:cViewPr varScale="1">
        <p:scale>
          <a:sx n="86" d="100"/>
          <a:sy n="86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5C005-5225-43BD-A1CF-2E6A34395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273E3A-8CB9-DA88-05EB-0B1DF4D79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ED3D6A-EE1A-4D22-E0CD-6D6926A3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27E5-7C3C-2E4A-B64B-D459E16E1647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7C71F-E405-B25B-850B-50EA80A9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256DF6-1DE2-0CF8-0121-23D9E39C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51C8-9D27-3843-944B-7B7B932A9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48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28007-18C0-7838-3F70-43248E98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CD5AC7-52B8-0F63-F79E-3A3B72DA0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820EA6-1715-F3C1-9487-1E549BBA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27E5-7C3C-2E4A-B64B-D459E16E1647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301BE9-95E1-8BDB-8892-192D1F24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0EA561-40C2-B52A-8BA9-BF583634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51C8-9D27-3843-944B-7B7B932A9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9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8DF564-27B3-A63E-A5F8-6F66BB228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F0DDEE-5C6F-26C0-0FD4-5D00F5095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09502E-860C-85CA-5D9C-F804D1F5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27E5-7C3C-2E4A-B64B-D459E16E1647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79F11E-9B54-C501-1DDA-595320FD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730C98-D953-B7C3-BDC6-7FFC1186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51C8-9D27-3843-944B-7B7B932A9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4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0C978-8B70-8E6D-AE80-678D10A3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4B677B-434A-EBFA-88E9-ACF5D42E6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7F96F3-D2A4-0B5C-3918-386F7DA85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27E5-7C3C-2E4A-B64B-D459E16E1647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5EEA9F-4483-37FA-0E55-8F278E3A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B19618-C30F-CF20-CE76-E53E314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51C8-9D27-3843-944B-7B7B932A9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7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1A803-AC3C-A1FA-1104-BE173D64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DA8C23-E6EB-E0AA-9F91-350FA6312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978D75-017C-93D2-1F9E-748232ED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27E5-7C3C-2E4A-B64B-D459E16E1647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B93E0F-068A-E9F2-F59B-2F8FFBF9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599D70-60C5-4307-8EBE-7D70D803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51C8-9D27-3843-944B-7B7B932A9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64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8C938-5E4F-FC05-31A6-93682650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14CCA1-2101-2DAD-1AC6-C84D3DFF1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FCB478-D504-AFB3-829D-F8D9192BE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362DDD-300F-95B6-49E0-C6B267BA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27E5-7C3C-2E4A-B64B-D459E16E1647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70FCDD-DE54-5618-5684-4B05D646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418376-75C3-90F0-7144-EEB286B04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51C8-9D27-3843-944B-7B7B932A9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65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F2660-5E42-91F5-2169-0E531729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67199D-71B6-DE7F-0C4B-D71A6651D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5EF225-0033-5B64-D50D-76841A10F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49133F-988A-3F4D-54C9-EFBD75897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F3C77D-ECF3-6B4F-CB0D-78CDEF6D0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12626F-1341-7EB5-AD60-92298DAC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27E5-7C3C-2E4A-B64B-D459E16E1647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04FC20F-D75E-1597-71A5-CA71D24E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9AD6334-2C95-B449-564F-6E92D121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51C8-9D27-3843-944B-7B7B932A9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27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A137A-03FD-4056-4C63-925929DF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0E8602-E03F-117D-0386-47ED9FBD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27E5-7C3C-2E4A-B64B-D459E16E1647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510945-B32B-0D52-3F26-A651F4DF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262754-D40D-E9FD-A10B-400A677D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51C8-9D27-3843-944B-7B7B932A9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9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4245C0-1E17-061D-78E1-A0A33509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27E5-7C3C-2E4A-B64B-D459E16E1647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2AFC797-3163-EDC9-824F-18200D4F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5EE34C-2D0E-1968-0C50-840BF49B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51C8-9D27-3843-944B-7B7B932A9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16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52281-18F1-DA55-D69F-7000FDFB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E8C385-0D08-B112-6205-2ABEE7E17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92B39E-B464-46FA-FB87-762A5B56D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725F90-EEDB-3E9B-0C4F-569CA71B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27E5-7C3C-2E4A-B64B-D459E16E1647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D48ABC-1ABB-791E-B367-8F179A88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EBDDC8-1CB8-5D90-19B1-DA7EE9E4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51C8-9D27-3843-944B-7B7B932A9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8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7AD9C-E68C-E494-0992-479065EE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9557F4-447D-ED2A-9444-4D7410560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B11109-B49A-C603-E4F0-652066A17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F63B9E-F8D4-B504-E92B-DFD65D9E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27E5-7C3C-2E4A-B64B-D459E16E1647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51679B-3921-4AED-BCE4-AABCF93B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BCC845-23ED-B9E6-F61E-BF856380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51C8-9D27-3843-944B-7B7B932A9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61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E2326E-2BFB-DA12-472D-488D4703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4FC3CF-0930-A977-7712-9F8E7D519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02110-0538-AC83-4A63-432E855ED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927E5-7C3C-2E4A-B64B-D459E16E1647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1ED8BD-1366-B4AA-CE8B-AED405614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DB672B-AE12-81B1-5BCB-A0C092F5D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351C8-9D27-3843-944B-7B7B932A9F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51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A2C19-BF88-0CFD-5CD1-FDBCDFE7E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077B8B-E3F8-ADA9-8AC1-5A40E4C2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3º Bimestre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94EE9E8-2ED6-F377-2B82-80A6E8804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projeto detalhado para a criação de uma rede de computadores para uma universidade com 7 campi, com curso de ciência da comutação.</a:t>
            </a:r>
          </a:p>
          <a:p>
            <a:r>
              <a:rPr lang="pt-BR" dirty="0"/>
              <a:t>A universidade possui um </a:t>
            </a:r>
            <a:r>
              <a:rPr lang="pt-BR" dirty="0" err="1"/>
              <a:t>ip</a:t>
            </a:r>
            <a:r>
              <a:rPr lang="pt-BR" dirty="0"/>
              <a:t> classe A, a ser distribuído para os campus. </a:t>
            </a:r>
          </a:p>
          <a:p>
            <a:r>
              <a:rPr lang="pt-BR" dirty="0"/>
              <a:t>Cada campus com 8 laboratórios que trabalham com IP classe C. e uma sala de controle, trabalham com IP classe B.</a:t>
            </a:r>
          </a:p>
          <a:p>
            <a:r>
              <a:rPr lang="pt-BR" dirty="0"/>
              <a:t>Usar </a:t>
            </a:r>
            <a:r>
              <a:rPr lang="pt-BR" dirty="0" err="1"/>
              <a:t>sub-redes</a:t>
            </a:r>
            <a:r>
              <a:rPr lang="pt-BR" dirty="0"/>
              <a:t> para segmentação e isolamento conforme solicitado. </a:t>
            </a:r>
          </a:p>
        </p:txBody>
      </p:sp>
    </p:spTree>
    <p:extLst>
      <p:ext uri="{BB962C8B-B14F-4D97-AF65-F5344CB8AC3E}">
        <p14:creationId xmlns:p14="http://schemas.microsoft.com/office/powerpoint/2010/main" val="300579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F1AC07-AD68-5F2C-2F14-A8657D75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3º Bimestre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2EC145C-69C0-0AFB-7E93-EB9769623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1. Estrutura da Rede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- **Número de campi:** 7</a:t>
            </a:r>
          </a:p>
          <a:p>
            <a:r>
              <a:rPr lang="pt-BR" dirty="0"/>
              <a:t>- **Laboratórios por campus:** 8</a:t>
            </a:r>
          </a:p>
          <a:p>
            <a:r>
              <a:rPr lang="pt-BR" dirty="0"/>
              <a:t>- **Estações por laboratório:** 20</a:t>
            </a:r>
          </a:p>
          <a:p>
            <a:r>
              <a:rPr lang="pt-BR" dirty="0"/>
              <a:t>- **Sala de controle por campus:** 1 sala com 4 estações</a:t>
            </a:r>
          </a:p>
          <a:p>
            <a:r>
              <a:rPr lang="pt-BR" dirty="0"/>
              <a:t>- **Comunicação:**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52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E3AE5-31DE-E27D-D854-EE366E42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3º Bimestre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78B1FA-E7D6-D8B7-7580-A8A584DE3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- Estações de trabalho em laboratórios não interagem com as estações da sala de controle.</a:t>
            </a:r>
          </a:p>
          <a:p>
            <a:r>
              <a:rPr lang="pt-BR" dirty="0"/>
              <a:t>  - Uma estação de cada sala de controle tem comunicação com as estações de controle dos outros campi.</a:t>
            </a:r>
          </a:p>
          <a:p>
            <a:r>
              <a:rPr lang="pt-BR" dirty="0"/>
              <a:t>- **Endereçamento IP:**</a:t>
            </a:r>
          </a:p>
          <a:p>
            <a:r>
              <a:rPr lang="pt-BR" dirty="0"/>
              <a:t>  - A universidade possui um bloco IP principal.</a:t>
            </a:r>
          </a:p>
          <a:p>
            <a:r>
              <a:rPr lang="pt-BR" dirty="0"/>
              <a:t>  - Cada laboratório é uma </a:t>
            </a:r>
            <a:r>
              <a:rPr lang="pt-BR" dirty="0" err="1"/>
              <a:t>sub-rede</a:t>
            </a:r>
            <a:r>
              <a:rPr lang="pt-BR" dirty="0"/>
              <a:t> distinta.</a:t>
            </a:r>
          </a:p>
          <a:p>
            <a:r>
              <a:rPr lang="pt-BR" dirty="0"/>
              <a:t>  - A sala de controle é uma </a:t>
            </a:r>
            <a:r>
              <a:rPr lang="pt-BR" dirty="0" err="1"/>
              <a:t>sub-rede</a:t>
            </a:r>
            <a:r>
              <a:rPr lang="pt-BR" dirty="0"/>
              <a:t> separada em cada campus.</a:t>
            </a:r>
          </a:p>
        </p:txBody>
      </p:sp>
    </p:spTree>
    <p:extLst>
      <p:ext uri="{BB962C8B-B14F-4D97-AF65-F5344CB8AC3E}">
        <p14:creationId xmlns:p14="http://schemas.microsoft.com/office/powerpoint/2010/main" val="192540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BE28D-1CB1-3BE0-3532-E3230B74C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3º Bimestre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4E5EB1-D7F2-6DC4-EDB0-9FD088962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2. Endereçamento IP e </a:t>
            </a:r>
            <a:r>
              <a:rPr lang="pt-BR" dirty="0" err="1"/>
              <a:t>Subnetting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dirty="0"/>
              <a:t>- Considere que a universidade recebe um bloco IP privado, por exemplo, **10.0.0.0/16**.</a:t>
            </a:r>
          </a:p>
          <a:p>
            <a:r>
              <a:rPr lang="pt-BR" dirty="0"/>
              <a:t>- Cada campus terá um bloco definido dentro deste espaço.</a:t>
            </a:r>
          </a:p>
          <a:p>
            <a:r>
              <a:rPr lang="pt-BR" dirty="0"/>
              <a:t>- Cada laboratório e sala de controle será uma </a:t>
            </a:r>
            <a:r>
              <a:rPr lang="pt-BR" dirty="0" err="1"/>
              <a:t>sub-rede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117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80562-E454-C3A3-27A6-9D842DE8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3º Bimestre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FD869A-AB07-FE7D-1346-346215043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Cálculo: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- Cada laboratório tem 20 estações + dispositivos de rede (reserve 30 </a:t>
            </a:r>
            <a:r>
              <a:rPr lang="pt-BR" dirty="0" err="1"/>
              <a:t>IPs</a:t>
            </a:r>
            <a:r>
              <a:rPr lang="pt-BR" dirty="0"/>
              <a:t> por laboratório para folga).</a:t>
            </a:r>
          </a:p>
          <a:p>
            <a:r>
              <a:rPr lang="pt-BR" dirty="0"/>
              <a:t>- Cada sala de controle tem 4 estações, então reserve 8 </a:t>
            </a:r>
            <a:r>
              <a:rPr lang="pt-BR" dirty="0" err="1"/>
              <a:t>IPs</a:t>
            </a:r>
            <a:r>
              <a:rPr lang="pt-BR" dirty="0"/>
              <a:t> para a sala (para expansão e dispositivos).</a:t>
            </a:r>
          </a:p>
          <a:p>
            <a:r>
              <a:rPr lang="pt-BR" dirty="0"/>
              <a:t>- Cada campus tem 8 laboratórios + 1 sala de controle = 9 </a:t>
            </a:r>
            <a:r>
              <a:rPr lang="pt-BR" dirty="0" err="1"/>
              <a:t>sub-redes</a:t>
            </a:r>
            <a:r>
              <a:rPr lang="pt-BR" dirty="0"/>
              <a:t>.</a:t>
            </a:r>
          </a:p>
          <a:p>
            <a:r>
              <a:rPr lang="pt-BR" dirty="0"/>
              <a:t>- Usar máscara /27 para laboratórios (32 </a:t>
            </a:r>
            <a:r>
              <a:rPr lang="pt-BR" dirty="0" err="1"/>
              <a:t>IPs</a:t>
            </a:r>
            <a:r>
              <a:rPr lang="pt-BR" dirty="0"/>
              <a:t>, 30 úteis) e /29 para sala de controle (8 </a:t>
            </a:r>
            <a:r>
              <a:rPr lang="pt-BR" dirty="0" err="1"/>
              <a:t>IPs</a:t>
            </a:r>
            <a:r>
              <a:rPr lang="pt-BR" dirty="0"/>
              <a:t>, 6 úteis).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243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0CBD7-656B-4F96-4D4F-83E56FB9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3º Bimestre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B51D25-4ABA-C0B0-0BAA-18A32DAAA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. Segmentação da Rede e Controle de Acesso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- **Isolamento do laboratório da sala de controle:**</a:t>
            </a:r>
          </a:p>
          <a:p>
            <a:r>
              <a:rPr lang="pt-BR" dirty="0"/>
              <a:t>  - Configurar </a:t>
            </a:r>
            <a:r>
              <a:rPr lang="pt-BR" dirty="0" err="1"/>
              <a:t>VLANs</a:t>
            </a:r>
            <a:r>
              <a:rPr lang="pt-BR" dirty="0"/>
              <a:t> separadas para laboratórios e sala de controle.</a:t>
            </a:r>
          </a:p>
          <a:p>
            <a:r>
              <a:rPr lang="pt-BR" dirty="0"/>
              <a:t>  - Implementar </a:t>
            </a:r>
            <a:r>
              <a:rPr lang="pt-BR" dirty="0" err="1"/>
              <a:t>ACLs</a:t>
            </a:r>
            <a:r>
              <a:rPr lang="pt-BR" dirty="0"/>
              <a:t> (Access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Lists</a:t>
            </a:r>
            <a:r>
              <a:rPr lang="pt-BR" dirty="0"/>
              <a:t>) nos switches e roteadores para bloquear tráfego entre estações dos laboratórios e as 4 estações da sala de controle, permitindo apenas o tráfego controlado.</a:t>
            </a:r>
          </a:p>
          <a:p>
            <a:r>
              <a:rPr lang="pt-BR" dirty="0"/>
              <a:t>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78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577A6-63A9-1727-8B24-CDE1170D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3º Bimestre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F744C-C134-135F-F6A6-72978C4A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- **Comunicação entre salas de controle:**</a:t>
            </a:r>
          </a:p>
          <a:p>
            <a:r>
              <a:rPr lang="pt-BR" dirty="0"/>
              <a:t>  - Configurar VPN ou rotas estáticas entre as </a:t>
            </a:r>
            <a:r>
              <a:rPr lang="pt-BR" dirty="0" err="1"/>
              <a:t>sub-redes</a:t>
            </a:r>
            <a:r>
              <a:rPr lang="pt-BR" dirty="0"/>
              <a:t> das salas de controle dos campi.</a:t>
            </a:r>
          </a:p>
          <a:p>
            <a:r>
              <a:rPr lang="pt-BR" dirty="0"/>
              <a:t>  - Definir uma estação em cada sala de controle com IP fixo e regras específicas para comunicação </a:t>
            </a:r>
            <a:r>
              <a:rPr lang="pt-BR" dirty="0" err="1"/>
              <a:t>inter-campus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83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5C4BB-8E85-DE86-3EFD-C6EBFC22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Projeto 3º Bimestre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F4F3B-F1EC-BA73-689E-E7DFDB27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4. Equipamentos recomendados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- **Switches:** Switches gerenciáveis com suporte a VLAN e ACL (por exemplo, Cisco </a:t>
            </a:r>
            <a:r>
              <a:rPr lang="pt-BR" dirty="0" err="1"/>
              <a:t>Catalyst</a:t>
            </a:r>
            <a:r>
              <a:rPr lang="pt-BR" dirty="0"/>
              <a:t>).</a:t>
            </a:r>
          </a:p>
          <a:p>
            <a:r>
              <a:rPr lang="pt-BR" dirty="0"/>
              <a:t>- **Roteadores:** Roteadores Cisco para interligação dos campi e controle de tráfego.</a:t>
            </a:r>
          </a:p>
          <a:p>
            <a:r>
              <a:rPr lang="pt-BR" dirty="0"/>
              <a:t>- **Firewall:** Para controle adicional de segurança entre as </a:t>
            </a:r>
            <a:r>
              <a:rPr lang="pt-BR" dirty="0" err="1"/>
              <a:t>sub-redes</a:t>
            </a:r>
            <a:r>
              <a:rPr lang="pt-BR" dirty="0"/>
              <a:t>.</a:t>
            </a:r>
          </a:p>
          <a:p>
            <a:r>
              <a:rPr lang="pt-BR" dirty="0"/>
              <a:t>- **Servidores:** DHCP para atribuição automática de IP por laboratório, DNS, e servidores para recursos acadêmicos.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42383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535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Projeto 3º Bimestre</vt:lpstr>
      <vt:lpstr>Projeto 3º Bimestre</vt:lpstr>
      <vt:lpstr>Projeto 3º Bimestre</vt:lpstr>
      <vt:lpstr>Projeto 3º Bimestre</vt:lpstr>
      <vt:lpstr>Projeto 3º Bimestre</vt:lpstr>
      <vt:lpstr>Projeto 3º Bimestre</vt:lpstr>
      <vt:lpstr>Projeto 3º Bimestre</vt:lpstr>
      <vt:lpstr>Projeto 3º Bimestre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2025-08-04T16:27:06Z</dcterms:created>
  <dcterms:modified xsi:type="dcterms:W3CDTF">2025-08-04T16:42:30Z</dcterms:modified>
</cp:coreProperties>
</file>