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58" r:id="rId4"/>
    <p:sldId id="259" r:id="rId5"/>
    <p:sldId id="260" r:id="rId6"/>
    <p:sldId id="267" r:id="rId7"/>
    <p:sldId id="261" r:id="rId8"/>
    <p:sldId id="265" r:id="rId9"/>
    <p:sldId id="269" r:id="rId10"/>
    <p:sldId id="263" r:id="rId11"/>
    <p:sldId id="264" r:id="rId12"/>
    <p:sldId id="262" r:id="rId13"/>
    <p:sldId id="271" r:id="rId14"/>
    <p:sldId id="272"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5382F-CDA7-4461-93BB-D766420B87C0}" v="15" dt="2024-09-27T09:11:46.2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996" autoAdjust="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asree karanji" userId="d3c89473e43123e1" providerId="LiveId" clId="{ADB5382F-CDA7-4461-93BB-D766420B87C0}"/>
    <pc:docChg chg="undo custSel addSld delSld modSld">
      <pc:chgData name="vijayasree karanji" userId="d3c89473e43123e1" providerId="LiveId" clId="{ADB5382F-CDA7-4461-93BB-D766420B87C0}" dt="2024-09-27T09:13:18.612" v="181" actId="404"/>
      <pc:docMkLst>
        <pc:docMk/>
      </pc:docMkLst>
      <pc:sldChg chg="modTransition">
        <pc:chgData name="vijayasree karanji" userId="d3c89473e43123e1" providerId="LiveId" clId="{ADB5382F-CDA7-4461-93BB-D766420B87C0}" dt="2024-09-27T09:00:42.071" v="22"/>
        <pc:sldMkLst>
          <pc:docMk/>
          <pc:sldMk cId="4286691323" sldId="257"/>
        </pc:sldMkLst>
      </pc:sldChg>
      <pc:sldChg chg="modSp mod">
        <pc:chgData name="vijayasree karanji" userId="d3c89473e43123e1" providerId="LiveId" clId="{ADB5382F-CDA7-4461-93BB-D766420B87C0}" dt="2024-09-27T08:21:23.838" v="1" actId="1038"/>
        <pc:sldMkLst>
          <pc:docMk/>
          <pc:sldMk cId="3513580081" sldId="266"/>
        </pc:sldMkLst>
        <pc:picChg chg="mod">
          <ac:chgData name="vijayasree karanji" userId="d3c89473e43123e1" providerId="LiveId" clId="{ADB5382F-CDA7-4461-93BB-D766420B87C0}" dt="2024-09-27T08:21:23.838" v="1" actId="1038"/>
          <ac:picMkLst>
            <pc:docMk/>
            <pc:sldMk cId="3513580081" sldId="266"/>
            <ac:picMk id="6" creationId="{87906966-974A-6D13-E79A-99DEB543239F}"/>
          </ac:picMkLst>
        </pc:picChg>
      </pc:sldChg>
      <pc:sldChg chg="addSp modSp new mod">
        <pc:chgData name="vijayasree karanji" userId="d3c89473e43123e1" providerId="LiveId" clId="{ADB5382F-CDA7-4461-93BB-D766420B87C0}" dt="2024-09-27T09:01:48.363" v="24" actId="1076"/>
        <pc:sldMkLst>
          <pc:docMk/>
          <pc:sldMk cId="698128596" sldId="268"/>
        </pc:sldMkLst>
        <pc:picChg chg="add mod">
          <ac:chgData name="vijayasree karanji" userId="d3c89473e43123e1" providerId="LiveId" clId="{ADB5382F-CDA7-4461-93BB-D766420B87C0}" dt="2024-09-27T09:01:48.363" v="24" actId="1076"/>
          <ac:picMkLst>
            <pc:docMk/>
            <pc:sldMk cId="698128596" sldId="268"/>
            <ac:picMk id="2" creationId="{47297CDB-6495-CD75-DD7A-94C00D055D0A}"/>
          </ac:picMkLst>
        </pc:picChg>
        <pc:picChg chg="add mod">
          <ac:chgData name="vijayasree karanji" userId="d3c89473e43123e1" providerId="LiveId" clId="{ADB5382F-CDA7-4461-93BB-D766420B87C0}" dt="2024-09-27T08:28:19.268" v="12" actId="14100"/>
          <ac:picMkLst>
            <pc:docMk/>
            <pc:sldMk cId="698128596" sldId="268"/>
            <ac:picMk id="4" creationId="{4F8B48A0-54D4-3932-E955-8856C15D808C}"/>
          </ac:picMkLst>
        </pc:picChg>
      </pc:sldChg>
      <pc:sldChg chg="del">
        <pc:chgData name="vijayasree karanji" userId="d3c89473e43123e1" providerId="LiveId" clId="{ADB5382F-CDA7-4461-93BB-D766420B87C0}" dt="2024-09-27T08:21:52.146" v="4" actId="47"/>
        <pc:sldMkLst>
          <pc:docMk/>
          <pc:sldMk cId="1610094808" sldId="268"/>
        </pc:sldMkLst>
      </pc:sldChg>
      <pc:sldChg chg="new del">
        <pc:chgData name="vijayasree karanji" userId="d3c89473e43123e1" providerId="LiveId" clId="{ADB5382F-CDA7-4461-93BB-D766420B87C0}" dt="2024-09-27T08:21:49.459" v="3" actId="47"/>
        <pc:sldMkLst>
          <pc:docMk/>
          <pc:sldMk cId="504255637" sldId="269"/>
        </pc:sldMkLst>
      </pc:sldChg>
      <pc:sldChg chg="addSp modSp new del mod">
        <pc:chgData name="vijayasree karanji" userId="d3c89473e43123e1" providerId="LiveId" clId="{ADB5382F-CDA7-4461-93BB-D766420B87C0}" dt="2024-09-27T08:58:03.094" v="16" actId="47"/>
        <pc:sldMkLst>
          <pc:docMk/>
          <pc:sldMk cId="757794766" sldId="269"/>
        </pc:sldMkLst>
        <pc:picChg chg="add mod">
          <ac:chgData name="vijayasree karanji" userId="d3c89473e43123e1" providerId="LiveId" clId="{ADB5382F-CDA7-4461-93BB-D766420B87C0}" dt="2024-09-27T08:29:34.253" v="15" actId="1076"/>
          <ac:picMkLst>
            <pc:docMk/>
            <pc:sldMk cId="757794766" sldId="269"/>
            <ac:picMk id="2" creationId="{3B64140C-9848-1F60-7282-16C27157061C}"/>
          </ac:picMkLst>
        </pc:picChg>
      </pc:sldChg>
      <pc:sldChg chg="addSp delSp modSp new mod">
        <pc:chgData name="vijayasree karanji" userId="d3c89473e43123e1" providerId="LiveId" clId="{ADB5382F-CDA7-4461-93BB-D766420B87C0}" dt="2024-09-27T09:13:18.612" v="181" actId="404"/>
        <pc:sldMkLst>
          <pc:docMk/>
          <pc:sldMk cId="1817632550" sldId="269"/>
        </pc:sldMkLst>
        <pc:spChg chg="add del mod">
          <ac:chgData name="vijayasree karanji" userId="d3c89473e43123e1" providerId="LiveId" clId="{ADB5382F-CDA7-4461-93BB-D766420B87C0}" dt="2024-09-27T09:04:21.777" v="40"/>
          <ac:spMkLst>
            <pc:docMk/>
            <pc:sldMk cId="1817632550" sldId="269"/>
            <ac:spMk id="3" creationId="{45D992ED-9785-52AE-F6C0-079CD0EF5E3A}"/>
          </ac:spMkLst>
        </pc:spChg>
        <pc:spChg chg="add mod">
          <ac:chgData name="vijayasree karanji" userId="d3c89473e43123e1" providerId="LiveId" clId="{ADB5382F-CDA7-4461-93BB-D766420B87C0}" dt="2024-09-27T09:10:34.211" v="128" actId="1076"/>
          <ac:spMkLst>
            <pc:docMk/>
            <pc:sldMk cId="1817632550" sldId="269"/>
            <ac:spMk id="4" creationId="{2DC2958D-1090-82D5-04C3-3CC53E004969}"/>
          </ac:spMkLst>
        </pc:spChg>
        <pc:spChg chg="add mod">
          <ac:chgData name="vijayasree karanji" userId="d3c89473e43123e1" providerId="LiveId" clId="{ADB5382F-CDA7-4461-93BB-D766420B87C0}" dt="2024-09-27T09:10:55.358" v="129" actId="1076"/>
          <ac:spMkLst>
            <pc:docMk/>
            <pc:sldMk cId="1817632550" sldId="269"/>
            <ac:spMk id="5" creationId="{55F1FA55-BAFF-1E1C-CF3F-45B0613185B1}"/>
          </ac:spMkLst>
        </pc:spChg>
        <pc:spChg chg="add mod">
          <ac:chgData name="vijayasree karanji" userId="d3c89473e43123e1" providerId="LiveId" clId="{ADB5382F-CDA7-4461-93BB-D766420B87C0}" dt="2024-09-27T09:11:40.273" v="135" actId="1076"/>
          <ac:spMkLst>
            <pc:docMk/>
            <pc:sldMk cId="1817632550" sldId="269"/>
            <ac:spMk id="6" creationId="{1955510A-5FE8-8735-F1ED-990E08E0301C}"/>
          </ac:spMkLst>
        </pc:spChg>
        <pc:spChg chg="add mod">
          <ac:chgData name="vijayasree karanji" userId="d3c89473e43123e1" providerId="LiveId" clId="{ADB5382F-CDA7-4461-93BB-D766420B87C0}" dt="2024-09-27T09:13:18.612" v="181" actId="404"/>
          <ac:spMkLst>
            <pc:docMk/>
            <pc:sldMk cId="1817632550" sldId="269"/>
            <ac:spMk id="7" creationId="{B3FC1606-0208-F160-84B9-9D32CBC9453F}"/>
          </ac:spMkLst>
        </pc:spChg>
        <pc:picChg chg="add mod">
          <ac:chgData name="vijayasree karanji" userId="d3c89473e43123e1" providerId="LiveId" clId="{ADB5382F-CDA7-4461-93BB-D766420B87C0}" dt="2024-09-27T09:06:41.814" v="70" actId="1076"/>
          <ac:picMkLst>
            <pc:docMk/>
            <pc:sldMk cId="1817632550" sldId="269"/>
            <ac:picMk id="2" creationId="{00BBC0A8-F7CF-7664-B223-1E5A5CBFD722}"/>
          </ac:picMkLst>
        </pc:picChg>
      </pc:sldChg>
      <pc:sldChg chg="new del">
        <pc:chgData name="vijayasree karanji" userId="d3c89473e43123e1" providerId="LiveId" clId="{ADB5382F-CDA7-4461-93BB-D766420B87C0}" dt="2024-09-27T09:02:50.588" v="29" actId="47"/>
        <pc:sldMkLst>
          <pc:docMk/>
          <pc:sldMk cId="3175888426"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AB92-9FA6-2B41-8F77-75D263085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0A51D5-D09F-F1BF-4ACD-8C13E9ECDD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F2A9C4-A497-9480-98CA-F52E886C921A}"/>
              </a:ext>
            </a:extLst>
          </p:cNvPr>
          <p:cNvSpPr>
            <a:spLocks noGrp="1"/>
          </p:cNvSpPr>
          <p:nvPr>
            <p:ph type="dt" sz="half" idx="10"/>
          </p:nvPr>
        </p:nvSpPr>
        <p:spPr/>
        <p:txBody>
          <a:bodyPr/>
          <a:lstStyle/>
          <a:p>
            <a:fld id="{4014559A-93F7-4FE0-BD26-61897D41067B}" type="datetimeFigureOut">
              <a:rPr lang="en-IN" smtClean="0"/>
              <a:t>28-09-2024</a:t>
            </a:fld>
            <a:endParaRPr lang="en-IN" dirty="0"/>
          </a:p>
        </p:txBody>
      </p:sp>
      <p:sp>
        <p:nvSpPr>
          <p:cNvPr id="5" name="Footer Placeholder 4">
            <a:extLst>
              <a:ext uri="{FF2B5EF4-FFF2-40B4-BE49-F238E27FC236}">
                <a16:creationId xmlns:a16="http://schemas.microsoft.com/office/drawing/2014/main" id="{513BA417-3ABC-F88B-D4AE-94850D4AEE4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583C862-B63D-CCB8-68EB-F4FCA2CC1CFC}"/>
              </a:ext>
            </a:extLst>
          </p:cNvPr>
          <p:cNvSpPr>
            <a:spLocks noGrp="1"/>
          </p:cNvSpPr>
          <p:nvPr>
            <p:ph type="sldNum" sz="quarter" idx="12"/>
          </p:nvPr>
        </p:nvSpPr>
        <p:spPr/>
        <p:txBody>
          <a:bodyPr/>
          <a:lstStyle/>
          <a:p>
            <a:fld id="{E01A4BA4-CA75-4C73-9F81-74BACC543137}" type="slidenum">
              <a:rPr lang="en-IN" smtClean="0"/>
              <a:t>‹#›</a:t>
            </a:fld>
            <a:endParaRPr lang="en-IN" dirty="0"/>
          </a:p>
        </p:txBody>
      </p:sp>
    </p:spTree>
    <p:extLst>
      <p:ext uri="{BB962C8B-B14F-4D97-AF65-F5344CB8AC3E}">
        <p14:creationId xmlns:p14="http://schemas.microsoft.com/office/powerpoint/2010/main" val="732519128"/>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99DA-9D3D-075F-AFA8-0DF17FAF86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004C29-2D81-862D-9641-849666D0DC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4AAC40-4128-28DA-560A-DE6AF7C9FC47}"/>
              </a:ext>
            </a:extLst>
          </p:cNvPr>
          <p:cNvSpPr>
            <a:spLocks noGrp="1"/>
          </p:cNvSpPr>
          <p:nvPr>
            <p:ph type="dt" sz="half" idx="10"/>
          </p:nvPr>
        </p:nvSpPr>
        <p:spPr/>
        <p:txBody>
          <a:bodyPr/>
          <a:lstStyle/>
          <a:p>
            <a:fld id="{4014559A-93F7-4FE0-BD26-61897D41067B}" type="datetimeFigureOut">
              <a:rPr lang="en-IN" smtClean="0"/>
              <a:t>28-09-2024</a:t>
            </a:fld>
            <a:endParaRPr lang="en-IN" dirty="0"/>
          </a:p>
        </p:txBody>
      </p:sp>
      <p:sp>
        <p:nvSpPr>
          <p:cNvPr id="5" name="Footer Placeholder 4">
            <a:extLst>
              <a:ext uri="{FF2B5EF4-FFF2-40B4-BE49-F238E27FC236}">
                <a16:creationId xmlns:a16="http://schemas.microsoft.com/office/drawing/2014/main" id="{9B847075-C57E-6A17-7CEE-E3FDEA579D3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4C3A79F-F093-7801-0B97-C46867C539B5}"/>
              </a:ext>
            </a:extLst>
          </p:cNvPr>
          <p:cNvSpPr>
            <a:spLocks noGrp="1"/>
          </p:cNvSpPr>
          <p:nvPr>
            <p:ph type="sldNum" sz="quarter" idx="12"/>
          </p:nvPr>
        </p:nvSpPr>
        <p:spPr/>
        <p:txBody>
          <a:bodyPr/>
          <a:lstStyle/>
          <a:p>
            <a:fld id="{E01A4BA4-CA75-4C73-9F81-74BACC543137}" type="slidenum">
              <a:rPr lang="en-IN" smtClean="0"/>
              <a:t>‹#›</a:t>
            </a:fld>
            <a:endParaRPr lang="en-IN" dirty="0"/>
          </a:p>
        </p:txBody>
      </p:sp>
    </p:spTree>
    <p:extLst>
      <p:ext uri="{BB962C8B-B14F-4D97-AF65-F5344CB8AC3E}">
        <p14:creationId xmlns:p14="http://schemas.microsoft.com/office/powerpoint/2010/main" val="1198773599"/>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EE3982-CFA5-9FC1-D592-43F51E313A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1DF4DB-A753-C7B0-A5A1-5125A4ABB1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0DBB3-D13F-050C-2338-7BFBA936559A}"/>
              </a:ext>
            </a:extLst>
          </p:cNvPr>
          <p:cNvSpPr>
            <a:spLocks noGrp="1"/>
          </p:cNvSpPr>
          <p:nvPr>
            <p:ph type="dt" sz="half" idx="10"/>
          </p:nvPr>
        </p:nvSpPr>
        <p:spPr/>
        <p:txBody>
          <a:bodyPr/>
          <a:lstStyle/>
          <a:p>
            <a:fld id="{4014559A-93F7-4FE0-BD26-61897D41067B}" type="datetimeFigureOut">
              <a:rPr lang="en-IN" smtClean="0"/>
              <a:t>28-09-2024</a:t>
            </a:fld>
            <a:endParaRPr lang="en-IN" dirty="0"/>
          </a:p>
        </p:txBody>
      </p:sp>
      <p:sp>
        <p:nvSpPr>
          <p:cNvPr id="5" name="Footer Placeholder 4">
            <a:extLst>
              <a:ext uri="{FF2B5EF4-FFF2-40B4-BE49-F238E27FC236}">
                <a16:creationId xmlns:a16="http://schemas.microsoft.com/office/drawing/2014/main" id="{DE06A56A-1602-4FCD-0E10-77F51FF0EE4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1D96E03-9895-4A60-0A35-2A578B94C3D9}"/>
              </a:ext>
            </a:extLst>
          </p:cNvPr>
          <p:cNvSpPr>
            <a:spLocks noGrp="1"/>
          </p:cNvSpPr>
          <p:nvPr>
            <p:ph type="sldNum" sz="quarter" idx="12"/>
          </p:nvPr>
        </p:nvSpPr>
        <p:spPr/>
        <p:txBody>
          <a:bodyPr/>
          <a:lstStyle/>
          <a:p>
            <a:fld id="{E01A4BA4-CA75-4C73-9F81-74BACC543137}" type="slidenum">
              <a:rPr lang="en-IN" smtClean="0"/>
              <a:t>‹#›</a:t>
            </a:fld>
            <a:endParaRPr lang="en-IN" dirty="0"/>
          </a:p>
        </p:txBody>
      </p:sp>
    </p:spTree>
    <p:extLst>
      <p:ext uri="{BB962C8B-B14F-4D97-AF65-F5344CB8AC3E}">
        <p14:creationId xmlns:p14="http://schemas.microsoft.com/office/powerpoint/2010/main" val="1815938673"/>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FB01-F020-F3D6-0680-2842E48DE2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AFA5F-2D52-EE3B-524A-6EC2817E9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E07919-D628-B125-C54A-4E30B8D6066C}"/>
              </a:ext>
            </a:extLst>
          </p:cNvPr>
          <p:cNvSpPr>
            <a:spLocks noGrp="1"/>
          </p:cNvSpPr>
          <p:nvPr>
            <p:ph type="dt" sz="half" idx="10"/>
          </p:nvPr>
        </p:nvSpPr>
        <p:spPr/>
        <p:txBody>
          <a:bodyPr/>
          <a:lstStyle/>
          <a:p>
            <a:fld id="{4014559A-93F7-4FE0-BD26-61897D41067B}" type="datetimeFigureOut">
              <a:rPr lang="en-IN" smtClean="0"/>
              <a:t>28-09-2024</a:t>
            </a:fld>
            <a:endParaRPr lang="en-IN" dirty="0"/>
          </a:p>
        </p:txBody>
      </p:sp>
      <p:sp>
        <p:nvSpPr>
          <p:cNvPr id="5" name="Footer Placeholder 4">
            <a:extLst>
              <a:ext uri="{FF2B5EF4-FFF2-40B4-BE49-F238E27FC236}">
                <a16:creationId xmlns:a16="http://schemas.microsoft.com/office/drawing/2014/main" id="{C30BD1F0-71AA-B567-9B64-BCBC0D6C902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85331DC-F078-A00F-C777-A6BF507A3254}"/>
              </a:ext>
            </a:extLst>
          </p:cNvPr>
          <p:cNvSpPr>
            <a:spLocks noGrp="1"/>
          </p:cNvSpPr>
          <p:nvPr>
            <p:ph type="sldNum" sz="quarter" idx="12"/>
          </p:nvPr>
        </p:nvSpPr>
        <p:spPr/>
        <p:txBody>
          <a:bodyPr/>
          <a:lstStyle/>
          <a:p>
            <a:fld id="{E01A4BA4-CA75-4C73-9F81-74BACC543137}" type="slidenum">
              <a:rPr lang="en-IN" smtClean="0"/>
              <a:t>‹#›</a:t>
            </a:fld>
            <a:endParaRPr lang="en-IN" dirty="0"/>
          </a:p>
        </p:txBody>
      </p:sp>
    </p:spTree>
    <p:extLst>
      <p:ext uri="{BB962C8B-B14F-4D97-AF65-F5344CB8AC3E}">
        <p14:creationId xmlns:p14="http://schemas.microsoft.com/office/powerpoint/2010/main" val="16921711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A28C-6F35-508D-670B-5D7CFE842C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D620BB-490F-603D-D260-03B7880784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A2F20A-1C9B-9BBB-3CDB-5EB485CF4AFB}"/>
              </a:ext>
            </a:extLst>
          </p:cNvPr>
          <p:cNvSpPr>
            <a:spLocks noGrp="1"/>
          </p:cNvSpPr>
          <p:nvPr>
            <p:ph type="dt" sz="half" idx="10"/>
          </p:nvPr>
        </p:nvSpPr>
        <p:spPr/>
        <p:txBody>
          <a:bodyPr/>
          <a:lstStyle/>
          <a:p>
            <a:fld id="{4014559A-93F7-4FE0-BD26-61897D41067B}" type="datetimeFigureOut">
              <a:rPr lang="en-IN" smtClean="0"/>
              <a:t>28-09-2024</a:t>
            </a:fld>
            <a:endParaRPr lang="en-IN" dirty="0"/>
          </a:p>
        </p:txBody>
      </p:sp>
      <p:sp>
        <p:nvSpPr>
          <p:cNvPr id="5" name="Footer Placeholder 4">
            <a:extLst>
              <a:ext uri="{FF2B5EF4-FFF2-40B4-BE49-F238E27FC236}">
                <a16:creationId xmlns:a16="http://schemas.microsoft.com/office/drawing/2014/main" id="{2EAD0453-AD55-5B30-B2BD-93280BBE51A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3CABB81-7E52-37A4-6056-2E815ADD48FD}"/>
              </a:ext>
            </a:extLst>
          </p:cNvPr>
          <p:cNvSpPr>
            <a:spLocks noGrp="1"/>
          </p:cNvSpPr>
          <p:nvPr>
            <p:ph type="sldNum" sz="quarter" idx="12"/>
          </p:nvPr>
        </p:nvSpPr>
        <p:spPr/>
        <p:txBody>
          <a:bodyPr/>
          <a:lstStyle/>
          <a:p>
            <a:fld id="{E01A4BA4-CA75-4C73-9F81-74BACC543137}" type="slidenum">
              <a:rPr lang="en-IN" smtClean="0"/>
              <a:t>‹#›</a:t>
            </a:fld>
            <a:endParaRPr lang="en-IN" dirty="0"/>
          </a:p>
        </p:txBody>
      </p:sp>
    </p:spTree>
    <p:extLst>
      <p:ext uri="{BB962C8B-B14F-4D97-AF65-F5344CB8AC3E}">
        <p14:creationId xmlns:p14="http://schemas.microsoft.com/office/powerpoint/2010/main" val="1705272719"/>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1DC3-956F-66CA-48A4-DAE27A514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4407B9-AD4E-5E1E-26B8-E4E3FCCFA2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407DE4-A5AC-D652-1BE4-B430DAE7CF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C1B389-0075-3641-B9EE-CA617EF4EA3C}"/>
              </a:ext>
            </a:extLst>
          </p:cNvPr>
          <p:cNvSpPr>
            <a:spLocks noGrp="1"/>
          </p:cNvSpPr>
          <p:nvPr>
            <p:ph type="dt" sz="half" idx="10"/>
          </p:nvPr>
        </p:nvSpPr>
        <p:spPr/>
        <p:txBody>
          <a:bodyPr/>
          <a:lstStyle/>
          <a:p>
            <a:fld id="{4014559A-93F7-4FE0-BD26-61897D41067B}" type="datetimeFigureOut">
              <a:rPr lang="en-IN" smtClean="0"/>
              <a:t>28-09-2024</a:t>
            </a:fld>
            <a:endParaRPr lang="en-IN" dirty="0"/>
          </a:p>
        </p:txBody>
      </p:sp>
      <p:sp>
        <p:nvSpPr>
          <p:cNvPr id="6" name="Footer Placeholder 5">
            <a:extLst>
              <a:ext uri="{FF2B5EF4-FFF2-40B4-BE49-F238E27FC236}">
                <a16:creationId xmlns:a16="http://schemas.microsoft.com/office/drawing/2014/main" id="{F1B85C8C-EFF9-F9FA-C33A-62958589E89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52C5B62-E3A5-067F-E271-407314373ABD}"/>
              </a:ext>
            </a:extLst>
          </p:cNvPr>
          <p:cNvSpPr>
            <a:spLocks noGrp="1"/>
          </p:cNvSpPr>
          <p:nvPr>
            <p:ph type="sldNum" sz="quarter" idx="12"/>
          </p:nvPr>
        </p:nvSpPr>
        <p:spPr/>
        <p:txBody>
          <a:bodyPr/>
          <a:lstStyle/>
          <a:p>
            <a:fld id="{E01A4BA4-CA75-4C73-9F81-74BACC543137}" type="slidenum">
              <a:rPr lang="en-IN" smtClean="0"/>
              <a:t>‹#›</a:t>
            </a:fld>
            <a:endParaRPr lang="en-IN" dirty="0"/>
          </a:p>
        </p:txBody>
      </p:sp>
    </p:spTree>
    <p:extLst>
      <p:ext uri="{BB962C8B-B14F-4D97-AF65-F5344CB8AC3E}">
        <p14:creationId xmlns:p14="http://schemas.microsoft.com/office/powerpoint/2010/main" val="3555549149"/>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2F1B-6CFE-B750-DA28-DD0D672876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648B65-D33F-7B3D-34B8-33F36FD6E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F68D98-79A6-59AF-253A-81B39329D4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4BB0AA-008A-314D-89C2-6A64464D85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1977F-A50E-A04A-DC41-0CDAC8C7F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F0CAD-8E58-2EEC-2578-BCAE8C90BDCE}"/>
              </a:ext>
            </a:extLst>
          </p:cNvPr>
          <p:cNvSpPr>
            <a:spLocks noGrp="1"/>
          </p:cNvSpPr>
          <p:nvPr>
            <p:ph type="dt" sz="half" idx="10"/>
          </p:nvPr>
        </p:nvSpPr>
        <p:spPr/>
        <p:txBody>
          <a:bodyPr/>
          <a:lstStyle/>
          <a:p>
            <a:fld id="{4014559A-93F7-4FE0-BD26-61897D41067B}" type="datetimeFigureOut">
              <a:rPr lang="en-IN" smtClean="0"/>
              <a:t>28-09-2024</a:t>
            </a:fld>
            <a:endParaRPr lang="en-IN" dirty="0"/>
          </a:p>
        </p:txBody>
      </p:sp>
      <p:sp>
        <p:nvSpPr>
          <p:cNvPr id="8" name="Footer Placeholder 7">
            <a:extLst>
              <a:ext uri="{FF2B5EF4-FFF2-40B4-BE49-F238E27FC236}">
                <a16:creationId xmlns:a16="http://schemas.microsoft.com/office/drawing/2014/main" id="{B0544B8B-098C-E68D-5C16-81D9A56029F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394EA42-2C6A-6F96-C268-877E5B0D47FE}"/>
              </a:ext>
            </a:extLst>
          </p:cNvPr>
          <p:cNvSpPr>
            <a:spLocks noGrp="1"/>
          </p:cNvSpPr>
          <p:nvPr>
            <p:ph type="sldNum" sz="quarter" idx="12"/>
          </p:nvPr>
        </p:nvSpPr>
        <p:spPr/>
        <p:txBody>
          <a:bodyPr/>
          <a:lstStyle/>
          <a:p>
            <a:fld id="{E01A4BA4-CA75-4C73-9F81-74BACC543137}" type="slidenum">
              <a:rPr lang="en-IN" smtClean="0"/>
              <a:t>‹#›</a:t>
            </a:fld>
            <a:endParaRPr lang="en-IN" dirty="0"/>
          </a:p>
        </p:txBody>
      </p:sp>
    </p:spTree>
    <p:extLst>
      <p:ext uri="{BB962C8B-B14F-4D97-AF65-F5344CB8AC3E}">
        <p14:creationId xmlns:p14="http://schemas.microsoft.com/office/powerpoint/2010/main" val="264767881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6C40-7C45-2AA4-7310-9F07F7CBB3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BE71F5-B568-12C3-ADD0-5E476444C077}"/>
              </a:ext>
            </a:extLst>
          </p:cNvPr>
          <p:cNvSpPr>
            <a:spLocks noGrp="1"/>
          </p:cNvSpPr>
          <p:nvPr>
            <p:ph type="dt" sz="half" idx="10"/>
          </p:nvPr>
        </p:nvSpPr>
        <p:spPr/>
        <p:txBody>
          <a:bodyPr/>
          <a:lstStyle/>
          <a:p>
            <a:fld id="{4014559A-93F7-4FE0-BD26-61897D41067B}" type="datetimeFigureOut">
              <a:rPr lang="en-IN" smtClean="0"/>
              <a:t>28-09-2024</a:t>
            </a:fld>
            <a:endParaRPr lang="en-IN" dirty="0"/>
          </a:p>
        </p:txBody>
      </p:sp>
      <p:sp>
        <p:nvSpPr>
          <p:cNvPr id="4" name="Footer Placeholder 3">
            <a:extLst>
              <a:ext uri="{FF2B5EF4-FFF2-40B4-BE49-F238E27FC236}">
                <a16:creationId xmlns:a16="http://schemas.microsoft.com/office/drawing/2014/main" id="{4709E09F-9C85-3475-98F4-D1C90515F72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99ADACB-E2B9-C3CE-54B6-76F1C8053FF5}"/>
              </a:ext>
            </a:extLst>
          </p:cNvPr>
          <p:cNvSpPr>
            <a:spLocks noGrp="1"/>
          </p:cNvSpPr>
          <p:nvPr>
            <p:ph type="sldNum" sz="quarter" idx="12"/>
          </p:nvPr>
        </p:nvSpPr>
        <p:spPr/>
        <p:txBody>
          <a:bodyPr/>
          <a:lstStyle/>
          <a:p>
            <a:fld id="{E01A4BA4-CA75-4C73-9F81-74BACC543137}" type="slidenum">
              <a:rPr lang="en-IN" smtClean="0"/>
              <a:t>‹#›</a:t>
            </a:fld>
            <a:endParaRPr lang="en-IN" dirty="0"/>
          </a:p>
        </p:txBody>
      </p:sp>
    </p:spTree>
    <p:extLst>
      <p:ext uri="{BB962C8B-B14F-4D97-AF65-F5344CB8AC3E}">
        <p14:creationId xmlns:p14="http://schemas.microsoft.com/office/powerpoint/2010/main" val="4045510438"/>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BA4B50-F33B-84E2-528B-2B2F5314CCA1}"/>
              </a:ext>
            </a:extLst>
          </p:cNvPr>
          <p:cNvSpPr>
            <a:spLocks noGrp="1"/>
          </p:cNvSpPr>
          <p:nvPr>
            <p:ph type="dt" sz="half" idx="10"/>
          </p:nvPr>
        </p:nvSpPr>
        <p:spPr/>
        <p:txBody>
          <a:bodyPr/>
          <a:lstStyle/>
          <a:p>
            <a:fld id="{4014559A-93F7-4FE0-BD26-61897D41067B}" type="datetimeFigureOut">
              <a:rPr lang="en-IN" smtClean="0"/>
              <a:t>28-09-2024</a:t>
            </a:fld>
            <a:endParaRPr lang="en-IN" dirty="0"/>
          </a:p>
        </p:txBody>
      </p:sp>
      <p:sp>
        <p:nvSpPr>
          <p:cNvPr id="3" name="Footer Placeholder 2">
            <a:extLst>
              <a:ext uri="{FF2B5EF4-FFF2-40B4-BE49-F238E27FC236}">
                <a16:creationId xmlns:a16="http://schemas.microsoft.com/office/drawing/2014/main" id="{2DCCAA1D-7618-EE62-DF8F-FD0A1F7B80A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3EA7D3A-E465-3494-A622-36795EC5AAE3}"/>
              </a:ext>
            </a:extLst>
          </p:cNvPr>
          <p:cNvSpPr>
            <a:spLocks noGrp="1"/>
          </p:cNvSpPr>
          <p:nvPr>
            <p:ph type="sldNum" sz="quarter" idx="12"/>
          </p:nvPr>
        </p:nvSpPr>
        <p:spPr/>
        <p:txBody>
          <a:bodyPr/>
          <a:lstStyle/>
          <a:p>
            <a:fld id="{E01A4BA4-CA75-4C73-9F81-74BACC543137}" type="slidenum">
              <a:rPr lang="en-IN" smtClean="0"/>
              <a:t>‹#›</a:t>
            </a:fld>
            <a:endParaRPr lang="en-IN" dirty="0"/>
          </a:p>
        </p:txBody>
      </p:sp>
    </p:spTree>
    <p:extLst>
      <p:ext uri="{BB962C8B-B14F-4D97-AF65-F5344CB8AC3E}">
        <p14:creationId xmlns:p14="http://schemas.microsoft.com/office/powerpoint/2010/main" val="1774671215"/>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7DE1-88E5-A809-21EA-715A17621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120D98-AF00-41DD-A4FE-6B2CDA079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1FB309-736D-662B-C752-70D96B4B1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B1249-22D1-486F-77AB-E06A230BA565}"/>
              </a:ext>
            </a:extLst>
          </p:cNvPr>
          <p:cNvSpPr>
            <a:spLocks noGrp="1"/>
          </p:cNvSpPr>
          <p:nvPr>
            <p:ph type="dt" sz="half" idx="10"/>
          </p:nvPr>
        </p:nvSpPr>
        <p:spPr/>
        <p:txBody>
          <a:bodyPr/>
          <a:lstStyle/>
          <a:p>
            <a:fld id="{4014559A-93F7-4FE0-BD26-61897D41067B}" type="datetimeFigureOut">
              <a:rPr lang="en-IN" smtClean="0"/>
              <a:t>28-09-2024</a:t>
            </a:fld>
            <a:endParaRPr lang="en-IN" dirty="0"/>
          </a:p>
        </p:txBody>
      </p:sp>
      <p:sp>
        <p:nvSpPr>
          <p:cNvPr id="6" name="Footer Placeholder 5">
            <a:extLst>
              <a:ext uri="{FF2B5EF4-FFF2-40B4-BE49-F238E27FC236}">
                <a16:creationId xmlns:a16="http://schemas.microsoft.com/office/drawing/2014/main" id="{4530A9FB-9886-7AB8-9134-1A37876F781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F05E2BA-0A7F-4A96-A0FE-0C129423A839}"/>
              </a:ext>
            </a:extLst>
          </p:cNvPr>
          <p:cNvSpPr>
            <a:spLocks noGrp="1"/>
          </p:cNvSpPr>
          <p:nvPr>
            <p:ph type="sldNum" sz="quarter" idx="12"/>
          </p:nvPr>
        </p:nvSpPr>
        <p:spPr/>
        <p:txBody>
          <a:bodyPr/>
          <a:lstStyle/>
          <a:p>
            <a:fld id="{E01A4BA4-CA75-4C73-9F81-74BACC543137}" type="slidenum">
              <a:rPr lang="en-IN" smtClean="0"/>
              <a:t>‹#›</a:t>
            </a:fld>
            <a:endParaRPr lang="en-IN" dirty="0"/>
          </a:p>
        </p:txBody>
      </p:sp>
    </p:spTree>
    <p:extLst>
      <p:ext uri="{BB962C8B-B14F-4D97-AF65-F5344CB8AC3E}">
        <p14:creationId xmlns:p14="http://schemas.microsoft.com/office/powerpoint/2010/main" val="4111615524"/>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F785-F2C1-347B-F12E-119CB4C2B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321C07-EC27-F06E-A2EA-647DB56CC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9DEDD52-60F8-3C8D-12B5-D456958DF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A7C07-8763-B5D5-D1C7-CDC2F89B6B39}"/>
              </a:ext>
            </a:extLst>
          </p:cNvPr>
          <p:cNvSpPr>
            <a:spLocks noGrp="1"/>
          </p:cNvSpPr>
          <p:nvPr>
            <p:ph type="dt" sz="half" idx="10"/>
          </p:nvPr>
        </p:nvSpPr>
        <p:spPr/>
        <p:txBody>
          <a:bodyPr/>
          <a:lstStyle/>
          <a:p>
            <a:fld id="{4014559A-93F7-4FE0-BD26-61897D41067B}" type="datetimeFigureOut">
              <a:rPr lang="en-IN" smtClean="0"/>
              <a:t>28-09-2024</a:t>
            </a:fld>
            <a:endParaRPr lang="en-IN" dirty="0"/>
          </a:p>
        </p:txBody>
      </p:sp>
      <p:sp>
        <p:nvSpPr>
          <p:cNvPr id="6" name="Footer Placeholder 5">
            <a:extLst>
              <a:ext uri="{FF2B5EF4-FFF2-40B4-BE49-F238E27FC236}">
                <a16:creationId xmlns:a16="http://schemas.microsoft.com/office/drawing/2014/main" id="{2D792A60-523E-04D6-D853-802CC1FD8D6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F291974-6B72-FCC0-5CA6-BA125F7A12B3}"/>
              </a:ext>
            </a:extLst>
          </p:cNvPr>
          <p:cNvSpPr>
            <a:spLocks noGrp="1"/>
          </p:cNvSpPr>
          <p:nvPr>
            <p:ph type="sldNum" sz="quarter" idx="12"/>
          </p:nvPr>
        </p:nvSpPr>
        <p:spPr/>
        <p:txBody>
          <a:bodyPr/>
          <a:lstStyle/>
          <a:p>
            <a:fld id="{E01A4BA4-CA75-4C73-9F81-74BACC543137}" type="slidenum">
              <a:rPr lang="en-IN" smtClean="0"/>
              <a:t>‹#›</a:t>
            </a:fld>
            <a:endParaRPr lang="en-IN" dirty="0"/>
          </a:p>
        </p:txBody>
      </p:sp>
    </p:spTree>
    <p:extLst>
      <p:ext uri="{BB962C8B-B14F-4D97-AF65-F5344CB8AC3E}">
        <p14:creationId xmlns:p14="http://schemas.microsoft.com/office/powerpoint/2010/main" val="1867065191"/>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39A979-8976-54A2-C9E9-C50D4C79B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1D6489-E33F-0271-95CB-B84F7D614B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7CF717-9E07-851E-A40A-E78860A179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4559A-93F7-4FE0-BD26-61897D41067B}" type="datetimeFigureOut">
              <a:rPr lang="en-IN" smtClean="0"/>
              <a:t>28-09-2024</a:t>
            </a:fld>
            <a:endParaRPr lang="en-IN" dirty="0"/>
          </a:p>
        </p:txBody>
      </p:sp>
      <p:sp>
        <p:nvSpPr>
          <p:cNvPr id="5" name="Footer Placeholder 4">
            <a:extLst>
              <a:ext uri="{FF2B5EF4-FFF2-40B4-BE49-F238E27FC236}">
                <a16:creationId xmlns:a16="http://schemas.microsoft.com/office/drawing/2014/main" id="{BD8FED47-C5B5-E3D8-0E3A-FBD88AF34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9C31A21-EBEF-46EB-BBBE-59D5A86AF4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1A4BA4-CA75-4C73-9F81-74BACC543137}" type="slidenum">
              <a:rPr lang="en-IN" smtClean="0"/>
              <a:t>‹#›</a:t>
            </a:fld>
            <a:endParaRPr lang="en-IN" dirty="0"/>
          </a:p>
        </p:txBody>
      </p:sp>
    </p:spTree>
    <p:extLst>
      <p:ext uri="{BB962C8B-B14F-4D97-AF65-F5344CB8AC3E}">
        <p14:creationId xmlns:p14="http://schemas.microsoft.com/office/powerpoint/2010/main" val="14753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35C4892-B6C6-A774-657E-AD24142AD217}"/>
              </a:ext>
            </a:extLst>
          </p:cNvPr>
          <p:cNvPicPr>
            <a:picLocks noChangeAspect="1"/>
          </p:cNvPicPr>
          <p:nvPr/>
        </p:nvPicPr>
        <p:blipFill>
          <a:blip r:embed="rId2">
            <a:alphaModFix amt="35000"/>
            <a:extLst>
              <a:ext uri="{28A0092B-C50C-407E-A947-70E740481C1C}">
                <a14:useLocalDpi xmlns:a14="http://schemas.microsoft.com/office/drawing/2010/main" val="0"/>
              </a:ext>
            </a:extLst>
          </a:blip>
          <a:srcRect t="27565"/>
          <a:stretch/>
        </p:blipFill>
        <p:spPr>
          <a:xfrm>
            <a:off x="0" y="0"/>
            <a:ext cx="12192000" cy="6858000"/>
          </a:xfrm>
          <a:prstGeom prst="rect">
            <a:avLst/>
          </a:prstGeom>
        </p:spPr>
      </p:pic>
      <p:pic>
        <p:nvPicPr>
          <p:cNvPr id="3" name="Picture 2">
            <a:extLst>
              <a:ext uri="{FF2B5EF4-FFF2-40B4-BE49-F238E27FC236}">
                <a16:creationId xmlns:a16="http://schemas.microsoft.com/office/drawing/2014/main" id="{57A94238-2754-AAB9-3D94-605D8FAD4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091" y="224088"/>
            <a:ext cx="1155146" cy="1289837"/>
          </a:xfrm>
          <a:prstGeom prst="rect">
            <a:avLst/>
          </a:prstGeom>
        </p:spPr>
      </p:pic>
      <p:graphicFrame>
        <p:nvGraphicFramePr>
          <p:cNvPr id="6" name="Table 5">
            <a:extLst>
              <a:ext uri="{FF2B5EF4-FFF2-40B4-BE49-F238E27FC236}">
                <a16:creationId xmlns:a16="http://schemas.microsoft.com/office/drawing/2014/main" id="{AC5C7F1A-F343-E925-F035-59B37DCFCA7D}"/>
              </a:ext>
            </a:extLst>
          </p:cNvPr>
          <p:cNvGraphicFramePr>
            <a:graphicFrameLocks noGrp="1"/>
          </p:cNvGraphicFramePr>
          <p:nvPr>
            <p:extLst>
              <p:ext uri="{D42A27DB-BD31-4B8C-83A1-F6EECF244321}">
                <p14:modId xmlns:p14="http://schemas.microsoft.com/office/powerpoint/2010/main" val="692396898"/>
              </p:ext>
            </p:extLst>
          </p:nvPr>
        </p:nvGraphicFramePr>
        <p:xfrm>
          <a:off x="4161580" y="4696552"/>
          <a:ext cx="3406877" cy="2028287"/>
        </p:xfrm>
        <a:graphic>
          <a:graphicData uri="http://schemas.openxmlformats.org/drawingml/2006/table">
            <a:tbl>
              <a:tblPr>
                <a:tableStyleId>{5C22544A-7EE6-4342-B048-85BDC9FD1C3A}</a:tableStyleId>
              </a:tblPr>
              <a:tblGrid>
                <a:gridCol w="3406877">
                  <a:extLst>
                    <a:ext uri="{9D8B030D-6E8A-4147-A177-3AD203B41FA5}">
                      <a16:colId xmlns:a16="http://schemas.microsoft.com/office/drawing/2014/main" val="4286700533"/>
                    </a:ext>
                  </a:extLst>
                </a:gridCol>
              </a:tblGrid>
              <a:tr h="353086">
                <a:tc>
                  <a:txBody>
                    <a:bodyPr/>
                    <a:lstStyle/>
                    <a:p>
                      <a:pPr algn="ctr"/>
                      <a:r>
                        <a:rPr lang="en-IN" sz="2000" b="0" dirty="0">
                          <a:solidFill>
                            <a:schemeClr val="tx1"/>
                          </a:solidFill>
                          <a:latin typeface="Times New Roman" panose="02020603050405020304" pitchFamily="18" charset="0"/>
                          <a:cs typeface="Times New Roman" panose="02020603050405020304" pitchFamily="18" charset="0"/>
                        </a:rPr>
                        <a:t>Sai Pawan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20428364"/>
                  </a:ext>
                </a:extLst>
              </a:tr>
              <a:tr h="443327">
                <a:tc>
                  <a:txBody>
                    <a:bodyPr/>
                    <a:lstStyle/>
                    <a:p>
                      <a:pPr algn="ctr"/>
                      <a:r>
                        <a:rPr lang="en-IN" sz="2000" b="0" dirty="0">
                          <a:solidFill>
                            <a:schemeClr val="tx1"/>
                          </a:solidFill>
                          <a:latin typeface="Times New Roman" panose="02020603050405020304" pitchFamily="18" charset="0"/>
                          <a:cs typeface="Times New Roman" panose="02020603050405020304" pitchFamily="18" charset="0"/>
                        </a:rPr>
                        <a:t>Vijayashree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95664421"/>
                  </a:ext>
                </a:extLst>
              </a:tr>
              <a:tr h="370840">
                <a:tc>
                  <a:txBody>
                    <a:bodyPr/>
                    <a:lstStyle/>
                    <a:p>
                      <a:pPr algn="ctr"/>
                      <a:r>
                        <a:rPr lang="en-IN" sz="2000" b="0" dirty="0">
                          <a:solidFill>
                            <a:schemeClr val="tx1"/>
                          </a:solidFill>
                          <a:latin typeface="Times New Roman" panose="02020603050405020304" pitchFamily="18" charset="0"/>
                          <a:cs typeface="Times New Roman" panose="02020603050405020304" pitchFamily="18" charset="0"/>
                        </a:rPr>
                        <a:t>Meghana 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59339660"/>
                  </a:ext>
                </a:extLst>
              </a:tr>
              <a:tr h="370840">
                <a:tc>
                  <a:txBody>
                    <a:bodyPr/>
                    <a:lstStyle/>
                    <a:p>
                      <a:pPr algn="ctr"/>
                      <a:r>
                        <a:rPr lang="en-IN" sz="2000" b="0" dirty="0">
                          <a:solidFill>
                            <a:schemeClr val="tx1"/>
                          </a:solidFill>
                          <a:latin typeface="Times New Roman" panose="02020603050405020304" pitchFamily="18" charset="0"/>
                          <a:cs typeface="Times New Roman" panose="02020603050405020304" pitchFamily="18" charset="0"/>
                        </a:rPr>
                        <a:t>Tejeshwar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65516698"/>
                  </a:ext>
                </a:extLst>
              </a:tr>
              <a:tr h="370840">
                <a:tc>
                  <a:txBody>
                    <a:bodyPr/>
                    <a:lstStyle/>
                    <a:p>
                      <a:pPr algn="ctr"/>
                      <a:r>
                        <a:rPr lang="en-IN" sz="2000" b="0" dirty="0">
                          <a:solidFill>
                            <a:schemeClr val="tx1"/>
                          </a:solidFill>
                          <a:latin typeface="Times New Roman" panose="02020603050405020304" pitchFamily="18" charset="0"/>
                          <a:cs typeface="Times New Roman" panose="02020603050405020304" pitchFamily="18" charset="0"/>
                        </a:rPr>
                        <a:t>Nagaraj Y Patil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54052315"/>
                  </a:ext>
                </a:extLst>
              </a:tr>
            </a:tbl>
          </a:graphicData>
        </a:graphic>
      </p:graphicFrame>
      <p:graphicFrame>
        <p:nvGraphicFramePr>
          <p:cNvPr id="7" name="Table 6">
            <a:extLst>
              <a:ext uri="{FF2B5EF4-FFF2-40B4-BE49-F238E27FC236}">
                <a16:creationId xmlns:a16="http://schemas.microsoft.com/office/drawing/2014/main" id="{CEE01005-D5DA-8A08-C721-1968D87B6D63}"/>
              </a:ext>
            </a:extLst>
          </p:cNvPr>
          <p:cNvGraphicFramePr>
            <a:graphicFrameLocks noGrp="1"/>
          </p:cNvGraphicFramePr>
          <p:nvPr>
            <p:extLst>
              <p:ext uri="{D42A27DB-BD31-4B8C-83A1-F6EECF244321}">
                <p14:modId xmlns:p14="http://schemas.microsoft.com/office/powerpoint/2010/main" val="2095805238"/>
              </p:ext>
            </p:extLst>
          </p:nvPr>
        </p:nvGraphicFramePr>
        <p:xfrm>
          <a:off x="7718583" y="4688266"/>
          <a:ext cx="2538484" cy="2033159"/>
        </p:xfrm>
        <a:graphic>
          <a:graphicData uri="http://schemas.openxmlformats.org/drawingml/2006/table">
            <a:tbl>
              <a:tblPr>
                <a:tableStyleId>{5C22544A-7EE6-4342-B048-85BDC9FD1C3A}</a:tableStyleId>
              </a:tblPr>
              <a:tblGrid>
                <a:gridCol w="2538484">
                  <a:extLst>
                    <a:ext uri="{9D8B030D-6E8A-4147-A177-3AD203B41FA5}">
                      <a16:colId xmlns:a16="http://schemas.microsoft.com/office/drawing/2014/main" val="62091621"/>
                    </a:ext>
                  </a:extLst>
                </a:gridCol>
              </a:tblGrid>
              <a:tr h="177365">
                <a:tc>
                  <a:txBody>
                    <a:bodyPr/>
                    <a:lstStyle/>
                    <a:p>
                      <a:pPr algn="ctr"/>
                      <a:r>
                        <a:rPr lang="en-IN" sz="2000" b="0" dirty="0">
                          <a:solidFill>
                            <a:schemeClr val="tx1"/>
                          </a:solidFill>
                          <a:latin typeface="Times New Roman" panose="02020603050405020304" pitchFamily="18" charset="0"/>
                          <a:cs typeface="Times New Roman" panose="02020603050405020304" pitchFamily="18" charset="0"/>
                        </a:rPr>
                        <a:t>KUB23CSE121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21457606"/>
                  </a:ext>
                </a:extLst>
              </a:tr>
              <a:tr h="4481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dirty="0">
                          <a:solidFill>
                            <a:schemeClr val="tx1"/>
                          </a:solidFill>
                          <a:latin typeface="Times New Roman" panose="02020603050405020304" pitchFamily="18" charset="0"/>
                          <a:cs typeface="Times New Roman" panose="02020603050405020304" pitchFamily="18" charset="0"/>
                        </a:rPr>
                        <a:t>KUB23CSE157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6791753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dirty="0">
                          <a:solidFill>
                            <a:schemeClr val="tx1"/>
                          </a:solidFill>
                          <a:latin typeface="Times New Roman" panose="02020603050405020304" pitchFamily="18" charset="0"/>
                          <a:cs typeface="Times New Roman" panose="02020603050405020304" pitchFamily="18" charset="0"/>
                        </a:rPr>
                        <a:t>KUB23CSE083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7392985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dirty="0">
                          <a:solidFill>
                            <a:schemeClr val="tx1"/>
                          </a:solidFill>
                          <a:latin typeface="Times New Roman" panose="02020603050405020304" pitchFamily="18" charset="0"/>
                          <a:cs typeface="Times New Roman" panose="02020603050405020304" pitchFamily="18" charset="0"/>
                        </a:rPr>
                        <a:t>KUB23CSE148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0936904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dirty="0">
                          <a:solidFill>
                            <a:schemeClr val="tx1"/>
                          </a:solidFill>
                          <a:latin typeface="Times New Roman" panose="02020603050405020304" pitchFamily="18" charset="0"/>
                          <a:cs typeface="Times New Roman" panose="02020603050405020304" pitchFamily="18" charset="0"/>
                        </a:rPr>
                        <a:t>KUB23CSE090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09845762"/>
                  </a:ext>
                </a:extLst>
              </a:tr>
            </a:tbl>
          </a:graphicData>
        </a:graphic>
      </p:graphicFrame>
      <p:sp>
        <p:nvSpPr>
          <p:cNvPr id="8" name="TextBox 7">
            <a:extLst>
              <a:ext uri="{FF2B5EF4-FFF2-40B4-BE49-F238E27FC236}">
                <a16:creationId xmlns:a16="http://schemas.microsoft.com/office/drawing/2014/main" id="{20065B03-2922-E682-8643-8A6E43BA41EA}"/>
              </a:ext>
            </a:extLst>
          </p:cNvPr>
          <p:cNvSpPr txBox="1"/>
          <p:nvPr/>
        </p:nvSpPr>
        <p:spPr>
          <a:xfrm>
            <a:off x="6096001" y="4057088"/>
            <a:ext cx="3634854" cy="461665"/>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Project Team Members    </a:t>
            </a:r>
          </a:p>
        </p:txBody>
      </p:sp>
      <p:sp>
        <p:nvSpPr>
          <p:cNvPr id="12" name="Rectangle: Rounded Corners 11">
            <a:extLst>
              <a:ext uri="{FF2B5EF4-FFF2-40B4-BE49-F238E27FC236}">
                <a16:creationId xmlns:a16="http://schemas.microsoft.com/office/drawing/2014/main" id="{860D77EE-4664-0CB0-5129-A30E7DC255CF}"/>
              </a:ext>
            </a:extLst>
          </p:cNvPr>
          <p:cNvSpPr/>
          <p:nvPr/>
        </p:nvSpPr>
        <p:spPr>
          <a:xfrm>
            <a:off x="347280" y="4771363"/>
            <a:ext cx="2866030" cy="10918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6FB4A684-3F4C-6886-81F0-D2BC271B7A8D}"/>
              </a:ext>
            </a:extLst>
          </p:cNvPr>
          <p:cNvSpPr txBox="1"/>
          <p:nvPr/>
        </p:nvSpPr>
        <p:spPr>
          <a:xfrm>
            <a:off x="311623" y="4861192"/>
            <a:ext cx="2772084" cy="1071616"/>
          </a:xfrm>
          <a:prstGeom prst="rect">
            <a:avLst/>
          </a:prstGeom>
          <a:noFill/>
          <a:ln>
            <a:noFill/>
          </a:ln>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 Internal Guide: </a:t>
            </a:r>
          </a:p>
          <a:p>
            <a:pPr algn="just"/>
            <a:r>
              <a:rPr lang="en-IN" sz="3200" dirty="0">
                <a:latin typeface="Times New Roman" panose="02020603050405020304" pitchFamily="18" charset="0"/>
                <a:cs typeface="Times New Roman" panose="02020603050405020304" pitchFamily="18" charset="0"/>
              </a:rPr>
              <a:t> - </a:t>
            </a:r>
            <a:r>
              <a:rPr lang="en-IN" sz="3200" i="0" dirty="0">
                <a:effectLst/>
                <a:latin typeface="Times New Roman" panose="02020603050405020304" pitchFamily="18" charset="0"/>
                <a:cs typeface="Times New Roman" panose="02020603050405020304" pitchFamily="18" charset="0"/>
              </a:rPr>
              <a:t>Sukumar T</a:t>
            </a:r>
            <a:endParaRPr lang="en-IN"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EA0B99B-A743-5403-A1BE-863CF2DB0DE2}"/>
              </a:ext>
            </a:extLst>
          </p:cNvPr>
          <p:cNvSpPr txBox="1"/>
          <p:nvPr/>
        </p:nvSpPr>
        <p:spPr>
          <a:xfrm>
            <a:off x="4347328" y="1419644"/>
            <a:ext cx="439333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Department of CSE</a:t>
            </a:r>
          </a:p>
        </p:txBody>
      </p:sp>
      <p:sp>
        <p:nvSpPr>
          <p:cNvPr id="10" name="TextBox 9">
            <a:extLst>
              <a:ext uri="{FF2B5EF4-FFF2-40B4-BE49-F238E27FC236}">
                <a16:creationId xmlns:a16="http://schemas.microsoft.com/office/drawing/2014/main" id="{5844C5C1-0B00-6CD6-147B-3289B9B6738A}"/>
              </a:ext>
            </a:extLst>
          </p:cNvPr>
          <p:cNvSpPr txBox="1"/>
          <p:nvPr/>
        </p:nvSpPr>
        <p:spPr>
          <a:xfrm>
            <a:off x="2450725" y="2829780"/>
            <a:ext cx="7528321" cy="1077218"/>
          </a:xfrm>
          <a:prstGeom prst="rect">
            <a:avLst/>
          </a:prstGeom>
          <a:noFill/>
        </p:spPr>
        <p:txBody>
          <a:bodyPr wrap="square">
            <a:spAutoFit/>
          </a:bodyPr>
          <a:lstStyle/>
          <a:p>
            <a:r>
              <a:rPr lang="en-US" sz="3200" b="1" i="1" dirty="0">
                <a:solidFill>
                  <a:srgbClr val="0C0CFC"/>
                </a:solidFill>
                <a:latin typeface="Times New Roman" panose="02020603050405020304" pitchFamily="18" charset="0"/>
                <a:cs typeface="Times New Roman" panose="02020603050405020304" pitchFamily="18" charset="0"/>
              </a:rPr>
              <a:t>“ ATHLETE  HEALTH  TRACKING</a:t>
            </a:r>
          </a:p>
          <a:p>
            <a:r>
              <a:rPr lang="en-US" sz="3200" b="1" i="1" dirty="0">
                <a:solidFill>
                  <a:srgbClr val="0C0CFC"/>
                </a:solidFill>
                <a:latin typeface="Times New Roman" panose="02020603050405020304" pitchFamily="18" charset="0"/>
                <a:cs typeface="Times New Roman" panose="02020603050405020304" pitchFamily="18" charset="0"/>
              </a:rPr>
              <a:t> AND  APPOINTMENT  SCHEDULER ”</a:t>
            </a:r>
            <a:endParaRPr lang="en-IN" sz="3200" b="1" i="1" dirty="0">
              <a:solidFill>
                <a:srgbClr val="0C0CFC"/>
              </a:solidFill>
            </a:endParaRPr>
          </a:p>
        </p:txBody>
      </p:sp>
      <p:sp>
        <p:nvSpPr>
          <p:cNvPr id="11" name="TextBox 10">
            <a:extLst>
              <a:ext uri="{FF2B5EF4-FFF2-40B4-BE49-F238E27FC236}">
                <a16:creationId xmlns:a16="http://schemas.microsoft.com/office/drawing/2014/main" id="{C7E6F204-8029-BA55-6F65-81B7A372591F}"/>
              </a:ext>
            </a:extLst>
          </p:cNvPr>
          <p:cNvSpPr txBox="1"/>
          <p:nvPr/>
        </p:nvSpPr>
        <p:spPr>
          <a:xfrm>
            <a:off x="4347328" y="2077008"/>
            <a:ext cx="390772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Project Presentation on</a:t>
            </a:r>
          </a:p>
        </p:txBody>
      </p:sp>
      <p:sp>
        <p:nvSpPr>
          <p:cNvPr id="5" name="Rectangle: Rounded Corners 4">
            <a:extLst>
              <a:ext uri="{FF2B5EF4-FFF2-40B4-BE49-F238E27FC236}">
                <a16:creationId xmlns:a16="http://schemas.microsoft.com/office/drawing/2014/main" id="{499256C6-C0FF-3998-2AA8-87733AC8CBED}"/>
              </a:ext>
            </a:extLst>
          </p:cNvPr>
          <p:cNvSpPr/>
          <p:nvPr/>
        </p:nvSpPr>
        <p:spPr>
          <a:xfrm>
            <a:off x="3067588" y="381762"/>
            <a:ext cx="7528321" cy="9510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TextBox 3">
            <a:extLst>
              <a:ext uri="{FF2B5EF4-FFF2-40B4-BE49-F238E27FC236}">
                <a16:creationId xmlns:a16="http://schemas.microsoft.com/office/drawing/2014/main" id="{223C98C9-81F6-6199-37B4-261766F93554}"/>
              </a:ext>
            </a:extLst>
          </p:cNvPr>
          <p:cNvSpPr txBox="1"/>
          <p:nvPr/>
        </p:nvSpPr>
        <p:spPr>
          <a:xfrm>
            <a:off x="3036065" y="295702"/>
            <a:ext cx="7730681" cy="1015663"/>
          </a:xfrm>
          <a:prstGeom prst="rect">
            <a:avLst/>
          </a:prstGeom>
          <a:noFill/>
          <a:ln>
            <a:noFill/>
          </a:ln>
        </p:spPr>
        <p:txBody>
          <a:bodyPr wrap="square" rtlCol="0">
            <a:spAutoFit/>
          </a:bodyPr>
          <a:lstStyle/>
          <a:p>
            <a:pPr algn="just"/>
            <a:r>
              <a:rPr lang="en-IN" sz="4400" dirty="0">
                <a:latin typeface="Times New Roman" panose="02020603050405020304" pitchFamily="18" charset="0"/>
                <a:cs typeface="Times New Roman" panose="02020603050405020304" pitchFamily="18" charset="0"/>
              </a:rPr>
              <a:t>KISHKINDA UNIVERSITY</a:t>
            </a:r>
          </a:p>
          <a:p>
            <a:pPr algn="just"/>
            <a:r>
              <a:rPr lang="en-IN" sz="1600" dirty="0">
                <a:latin typeface="Times New Roman" panose="02020603050405020304" pitchFamily="18" charset="0"/>
                <a:cs typeface="Times New Roman" panose="02020603050405020304" pitchFamily="18" charset="0"/>
              </a:rPr>
              <a:t>5W38+WVG, Siruguppa Rd, Ashok Nagar, Rajeshwari nagar, Ballari, Karnataka 5832753</a:t>
            </a:r>
          </a:p>
        </p:txBody>
      </p:sp>
    </p:spTree>
    <p:extLst>
      <p:ext uri="{BB962C8B-B14F-4D97-AF65-F5344CB8AC3E}">
        <p14:creationId xmlns:p14="http://schemas.microsoft.com/office/powerpoint/2010/main" val="42866913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DB5CC7-CF1B-B405-939C-7F312B5E0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 y="0"/>
            <a:ext cx="12177204" cy="6858000"/>
          </a:xfrm>
          <a:prstGeom prst="rect">
            <a:avLst/>
          </a:prstGeom>
        </p:spPr>
      </p:pic>
      <p:sp>
        <p:nvSpPr>
          <p:cNvPr id="6" name="TextBox 5">
            <a:extLst>
              <a:ext uri="{FF2B5EF4-FFF2-40B4-BE49-F238E27FC236}">
                <a16:creationId xmlns:a16="http://schemas.microsoft.com/office/drawing/2014/main" id="{355CD373-79FA-482A-A1F6-E8683CF4A28C}"/>
              </a:ext>
            </a:extLst>
          </p:cNvPr>
          <p:cNvSpPr txBox="1"/>
          <p:nvPr/>
        </p:nvSpPr>
        <p:spPr>
          <a:xfrm>
            <a:off x="455865" y="1101013"/>
            <a:ext cx="10513751" cy="5509200"/>
          </a:xfrm>
          <a:prstGeom prst="rect">
            <a:avLst/>
          </a:prstGeom>
          <a:noFill/>
        </p:spPr>
        <p:txBody>
          <a:bodyPr wrap="square" rtlCol="0">
            <a:spAutoFit/>
          </a:bodyPr>
          <a:lstStyle/>
          <a:p>
            <a:pPr>
              <a:buFont typeface="+mj-lt"/>
              <a:buAutoNum type="arabicPeriod"/>
            </a:pPr>
            <a:r>
              <a:rPr lang="en-US" sz="3200" b="1" dirty="0">
                <a:latin typeface="Times New Roman" panose="02020603050405020304" pitchFamily="18" charset="0"/>
                <a:cs typeface="Times New Roman" panose="02020603050405020304" pitchFamily="18" charset="0"/>
              </a:rPr>
              <a:t>Modularity</a:t>
            </a:r>
            <a:r>
              <a:rPr lang="en-US" sz="3200" dirty="0">
                <a:latin typeface="Times New Roman" panose="02020603050405020304" pitchFamily="18" charset="0"/>
                <a:cs typeface="Times New Roman" panose="02020603050405020304" pitchFamily="18" charset="0"/>
              </a:rPr>
              <a:t>: Each class (Athlete, Appointment, Clinic) is self-contained, making it easier to manage.</a:t>
            </a:r>
          </a:p>
          <a:p>
            <a:pPr>
              <a:buFont typeface="+mj-lt"/>
              <a:buAutoNum type="arabicPeriod"/>
            </a:pPr>
            <a:endParaRPr lang="en-US" sz="3200" b="1" dirty="0">
              <a:latin typeface="Times New Roman" panose="02020603050405020304" pitchFamily="18" charset="0"/>
              <a:cs typeface="Times New Roman" panose="02020603050405020304" pitchFamily="18" charset="0"/>
            </a:endParaRPr>
          </a:p>
          <a:p>
            <a:pPr>
              <a:buFont typeface="+mj-lt"/>
              <a:buAutoNum type="arabicPeriod"/>
            </a:pPr>
            <a:r>
              <a:rPr lang="en-US" sz="3200" b="1" dirty="0">
                <a:latin typeface="Times New Roman" panose="02020603050405020304" pitchFamily="18" charset="0"/>
                <a:cs typeface="Times New Roman" panose="02020603050405020304" pitchFamily="18" charset="0"/>
              </a:rPr>
              <a:t>OOP Design</a:t>
            </a:r>
            <a:r>
              <a:rPr lang="en-US" sz="3200" dirty="0">
                <a:latin typeface="Times New Roman" panose="02020603050405020304" pitchFamily="18" charset="0"/>
                <a:cs typeface="Times New Roman" panose="02020603050405020304" pitchFamily="18" charset="0"/>
              </a:rPr>
              <a:t>: Object-Oriented Programming (OOP) ensures better code reusability and scalability.</a:t>
            </a:r>
          </a:p>
          <a:p>
            <a:pPr>
              <a:buFont typeface="+mj-lt"/>
              <a:buAutoNum type="arabicPeriod"/>
            </a:pPr>
            <a:endParaRPr lang="en-US" sz="3200" b="1" dirty="0">
              <a:latin typeface="Times New Roman" panose="02020603050405020304" pitchFamily="18" charset="0"/>
              <a:cs typeface="Times New Roman" panose="02020603050405020304" pitchFamily="18" charset="0"/>
            </a:endParaRPr>
          </a:p>
          <a:p>
            <a:pPr>
              <a:buFont typeface="+mj-lt"/>
              <a:buAutoNum type="arabicPeriod"/>
            </a:pPr>
            <a:r>
              <a:rPr lang="en-US" sz="3200" b="1" dirty="0">
                <a:latin typeface="Times New Roman" panose="02020603050405020304" pitchFamily="18" charset="0"/>
                <a:cs typeface="Times New Roman" panose="02020603050405020304" pitchFamily="18" charset="0"/>
              </a:rPr>
              <a:t>Readability</a:t>
            </a:r>
            <a:r>
              <a:rPr lang="en-US" sz="3200" dirty="0">
                <a:latin typeface="Times New Roman" panose="02020603050405020304" pitchFamily="18" charset="0"/>
                <a:cs typeface="Times New Roman" panose="02020603050405020304" pitchFamily="18" charset="0"/>
              </a:rPr>
              <a:t>: Easy to read and maintain due to clear separation of concerns.</a:t>
            </a:r>
          </a:p>
          <a:p>
            <a:pPr>
              <a:buFont typeface="+mj-lt"/>
              <a:buAutoNum type="arabicPeriod"/>
            </a:pPr>
            <a:endParaRPr lang="en-US" sz="3200" b="1" dirty="0">
              <a:latin typeface="Times New Roman" panose="02020603050405020304" pitchFamily="18" charset="0"/>
              <a:cs typeface="Times New Roman" panose="02020603050405020304" pitchFamily="18" charset="0"/>
            </a:endParaRPr>
          </a:p>
          <a:p>
            <a:pPr>
              <a:buFont typeface="+mj-lt"/>
              <a:buAutoNum type="arabicPeriod"/>
            </a:pPr>
            <a:r>
              <a:rPr lang="en-US" sz="3200" b="1" dirty="0">
                <a:latin typeface="Times New Roman" panose="02020603050405020304" pitchFamily="18" charset="0"/>
                <a:cs typeface="Times New Roman" panose="02020603050405020304" pitchFamily="18" charset="0"/>
              </a:rPr>
              <a:t>Extensibility</a:t>
            </a:r>
            <a:r>
              <a:rPr lang="en-US" sz="3200" dirty="0">
                <a:latin typeface="Times New Roman" panose="02020603050405020304" pitchFamily="18" charset="0"/>
                <a:cs typeface="Times New Roman" panose="02020603050405020304" pitchFamily="18" charset="0"/>
              </a:rPr>
              <a:t>: New features like appointment reminders or notifications can be added without affecting the core logic.</a:t>
            </a:r>
          </a:p>
        </p:txBody>
      </p:sp>
      <p:sp>
        <p:nvSpPr>
          <p:cNvPr id="4" name="TextBox 3">
            <a:extLst>
              <a:ext uri="{FF2B5EF4-FFF2-40B4-BE49-F238E27FC236}">
                <a16:creationId xmlns:a16="http://schemas.microsoft.com/office/drawing/2014/main" id="{1D5DED31-2B8D-85A8-352A-63791D6B41E0}"/>
              </a:ext>
            </a:extLst>
          </p:cNvPr>
          <p:cNvSpPr txBox="1"/>
          <p:nvPr/>
        </p:nvSpPr>
        <p:spPr>
          <a:xfrm>
            <a:off x="455865" y="247787"/>
            <a:ext cx="3420099"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Advantages :</a:t>
            </a:r>
            <a:endParaRPr lang="en-IN" sz="3600" dirty="0"/>
          </a:p>
        </p:txBody>
      </p:sp>
    </p:spTree>
    <p:extLst>
      <p:ext uri="{BB962C8B-B14F-4D97-AF65-F5344CB8AC3E}">
        <p14:creationId xmlns:p14="http://schemas.microsoft.com/office/powerpoint/2010/main" val="276929854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5DA748-1B78-712A-93E3-8E11A600A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 y="0"/>
            <a:ext cx="12177204" cy="6858000"/>
          </a:xfrm>
          <a:prstGeom prst="rect">
            <a:avLst/>
          </a:prstGeom>
        </p:spPr>
      </p:pic>
      <p:sp>
        <p:nvSpPr>
          <p:cNvPr id="3" name="TextBox 2">
            <a:extLst>
              <a:ext uri="{FF2B5EF4-FFF2-40B4-BE49-F238E27FC236}">
                <a16:creationId xmlns:a16="http://schemas.microsoft.com/office/drawing/2014/main" id="{6A39AAAF-0FFB-34B8-0016-100EDE2293A4}"/>
              </a:ext>
            </a:extLst>
          </p:cNvPr>
          <p:cNvSpPr txBox="1"/>
          <p:nvPr/>
        </p:nvSpPr>
        <p:spPr>
          <a:xfrm>
            <a:off x="350520" y="933480"/>
            <a:ext cx="10515600" cy="5509200"/>
          </a:xfrm>
          <a:prstGeom prst="rect">
            <a:avLst/>
          </a:prstGeom>
          <a:noFill/>
        </p:spPr>
        <p:txBody>
          <a:bodyPr wrap="square" rtlCol="0">
            <a:spAutoFit/>
          </a:bodyPr>
          <a:lstStyle/>
          <a:p>
            <a:pPr>
              <a:buFont typeface="+mj-lt"/>
              <a:buAutoNum type="arabicPeriod"/>
            </a:pPr>
            <a:r>
              <a:rPr lang="en-US" sz="3200" b="1" dirty="0">
                <a:latin typeface="Times New Roman" panose="02020603050405020304" pitchFamily="18" charset="0"/>
                <a:cs typeface="Times New Roman" panose="02020603050405020304" pitchFamily="18" charset="0"/>
              </a:rPr>
              <a:t>Limited Error Handling</a:t>
            </a:r>
            <a:r>
              <a:rPr lang="en-US" sz="3200" dirty="0">
                <a:latin typeface="Times New Roman" panose="02020603050405020304" pitchFamily="18" charset="0"/>
                <a:cs typeface="Times New Roman" panose="02020603050405020304" pitchFamily="18" charset="0"/>
              </a:rPr>
              <a:t>: Current design has basic error handling. This could lead to issues in real-world scenarios.</a:t>
            </a:r>
          </a:p>
          <a:p>
            <a:pPr>
              <a:buFont typeface="+mj-lt"/>
              <a:buAutoNum type="arabicPeriod"/>
            </a:pPr>
            <a:endParaRPr lang="en-US" sz="3200" b="1" dirty="0">
              <a:latin typeface="Times New Roman" panose="02020603050405020304" pitchFamily="18" charset="0"/>
              <a:cs typeface="Times New Roman" panose="02020603050405020304" pitchFamily="18" charset="0"/>
            </a:endParaRPr>
          </a:p>
          <a:p>
            <a:pPr>
              <a:buFont typeface="+mj-lt"/>
              <a:buAutoNum type="arabicPeriod"/>
            </a:pPr>
            <a:r>
              <a:rPr lang="en-US" sz="3200" b="1" dirty="0">
                <a:latin typeface="Times New Roman" panose="02020603050405020304" pitchFamily="18" charset="0"/>
                <a:cs typeface="Times New Roman" panose="02020603050405020304" pitchFamily="18" charset="0"/>
              </a:rPr>
              <a:t>No Database</a:t>
            </a:r>
            <a:r>
              <a:rPr lang="en-US" sz="3200" dirty="0">
                <a:latin typeface="Times New Roman" panose="02020603050405020304" pitchFamily="18" charset="0"/>
                <a:cs typeface="Times New Roman" panose="02020603050405020304" pitchFamily="18" charset="0"/>
              </a:rPr>
              <a:t>: Uses in-memory data structures, so data is lost when the program terminates. Using a persistent database would be more suitable for larger applications.</a:t>
            </a:r>
          </a:p>
          <a:p>
            <a:pPr>
              <a:buFont typeface="+mj-lt"/>
              <a:buAutoNum type="arabicPeriod"/>
            </a:pPr>
            <a:endParaRPr lang="en-US" sz="3200" b="1" dirty="0">
              <a:latin typeface="Times New Roman" panose="02020603050405020304" pitchFamily="18" charset="0"/>
              <a:cs typeface="Times New Roman" panose="02020603050405020304" pitchFamily="18" charset="0"/>
            </a:endParaRPr>
          </a:p>
          <a:p>
            <a:pPr>
              <a:buFont typeface="+mj-lt"/>
              <a:buAutoNum type="arabicPeriod"/>
            </a:pPr>
            <a:r>
              <a:rPr lang="en-US" sz="3200" b="1" dirty="0">
                <a:latin typeface="Times New Roman" panose="02020603050405020304" pitchFamily="18" charset="0"/>
                <a:cs typeface="Times New Roman" panose="02020603050405020304" pitchFamily="18" charset="0"/>
              </a:rPr>
              <a:t>Scalability</a:t>
            </a:r>
            <a:r>
              <a:rPr lang="en-US" sz="3200" dirty="0">
                <a:latin typeface="Times New Roman" panose="02020603050405020304" pitchFamily="18" charset="0"/>
                <a:cs typeface="Times New Roman" panose="02020603050405020304" pitchFamily="18" charset="0"/>
              </a:rPr>
              <a:t>: Managing large numbers of athletes and appointments with dictionaries can become inefficient over time; a database would handle larger datasets better.</a:t>
            </a:r>
          </a:p>
          <a:p>
            <a:endParaRPr lang="en-IN" sz="3200" dirty="0"/>
          </a:p>
        </p:txBody>
      </p:sp>
      <p:sp>
        <p:nvSpPr>
          <p:cNvPr id="5" name="TextBox 4">
            <a:extLst>
              <a:ext uri="{FF2B5EF4-FFF2-40B4-BE49-F238E27FC236}">
                <a16:creationId xmlns:a16="http://schemas.microsoft.com/office/drawing/2014/main" id="{970496B4-CCEF-CC12-D64E-4411E9244D02}"/>
              </a:ext>
            </a:extLst>
          </p:cNvPr>
          <p:cNvSpPr txBox="1"/>
          <p:nvPr/>
        </p:nvSpPr>
        <p:spPr>
          <a:xfrm>
            <a:off x="350520" y="148828"/>
            <a:ext cx="6182436"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Disadvantages :</a:t>
            </a:r>
          </a:p>
        </p:txBody>
      </p:sp>
    </p:spTree>
    <p:extLst>
      <p:ext uri="{BB962C8B-B14F-4D97-AF65-F5344CB8AC3E}">
        <p14:creationId xmlns:p14="http://schemas.microsoft.com/office/powerpoint/2010/main" val="98842682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CCF5C2-32C9-9E88-4A95-007E2635D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7204" cy="6858000"/>
          </a:xfrm>
          <a:prstGeom prst="rect">
            <a:avLst/>
          </a:prstGeom>
        </p:spPr>
      </p:pic>
      <p:sp>
        <p:nvSpPr>
          <p:cNvPr id="4" name="TextBox 3">
            <a:extLst>
              <a:ext uri="{FF2B5EF4-FFF2-40B4-BE49-F238E27FC236}">
                <a16:creationId xmlns:a16="http://schemas.microsoft.com/office/drawing/2014/main" id="{656020CE-0F14-DA6E-ECA5-DF634248DCFD}"/>
              </a:ext>
            </a:extLst>
          </p:cNvPr>
          <p:cNvSpPr txBox="1"/>
          <p:nvPr/>
        </p:nvSpPr>
        <p:spPr>
          <a:xfrm>
            <a:off x="457200" y="1038046"/>
            <a:ext cx="11109960" cy="6124754"/>
          </a:xfrm>
          <a:prstGeom prst="rect">
            <a:avLst/>
          </a:prstGeom>
          <a:noFill/>
        </p:spPr>
        <p:txBody>
          <a:bodyPr wrap="square" rtlCol="0">
            <a:spAutoFit/>
          </a:bodyPr>
          <a:lstStyle/>
          <a:p>
            <a:pPr algn="l"/>
            <a:r>
              <a:rPr lang="en-US" sz="2800" b="0" i="0" dirty="0">
                <a:solidFill>
                  <a:srgbClr val="111111"/>
                </a:solidFill>
                <a:effectLst/>
                <a:latin typeface="Times New Roman" panose="02020603050405020304" pitchFamily="18" charset="0"/>
                <a:cs typeface="Times New Roman" panose="02020603050405020304" pitchFamily="18" charset="0"/>
              </a:rPr>
              <a:t>In this Sports Clinic Appointment Scheduler , we have outlined a structured approach to manage clinic appointments, specifically tailored for athletes. The key modules include:</a:t>
            </a:r>
          </a:p>
          <a:p>
            <a:pPr algn="l">
              <a:buFont typeface="+mj-lt"/>
              <a:buAutoNum type="arabicPeriod"/>
            </a:pPr>
            <a:r>
              <a:rPr lang="en-US" sz="2800" b="1" i="0" dirty="0">
                <a:solidFill>
                  <a:srgbClr val="111111"/>
                </a:solidFill>
                <a:effectLst/>
                <a:latin typeface="Times New Roman" panose="02020603050405020304" pitchFamily="18" charset="0"/>
                <a:cs typeface="Times New Roman" panose="02020603050405020304" pitchFamily="18" charset="0"/>
              </a:rPr>
              <a:t>CRUD Operations for Clinic Appointments</a:t>
            </a:r>
            <a:r>
              <a:rPr lang="en-US" sz="2800" b="0" i="0" dirty="0">
                <a:solidFill>
                  <a:srgbClr val="111111"/>
                </a:solidFill>
                <a:effectLst/>
                <a:latin typeface="Times New Roman" panose="02020603050405020304" pitchFamily="18" charset="0"/>
                <a:cs typeface="Times New Roman" panose="02020603050405020304" pitchFamily="18" charset="0"/>
              </a:rPr>
              <a:t>: Efficiently handle the creation, reading, updating, and deletion of appointments.</a:t>
            </a:r>
          </a:p>
          <a:p>
            <a:pPr algn="l">
              <a:buFont typeface="+mj-lt"/>
              <a:buAutoNum type="arabicPeriod"/>
            </a:pPr>
            <a:r>
              <a:rPr lang="en-US" sz="2800" b="1" i="0" dirty="0">
                <a:solidFill>
                  <a:srgbClr val="111111"/>
                </a:solidFill>
                <a:effectLst/>
                <a:latin typeface="Times New Roman" panose="02020603050405020304" pitchFamily="18" charset="0"/>
                <a:cs typeface="Times New Roman" panose="02020603050405020304" pitchFamily="18" charset="0"/>
              </a:rPr>
              <a:t>Manage Medical Appointments for Athletes</a:t>
            </a:r>
            <a:r>
              <a:rPr lang="en-US" sz="2800" b="0" i="0" dirty="0">
                <a:solidFill>
                  <a:srgbClr val="111111"/>
                </a:solidFill>
                <a:effectLst/>
                <a:latin typeface="Times New Roman" panose="02020603050405020304" pitchFamily="18" charset="0"/>
                <a:cs typeface="Times New Roman" panose="02020603050405020304" pitchFamily="18" charset="0"/>
              </a:rPr>
              <a:t>: Provide a focused interface to manage medical appointments using athlete IDs.</a:t>
            </a:r>
          </a:p>
          <a:p>
            <a:pPr algn="l">
              <a:buFont typeface="+mj-lt"/>
              <a:buAutoNum type="arabicPeriod"/>
            </a:pPr>
            <a:r>
              <a:rPr lang="en-US" sz="2800" b="1" i="0" dirty="0">
                <a:solidFill>
                  <a:srgbClr val="111111"/>
                </a:solidFill>
                <a:effectLst/>
                <a:latin typeface="Times New Roman" panose="02020603050405020304" pitchFamily="18" charset="0"/>
                <a:cs typeface="Times New Roman" panose="02020603050405020304" pitchFamily="18" charset="0"/>
              </a:rPr>
              <a:t>Track Health and Recovery Progress</a:t>
            </a:r>
            <a:r>
              <a:rPr lang="en-US" sz="2800" b="0" i="0" dirty="0">
                <a:solidFill>
                  <a:srgbClr val="111111"/>
                </a:solidFill>
                <a:effectLst/>
                <a:latin typeface="Times New Roman" panose="02020603050405020304" pitchFamily="18" charset="0"/>
                <a:cs typeface="Times New Roman" panose="02020603050405020304" pitchFamily="18" charset="0"/>
              </a:rPr>
              <a:t>: Monitor and report on the health and recovery progress of athletes.</a:t>
            </a:r>
          </a:p>
          <a:p>
            <a:pPr algn="l"/>
            <a:r>
              <a:rPr lang="en-US" sz="2800" b="0" i="0" dirty="0">
                <a:solidFill>
                  <a:srgbClr val="111111"/>
                </a:solidFill>
                <a:effectLst/>
                <a:latin typeface="Times New Roman" panose="02020603050405020304" pitchFamily="18" charset="0"/>
                <a:cs typeface="Times New Roman" panose="02020603050405020304" pitchFamily="18" charset="0"/>
              </a:rPr>
              <a:t>By following an object-oriented approach and utilizing Python’s built-in data structures, we ensure that the system is modular, maintainable, and scalable. Proper documentation and testing further enhance the reliability and usability of the system.</a:t>
            </a:r>
          </a:p>
          <a:p>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AE22DD-E1B5-5AD5-864B-AD3782FAC371}"/>
              </a:ext>
            </a:extLst>
          </p:cNvPr>
          <p:cNvSpPr txBox="1"/>
          <p:nvPr/>
        </p:nvSpPr>
        <p:spPr>
          <a:xfrm>
            <a:off x="624839" y="304800"/>
            <a:ext cx="3100999" cy="584775"/>
          </a:xfrm>
          <a:prstGeom prst="rect">
            <a:avLst/>
          </a:prstGeom>
          <a:noFill/>
        </p:spPr>
        <p:txBody>
          <a:bodyPr wrap="square" rtlCol="0">
            <a:spAutoFit/>
          </a:bodyPr>
          <a:lstStyle/>
          <a:p>
            <a:r>
              <a:rPr lang="en-IN" sz="3200" b="1" i="0" dirty="0">
                <a:solidFill>
                  <a:srgbClr val="111111"/>
                </a:solidFill>
                <a:effectLst/>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50626418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7FEBAA-BE0E-1298-A7BE-10F3D1BE7B33}"/>
              </a:ext>
            </a:extLst>
          </p:cNvPr>
          <p:cNvPicPr>
            <a:picLocks noChangeAspect="1"/>
          </p:cNvPicPr>
          <p:nvPr/>
        </p:nvPicPr>
        <p:blipFill>
          <a:blip r:embed="rId2"/>
          <a:stretch>
            <a:fillRect/>
          </a:stretch>
        </p:blipFill>
        <p:spPr>
          <a:xfrm>
            <a:off x="12191" y="0"/>
            <a:ext cx="12179809" cy="6858000"/>
          </a:xfrm>
          <a:prstGeom prst="rect">
            <a:avLst/>
          </a:prstGeom>
        </p:spPr>
      </p:pic>
      <p:sp>
        <p:nvSpPr>
          <p:cNvPr id="6" name="TextBox 5">
            <a:extLst>
              <a:ext uri="{FF2B5EF4-FFF2-40B4-BE49-F238E27FC236}">
                <a16:creationId xmlns:a16="http://schemas.microsoft.com/office/drawing/2014/main" id="{B4A77FDE-A805-B91D-AF8F-D8B9ECC69EA6}"/>
              </a:ext>
            </a:extLst>
          </p:cNvPr>
          <p:cNvSpPr txBox="1"/>
          <p:nvPr/>
        </p:nvSpPr>
        <p:spPr>
          <a:xfrm>
            <a:off x="310487" y="808012"/>
            <a:ext cx="11130886" cy="5847755"/>
          </a:xfrm>
          <a:prstGeom prst="rect">
            <a:avLst/>
          </a:prstGeom>
          <a:noFill/>
        </p:spPr>
        <p:txBody>
          <a:bodyPr wrap="square">
            <a:spAutoFit/>
          </a:bodyPr>
          <a:lstStyle/>
          <a:p>
            <a:pPr marL="342900" indent="-3429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AI and Machine Learning: </a:t>
            </a:r>
            <a:r>
              <a:rPr lang="en-IN" sz="2200" dirty="0">
                <a:latin typeface="Times New Roman" panose="02020603050405020304" pitchFamily="18" charset="0"/>
                <a:cs typeface="Times New Roman" panose="02020603050405020304" pitchFamily="18" charset="0"/>
              </a:rPr>
              <a:t>Utilizing AI to analyze performance data can help in identifying patterns, predicting injuries, and customizing training plans based on individual needs and historical performance.</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Telehealth Services: </a:t>
            </a:r>
            <a:r>
              <a:rPr lang="en-US" sz="2200" dirty="0">
                <a:latin typeface="Times New Roman" panose="02020603050405020304" pitchFamily="18" charset="0"/>
                <a:cs typeface="Times New Roman" panose="02020603050405020304" pitchFamily="18" charset="0"/>
              </a:rPr>
              <a:t>Expand access to sports health professionals through virtual appointments for consultations, injury assessments, and follow-ups.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Holistic Health Integration :</a:t>
            </a:r>
            <a:r>
              <a:rPr lang="en-US" sz="2200" dirty="0">
                <a:latin typeface="Times New Roman" panose="02020603050405020304" pitchFamily="18" charset="0"/>
                <a:cs typeface="Times New Roman" panose="02020603050405020304" pitchFamily="18" charset="0"/>
              </a:rPr>
              <a:t> Mental Health Support Include psychological assessments and mental wellness programs, recognizing the importance of mental health in sports performance.</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Enhanced Scheduling Features : </a:t>
            </a:r>
            <a:r>
              <a:rPr lang="en-US" sz="2200" dirty="0">
                <a:latin typeface="Times New Roman" panose="02020603050405020304" pitchFamily="18" charset="0"/>
                <a:cs typeface="Times New Roman" panose="02020603050405020304" pitchFamily="18" charset="0"/>
              </a:rPr>
              <a:t>Smart Scheduling Algorithms: Develop intelligent scheduling systems that consider athlete preferences, training loads, and recovery needs to optimize appointment times.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Privacy Enhancements :</a:t>
            </a:r>
            <a:r>
              <a:rPr lang="en-US" sz="2200" dirty="0">
                <a:latin typeface="Times New Roman" panose="02020603050405020304" pitchFamily="18" charset="0"/>
                <a:cs typeface="Times New Roman" panose="02020603050405020304" pitchFamily="18" charset="0"/>
              </a:rPr>
              <a:t> Robust Security Protocols: Ensure top-tier security measures to protect sensitive athlete data, building trust and compliance with regulations.</a:t>
            </a:r>
          </a:p>
          <a:p>
            <a:endParaRPr lang="en-IN"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7FA0502-C530-0514-0543-C6CD7658E91B}"/>
              </a:ext>
            </a:extLst>
          </p:cNvPr>
          <p:cNvSpPr txBox="1"/>
          <p:nvPr/>
        </p:nvSpPr>
        <p:spPr>
          <a:xfrm>
            <a:off x="310487" y="202233"/>
            <a:ext cx="11949504"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Future</a:t>
            </a:r>
            <a:r>
              <a:rPr lang="en-US" sz="2800" b="1" dirty="0">
                <a:latin typeface="Times New Roman" panose="02020603050405020304" pitchFamily="18" charset="0"/>
                <a:cs typeface="Times New Roman" panose="02020603050405020304" pitchFamily="18" charset="0"/>
              </a:rPr>
              <a:t> Enhancements :</a:t>
            </a:r>
          </a:p>
        </p:txBody>
      </p:sp>
    </p:spTree>
    <p:extLst>
      <p:ext uri="{BB962C8B-B14F-4D97-AF65-F5344CB8AC3E}">
        <p14:creationId xmlns:p14="http://schemas.microsoft.com/office/powerpoint/2010/main" val="56383512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BB9798-F9D0-5131-952D-3AF4A0452509}"/>
              </a:ext>
            </a:extLst>
          </p:cNvPr>
          <p:cNvPicPr>
            <a:picLocks noChangeAspect="1"/>
          </p:cNvPicPr>
          <p:nvPr/>
        </p:nvPicPr>
        <p:blipFill>
          <a:blip r:embed="rId2"/>
          <a:stretch>
            <a:fillRect/>
          </a:stretch>
        </p:blipFill>
        <p:spPr>
          <a:xfrm>
            <a:off x="9525" y="0"/>
            <a:ext cx="12172950" cy="6858000"/>
          </a:xfrm>
          <a:prstGeom prst="rect">
            <a:avLst/>
          </a:prstGeom>
        </p:spPr>
      </p:pic>
      <p:sp>
        <p:nvSpPr>
          <p:cNvPr id="5" name="TextBox 4">
            <a:extLst>
              <a:ext uri="{FF2B5EF4-FFF2-40B4-BE49-F238E27FC236}">
                <a16:creationId xmlns:a16="http://schemas.microsoft.com/office/drawing/2014/main" id="{99A30616-1175-AAD8-0FBF-F29567163D42}"/>
              </a:ext>
            </a:extLst>
          </p:cNvPr>
          <p:cNvSpPr txBox="1"/>
          <p:nvPr/>
        </p:nvSpPr>
        <p:spPr>
          <a:xfrm>
            <a:off x="907576" y="217942"/>
            <a:ext cx="287285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References :</a:t>
            </a:r>
          </a:p>
        </p:txBody>
      </p:sp>
      <p:sp>
        <p:nvSpPr>
          <p:cNvPr id="7" name="TextBox 6">
            <a:extLst>
              <a:ext uri="{FF2B5EF4-FFF2-40B4-BE49-F238E27FC236}">
                <a16:creationId xmlns:a16="http://schemas.microsoft.com/office/drawing/2014/main" id="{70504EB6-B8F5-BF4D-3B62-39F26987E0A3}"/>
              </a:ext>
            </a:extLst>
          </p:cNvPr>
          <p:cNvSpPr txBox="1"/>
          <p:nvPr/>
        </p:nvSpPr>
        <p:spPr>
          <a:xfrm>
            <a:off x="907576" y="1416923"/>
            <a:ext cx="9273654" cy="1815882"/>
          </a:xfrm>
          <a:prstGeom prst="rect">
            <a:avLst/>
          </a:prstGeom>
          <a:noFill/>
        </p:spPr>
        <p:txBody>
          <a:bodyPr wrap="square">
            <a:spAutoFit/>
          </a:bodyPr>
          <a:lstStyle/>
          <a:p>
            <a:pPr marL="514350" indent="-514350">
              <a:buAutoNum type="arabicPeriod"/>
            </a:pPr>
            <a:r>
              <a:rPr lang="en-IN" sz="2800" dirty="0">
                <a:latin typeface="Times New Roman" panose="02020603050405020304" pitchFamily="18" charset="0"/>
                <a:cs typeface="Times New Roman" panose="02020603050405020304" pitchFamily="18" charset="0"/>
              </a:rPr>
              <a:t>"Wearable Technology in Sports: Principles and Practices" by Anupama S. Chaudhary</a:t>
            </a:r>
          </a:p>
          <a:p>
            <a:pPr marL="514350" indent="-514350">
              <a:buAutoNum type="arabicPeriod"/>
            </a:pPr>
            <a:r>
              <a:rPr lang="en-US" sz="2800" dirty="0">
                <a:latin typeface="Times New Roman" panose="02020603050405020304" pitchFamily="18" charset="0"/>
                <a:cs typeface="Times New Roman" panose="02020603050405020304" pitchFamily="18" charset="0"/>
              </a:rPr>
              <a:t>"Sports Analytics: A Guide for Coaches, Managers, and Other Decision Makers" by Benjamin Alamar</a:t>
            </a:r>
            <a:endParaRPr lang="en-IN"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CECD1CF-4CCA-7538-525A-2258AC23CD18}"/>
              </a:ext>
            </a:extLst>
          </p:cNvPr>
          <p:cNvSpPr txBox="1"/>
          <p:nvPr/>
        </p:nvSpPr>
        <p:spPr>
          <a:xfrm>
            <a:off x="907576" y="771611"/>
            <a:ext cx="220411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Books : </a:t>
            </a:r>
          </a:p>
        </p:txBody>
      </p:sp>
      <p:sp>
        <p:nvSpPr>
          <p:cNvPr id="12" name="TextBox 11">
            <a:extLst>
              <a:ext uri="{FF2B5EF4-FFF2-40B4-BE49-F238E27FC236}">
                <a16:creationId xmlns:a16="http://schemas.microsoft.com/office/drawing/2014/main" id="{4F930E18-D736-0BE7-5CDA-0127003C650A}"/>
              </a:ext>
            </a:extLst>
          </p:cNvPr>
          <p:cNvSpPr txBox="1"/>
          <p:nvPr/>
        </p:nvSpPr>
        <p:spPr>
          <a:xfrm>
            <a:off x="907576" y="3755367"/>
            <a:ext cx="10751023" cy="2677656"/>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American College of Sports Medicine (ACSM) </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ACSM Position Stands: Offers guidelines and research on exercise science and sports health.</a:t>
            </a:r>
          </a:p>
          <a:p>
            <a:r>
              <a:rPr lang="en-IN" sz="2800" dirty="0">
                <a:latin typeface="Times New Roman" panose="02020603050405020304" pitchFamily="18" charset="0"/>
                <a:cs typeface="Times New Roman" panose="02020603050405020304" pitchFamily="18" charset="0"/>
              </a:rPr>
              <a:t>2. The Sports Medicine Journal </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Sports Medicine Journal: Publishes research on various aspects of sports health and performance.</a:t>
            </a:r>
          </a:p>
        </p:txBody>
      </p:sp>
      <p:sp>
        <p:nvSpPr>
          <p:cNvPr id="14" name="TextBox 13">
            <a:extLst>
              <a:ext uri="{FF2B5EF4-FFF2-40B4-BE49-F238E27FC236}">
                <a16:creationId xmlns:a16="http://schemas.microsoft.com/office/drawing/2014/main" id="{C7DCA136-D24D-0F48-06AC-D4A2ECE0BABA}"/>
              </a:ext>
            </a:extLst>
          </p:cNvPr>
          <p:cNvSpPr txBox="1"/>
          <p:nvPr/>
        </p:nvSpPr>
        <p:spPr>
          <a:xfrm>
            <a:off x="907576" y="3219658"/>
            <a:ext cx="6182436"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Online Resources:</a:t>
            </a:r>
          </a:p>
        </p:txBody>
      </p:sp>
    </p:spTree>
    <p:extLst>
      <p:ext uri="{BB962C8B-B14F-4D97-AF65-F5344CB8AC3E}">
        <p14:creationId xmlns:p14="http://schemas.microsoft.com/office/powerpoint/2010/main" val="368434109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E32D8A-390F-CDAF-0500-91DB084FC9F8}"/>
              </a:ext>
            </a:extLst>
          </p:cNvPr>
          <p:cNvPicPr>
            <a:picLocks noChangeAspect="1"/>
          </p:cNvPicPr>
          <p:nvPr/>
        </p:nvPicPr>
        <p:blipFill>
          <a:blip r:embed="rId2">
            <a:alphaModFix amt="70000"/>
            <a:extLst>
              <a:ext uri="{28A0092B-C50C-407E-A947-70E740481C1C}">
                <a14:useLocalDpi xmlns:a14="http://schemas.microsoft.com/office/drawing/2010/main" val="0"/>
              </a:ext>
            </a:extLst>
          </a:blip>
          <a:srcRect t="1" b="9652"/>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415B062-D2C6-C544-1599-AB412E619A9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9060" y="1320761"/>
            <a:ext cx="9908721" cy="4216477"/>
          </a:xfrm>
          <a:prstGeom prst="rect">
            <a:avLst/>
          </a:prstGeom>
        </p:spPr>
      </p:pic>
    </p:spTree>
    <p:extLst>
      <p:ext uri="{BB962C8B-B14F-4D97-AF65-F5344CB8AC3E}">
        <p14:creationId xmlns:p14="http://schemas.microsoft.com/office/powerpoint/2010/main" val="22559088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906966-974A-6D13-E79A-99DEB543239F}"/>
              </a:ext>
            </a:extLst>
          </p:cNvPr>
          <p:cNvPicPr>
            <a:picLocks noChangeAspect="1"/>
          </p:cNvPicPr>
          <p:nvPr/>
        </p:nvPicPr>
        <p:blipFill>
          <a:blip r:embed="rId2">
            <a:alphaModFix amt="20000"/>
            <a:extLst>
              <a:ext uri="{28A0092B-C50C-407E-A947-70E740481C1C}">
                <a14:useLocalDpi xmlns:a14="http://schemas.microsoft.com/office/drawing/2010/main" val="0"/>
              </a:ext>
            </a:extLst>
          </a:blip>
          <a:srcRect b="9761"/>
          <a:stretch/>
        </p:blipFill>
        <p:spPr>
          <a:xfrm>
            <a:off x="19878" y="0"/>
            <a:ext cx="12192000" cy="6858000"/>
          </a:xfrm>
          <a:prstGeom prst="rect">
            <a:avLst/>
          </a:prstGeom>
        </p:spPr>
      </p:pic>
      <p:sp>
        <p:nvSpPr>
          <p:cNvPr id="2" name="TextBox 1">
            <a:extLst>
              <a:ext uri="{FF2B5EF4-FFF2-40B4-BE49-F238E27FC236}">
                <a16:creationId xmlns:a16="http://schemas.microsoft.com/office/drawing/2014/main" id="{C1B080A4-1632-6A3D-C33B-AB700D505493}"/>
              </a:ext>
            </a:extLst>
          </p:cNvPr>
          <p:cNvSpPr txBox="1"/>
          <p:nvPr/>
        </p:nvSpPr>
        <p:spPr>
          <a:xfrm>
            <a:off x="975360" y="518160"/>
            <a:ext cx="4465320" cy="923330"/>
          </a:xfrm>
          <a:prstGeom prst="rect">
            <a:avLst/>
          </a:prstGeom>
          <a:noFill/>
        </p:spPr>
        <p:txBody>
          <a:bodyPr wrap="square" rtlCol="0">
            <a:spAutoFit/>
          </a:bodyPr>
          <a:lstStyle/>
          <a:p>
            <a:r>
              <a:rPr lang="en-IN" sz="5400" b="1" dirty="0">
                <a:latin typeface="Times New Roman" panose="02020603050405020304" pitchFamily="18" charset="0"/>
                <a:cs typeface="Times New Roman" panose="02020603050405020304" pitchFamily="18" charset="0"/>
              </a:rPr>
              <a:t>Introduction </a:t>
            </a:r>
          </a:p>
        </p:txBody>
      </p:sp>
      <p:pic>
        <p:nvPicPr>
          <p:cNvPr id="10" name="Picture 9">
            <a:extLst>
              <a:ext uri="{FF2B5EF4-FFF2-40B4-BE49-F238E27FC236}">
                <a16:creationId xmlns:a16="http://schemas.microsoft.com/office/drawing/2014/main" id="{3872B438-807A-B4DE-A9EB-1CAEA15C9BBD}"/>
              </a:ext>
            </a:extLst>
          </p:cNvPr>
          <p:cNvPicPr>
            <a:picLocks noChangeAspect="1"/>
          </p:cNvPicPr>
          <p:nvPr/>
        </p:nvPicPr>
        <p:blipFill>
          <a:blip r:embed="rId3">
            <a:extLst>
              <a:ext uri="{28A0092B-C50C-407E-A947-70E740481C1C}">
                <a14:useLocalDpi xmlns:a14="http://schemas.microsoft.com/office/drawing/2010/main" val="0"/>
              </a:ext>
            </a:extLst>
          </a:blip>
          <a:srcRect b="10741"/>
          <a:stretch/>
        </p:blipFill>
        <p:spPr>
          <a:xfrm>
            <a:off x="919859" y="4090811"/>
            <a:ext cx="5399054" cy="2554546"/>
          </a:xfrm>
          <a:prstGeom prst="rect">
            <a:avLst/>
          </a:prstGeom>
        </p:spPr>
      </p:pic>
      <p:pic>
        <p:nvPicPr>
          <p:cNvPr id="12" name="Picture 11">
            <a:extLst>
              <a:ext uri="{FF2B5EF4-FFF2-40B4-BE49-F238E27FC236}">
                <a16:creationId xmlns:a16="http://schemas.microsoft.com/office/drawing/2014/main" id="{F25E7B54-E734-115B-FCDE-EB99ED948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4090810"/>
            <a:ext cx="5399053" cy="2695243"/>
          </a:xfrm>
          <a:prstGeom prst="rect">
            <a:avLst/>
          </a:prstGeom>
        </p:spPr>
      </p:pic>
      <p:sp>
        <p:nvSpPr>
          <p:cNvPr id="14" name="TextBox 13">
            <a:extLst>
              <a:ext uri="{FF2B5EF4-FFF2-40B4-BE49-F238E27FC236}">
                <a16:creationId xmlns:a16="http://schemas.microsoft.com/office/drawing/2014/main" id="{0E211029-FD79-B34A-98B4-01ECA0376186}"/>
              </a:ext>
            </a:extLst>
          </p:cNvPr>
          <p:cNvSpPr txBox="1"/>
          <p:nvPr/>
        </p:nvSpPr>
        <p:spPr>
          <a:xfrm>
            <a:off x="808402" y="1441490"/>
            <a:ext cx="10575193" cy="3108543"/>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today’s world of competitive sports, athletes require optimal physical health and personalized care to maintain peak performance. </a:t>
            </a:r>
            <a:r>
              <a:rPr lang="en-US" sz="2800" b="1" dirty="0">
                <a:latin typeface="Times New Roman" panose="02020603050405020304" pitchFamily="18" charset="0"/>
                <a:cs typeface="Times New Roman" panose="02020603050405020304" pitchFamily="18" charset="0"/>
              </a:rPr>
              <a:t>Athlete Health Tracking</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Appointment Scheduling Systems</a:t>
            </a:r>
            <a:r>
              <a:rPr lang="en-US" sz="2800" dirty="0">
                <a:latin typeface="Times New Roman" panose="02020603050405020304" pitchFamily="18" charset="0"/>
                <a:cs typeface="Times New Roman" panose="02020603050405020304" pitchFamily="18" charset="0"/>
              </a:rPr>
              <a:t> have become integral tools in managing an athlete’s overall well-being. These systems not only help in monitoring an athlete's physical condition but also streamline appointments with medical professionals, physiotherapists, and trainers.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58008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3A49AF-2CA1-92EE-7FB1-396E1C2F7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 y="0"/>
            <a:ext cx="12177204" cy="6858000"/>
          </a:xfrm>
          <a:prstGeom prst="rect">
            <a:avLst/>
          </a:prstGeom>
        </p:spPr>
      </p:pic>
      <p:sp>
        <p:nvSpPr>
          <p:cNvPr id="4" name="TextBox 3">
            <a:extLst>
              <a:ext uri="{FF2B5EF4-FFF2-40B4-BE49-F238E27FC236}">
                <a16:creationId xmlns:a16="http://schemas.microsoft.com/office/drawing/2014/main" id="{C2F1E670-B35F-67FD-D9C7-B737A3309EA2}"/>
              </a:ext>
            </a:extLst>
          </p:cNvPr>
          <p:cNvSpPr txBox="1"/>
          <p:nvPr/>
        </p:nvSpPr>
        <p:spPr>
          <a:xfrm>
            <a:off x="826881" y="499794"/>
            <a:ext cx="11101262" cy="5016758"/>
          </a:xfrm>
          <a:prstGeom prst="rect">
            <a:avLst/>
          </a:prstGeom>
          <a:noFill/>
        </p:spPr>
        <p:txBody>
          <a:bodyPr wrap="square" rtlCol="0">
            <a:spAutoFit/>
          </a:bodyPr>
          <a:lstStyle/>
          <a:p>
            <a:pPr algn="l"/>
            <a:r>
              <a:rPr lang="en-IN" sz="3200" b="1" i="0" dirty="0">
                <a:solidFill>
                  <a:srgbClr val="111111"/>
                </a:solidFill>
                <a:effectLst/>
                <a:latin typeface="Times New Roman" panose="02020603050405020304" pitchFamily="18" charset="0"/>
                <a:cs typeface="Times New Roman" panose="02020603050405020304" pitchFamily="18" charset="0"/>
              </a:rPr>
              <a:t>Introducing</a:t>
            </a:r>
            <a:r>
              <a:rPr lang="en-US" sz="3200" b="1" i="0" dirty="0">
                <a:solidFill>
                  <a:srgbClr val="111111"/>
                </a:solidFill>
                <a:effectLst/>
                <a:latin typeface="Times New Roman" panose="02020603050405020304" pitchFamily="18" charset="0"/>
                <a:cs typeface="Times New Roman" panose="02020603050405020304" pitchFamily="18" charset="0"/>
              </a:rPr>
              <a:t> the Sports Clinic Appointment Schedule</a:t>
            </a:r>
          </a:p>
          <a:p>
            <a:pPr algn="l"/>
            <a:endParaRPr lang="en-US" sz="3200" b="1" i="0" dirty="0">
              <a:solidFill>
                <a:srgbClr val="11111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1" i="0" dirty="0">
                <a:solidFill>
                  <a:srgbClr val="111111"/>
                </a:solidFill>
                <a:effectLst/>
                <a:latin typeface="Times New Roman" panose="02020603050405020304" pitchFamily="18" charset="0"/>
                <a:cs typeface="Times New Roman" panose="02020603050405020304" pitchFamily="18" charset="0"/>
              </a:rPr>
              <a:t>Objective</a:t>
            </a:r>
            <a:r>
              <a:rPr lang="en-US" sz="3200" b="0" i="0" dirty="0">
                <a:solidFill>
                  <a:srgbClr val="111111"/>
                </a:solidFill>
                <a:effectLst/>
                <a:latin typeface="Times New Roman" panose="02020603050405020304" pitchFamily="18" charset="0"/>
                <a:cs typeface="Times New Roman" panose="02020603050405020304" pitchFamily="18" charset="0"/>
              </a:rPr>
              <a:t>: Design a system to manage clinic appointments for athletes, including scheduling, tracking medical appointments, and monitoring health progress. </a:t>
            </a:r>
          </a:p>
          <a:p>
            <a:pPr algn="l"/>
            <a:endParaRPr lang="en-US" sz="3200" b="0" i="0" dirty="0">
              <a:solidFill>
                <a:srgbClr val="111111"/>
              </a:solidFill>
              <a:effectLst/>
              <a:latin typeface="Times New Roman" panose="02020603050405020304" pitchFamily="18" charset="0"/>
              <a:cs typeface="Times New Roman" panose="02020603050405020304" pitchFamily="18" charset="0"/>
            </a:endParaRPr>
          </a:p>
          <a:p>
            <a:pPr algn="l"/>
            <a:r>
              <a:rPr lang="en-US" sz="3200" b="1" i="0" dirty="0">
                <a:solidFill>
                  <a:srgbClr val="111111"/>
                </a:solidFill>
                <a:effectLst/>
                <a:latin typeface="Times New Roman" panose="02020603050405020304" pitchFamily="18" charset="0"/>
                <a:cs typeface="Times New Roman" panose="02020603050405020304" pitchFamily="18" charset="0"/>
              </a:rPr>
              <a:t>2. Data Models and Functionalities</a:t>
            </a:r>
            <a:r>
              <a:rPr lang="en-US" sz="3200" b="0" i="0" dirty="0">
                <a:solidFill>
                  <a:srgbClr val="111111"/>
                </a:solidFill>
                <a:effectLst/>
                <a:latin typeface="Times New Roman" panose="02020603050405020304" pitchFamily="18" charset="0"/>
                <a:cs typeface="Times New Roman" panose="02020603050405020304" pitchFamily="18" charset="0"/>
              </a:rPr>
              <a:t>: Utilize models for Athlete, Appointment, and Clinic to support CRUD operations, manage appointments by athlete ID, and track health and recovery progress.</a:t>
            </a:r>
          </a:p>
        </p:txBody>
      </p:sp>
      <p:pic>
        <p:nvPicPr>
          <p:cNvPr id="8" name="Picture 7">
            <a:extLst>
              <a:ext uri="{FF2B5EF4-FFF2-40B4-BE49-F238E27FC236}">
                <a16:creationId xmlns:a16="http://schemas.microsoft.com/office/drawing/2014/main" id="{3A49F87E-4CDB-87FB-8C16-AB60D346D114}"/>
              </a:ext>
            </a:extLst>
          </p:cNvPr>
          <p:cNvPicPr>
            <a:picLocks noChangeAspect="1"/>
          </p:cNvPicPr>
          <p:nvPr/>
        </p:nvPicPr>
        <p:blipFill>
          <a:blip r:embed="rId3">
            <a:clrChange>
              <a:clrFrom>
                <a:srgbClr val="000000"/>
              </a:clrFrom>
              <a:clrTo>
                <a:srgbClr val="000000">
                  <a:alpha val="0"/>
                </a:srgbClr>
              </a:clrTo>
            </a:clrChang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8024884" y="5049672"/>
            <a:ext cx="4144922" cy="1808328"/>
          </a:xfrm>
          <a:prstGeom prst="rect">
            <a:avLst/>
          </a:prstGeom>
        </p:spPr>
      </p:pic>
    </p:spTree>
    <p:extLst>
      <p:ext uri="{BB962C8B-B14F-4D97-AF65-F5344CB8AC3E}">
        <p14:creationId xmlns:p14="http://schemas.microsoft.com/office/powerpoint/2010/main" val="368328982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5702FB-FE34-4AAA-71D0-EFE84F2E7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 y="0"/>
            <a:ext cx="12177204" cy="6858000"/>
          </a:xfrm>
          <a:prstGeom prst="rect">
            <a:avLst/>
          </a:prstGeom>
        </p:spPr>
      </p:pic>
      <p:sp>
        <p:nvSpPr>
          <p:cNvPr id="3" name="TextBox 2">
            <a:extLst>
              <a:ext uri="{FF2B5EF4-FFF2-40B4-BE49-F238E27FC236}">
                <a16:creationId xmlns:a16="http://schemas.microsoft.com/office/drawing/2014/main" id="{A8C92491-1C3F-1939-F373-8164C16EF157}"/>
              </a:ext>
            </a:extLst>
          </p:cNvPr>
          <p:cNvSpPr txBox="1"/>
          <p:nvPr/>
        </p:nvSpPr>
        <p:spPr>
          <a:xfrm>
            <a:off x="670560" y="601980"/>
            <a:ext cx="4145280"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Objective </a:t>
            </a:r>
          </a:p>
        </p:txBody>
      </p:sp>
      <p:sp>
        <p:nvSpPr>
          <p:cNvPr id="4" name="TextBox 3">
            <a:extLst>
              <a:ext uri="{FF2B5EF4-FFF2-40B4-BE49-F238E27FC236}">
                <a16:creationId xmlns:a16="http://schemas.microsoft.com/office/drawing/2014/main" id="{5471E6C9-B1CC-11F2-70BA-ED71A2F77EDF}"/>
              </a:ext>
            </a:extLst>
          </p:cNvPr>
          <p:cNvSpPr txBox="1"/>
          <p:nvPr/>
        </p:nvSpPr>
        <p:spPr>
          <a:xfrm>
            <a:off x="445144" y="1637109"/>
            <a:ext cx="11003280" cy="5016758"/>
          </a:xfrm>
          <a:prstGeom prst="rect">
            <a:avLst/>
          </a:prstGeom>
          <a:noFill/>
        </p:spPr>
        <p:txBody>
          <a:bodyPr wrap="square" rtlCol="0">
            <a:spAutoFit/>
          </a:bodyPr>
          <a:lstStyle/>
          <a:p>
            <a:pPr marL="571500" indent="-5715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This Project has been developed for Athletes </a:t>
            </a:r>
          </a:p>
          <a:p>
            <a:pPr marL="571500" indent="-5715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To appointment for a clinic </a:t>
            </a:r>
          </a:p>
          <a:p>
            <a:pPr marL="457200" indent="-457200">
              <a:buFont typeface="Arial" panose="020B0604020202020204" pitchFamily="34" charset="0"/>
              <a:buChar char="•"/>
            </a:pPr>
            <a:r>
              <a:rPr lang="en-US" sz="3200" b="1" i="0" dirty="0">
                <a:solidFill>
                  <a:srgbClr val="111111"/>
                </a:solidFill>
                <a:effectLst/>
                <a:latin typeface="Times New Roman" panose="02020603050405020304" pitchFamily="18" charset="0"/>
                <a:cs typeface="Times New Roman" panose="02020603050405020304" pitchFamily="18" charset="0"/>
              </a:rPr>
              <a:t>Efficient Management</a:t>
            </a:r>
            <a:r>
              <a:rPr lang="en-US" sz="3200" b="0" i="0" dirty="0">
                <a:solidFill>
                  <a:srgbClr val="111111"/>
                </a:solidFill>
                <a:effectLst/>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3200" b="0" i="0" dirty="0">
                <a:solidFill>
                  <a:srgbClr val="111111"/>
                </a:solidFill>
                <a:effectLst/>
                <a:latin typeface="Times New Roman" panose="02020603050405020304" pitchFamily="18" charset="0"/>
                <a:cs typeface="Times New Roman" panose="02020603050405020304" pitchFamily="18" charset="0"/>
              </a:rPr>
              <a:t>Develop a system to efficiently manage clinic appointments, including scheduling and tracking medical appointments for athletes.</a:t>
            </a:r>
          </a:p>
          <a:p>
            <a:pPr marL="457200" indent="-457200" algn="l">
              <a:buFont typeface="Arial" panose="020B0604020202020204" pitchFamily="34" charset="0"/>
              <a:buChar char="•"/>
            </a:pPr>
            <a:r>
              <a:rPr lang="en-US" sz="3200" b="1" i="0" dirty="0">
                <a:solidFill>
                  <a:srgbClr val="111111"/>
                </a:solidFill>
                <a:effectLst/>
                <a:latin typeface="Times New Roman" panose="02020603050405020304" pitchFamily="18" charset="0"/>
                <a:cs typeface="Times New Roman" panose="02020603050405020304" pitchFamily="18" charset="0"/>
              </a:rPr>
              <a:t>Health Monitoring</a:t>
            </a:r>
            <a:r>
              <a:rPr lang="en-US" sz="3200" b="0" i="0" dirty="0">
                <a:solidFill>
                  <a:srgbClr val="111111"/>
                </a:solidFill>
                <a:effectLst/>
                <a:latin typeface="Times New Roman" panose="02020603050405020304" pitchFamily="18" charset="0"/>
                <a:cs typeface="Times New Roman" panose="02020603050405020304" pitchFamily="18" charset="0"/>
              </a:rPr>
              <a:t>: </a:t>
            </a:r>
          </a:p>
          <a:p>
            <a:pPr marL="457200" indent="-457200" algn="l">
              <a:buFont typeface="Wingdings" panose="05000000000000000000" pitchFamily="2" charset="2"/>
              <a:buChar char="Ø"/>
            </a:pPr>
            <a:r>
              <a:rPr lang="en-US" sz="3200" b="0" i="0" dirty="0">
                <a:solidFill>
                  <a:srgbClr val="111111"/>
                </a:solidFill>
                <a:effectLst/>
                <a:latin typeface="Times New Roman" panose="02020603050405020304" pitchFamily="18" charset="0"/>
                <a:cs typeface="Times New Roman" panose="02020603050405020304" pitchFamily="18" charset="0"/>
              </a:rPr>
              <a:t>Implement features to monitor and track the health and recovery progress of athletes</a:t>
            </a:r>
          </a:p>
          <a:p>
            <a:pPr marL="571500" indent="-571500">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46344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012DD4-820A-15E0-E710-33909BC52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989"/>
            <a:ext cx="12177204" cy="6858000"/>
          </a:xfrm>
          <a:prstGeom prst="rect">
            <a:avLst/>
          </a:prstGeom>
        </p:spPr>
      </p:pic>
      <p:sp>
        <p:nvSpPr>
          <p:cNvPr id="5" name="TextBox 4">
            <a:extLst>
              <a:ext uri="{FF2B5EF4-FFF2-40B4-BE49-F238E27FC236}">
                <a16:creationId xmlns:a16="http://schemas.microsoft.com/office/drawing/2014/main" id="{D1496418-A960-AC31-98D6-394657B51D38}"/>
              </a:ext>
            </a:extLst>
          </p:cNvPr>
          <p:cNvSpPr txBox="1"/>
          <p:nvPr/>
        </p:nvSpPr>
        <p:spPr>
          <a:xfrm>
            <a:off x="5638800" y="2674620"/>
            <a:ext cx="914400" cy="914400"/>
          </a:xfrm>
          <a:prstGeom prst="rect">
            <a:avLst/>
          </a:prstGeom>
          <a:noFill/>
        </p:spPr>
        <p:txBody>
          <a:bodyPr wrap="square" rtlCol="0">
            <a:spAutoFit/>
          </a:bodyPr>
          <a:lstStyle/>
          <a:p>
            <a:endParaRPr lang="en-IN" dirty="0"/>
          </a:p>
        </p:txBody>
      </p:sp>
      <p:sp>
        <p:nvSpPr>
          <p:cNvPr id="6" name="Rectangle 1">
            <a:extLst>
              <a:ext uri="{FF2B5EF4-FFF2-40B4-BE49-F238E27FC236}">
                <a16:creationId xmlns:a16="http://schemas.microsoft.com/office/drawing/2014/main" id="{13DC45B2-1B42-7AFF-A6EE-04B9EF70FDC7}"/>
              </a:ext>
            </a:extLst>
          </p:cNvPr>
          <p:cNvSpPr>
            <a:spLocks noChangeArrowheads="1"/>
          </p:cNvSpPr>
          <p:nvPr/>
        </p:nvSpPr>
        <p:spPr bwMode="auto">
          <a:xfrm>
            <a:off x="370764" y="1496139"/>
            <a:ext cx="6589594"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Scheduling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Currently, clinic appointments for athletes are often managed manually, leading to inefficiencies, scheduling conflicts, and potential errors in tracking appointments and health records. </a:t>
            </a:r>
          </a:p>
        </p:txBody>
      </p:sp>
      <p:sp>
        <p:nvSpPr>
          <p:cNvPr id="10" name="TextBox 9">
            <a:extLst>
              <a:ext uri="{FF2B5EF4-FFF2-40B4-BE49-F238E27FC236}">
                <a16:creationId xmlns:a16="http://schemas.microsoft.com/office/drawing/2014/main" id="{CD13DC89-F4B6-8F98-2067-71AED6390538}"/>
              </a:ext>
            </a:extLst>
          </p:cNvPr>
          <p:cNvSpPr txBox="1"/>
          <p:nvPr/>
        </p:nvSpPr>
        <p:spPr>
          <a:xfrm>
            <a:off x="1018946" y="491400"/>
            <a:ext cx="4790537"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System </a:t>
            </a:r>
            <a:r>
              <a:rPr lang="en-US" altLang="en-US" sz="4800" b="1" dirty="0">
                <a:latin typeface="Times New Roman" panose="02020603050405020304" pitchFamily="18" charset="0"/>
                <a:cs typeface="Times New Roman" panose="02020603050405020304" pitchFamily="18" charset="0"/>
              </a:rPr>
              <a:t>:</a:t>
            </a:r>
            <a:endParaRPr kumimoji="0" lang="en-US" altLang="en-US" sz="4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6B43BEC-C116-B255-1E5E-D6B4C0C7EC64}"/>
              </a:ext>
            </a:extLst>
          </p:cNvPr>
          <p:cNvSpPr txBox="1"/>
          <p:nvPr/>
        </p:nvSpPr>
        <p:spPr>
          <a:xfrm>
            <a:off x="370764" y="4056540"/>
            <a:ext cx="6086902" cy="209288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Health Tracking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is a lack of systematic tracking for athletes health and recovery progress, making it difficult to monitor their medical history and recovery milestones effectively. </a:t>
            </a:r>
          </a:p>
        </p:txBody>
      </p:sp>
      <p:pic>
        <p:nvPicPr>
          <p:cNvPr id="3" name="Picture 2">
            <a:extLst>
              <a:ext uri="{FF2B5EF4-FFF2-40B4-BE49-F238E27FC236}">
                <a16:creationId xmlns:a16="http://schemas.microsoft.com/office/drawing/2014/main" id="{3AFCC405-E59D-9376-28D3-3D74729B53E9}"/>
              </a:ext>
            </a:extLst>
          </p:cNvPr>
          <p:cNvPicPr>
            <a:picLocks noChangeAspect="1"/>
          </p:cNvPicPr>
          <p:nvPr/>
        </p:nvPicPr>
        <p:blipFill>
          <a:blip r:embed="rId3">
            <a:extLst>
              <a:ext uri="{28A0092B-C50C-407E-A947-70E740481C1C}">
                <a14:useLocalDpi xmlns:a14="http://schemas.microsoft.com/office/drawing/2010/main" val="0"/>
              </a:ext>
            </a:extLst>
          </a:blip>
          <a:srcRect b="8306"/>
          <a:stretch/>
        </p:blipFill>
        <p:spPr>
          <a:xfrm>
            <a:off x="7176052" y="864704"/>
            <a:ext cx="4363278" cy="2900620"/>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4A9AB01B-815E-5D7F-C56D-67D58CE4DB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6052" y="4066012"/>
            <a:ext cx="4363277" cy="2576987"/>
          </a:xfrm>
          <a:prstGeom prst="rect">
            <a:avLst/>
          </a:prstGeom>
        </p:spPr>
      </p:pic>
    </p:spTree>
    <p:extLst>
      <p:ext uri="{BB962C8B-B14F-4D97-AF65-F5344CB8AC3E}">
        <p14:creationId xmlns:p14="http://schemas.microsoft.com/office/powerpoint/2010/main" val="147744569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8A4A37-53B8-5C4E-7362-FE7152C4B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 y="0"/>
            <a:ext cx="12177204" cy="6858000"/>
          </a:xfrm>
          <a:prstGeom prst="rect">
            <a:avLst/>
          </a:prstGeom>
        </p:spPr>
      </p:pic>
      <p:sp>
        <p:nvSpPr>
          <p:cNvPr id="7" name="TextBox 6">
            <a:extLst>
              <a:ext uri="{FF2B5EF4-FFF2-40B4-BE49-F238E27FC236}">
                <a16:creationId xmlns:a16="http://schemas.microsoft.com/office/drawing/2014/main" id="{F360A6EC-B785-7072-64FC-F76544E3B1FA}"/>
              </a:ext>
            </a:extLst>
          </p:cNvPr>
          <p:cNvSpPr txBox="1"/>
          <p:nvPr/>
        </p:nvSpPr>
        <p:spPr>
          <a:xfrm>
            <a:off x="317310" y="1369984"/>
            <a:ext cx="6820199" cy="2492990"/>
          </a:xfrm>
          <a:prstGeom prst="rect">
            <a:avLst/>
          </a:prstGeom>
          <a:noFill/>
        </p:spPr>
        <p:txBody>
          <a:bodyPr wrap="square" rtlCol="0">
            <a:spAutoFit/>
          </a:bodyPr>
          <a:lstStyle/>
          <a:p>
            <a:pPr algn="l">
              <a:buFont typeface="+mj-lt"/>
              <a:buAutoNum type="arabicPeriod"/>
            </a:pPr>
            <a:r>
              <a:rPr lang="en-US" sz="2600" b="1" i="0" dirty="0">
                <a:solidFill>
                  <a:srgbClr val="111111"/>
                </a:solidFill>
                <a:effectLst/>
                <a:latin typeface="Times New Roman" panose="02020603050405020304" pitchFamily="18" charset="0"/>
                <a:cs typeface="Times New Roman" panose="02020603050405020304" pitchFamily="18" charset="0"/>
              </a:rPr>
              <a:t> Automated Scheduling</a:t>
            </a:r>
            <a:r>
              <a:rPr lang="en-US" sz="2600" b="0" i="0" dirty="0">
                <a:solidFill>
                  <a:srgbClr val="111111"/>
                </a:solidFill>
                <a:effectLst/>
                <a:latin typeface="Times New Roman" panose="02020603050405020304" pitchFamily="18" charset="0"/>
                <a:cs typeface="Times New Roman" panose="02020603050405020304" pitchFamily="18" charset="0"/>
              </a:rPr>
              <a:t>: </a:t>
            </a:r>
          </a:p>
          <a:p>
            <a:pPr algn="l"/>
            <a:r>
              <a:rPr lang="en-US" sz="2600" b="0" i="0" dirty="0">
                <a:solidFill>
                  <a:srgbClr val="111111"/>
                </a:solidFill>
                <a:effectLst/>
                <a:latin typeface="Times New Roman" panose="02020603050405020304" pitchFamily="18" charset="0"/>
                <a:cs typeface="Times New Roman" panose="02020603050405020304" pitchFamily="18" charset="0"/>
              </a:rPr>
              <a:t>Implement an automated system for managing clinic appointments, reducing errors and improving efficiency in scheduling and tracking medical appointments for athletes.</a:t>
            </a:r>
          </a:p>
          <a:p>
            <a:endParaRPr lang="en-IN" sz="2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8B92843-698F-4E54-C3AE-864AFB7098B0}"/>
              </a:ext>
            </a:extLst>
          </p:cNvPr>
          <p:cNvSpPr txBox="1"/>
          <p:nvPr/>
        </p:nvSpPr>
        <p:spPr>
          <a:xfrm>
            <a:off x="810744" y="230751"/>
            <a:ext cx="5080710" cy="830997"/>
          </a:xfrm>
          <a:prstGeom prst="rect">
            <a:avLst/>
          </a:prstGeom>
          <a:noFill/>
        </p:spPr>
        <p:txBody>
          <a:bodyPr wrap="square">
            <a:spAutoFit/>
          </a:bodyPr>
          <a:lstStyle/>
          <a:p>
            <a:r>
              <a:rPr lang="en-US" sz="4800" b="1" i="0" dirty="0">
                <a:solidFill>
                  <a:srgbClr val="111111"/>
                </a:solidFill>
                <a:effectLst/>
                <a:latin typeface="Times New Roman" panose="02020603050405020304" pitchFamily="18" charset="0"/>
                <a:cs typeface="Times New Roman" panose="02020603050405020304" pitchFamily="18" charset="0"/>
              </a:rPr>
              <a:t>Proposed</a:t>
            </a:r>
            <a:r>
              <a:rPr lang="en-US" sz="3200" b="1" i="0" dirty="0">
                <a:solidFill>
                  <a:srgbClr val="111111"/>
                </a:solidFill>
                <a:effectLst/>
                <a:latin typeface="Times New Roman" panose="02020603050405020304" pitchFamily="18" charset="0"/>
                <a:cs typeface="Times New Roman" panose="02020603050405020304" pitchFamily="18" charset="0"/>
              </a:rPr>
              <a:t> </a:t>
            </a:r>
            <a:r>
              <a:rPr lang="en-US" sz="4800" b="1" dirty="0">
                <a:solidFill>
                  <a:srgbClr val="111111"/>
                </a:solidFill>
                <a:latin typeface="Times New Roman" panose="02020603050405020304" pitchFamily="18" charset="0"/>
                <a:cs typeface="Times New Roman" panose="02020603050405020304" pitchFamily="18" charset="0"/>
              </a:rPr>
              <a:t>S</a:t>
            </a:r>
            <a:r>
              <a:rPr lang="en-US" sz="4800" b="1" i="0" dirty="0">
                <a:solidFill>
                  <a:srgbClr val="111111"/>
                </a:solidFill>
                <a:effectLst/>
                <a:latin typeface="Times New Roman" panose="02020603050405020304" pitchFamily="18" charset="0"/>
                <a:cs typeface="Times New Roman" panose="02020603050405020304" pitchFamily="18" charset="0"/>
              </a:rPr>
              <a:t>ystem:</a:t>
            </a:r>
            <a:endParaRPr lang="en-IN" sz="3200" dirty="0"/>
          </a:p>
        </p:txBody>
      </p:sp>
      <p:sp>
        <p:nvSpPr>
          <p:cNvPr id="3" name="TextBox 2">
            <a:extLst>
              <a:ext uri="{FF2B5EF4-FFF2-40B4-BE49-F238E27FC236}">
                <a16:creationId xmlns:a16="http://schemas.microsoft.com/office/drawing/2014/main" id="{33268B72-E621-F87E-058D-C64BDE35626C}"/>
              </a:ext>
            </a:extLst>
          </p:cNvPr>
          <p:cNvSpPr txBox="1"/>
          <p:nvPr/>
        </p:nvSpPr>
        <p:spPr>
          <a:xfrm>
            <a:off x="317310" y="3831385"/>
            <a:ext cx="6370093" cy="2092881"/>
          </a:xfrm>
          <a:prstGeom prst="rect">
            <a:avLst/>
          </a:prstGeom>
          <a:noFill/>
        </p:spPr>
        <p:txBody>
          <a:bodyPr wrap="square">
            <a:spAutoFit/>
          </a:bodyPr>
          <a:lstStyle/>
          <a:p>
            <a:pPr algn="l"/>
            <a:r>
              <a:rPr lang="en-US" sz="2600" b="1" i="0" dirty="0">
                <a:solidFill>
                  <a:srgbClr val="111111"/>
                </a:solidFill>
                <a:effectLst/>
                <a:latin typeface="Times New Roman" panose="02020603050405020304" pitchFamily="18" charset="0"/>
                <a:cs typeface="Times New Roman" panose="02020603050405020304" pitchFamily="18" charset="0"/>
              </a:rPr>
              <a:t>2. Comprehensive Health Tracking</a:t>
            </a:r>
            <a:r>
              <a:rPr lang="en-US" sz="2600" b="0" i="0" dirty="0">
                <a:solidFill>
                  <a:srgbClr val="111111"/>
                </a:solidFill>
                <a:effectLst/>
                <a:latin typeface="Times New Roman" panose="02020603050405020304" pitchFamily="18" charset="0"/>
                <a:cs typeface="Times New Roman" panose="02020603050405020304" pitchFamily="18" charset="0"/>
              </a:rPr>
              <a:t>: Develop features to systematically monitor and record athletes health and recovery progress, providing a detailed and accessible medical history.</a:t>
            </a:r>
          </a:p>
        </p:txBody>
      </p:sp>
      <p:pic>
        <p:nvPicPr>
          <p:cNvPr id="5" name="Picture 4">
            <a:extLst>
              <a:ext uri="{FF2B5EF4-FFF2-40B4-BE49-F238E27FC236}">
                <a16:creationId xmlns:a16="http://schemas.microsoft.com/office/drawing/2014/main" id="{7E26338B-DCA6-B176-1437-5E2336DCD114}"/>
              </a:ext>
            </a:extLst>
          </p:cNvPr>
          <p:cNvPicPr>
            <a:picLocks noChangeAspect="1"/>
          </p:cNvPicPr>
          <p:nvPr/>
        </p:nvPicPr>
        <p:blipFill>
          <a:blip r:embed="rId3">
            <a:extLst>
              <a:ext uri="{28A0092B-C50C-407E-A947-70E740481C1C}">
                <a14:useLocalDpi xmlns:a14="http://schemas.microsoft.com/office/drawing/2010/main" val="0"/>
              </a:ext>
            </a:extLst>
          </a:blip>
          <a:srcRect l="1812" t="4206" r="2482" b="4349"/>
          <a:stretch/>
        </p:blipFill>
        <p:spPr>
          <a:xfrm>
            <a:off x="6808304" y="646249"/>
            <a:ext cx="5187287" cy="30014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0390153B-4CD6-DCF9-A61C-69765BA743AE}"/>
              </a:ext>
            </a:extLst>
          </p:cNvPr>
          <p:cNvPicPr>
            <a:picLocks noChangeAspect="1"/>
          </p:cNvPicPr>
          <p:nvPr/>
        </p:nvPicPr>
        <p:blipFill>
          <a:blip r:embed="rId4">
            <a:extLst>
              <a:ext uri="{28A0092B-C50C-407E-A947-70E740481C1C}">
                <a14:useLocalDpi xmlns:a14="http://schemas.microsoft.com/office/drawing/2010/main" val="0"/>
              </a:ext>
            </a:extLst>
          </a:blip>
          <a:srcRect b="7424"/>
          <a:stretch/>
        </p:blipFill>
        <p:spPr>
          <a:xfrm>
            <a:off x="6808304" y="4379418"/>
            <a:ext cx="5066385" cy="2217195"/>
          </a:xfrm>
          <a:prstGeom prst="rect">
            <a:avLst/>
          </a:prstGeom>
          <a:ln>
            <a:noFill/>
          </a:ln>
          <a:effectLst>
            <a:softEdge rad="112500"/>
          </a:effectLst>
        </p:spPr>
      </p:pic>
    </p:spTree>
    <p:extLst>
      <p:ext uri="{BB962C8B-B14F-4D97-AF65-F5344CB8AC3E}">
        <p14:creationId xmlns:p14="http://schemas.microsoft.com/office/powerpoint/2010/main" val="1453684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A895C6-078C-9B59-5D81-FF1EA8807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 y="0"/>
            <a:ext cx="12177204" cy="6858000"/>
          </a:xfrm>
          <a:prstGeom prst="rect">
            <a:avLst/>
          </a:prstGeom>
        </p:spPr>
      </p:pic>
      <p:sp>
        <p:nvSpPr>
          <p:cNvPr id="3" name="TextBox 2">
            <a:extLst>
              <a:ext uri="{FF2B5EF4-FFF2-40B4-BE49-F238E27FC236}">
                <a16:creationId xmlns:a16="http://schemas.microsoft.com/office/drawing/2014/main" id="{F8CF6482-0856-54AD-FC17-E304E7423860}"/>
              </a:ext>
            </a:extLst>
          </p:cNvPr>
          <p:cNvSpPr txBox="1"/>
          <p:nvPr/>
        </p:nvSpPr>
        <p:spPr>
          <a:xfrm>
            <a:off x="1028700" y="1659285"/>
            <a:ext cx="9761220" cy="3539430"/>
          </a:xfrm>
          <a:prstGeom prst="rect">
            <a:avLst/>
          </a:prstGeom>
          <a:noFill/>
        </p:spPr>
        <p:txBody>
          <a:bodyPr wrap="square" rtlCol="0">
            <a:spAutoFit/>
          </a:bodyPr>
          <a:lstStyle/>
          <a:p>
            <a:pPr algn="just"/>
            <a:r>
              <a:rPr lang="en-US" sz="3200" b="0" dirty="0">
                <a:solidFill>
                  <a:schemeClr val="tx1">
                    <a:lumMod val="95000"/>
                    <a:lumOff val="5000"/>
                  </a:schemeClr>
                </a:solidFill>
                <a:effectLst/>
                <a:latin typeface="Times New Roman" panose="02020603050405020304" pitchFamily="18" charset="0"/>
                <a:cs typeface="Times New Roman" panose="02020603050405020304" pitchFamily="18" charset="0"/>
              </a:rPr>
              <a:t>The vision for this project is to create a streamlined and efficient system for managing clinic appointments and tracking athletes health. By automating scheduling and providing comprehensive health tracking, the system aims to reduce administrative burdens and enhance the quality of care athletes receive, ensuring timely and effective medical attention.</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173DE57-09BF-9A25-A25B-6069DF90BBC7}"/>
              </a:ext>
            </a:extLst>
          </p:cNvPr>
          <p:cNvSpPr txBox="1"/>
          <p:nvPr/>
        </p:nvSpPr>
        <p:spPr>
          <a:xfrm>
            <a:off x="1028700" y="612845"/>
            <a:ext cx="2544417" cy="830997"/>
          </a:xfrm>
          <a:prstGeom prst="rect">
            <a:avLst/>
          </a:prstGeom>
          <a:noFill/>
        </p:spPr>
        <p:txBody>
          <a:bodyPr wrap="square" rtlCol="0">
            <a:spAutoFit/>
          </a:bodyPr>
          <a:lstStyle/>
          <a:p>
            <a:r>
              <a:rPr lang="en-IN" sz="4800" b="1" dirty="0">
                <a:solidFill>
                  <a:schemeClr val="tx1">
                    <a:lumMod val="95000"/>
                    <a:lumOff val="5000"/>
                  </a:schemeClr>
                </a:solidFill>
                <a:latin typeface="Times New Roman" panose="02020603050405020304" pitchFamily="18" charset="0"/>
                <a:cs typeface="Times New Roman" panose="02020603050405020304" pitchFamily="18" charset="0"/>
              </a:rPr>
              <a:t>Vision </a:t>
            </a:r>
          </a:p>
        </p:txBody>
      </p:sp>
    </p:spTree>
    <p:extLst>
      <p:ext uri="{BB962C8B-B14F-4D97-AF65-F5344CB8AC3E}">
        <p14:creationId xmlns:p14="http://schemas.microsoft.com/office/powerpoint/2010/main" val="345474996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5A6FD-892C-0158-3129-6343F3520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 y="0"/>
            <a:ext cx="12177204" cy="6858000"/>
          </a:xfrm>
          <a:prstGeom prst="rect">
            <a:avLst/>
          </a:prstGeom>
        </p:spPr>
      </p:pic>
      <p:sp>
        <p:nvSpPr>
          <p:cNvPr id="15" name="Rectangle: Rounded Corners 14">
            <a:extLst>
              <a:ext uri="{FF2B5EF4-FFF2-40B4-BE49-F238E27FC236}">
                <a16:creationId xmlns:a16="http://schemas.microsoft.com/office/drawing/2014/main" id="{11C6D708-5BEC-7FC0-B189-C7A9235EB3A4}"/>
              </a:ext>
            </a:extLst>
          </p:cNvPr>
          <p:cNvSpPr/>
          <p:nvPr/>
        </p:nvSpPr>
        <p:spPr>
          <a:xfrm>
            <a:off x="2666106" y="4690571"/>
            <a:ext cx="2885194" cy="2165860"/>
          </a:xfrm>
          <a:prstGeom prst="round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3ABF18E7-318F-2E90-C5A1-FE1E97E79FBB}"/>
              </a:ext>
            </a:extLst>
          </p:cNvPr>
          <p:cNvSpPr/>
          <p:nvPr/>
        </p:nvSpPr>
        <p:spPr>
          <a:xfrm>
            <a:off x="7663992" y="859379"/>
            <a:ext cx="3980288" cy="4754834"/>
          </a:xfrm>
          <a:prstGeom prst="round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75629BC6-961B-C3BB-3C9E-248D9019EE71}"/>
              </a:ext>
            </a:extLst>
          </p:cNvPr>
          <p:cNvSpPr/>
          <p:nvPr/>
        </p:nvSpPr>
        <p:spPr>
          <a:xfrm>
            <a:off x="366568" y="856551"/>
            <a:ext cx="3433890" cy="3495466"/>
          </a:xfrm>
          <a:prstGeom prst="round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F224349F-9E95-17DB-969C-327AF75193C5}"/>
              </a:ext>
            </a:extLst>
          </p:cNvPr>
          <p:cNvSpPr/>
          <p:nvPr/>
        </p:nvSpPr>
        <p:spPr>
          <a:xfrm>
            <a:off x="4243222" y="861898"/>
            <a:ext cx="2401509" cy="3041758"/>
          </a:xfrm>
          <a:prstGeom prst="round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3B861AD-62AB-E832-9C79-FBBC4DB30E04}"/>
              </a:ext>
            </a:extLst>
          </p:cNvPr>
          <p:cNvSpPr txBox="1"/>
          <p:nvPr/>
        </p:nvSpPr>
        <p:spPr>
          <a:xfrm>
            <a:off x="433808" y="856550"/>
            <a:ext cx="3421381" cy="3477875"/>
          </a:xfrm>
          <a:prstGeom prst="rect">
            <a:avLst/>
          </a:prstGeom>
          <a:noFill/>
          <a:ln>
            <a:noFill/>
          </a:ln>
        </p:spPr>
        <p:txBody>
          <a:bodyPr wrap="square">
            <a:spAutoFit/>
          </a:bodyPr>
          <a:lstStyle/>
          <a:p>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Athlete     </a:t>
            </a:r>
          </a:p>
          <a:p>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athlete_id     </a:t>
            </a:r>
          </a:p>
          <a:p>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 name           </a:t>
            </a:r>
          </a:p>
          <a:p>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 age            </a:t>
            </a:r>
          </a:p>
          <a:p>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 sport          </a:t>
            </a:r>
          </a:p>
          <a:p>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 health_progress </a:t>
            </a:r>
          </a:p>
          <a:p>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a:t>
            </a:r>
          </a:p>
          <a:p>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add_health_progress()  </a:t>
            </a:r>
          </a:p>
          <a:p>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view_health_progress() </a:t>
            </a:r>
          </a:p>
          <a:p>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8F87AA25-AA09-0FA2-97B8-ACFCE700A2E9}"/>
              </a:ext>
            </a:extLst>
          </p:cNvPr>
          <p:cNvSpPr txBox="1"/>
          <p:nvPr/>
        </p:nvSpPr>
        <p:spPr>
          <a:xfrm>
            <a:off x="4168164" y="879311"/>
            <a:ext cx="2667768" cy="2800767"/>
          </a:xfrm>
          <a:prstGeom prst="rect">
            <a:avLst/>
          </a:prstGeom>
          <a:noFill/>
          <a:ln>
            <a:noFill/>
          </a:ln>
        </p:spPr>
        <p:txBody>
          <a:bodyPr wrap="square" rtlCol="0">
            <a:spAutoFit/>
          </a:bodyPr>
          <a:lstStyle/>
          <a:p>
            <a:r>
              <a:rPr lang="en-IN" sz="2200" dirty="0">
                <a:latin typeface="Times New Roman" panose="02020603050405020304" pitchFamily="18" charset="0"/>
                <a:cs typeface="Times New Roman" panose="02020603050405020304" pitchFamily="18" charset="0"/>
              </a:rPr>
              <a:t>    Appointment       </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 appointment_id   </a:t>
            </a:r>
          </a:p>
          <a:p>
            <a:r>
              <a:rPr lang="en-IN" sz="2200" dirty="0">
                <a:latin typeface="Times New Roman" panose="02020603050405020304" pitchFamily="18" charset="0"/>
                <a:cs typeface="Times New Roman" panose="02020603050405020304" pitchFamily="18" charset="0"/>
              </a:rPr>
              <a:t> - athlete_id             </a:t>
            </a:r>
          </a:p>
          <a:p>
            <a:r>
              <a:rPr lang="en-IN" sz="2200" dirty="0">
                <a:latin typeface="Times New Roman" panose="02020603050405020304" pitchFamily="18" charset="0"/>
                <a:cs typeface="Times New Roman" panose="02020603050405020304" pitchFamily="18" charset="0"/>
              </a:rPr>
              <a:t> - date            </a:t>
            </a:r>
          </a:p>
          <a:p>
            <a:r>
              <a:rPr lang="en-IN" sz="2200" dirty="0">
                <a:latin typeface="Times New Roman" panose="02020603050405020304" pitchFamily="18" charset="0"/>
                <a:cs typeface="Times New Roman" panose="02020603050405020304" pitchFamily="18" charset="0"/>
              </a:rPr>
              <a:t> - time            </a:t>
            </a:r>
          </a:p>
          <a:p>
            <a:r>
              <a:rPr lang="en-IN" sz="2200" dirty="0">
                <a:latin typeface="Times New Roman" panose="02020603050405020304" pitchFamily="18" charset="0"/>
                <a:cs typeface="Times New Roman" panose="02020603050405020304" pitchFamily="18" charset="0"/>
              </a:rPr>
              <a:t> - reason          </a:t>
            </a:r>
          </a:p>
          <a:p>
            <a:r>
              <a:rPr lang="en-IN" sz="22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64002D95-7478-CC65-B84C-DE1D6DDC67E0}"/>
              </a:ext>
            </a:extLst>
          </p:cNvPr>
          <p:cNvSpPr txBox="1"/>
          <p:nvPr/>
        </p:nvSpPr>
        <p:spPr>
          <a:xfrm>
            <a:off x="7663992" y="783380"/>
            <a:ext cx="4152901" cy="4832092"/>
          </a:xfrm>
          <a:prstGeom prst="rect">
            <a:avLst/>
          </a:prstGeom>
          <a:noFill/>
          <a:ln>
            <a:noFill/>
          </a:ln>
        </p:spPr>
        <p:txBody>
          <a:bodyPr wrap="square">
            <a:spAutoFit/>
          </a:bodyPr>
          <a:lstStyle/>
          <a:p>
            <a:r>
              <a:rPr lang="en-IN" sz="2200" dirty="0">
                <a:latin typeface="Times New Roman" panose="02020603050405020304" pitchFamily="18" charset="0"/>
                <a:cs typeface="Times New Roman" panose="02020603050405020304" pitchFamily="18" charset="0"/>
              </a:rPr>
              <a:t>      Clinic      </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 athletes        </a:t>
            </a:r>
          </a:p>
          <a:p>
            <a:r>
              <a:rPr lang="en-IN" sz="2200" dirty="0">
                <a:latin typeface="Times New Roman" panose="02020603050405020304" pitchFamily="18" charset="0"/>
                <a:cs typeface="Times New Roman" panose="02020603050405020304" pitchFamily="18" charset="0"/>
              </a:rPr>
              <a:t>  -appointments    </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 add_athlete()                     </a:t>
            </a:r>
          </a:p>
          <a:p>
            <a:r>
              <a:rPr lang="en-IN" sz="2200" dirty="0">
                <a:latin typeface="Times New Roman" panose="02020603050405020304" pitchFamily="18" charset="0"/>
                <a:cs typeface="Times New Roman" panose="02020603050405020304" pitchFamily="18" charset="0"/>
              </a:rPr>
              <a:t> - create_appointment()              </a:t>
            </a:r>
          </a:p>
          <a:p>
            <a:r>
              <a:rPr lang="en-IN" sz="2200" dirty="0">
                <a:latin typeface="Times New Roman" panose="02020603050405020304" pitchFamily="18" charset="0"/>
                <a:cs typeface="Times New Roman" panose="02020603050405020304" pitchFamily="18" charset="0"/>
              </a:rPr>
              <a:t> - read_appointment()                </a:t>
            </a:r>
          </a:p>
          <a:p>
            <a:r>
              <a:rPr lang="en-IN" sz="2200" dirty="0">
                <a:latin typeface="Times New Roman" panose="02020603050405020304" pitchFamily="18" charset="0"/>
                <a:cs typeface="Times New Roman" panose="02020603050405020304" pitchFamily="18" charset="0"/>
              </a:rPr>
              <a:t> - update_appointment()              </a:t>
            </a:r>
          </a:p>
          <a:p>
            <a:r>
              <a:rPr lang="en-IN" sz="2200" dirty="0">
                <a:latin typeface="Times New Roman" panose="02020603050405020304" pitchFamily="18" charset="0"/>
                <a:cs typeface="Times New Roman" panose="02020603050405020304" pitchFamily="18" charset="0"/>
              </a:rPr>
              <a:t> - delete_appointment()</a:t>
            </a:r>
          </a:p>
          <a:p>
            <a:r>
              <a:rPr lang="en-IN" sz="2200" dirty="0">
                <a:latin typeface="Times New Roman" panose="02020603050405020304" pitchFamily="18" charset="0"/>
                <a:cs typeface="Times New Roman" panose="02020603050405020304" pitchFamily="18" charset="0"/>
              </a:rPr>
              <a:t> - manage_medical_appointment() </a:t>
            </a:r>
          </a:p>
          <a:p>
            <a:r>
              <a:rPr lang="en-IN" sz="2200" dirty="0">
                <a:latin typeface="Times New Roman" panose="02020603050405020304" pitchFamily="18" charset="0"/>
                <a:cs typeface="Times New Roman" panose="02020603050405020304" pitchFamily="18" charset="0"/>
              </a:rPr>
              <a:t> - track_health_progress()            </a:t>
            </a:r>
          </a:p>
          <a:p>
            <a:r>
              <a:rPr lang="en-IN" sz="2200" dirty="0">
                <a:latin typeface="Times New Roman" panose="02020603050405020304" pitchFamily="18" charset="0"/>
                <a:cs typeface="Times New Roman" panose="02020603050405020304" pitchFamily="18" charset="0"/>
              </a:rPr>
              <a:t> - get_athlete()                     </a:t>
            </a:r>
          </a:p>
          <a:p>
            <a:r>
              <a:rPr lang="en-IN" sz="22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BE808413-B66C-FF9B-2711-B18C3EF98CE2}"/>
              </a:ext>
            </a:extLst>
          </p:cNvPr>
          <p:cNvSpPr txBox="1"/>
          <p:nvPr/>
        </p:nvSpPr>
        <p:spPr>
          <a:xfrm>
            <a:off x="2679809" y="4672979"/>
            <a:ext cx="2885194" cy="2123658"/>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 User Interaction </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 Command Loop   </a:t>
            </a:r>
          </a:p>
          <a:p>
            <a:r>
              <a:rPr lang="en-IN" sz="2200" dirty="0">
                <a:latin typeface="Times New Roman" panose="02020603050405020304" pitchFamily="18" charset="0"/>
                <a:cs typeface="Times New Roman" panose="02020603050405020304" pitchFamily="18" charset="0"/>
              </a:rPr>
              <a:t> - Menu Options    </a:t>
            </a:r>
          </a:p>
          <a:p>
            <a:r>
              <a:rPr lang="en-IN" sz="2200" dirty="0">
                <a:latin typeface="Times New Roman" panose="02020603050405020304" pitchFamily="18" charset="0"/>
                <a:cs typeface="Times New Roman" panose="02020603050405020304" pitchFamily="18" charset="0"/>
              </a:rPr>
              <a:t> - Input Prompts   </a:t>
            </a:r>
          </a:p>
          <a:p>
            <a:r>
              <a:rPr lang="en-IN" sz="2200" dirty="0">
                <a:latin typeface="Times New Roman" panose="02020603050405020304" pitchFamily="18" charset="0"/>
                <a:cs typeface="Times New Roman" panose="02020603050405020304" pitchFamily="18" charset="0"/>
              </a:rPr>
              <a:t>----------------------------</a:t>
            </a:r>
          </a:p>
        </p:txBody>
      </p:sp>
      <p:pic>
        <p:nvPicPr>
          <p:cNvPr id="14" name="Graphic 13" descr="Line arrow: Straight with solid fill">
            <a:extLst>
              <a:ext uri="{FF2B5EF4-FFF2-40B4-BE49-F238E27FC236}">
                <a16:creationId xmlns:a16="http://schemas.microsoft.com/office/drawing/2014/main" id="{7A92E3D2-A5B8-4A25-34BE-F568BD0981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3445530" y="1822494"/>
            <a:ext cx="773940" cy="914400"/>
          </a:xfrm>
          <a:prstGeom prst="rect">
            <a:avLst/>
          </a:prstGeom>
        </p:spPr>
      </p:pic>
      <p:pic>
        <p:nvPicPr>
          <p:cNvPr id="3" name="Graphic 2" descr="Line arrow: Straight with solid fill">
            <a:extLst>
              <a:ext uri="{FF2B5EF4-FFF2-40B4-BE49-F238E27FC236}">
                <a16:creationId xmlns:a16="http://schemas.microsoft.com/office/drawing/2014/main" id="{236F90C1-CA90-759A-78B7-D768F731A0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6761937" y="1789104"/>
            <a:ext cx="773940" cy="914400"/>
          </a:xfrm>
          <a:prstGeom prst="rect">
            <a:avLst/>
          </a:prstGeom>
        </p:spPr>
      </p:pic>
      <p:pic>
        <p:nvPicPr>
          <p:cNvPr id="4" name="Graphic 3" descr="Line arrow: Straight with solid fill">
            <a:extLst>
              <a:ext uri="{FF2B5EF4-FFF2-40B4-BE49-F238E27FC236}">
                <a16:creationId xmlns:a16="http://schemas.microsoft.com/office/drawing/2014/main" id="{0C1619BB-1525-2312-F31E-FBFAAA7C98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1441" y="5084475"/>
            <a:ext cx="1940991" cy="914400"/>
          </a:xfrm>
          <a:prstGeom prst="rect">
            <a:avLst/>
          </a:prstGeom>
        </p:spPr>
      </p:pic>
      <p:sp>
        <p:nvSpPr>
          <p:cNvPr id="2" name="TextBox 1">
            <a:extLst>
              <a:ext uri="{FF2B5EF4-FFF2-40B4-BE49-F238E27FC236}">
                <a16:creationId xmlns:a16="http://schemas.microsoft.com/office/drawing/2014/main" id="{DCA70086-D922-0C1C-384E-76F6897D7915}"/>
              </a:ext>
            </a:extLst>
          </p:cNvPr>
          <p:cNvSpPr txBox="1"/>
          <p:nvPr/>
        </p:nvSpPr>
        <p:spPr>
          <a:xfrm>
            <a:off x="315262" y="119458"/>
            <a:ext cx="7395723"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Project Architecture Diagram :</a:t>
            </a:r>
          </a:p>
        </p:txBody>
      </p:sp>
    </p:spTree>
    <p:extLst>
      <p:ext uri="{BB962C8B-B14F-4D97-AF65-F5344CB8AC3E}">
        <p14:creationId xmlns:p14="http://schemas.microsoft.com/office/powerpoint/2010/main" val="231574047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BBC0A8-F7CF-7664-B223-1E5A5CBFD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8" y="0"/>
            <a:ext cx="12177204" cy="6858000"/>
          </a:xfrm>
          <a:prstGeom prst="rect">
            <a:avLst/>
          </a:prstGeom>
        </p:spPr>
      </p:pic>
      <p:sp>
        <p:nvSpPr>
          <p:cNvPr id="4" name="TextBox 3">
            <a:extLst>
              <a:ext uri="{FF2B5EF4-FFF2-40B4-BE49-F238E27FC236}">
                <a16:creationId xmlns:a16="http://schemas.microsoft.com/office/drawing/2014/main" id="{2DC2958D-1090-82D5-04C3-3CC53E004969}"/>
              </a:ext>
            </a:extLst>
          </p:cNvPr>
          <p:cNvSpPr txBox="1"/>
          <p:nvPr/>
        </p:nvSpPr>
        <p:spPr>
          <a:xfrm>
            <a:off x="1302026" y="1033669"/>
            <a:ext cx="513853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Software</a:t>
            </a:r>
            <a:r>
              <a:rPr lang="en-IN" sz="3200"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Requirements</a:t>
            </a:r>
            <a:r>
              <a:rPr lang="en-IN" sz="32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55F1FA55-BAFF-1E1C-CF3F-45B0613185B1}"/>
              </a:ext>
            </a:extLst>
          </p:cNvPr>
          <p:cNvSpPr txBox="1"/>
          <p:nvPr/>
        </p:nvSpPr>
        <p:spPr>
          <a:xfrm>
            <a:off x="2047461" y="1970174"/>
            <a:ext cx="5019261" cy="1077218"/>
          </a:xfrm>
          <a:prstGeom prst="rect">
            <a:avLst/>
          </a:prstGeom>
          <a:noFill/>
        </p:spPr>
        <p:txBody>
          <a:bodyPr wrap="square" rtlCol="0">
            <a:spAutoFit/>
          </a:bodyPr>
          <a:lstStyle/>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Python 3.12.6 (64-bits)</a:t>
            </a:r>
          </a:p>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Visual Studio Code </a:t>
            </a:r>
          </a:p>
        </p:txBody>
      </p:sp>
      <p:sp>
        <p:nvSpPr>
          <p:cNvPr id="6" name="TextBox 5">
            <a:extLst>
              <a:ext uri="{FF2B5EF4-FFF2-40B4-BE49-F238E27FC236}">
                <a16:creationId xmlns:a16="http://schemas.microsoft.com/office/drawing/2014/main" id="{1955510A-5FE8-8735-F1ED-990E08E0301C}"/>
              </a:ext>
            </a:extLst>
          </p:cNvPr>
          <p:cNvSpPr txBox="1"/>
          <p:nvPr/>
        </p:nvSpPr>
        <p:spPr>
          <a:xfrm>
            <a:off x="1431235" y="3709290"/>
            <a:ext cx="513853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Hardware</a:t>
            </a:r>
            <a:r>
              <a:rPr lang="en-IN" sz="3200"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Requirements</a:t>
            </a:r>
            <a:r>
              <a:rPr lang="en-IN" sz="32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B3FC1606-0208-F160-84B9-9D32CBC9453F}"/>
              </a:ext>
            </a:extLst>
          </p:cNvPr>
          <p:cNvSpPr txBox="1"/>
          <p:nvPr/>
        </p:nvSpPr>
        <p:spPr>
          <a:xfrm>
            <a:off x="2047461" y="4791202"/>
            <a:ext cx="6013174" cy="1569660"/>
          </a:xfrm>
          <a:prstGeom prst="rect">
            <a:avLst/>
          </a:prstGeom>
          <a:noFill/>
        </p:spPr>
        <p:txBody>
          <a:bodyPr wrap="square" rtlCol="0">
            <a:spAutoFit/>
          </a:bodyPr>
          <a:lstStyle/>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Processor    : Intel i5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12</a:t>
            </a:r>
            <a:r>
              <a:rPr lang="en-IN" sz="3200" baseline="30000" dirty="0">
                <a:effectLst/>
                <a:latin typeface="Times New Roman" panose="02020603050405020304" pitchFamily="18" charset="0"/>
                <a:ea typeface="Calibri" panose="020F0502020204030204" pitchFamily="34" charset="0"/>
                <a:cs typeface="Times New Roman" panose="02020603050405020304" pitchFamily="18" charset="0"/>
              </a:rPr>
              <a:t>th </a:t>
            </a:r>
            <a:r>
              <a:rPr lang="en-IN" sz="3200" dirty="0">
                <a:latin typeface="Times New Roman" panose="02020603050405020304" pitchFamily="18" charset="0"/>
                <a:cs typeface="Times New Roman" panose="02020603050405020304" pitchFamily="18" charset="0"/>
              </a:rPr>
              <a:t>Gen</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Ram 	      : 8 GB</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Hard Drive : 512 GB SSD</a:t>
            </a:r>
          </a:p>
        </p:txBody>
      </p:sp>
      <p:pic>
        <p:nvPicPr>
          <p:cNvPr id="8" name="Picture 7">
            <a:extLst>
              <a:ext uri="{FF2B5EF4-FFF2-40B4-BE49-F238E27FC236}">
                <a16:creationId xmlns:a16="http://schemas.microsoft.com/office/drawing/2014/main" id="{863E2FA7-4A69-57D9-62CE-C5532B1F1B3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952975" y="2262420"/>
            <a:ext cx="1662294" cy="784972"/>
          </a:xfrm>
          <a:prstGeom prst="round2DiagRect">
            <a:avLst>
              <a:gd name="adj1" fmla="val 16667"/>
              <a:gd name="adj2" fmla="val 0"/>
            </a:avLst>
          </a:prstGeom>
          <a:ln w="88900" cap="sq">
            <a:solidFill>
              <a:schemeClr val="accent5">
                <a:lumMod val="75000"/>
              </a:schemeClr>
            </a:soli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AED8DD5E-8161-6442-ED61-62FFC05965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0635" y="4437720"/>
            <a:ext cx="2327754" cy="13897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17632550"/>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1081</Words>
  <Application>Microsoft Office PowerPoint</Application>
  <PresentationFormat>Widescreen</PresentationFormat>
  <Paragraphs>127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Nagaraj Y Patil</dc:creator>
  <cp:lastModifiedBy>Nagaraj Y Patil</cp:lastModifiedBy>
  <cp:revision>67</cp:revision>
  <dcterms:created xsi:type="dcterms:W3CDTF">2024-09-26T09:38:29Z</dcterms:created>
  <dcterms:modified xsi:type="dcterms:W3CDTF">2024-09-28T08:39:31Z</dcterms:modified>
</cp:coreProperties>
</file>