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62" r:id="rId4"/>
    <p:sldId id="260" r:id="rId5"/>
    <p:sldId id="265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BD407-4154-4231-A64B-D05AAC7F8D5C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05006-602B-497B-ADCD-256716034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04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Genetic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05006-602B-497B-ADCD-256716034E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45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Grasshopper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05006-602B-497B-ADCD-256716034E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92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05006-602B-497B-ADCD-256716034E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 work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05006-602B-497B-ADCD-256716034E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50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C2C3-383C-4EED-9EA4-F5A7DC098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366B5-1A53-4986-B79E-2C7510849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85897-6BCC-417C-A5C9-8C31F49E6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EDB4-AE3D-4DD9-A657-FA3EDDE599A8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FB5D6-BB9F-49E6-9D18-231C2FBF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340F7-F9BF-4F22-848C-D2A8D509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F118-B9AB-4C43-AC01-D63390D4E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6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EC2D-EFEB-4A63-A68F-90AE39ED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9F72-F364-454E-A92B-19C20E955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F80A8-7952-4333-A4EC-8CE260D29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EDB4-AE3D-4DD9-A657-FA3EDDE599A8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75224-A063-4949-A204-BCBE0F9A4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622CC-3F43-469A-9522-4866181F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F118-B9AB-4C43-AC01-D63390D4E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7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58BA2F-0C3E-4143-8E1C-0CAE3FA9E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E66DE-433B-4C4B-9999-904D11663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8F03A-AE0A-4C78-A15C-619D2D7D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EDB4-AE3D-4DD9-A657-FA3EDDE599A8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0D368-C101-4105-94EA-53807996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34C5F-16A1-49DD-8B83-F5E8A9FC3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F118-B9AB-4C43-AC01-D63390D4E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3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752F-55EE-4041-96A9-CECB87A2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081F8-93A7-4E7D-8DE3-0A63CE5F4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43567-CD60-4E77-BC5F-253DF4EB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EDB4-AE3D-4DD9-A657-FA3EDDE599A8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60C09-26E1-4512-9CE3-2C1F59B91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988A6-1E2E-4158-AF0A-C6A973BC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F118-B9AB-4C43-AC01-D63390D4E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4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AF29-B1A0-4EED-AED3-DD2A8B41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D68FC-BFD1-44ED-93B6-901450F05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87469-FB34-468C-A7CE-731CA606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EDB4-AE3D-4DD9-A657-FA3EDDE599A8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C29CF-1124-4AEE-9B2B-7AFE36D9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A279F-6500-400A-9F03-D021B1905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F118-B9AB-4C43-AC01-D63390D4E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8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348A-DB4E-45BD-B16E-298A3DA5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E03D8-E494-41FA-BAB6-C5D0CEF09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EA306-4462-4396-ABD9-CC0367CB4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1C199-74D4-4234-A2B8-CAA3A07B5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EDB4-AE3D-4DD9-A657-FA3EDDE599A8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E35A5-1E02-41BB-BCBE-DA1C0FFBE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2B7EB-0C1A-4628-B653-E3E4330E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F118-B9AB-4C43-AC01-D63390D4E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2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C5DFB-3AF3-4519-9D58-063AB191B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E146B-93B8-4A8D-9C63-9544543C5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31DFE-5BFA-4C0A-86CA-005C533C3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14FAE1-4C49-4FCE-97B6-276084643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156477-171B-4752-A999-4A4794363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C1E88D-EA65-4352-9CF3-19E2B16C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EDB4-AE3D-4DD9-A657-FA3EDDE599A8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D0D758-0D3C-4B94-845F-C82538EB6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9CC2D6-F3E5-4479-AAF3-A426EE01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F118-B9AB-4C43-AC01-D63390D4E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7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31E5-65DE-48BC-AE6F-9379FEF0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2A67E-8818-4D42-B4DE-A8B68D63C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EDB4-AE3D-4DD9-A657-FA3EDDE599A8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65C70-A443-4C14-9E98-03D75077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48F83-7F84-4BB4-935B-A3849C5B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F118-B9AB-4C43-AC01-D63390D4E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3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D9F6D-7D74-4BAD-B8C1-6E1E5EE14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EDB4-AE3D-4DD9-A657-FA3EDDE599A8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E87B0-951E-47EA-A450-A2B0066C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B46C8-32C7-4F8C-B749-EEBCDF82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F118-B9AB-4C43-AC01-D63390D4E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2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77D4-0B9A-478E-AB8A-F204A835C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C50BC-D0AF-4B89-B98B-9C469EEF9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487FA-796E-4495-A211-954D6B0F7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B1B5E-5CD1-4D28-B4D3-F87AAC9B9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EDB4-AE3D-4DD9-A657-FA3EDDE599A8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2B484-F413-48F7-89D6-916AC762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52ECD-341A-4803-AD7A-2627863D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F118-B9AB-4C43-AC01-D63390D4E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4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C1A8-5FD3-428A-9D33-943FE8CF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8784A-6999-4709-A0FE-49388601A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B1375-0D91-4D2B-A04A-910E536EB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D473F-3A7B-4003-B91E-E30C695B9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EDB4-AE3D-4DD9-A657-FA3EDDE599A8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E73DF-445B-4989-9646-75CDCBBC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9EF8A-525A-4FE3-952A-B6376064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F118-B9AB-4C43-AC01-D63390D4E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CEFFDC-E43C-4797-8FA6-2A9D0488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E9F55-E00F-411B-9418-46CF46F5C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5F16D-8523-46E1-891A-243F55887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EEDB4-AE3D-4DD9-A657-FA3EDDE599A8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E2A98-D3D5-4DFF-898A-D07D1035E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DB8D1-3D97-4D7B-9245-B1EBF4A0E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1F118-B9AB-4C43-AC01-D63390D4E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4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BCC4-5F61-4302-A5F0-9C0072108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 Nova Light" panose="020B0604020202020204" pitchFamily="34" charset="0"/>
              </a:rPr>
              <a:t>ADU energy simulation and analysis: </a:t>
            </a:r>
            <a:br>
              <a:rPr lang="en-US" sz="4800" dirty="0">
                <a:latin typeface="Arial Nova Light" panose="020B0604020202020204" pitchFamily="34" charset="0"/>
              </a:rPr>
            </a:br>
            <a:r>
              <a:rPr lang="en-US" sz="4800" dirty="0">
                <a:latin typeface="Arial Nova Light" panose="020B0604020202020204" pitchFamily="34" charset="0"/>
              </a:rPr>
              <a:t>an evolutionary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A442A-C2E5-430B-9E04-AAFCA65DB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 Nova Light" panose="020B0304020202020204" pitchFamily="34" charset="0"/>
            </a:endParaRPr>
          </a:p>
          <a:p>
            <a:endParaRPr lang="en-US" dirty="0">
              <a:latin typeface="Arial Nova Light" panose="020B0304020202020204" pitchFamily="34" charset="0"/>
            </a:endParaRPr>
          </a:p>
          <a:p>
            <a:r>
              <a:rPr lang="en-US" dirty="0">
                <a:latin typeface="Arial Nova Light" panose="020B0304020202020204" pitchFamily="34" charset="0"/>
              </a:rPr>
              <a:t>Preston Pape</a:t>
            </a:r>
          </a:p>
        </p:txBody>
      </p:sp>
    </p:spTree>
    <p:extLst>
      <p:ext uri="{BB962C8B-B14F-4D97-AF65-F5344CB8AC3E}">
        <p14:creationId xmlns:p14="http://schemas.microsoft.com/office/powerpoint/2010/main" val="72523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E Releases EnergyPlus, Successor to DOE-2 | BuildingGreen">
            <a:extLst>
              <a:ext uri="{FF2B5EF4-FFF2-40B4-BE49-F238E27FC236}">
                <a16:creationId xmlns:a16="http://schemas.microsoft.com/office/drawing/2014/main" id="{100E39C6-DE94-43A7-A8FD-74E640F46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853" y="2956132"/>
            <a:ext cx="1416518" cy="94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portant Update: Rhino 7 | GVUK Design">
            <a:extLst>
              <a:ext uri="{FF2B5EF4-FFF2-40B4-BE49-F238E27FC236}">
                <a16:creationId xmlns:a16="http://schemas.microsoft.com/office/drawing/2014/main" id="{81DF0E9F-8840-4276-BA64-AEED519E4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7158" y="2303664"/>
            <a:ext cx="2823519" cy="188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dybug Tools | Honeybee">
            <a:extLst>
              <a:ext uri="{FF2B5EF4-FFF2-40B4-BE49-F238E27FC236}">
                <a16:creationId xmlns:a16="http://schemas.microsoft.com/office/drawing/2014/main" id="{B9799BC5-42F9-4331-BD83-58CC3D191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291" y="2567260"/>
            <a:ext cx="1275018" cy="127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alapagos Members – Grasshopper">
            <a:extLst>
              <a:ext uri="{FF2B5EF4-FFF2-40B4-BE49-F238E27FC236}">
                <a16:creationId xmlns:a16="http://schemas.microsoft.com/office/drawing/2014/main" id="{B3D37C93-3ADD-412A-B340-F1C53F29A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200" y="2752228"/>
            <a:ext cx="1353543" cy="135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rasshopper 3D - Generative Modeling Inside Rhinoceros">
            <a:extLst>
              <a:ext uri="{FF2B5EF4-FFF2-40B4-BE49-F238E27FC236}">
                <a16:creationId xmlns:a16="http://schemas.microsoft.com/office/drawing/2014/main" id="{936D9EA2-6F33-4DDF-BB30-2AB8CD093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706" y="2566846"/>
            <a:ext cx="1976515" cy="131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OpenStudio&amp;lt;sup&amp;gt;®&amp;lt;/sup&amp;gt; SDK User Docs">
            <a:extLst>
              <a:ext uri="{FF2B5EF4-FFF2-40B4-BE49-F238E27FC236}">
                <a16:creationId xmlns:a16="http://schemas.microsoft.com/office/drawing/2014/main" id="{4F162F1B-9492-4983-A6CA-C61FAF9A3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555" y="2752642"/>
            <a:ext cx="1357787" cy="135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5018EB-029E-41FC-B746-8269E738DE43}"/>
              </a:ext>
            </a:extLst>
          </p:cNvPr>
          <p:cNvCxnSpPr>
            <a:cxnSpLocks/>
          </p:cNvCxnSpPr>
          <p:nvPr/>
        </p:nvCxnSpPr>
        <p:spPr>
          <a:xfrm>
            <a:off x="1687744" y="3559629"/>
            <a:ext cx="5111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84A3C2-66E2-4DF4-A76B-DF01C44E00F1}"/>
              </a:ext>
            </a:extLst>
          </p:cNvPr>
          <p:cNvCxnSpPr>
            <a:cxnSpLocks/>
          </p:cNvCxnSpPr>
          <p:nvPr/>
        </p:nvCxnSpPr>
        <p:spPr>
          <a:xfrm>
            <a:off x="3396801" y="3559629"/>
            <a:ext cx="5111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B45211-26A7-4F25-ADEB-4D0412C07D4D}"/>
              </a:ext>
            </a:extLst>
          </p:cNvPr>
          <p:cNvCxnSpPr>
            <a:cxnSpLocks/>
          </p:cNvCxnSpPr>
          <p:nvPr/>
        </p:nvCxnSpPr>
        <p:spPr>
          <a:xfrm>
            <a:off x="5584830" y="3559629"/>
            <a:ext cx="5111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78F0B7-DA4F-4BEC-98FE-6E45D831D2A6}"/>
              </a:ext>
            </a:extLst>
          </p:cNvPr>
          <p:cNvCxnSpPr>
            <a:cxnSpLocks/>
          </p:cNvCxnSpPr>
          <p:nvPr/>
        </p:nvCxnSpPr>
        <p:spPr>
          <a:xfrm>
            <a:off x="7747683" y="3559629"/>
            <a:ext cx="5111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9A4733-783C-438D-B88A-1427E9B8CFF6}"/>
              </a:ext>
            </a:extLst>
          </p:cNvPr>
          <p:cNvCxnSpPr>
            <a:cxnSpLocks/>
          </p:cNvCxnSpPr>
          <p:nvPr/>
        </p:nvCxnSpPr>
        <p:spPr>
          <a:xfrm>
            <a:off x="9979255" y="3559629"/>
            <a:ext cx="5111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Arc 6">
            <a:extLst>
              <a:ext uri="{FF2B5EF4-FFF2-40B4-BE49-F238E27FC236}">
                <a16:creationId xmlns:a16="http://schemas.microsoft.com/office/drawing/2014/main" id="{2924565C-9E53-447F-BA8A-E1BE0556ADA8}"/>
              </a:ext>
            </a:extLst>
          </p:cNvPr>
          <p:cNvSpPr/>
          <p:nvPr/>
        </p:nvSpPr>
        <p:spPr>
          <a:xfrm>
            <a:off x="2999565" y="1981200"/>
            <a:ext cx="8256264" cy="1578421"/>
          </a:xfrm>
          <a:prstGeom prst="arc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1F0E1F0E-FB4A-4AB1-926E-F96F4C3CCE4F}"/>
              </a:ext>
            </a:extLst>
          </p:cNvPr>
          <p:cNvSpPr/>
          <p:nvPr/>
        </p:nvSpPr>
        <p:spPr>
          <a:xfrm flipH="1">
            <a:off x="2999565" y="1981201"/>
            <a:ext cx="8495748" cy="1353543"/>
          </a:xfrm>
          <a:prstGeom prst="arc">
            <a:avLst>
              <a:gd name="adj1" fmla="val 16200000"/>
              <a:gd name="adj2" fmla="val 21501551"/>
            </a:avLst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E0B01D-8AF6-48E2-BFFD-753F539541E4}"/>
              </a:ext>
            </a:extLst>
          </p:cNvPr>
          <p:cNvSpPr txBox="1"/>
          <p:nvPr/>
        </p:nvSpPr>
        <p:spPr>
          <a:xfrm>
            <a:off x="5117908" y="1483485"/>
            <a:ext cx="425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WWR, all orientations (0% &lt;= x &lt;= 95%) </a:t>
            </a:r>
          </a:p>
        </p:txBody>
      </p:sp>
    </p:spTree>
    <p:extLst>
      <p:ext uri="{BB962C8B-B14F-4D97-AF65-F5344CB8AC3E}">
        <p14:creationId xmlns:p14="http://schemas.microsoft.com/office/powerpoint/2010/main" val="22147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5E567DB3-3FB6-48D3-A6EF-17AAA4677D2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8" b="1118"/>
          <a:stretch>
            <a:fillRect/>
          </a:stretch>
        </p:blipFill>
        <p:spPr>
          <a:xfrm>
            <a:off x="2235200" y="557213"/>
            <a:ext cx="7721600" cy="52927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5DFD6-8468-4A25-9A38-D77743076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35283" y="5921116"/>
            <a:ext cx="7721434" cy="3725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 Nova Light" panose="020B0304020202020204" pitchFamily="34" charset="0"/>
              </a:rPr>
              <a:t>http://www.jade-cheng.com/au/coalhmm/optimization/</a:t>
            </a:r>
          </a:p>
        </p:txBody>
      </p:sp>
    </p:spTree>
    <p:extLst>
      <p:ext uri="{BB962C8B-B14F-4D97-AF65-F5344CB8AC3E}">
        <p14:creationId xmlns:p14="http://schemas.microsoft.com/office/powerpoint/2010/main" val="279632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5DFD6-8468-4A25-9A38-D77743076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35283" y="5921116"/>
            <a:ext cx="7721434" cy="3725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 Nova Light" panose="020B0304020202020204" pitchFamily="34" charset="0"/>
              </a:rPr>
              <a:t>Grasshopper Tool UI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07F7C3-4AFD-461E-9029-26695B39B5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9" t="4876" r="5355" b="1251"/>
          <a:stretch/>
        </p:blipFill>
        <p:spPr>
          <a:xfrm>
            <a:off x="2817297" y="485776"/>
            <a:ext cx="6557406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4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EGO, toy&#10;&#10;Description automatically generated">
            <a:extLst>
              <a:ext uri="{FF2B5EF4-FFF2-40B4-BE49-F238E27FC236}">
                <a16:creationId xmlns:a16="http://schemas.microsoft.com/office/drawing/2014/main" id="{F6CBE807-2920-4B6C-9F3F-DB6AE61AE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148" y="0"/>
            <a:ext cx="9432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22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Diagram&#10;&#10;Description automatically generated">
            <a:extLst>
              <a:ext uri="{FF2B5EF4-FFF2-40B4-BE49-F238E27FC236}">
                <a16:creationId xmlns:a16="http://schemas.microsoft.com/office/drawing/2014/main" id="{0AB0E818-509A-4545-AC63-C84F49D3D0F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2" r="5422"/>
          <a:stretch>
            <a:fillRect/>
          </a:stretch>
        </p:blipFill>
        <p:spPr>
          <a:xfrm>
            <a:off x="2235200" y="557213"/>
            <a:ext cx="7721600" cy="52927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5DFD6-8468-4A25-9A38-D77743076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33600" y="5921116"/>
            <a:ext cx="7981949" cy="372544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dirty="0">
                <a:latin typeface="Arial Nova Light" panose="020B0304020202020204" pitchFamily="34" charset="0"/>
              </a:rPr>
              <a:t>https://www.buildingenclosureonline.com/blogs/14-the-be-blog/post/87007-energy-use-intensity-eui-in-simple-terms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6BACF27-F96B-4075-B4DF-F5E24F497F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95" y="0"/>
            <a:ext cx="108916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5DFD6-8468-4A25-9A38-D77743076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0042" y="5921116"/>
            <a:ext cx="9298379" cy="372544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dirty="0">
                <a:latin typeface="Arial Nova Light" panose="020B0304020202020204" pitchFamily="34" charset="0"/>
              </a:rPr>
              <a:t>https://blog.goodaudience.com/artificial-neural-networks-and-its-contribution-to-machine-learning-a-beginner-s-hand-book-ab7f4e7b230e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7F4D5079-9E8E-4D1B-B009-E6D9FA576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317" y="564340"/>
            <a:ext cx="77724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3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75</Words>
  <Application>Microsoft Office PowerPoint</Application>
  <PresentationFormat>Widescreen</PresentationFormat>
  <Paragraphs>17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Nova Light</vt:lpstr>
      <vt:lpstr>Calibri</vt:lpstr>
      <vt:lpstr>Calibri Light</vt:lpstr>
      <vt:lpstr>Office Theme</vt:lpstr>
      <vt:lpstr>ADU energy simulation and analysis:  an evolutionary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Preston Pape</dc:creator>
  <cp:lastModifiedBy>Preston Pape</cp:lastModifiedBy>
  <cp:revision>9</cp:revision>
  <dcterms:created xsi:type="dcterms:W3CDTF">2021-05-27T06:47:14Z</dcterms:created>
  <dcterms:modified xsi:type="dcterms:W3CDTF">2021-07-13T00:49:29Z</dcterms:modified>
</cp:coreProperties>
</file>