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Garet" charset="1" panose="00000000000000000000"/>
      <p:regular r:id="rId14"/>
    </p:embeddedFont>
    <p:embeddedFont>
      <p:font typeface="Garet Bold" charset="1" panose="00000000000000000000"/>
      <p:regular r:id="rId15"/>
    </p:embeddedFont>
    <p:embeddedFont>
      <p:font typeface="Alexandria Bold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C1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75588" y="2852588"/>
            <a:ext cx="15136824" cy="656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While the Rand</a:t>
            </a:r>
            <a:r>
              <a:rPr lang="en-US" sz="25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om Growth model shows how networks can form, many real-world networks have a more ordered structure.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  <a:r>
              <a:rPr lang="en-US" b="true" sz="2500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The Small-World Model asks a different question</a:t>
            </a:r>
            <a:r>
              <a:rPr lang="en-US" sz="25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: How does a network evolve to be both highly ordered locally and easily navigable globally?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  <a:r>
              <a:rPr lang="en-US" b="true" sz="2500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Key Concepts for Structural Analysis:</a:t>
            </a:r>
          </a:p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High Clustering Coefficient</a:t>
            </a:r>
            <a:r>
              <a:rPr lang="en-US" sz="25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: "My friends all know each other." This creates tight-knit local communities, a feature often missing in purely random graphs.</a:t>
            </a:r>
          </a:p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Low Average Path Length</a:t>
            </a:r>
            <a:r>
              <a:rPr lang="en-US" sz="25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: "Six Degrees of Separation." The ability to get from anyone to anyone else in a few steps.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The Small-World model provides a bridge between perfectly ordered networks and purely random ones.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586782" y="614242"/>
            <a:ext cx="15114435" cy="202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09"/>
              </a:lnSpc>
            </a:pPr>
            <a:r>
              <a:rPr lang="en-US" b="true" sz="6999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INTRODUCTION</a:t>
            </a:r>
            <a:r>
              <a:rPr lang="en-US" b="true" sz="6999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 - </a:t>
            </a:r>
          </a:p>
          <a:p>
            <a:pPr algn="ctr">
              <a:lnSpc>
                <a:spcPts val="7909"/>
              </a:lnSpc>
            </a:pPr>
            <a:r>
              <a:rPr lang="en-US" b="true" sz="6999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BEYOND RANDOM GROWTH</a:t>
            </a:r>
          </a:p>
        </p:txBody>
      </p:sp>
      <p:sp>
        <p:nvSpPr>
          <p:cNvPr name="AutoShape 6" id="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09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1200" y="9685188"/>
            <a:ext cx="1532271" cy="437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2"/>
              </a:lnSpc>
            </a:pPr>
            <a:r>
              <a:rPr lang="en-US" sz="1019" b="true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PRIYANSH</a:t>
            </a:r>
          </a:p>
          <a:p>
            <a:pPr algn="l">
              <a:lnSpc>
                <a:spcPts val="1152"/>
              </a:lnSpc>
            </a:pPr>
            <a:r>
              <a:rPr lang="en-US" sz="1019" b="true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205124071</a:t>
            </a:r>
          </a:p>
          <a:p>
            <a:pPr algn="l">
              <a:lnSpc>
                <a:spcPts val="1152"/>
              </a:lnSpc>
            </a:pPr>
            <a:r>
              <a:rPr lang="en-US" b="true" sz="1019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SMALL WORLD MODEL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C1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95143" y="563985"/>
            <a:ext cx="14897714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THE WATTS-</a:t>
            </a:r>
            <a:r>
              <a:rPr lang="en-US" b="true" sz="6999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STROGATZ MODEL: </a:t>
            </a:r>
          </a:p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AN EVOLUTIONARY PROCESS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1162147" y="5726201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1" y="0"/>
                </a:lnTo>
                <a:lnTo>
                  <a:pt x="4840371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33941" y="3140075"/>
            <a:ext cx="16225359" cy="611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This m</a:t>
            </a: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odel doesn't focus on adding new nodes, but on how the </a:t>
            </a:r>
            <a:r>
              <a:rPr lang="en-US" b="true" sz="2499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connections within a network</a:t>
            </a: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b="true" sz="2499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evolve</a:t>
            </a: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. It's a process of structural transformation.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Algorithm Steps:</a:t>
            </a:r>
          </a:p>
          <a:p>
            <a:pPr algn="l" marL="539749" indent="-269875" lvl="1">
              <a:lnSpc>
                <a:spcPts val="3499"/>
              </a:lnSpc>
              <a:buAutoNum type="arabicPeriod" startAt="1"/>
            </a:pPr>
            <a:r>
              <a:rPr lang="en-US" b="true" sz="2499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START (Ordered Network):</a:t>
            </a: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Begin with a static, regular ring lattice. Every node is connected only to its immediate </a:t>
            </a:r>
            <a:r>
              <a:rPr lang="en-US" sz="2499" u="sng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k</a:t>
            </a: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neighbors.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Characteristic: High clustering, but very high average path length.</a:t>
            </a:r>
          </a:p>
          <a:p>
            <a:pPr algn="l" marL="539749" indent="-269875" lvl="1">
              <a:lnSpc>
                <a:spcPts val="3499"/>
              </a:lnSpc>
              <a:buAutoNum type="arabicPeriod" startAt="1"/>
            </a:pPr>
            <a:r>
              <a:rPr lang="en-US" b="true" sz="2499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EVOLVE (Introduce Shortcuts):</a:t>
            </a: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Iterate through each edge. With a small probability </a:t>
            </a:r>
            <a:r>
              <a:rPr lang="en-US" sz="2499" u="sng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p</a:t>
            </a: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, "rewire" one end of the edge to connect to a random node anywhere in the network.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This dynamic process creates </a:t>
            </a:r>
            <a:r>
              <a:rPr lang="en-US" b="true" sz="2499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long-range shortcuts.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The probability </a:t>
            </a:r>
            <a:r>
              <a:rPr lang="en-US" sz="2499" u="sng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p</a:t>
            </a: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controls how much the network evolves from order (</a:t>
            </a:r>
            <a:r>
              <a:rPr lang="en-US" sz="2499" u="sng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p=0</a:t>
            </a: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) to chaos (</a:t>
            </a:r>
            <a:r>
              <a:rPr lang="en-US" sz="2499" u="sng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p=1</a:t>
            </a: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).</a:t>
            </a:r>
          </a:p>
          <a:p>
            <a:pPr algn="l" marL="539749" indent="-269875" lvl="1">
              <a:lnSpc>
                <a:spcPts val="3499"/>
              </a:lnSpc>
              <a:buAutoNum type="arabicPeriod" startAt="1"/>
            </a:pPr>
            <a:r>
              <a:rPr lang="en-US" b="true" sz="2499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RESULT (Small-World Network):</a:t>
            </a: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A few random shortcuts are enough to drastically lower the average path length, while keeping the high local clustering intact.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AutoShape 6" id="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10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C1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1162147" y="5726201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1" y="0"/>
                </a:lnTo>
                <a:lnTo>
                  <a:pt x="4840371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569539" y="2592438"/>
            <a:ext cx="13148922" cy="4897974"/>
          </a:xfrm>
          <a:custGeom>
            <a:avLst/>
            <a:gdLst/>
            <a:ahLst/>
            <a:cxnLst/>
            <a:rect r="r" b="b" t="t" l="l"/>
            <a:pathLst>
              <a:path h="4897974" w="13148922">
                <a:moveTo>
                  <a:pt x="0" y="0"/>
                </a:moveTo>
                <a:lnTo>
                  <a:pt x="13148922" y="0"/>
                </a:lnTo>
                <a:lnTo>
                  <a:pt x="13148922" y="4897974"/>
                </a:lnTo>
                <a:lnTo>
                  <a:pt x="0" y="48979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70941" y="172282"/>
            <a:ext cx="15360053" cy="2319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G</a:t>
            </a:r>
            <a:r>
              <a:rPr lang="en-US" b="true" sz="6999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RAPH - </a:t>
            </a:r>
          </a:p>
          <a:p>
            <a:pPr algn="ctr">
              <a:lnSpc>
                <a:spcPts val="7979"/>
              </a:lnSpc>
            </a:pPr>
            <a:r>
              <a:rPr lang="en-US" b="true" sz="6999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 DYNAMIC REWIRING PROCESS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27588" y="7812610"/>
            <a:ext cx="12632824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This vi</a:t>
            </a:r>
            <a:r>
              <a:rPr lang="en-US" sz="26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sual shows the algo</a:t>
            </a:r>
            <a:r>
              <a:rPr lang="en-US" sz="26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rithm i</a:t>
            </a:r>
            <a:r>
              <a:rPr lang="en-US" sz="26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n</a:t>
            </a:r>
            <a:r>
              <a:rPr lang="en-US" sz="26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a</a:t>
            </a:r>
            <a:r>
              <a:rPr lang="en-US" sz="26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ction</a:t>
            </a:r>
            <a:r>
              <a:rPr lang="en-US" sz="26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. We </a:t>
            </a:r>
            <a:r>
              <a:rPr lang="en-US" sz="26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s</a:t>
            </a:r>
            <a:r>
              <a:rPr lang="en-US" sz="26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tart</a:t>
            </a:r>
            <a:r>
              <a:rPr lang="en-US" sz="26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with a </a:t>
            </a:r>
            <a:r>
              <a:rPr lang="en-US" sz="26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p</a:t>
            </a:r>
            <a:r>
              <a:rPr lang="en-US" sz="26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e</a:t>
            </a:r>
            <a:r>
              <a:rPr lang="en-US" sz="26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rfec</a:t>
            </a:r>
            <a:r>
              <a:rPr lang="en-US" sz="26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</a:t>
            </a:r>
            <a:r>
              <a:rPr lang="en-US" sz="26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ly </a:t>
            </a:r>
            <a:r>
              <a:rPr lang="en-US" sz="26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or</a:t>
            </a:r>
            <a:r>
              <a:rPr lang="en-US" sz="26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d</a:t>
            </a:r>
            <a:r>
              <a:rPr lang="en-US" sz="26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e</a:t>
            </a:r>
            <a:r>
              <a:rPr lang="en-US" sz="26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r</a:t>
            </a:r>
            <a:r>
              <a:rPr lang="en-US" sz="26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e</a:t>
            </a:r>
            <a:r>
              <a:rPr lang="en-US" sz="26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d</a:t>
            </a:r>
            <a:r>
              <a:rPr lang="en-US" sz="26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ring and introduce random shortcuts, transforming the network's </a:t>
            </a:r>
            <a:r>
              <a:rPr lang="en-US" sz="26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st</a:t>
            </a:r>
            <a:r>
              <a:rPr lang="en-US" sz="26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r</a:t>
            </a:r>
            <a:r>
              <a:rPr lang="en-US" sz="26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uctu</a:t>
            </a:r>
            <a:r>
              <a:rPr lang="en-US" sz="26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re</a:t>
            </a:r>
            <a:r>
              <a:rPr lang="en-US" sz="26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11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541415" y="6654019"/>
            <a:ext cx="57192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b="true" sz="2100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P=0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25084" y="6604215"/>
            <a:ext cx="16378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b="true" sz="2100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P is small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666785" y="6604215"/>
            <a:ext cx="16378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b="true" sz="2100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P is larger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C1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1162147" y="5726201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1" y="0"/>
                </a:lnTo>
                <a:lnTo>
                  <a:pt x="4840371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097094" y="3120266"/>
            <a:ext cx="4888642" cy="5242512"/>
          </a:xfrm>
          <a:custGeom>
            <a:avLst/>
            <a:gdLst/>
            <a:ahLst/>
            <a:cxnLst/>
            <a:rect r="r" b="b" t="t" l="l"/>
            <a:pathLst>
              <a:path h="5242512" w="4888642">
                <a:moveTo>
                  <a:pt x="0" y="0"/>
                </a:moveTo>
                <a:lnTo>
                  <a:pt x="4888642" y="0"/>
                </a:lnTo>
                <a:lnTo>
                  <a:pt x="4888642" y="5242512"/>
                </a:lnTo>
                <a:lnTo>
                  <a:pt x="0" y="52425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95143" y="188334"/>
            <a:ext cx="14897714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GRAPH - </a:t>
            </a:r>
          </a:p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VISU</a:t>
            </a:r>
            <a:r>
              <a:rPr lang="en-US" b="true" sz="6999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ALIZING THE EXTREMES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12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20966" y="4001622"/>
            <a:ext cx="8929077" cy="343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A</a:t>
            </a:r>
            <a:r>
              <a:rPr lang="en-US" b="true" sz="2499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 Perfectly Ordered Network (</a:t>
            </a:r>
            <a:r>
              <a:rPr lang="en-US" b="true" sz="2499" u="none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p=0</a:t>
            </a:r>
            <a:r>
              <a:rPr lang="en-US" b="true" sz="2499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)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Represents a static, non-evolved social structure.</a:t>
            </a:r>
          </a:p>
          <a:p>
            <a:pPr algn="l" marL="539749" indent="-269875" lvl="1">
              <a:lnSpc>
                <a:spcPts val="4999"/>
              </a:lnSpc>
              <a:buFont typeface="Arial"/>
              <a:buChar char="•"/>
            </a:pPr>
            <a:r>
              <a:rPr lang="en-US" b="true" sz="2499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High Clustering: </a:t>
            </a: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Very strong, dense local communities are visible.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High Path Length: </a:t>
            </a: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Information or influence spreads very slowly across the network.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C1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1162147" y="5726201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1" y="0"/>
                </a:lnTo>
                <a:lnTo>
                  <a:pt x="4840371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695143" y="188334"/>
            <a:ext cx="14897714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GRAPH - </a:t>
            </a:r>
          </a:p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VISU</a:t>
            </a:r>
            <a:r>
              <a:rPr lang="en-US" b="true" sz="6999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ALIZING THE EXTREMES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13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20966" y="3818231"/>
            <a:ext cx="8929077" cy="370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2499" b="true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A Fully Random Network (p=1)</a:t>
            </a:r>
          </a:p>
          <a:p>
            <a:pPr algn="l" marL="539749" indent="-269875" lvl="1">
              <a:lnSpc>
                <a:spcPts val="4999"/>
              </a:lnSpc>
              <a:buFont typeface="Arial"/>
              <a:buChar char="•"/>
            </a:pP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Shows what happens when all structure is random.</a:t>
            </a:r>
          </a:p>
          <a:p>
            <a:pPr algn="l" marL="539749" indent="-269875" lvl="1">
              <a:lnSpc>
                <a:spcPts val="4999"/>
              </a:lnSpc>
              <a:buFont typeface="Arial"/>
              <a:buChar char="•"/>
            </a:pPr>
            <a:r>
              <a:rPr lang="en-US" b="true" sz="2499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Low Clustering: </a:t>
            </a: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Local communities are destroyed.</a:t>
            </a:r>
          </a:p>
          <a:p>
            <a:pPr algn="l" marL="539749" indent="-269875" lvl="1">
              <a:lnSpc>
                <a:spcPts val="4999"/>
              </a:lnSpc>
              <a:buFont typeface="Arial"/>
              <a:buChar char="•"/>
            </a:pPr>
            <a:r>
              <a:rPr lang="en-US" b="true" sz="2499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Low Path Length: </a:t>
            </a: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Information spreads quickly, but there's no local cohesion.</a:t>
            </a:r>
          </a:p>
          <a:p>
            <a:pPr algn="l">
              <a:lnSpc>
                <a:spcPts val="499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087569" y="3167339"/>
            <a:ext cx="4888642" cy="5200683"/>
          </a:xfrm>
          <a:custGeom>
            <a:avLst/>
            <a:gdLst/>
            <a:ahLst/>
            <a:cxnLst/>
            <a:rect r="r" b="b" t="t" l="l"/>
            <a:pathLst>
              <a:path h="5200683" w="4888642">
                <a:moveTo>
                  <a:pt x="0" y="0"/>
                </a:moveTo>
                <a:lnTo>
                  <a:pt x="4888642" y="0"/>
                </a:lnTo>
                <a:lnTo>
                  <a:pt x="4888642" y="5200683"/>
                </a:lnTo>
                <a:lnTo>
                  <a:pt x="0" y="52006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C1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945425" y="-1309727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1162147" y="5726201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1" y="0"/>
                </a:lnTo>
                <a:lnTo>
                  <a:pt x="4840371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46752" y="3755492"/>
            <a:ext cx="5719385" cy="4496867"/>
          </a:xfrm>
          <a:custGeom>
            <a:avLst/>
            <a:gdLst/>
            <a:ahLst/>
            <a:cxnLst/>
            <a:rect r="r" b="b" t="t" l="l"/>
            <a:pathLst>
              <a:path h="4496867" w="5719385">
                <a:moveTo>
                  <a:pt x="0" y="0"/>
                </a:moveTo>
                <a:lnTo>
                  <a:pt x="5719385" y="0"/>
                </a:lnTo>
                <a:lnTo>
                  <a:pt x="5719385" y="4496866"/>
                </a:lnTo>
                <a:lnTo>
                  <a:pt x="0" y="44968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28585" y="321684"/>
            <a:ext cx="14030829" cy="212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9"/>
              </a:lnSpc>
            </a:pPr>
            <a:r>
              <a:rPr lang="en-US" b="true" sz="6999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GRAPH - </a:t>
            </a:r>
          </a:p>
          <a:p>
            <a:pPr algn="ctr">
              <a:lnSpc>
                <a:spcPts val="8329"/>
              </a:lnSpc>
            </a:pPr>
            <a:r>
              <a:rPr lang="en-US" b="true" sz="6999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"SM</a:t>
            </a:r>
            <a:r>
              <a:rPr lang="en-US" b="true" sz="6999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ALL-WORLD" SWEET SPOT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14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20966" y="3578225"/>
            <a:ext cx="8929077" cy="480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The Evolved Small-World Structure (small </a:t>
            </a:r>
            <a:r>
              <a:rPr lang="en-US" sz="2499" u="sng" b="true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p</a:t>
            </a:r>
            <a:r>
              <a:rPr lang="en-US" sz="2499" b="true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)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C</a:t>
            </a:r>
            <a:r>
              <a:rPr lang="en-US" b="true" sz="2499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ommunity Structure is Preserved: </a:t>
            </a: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The high clustering (yellow area) from the original ordered network remains. This explains why we have distinct groups of friends or colleagues.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Global Connecti</a:t>
            </a:r>
            <a:r>
              <a:rPr lang="en-US" b="true" sz="2499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on is Achieved: </a:t>
            </a: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The few rewired "shortcuts" (red edge) create superhighways for information. The green path shows how a message can now jump across the network in a few steps, explaining rapid information diffusion.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01943" y="2592147"/>
            <a:ext cx="1128411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This graph illustrates the result of the evolutionary rewiring process.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C1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945425" y="-1309727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1162147" y="5726201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1" y="0"/>
                </a:lnTo>
                <a:lnTo>
                  <a:pt x="4840371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128585" y="321684"/>
            <a:ext cx="14030829" cy="212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9"/>
              </a:lnSpc>
            </a:pPr>
            <a:r>
              <a:rPr lang="en-US" b="true" sz="6999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ROLE IN NETWORK GROWTH &amp; LIMIT</a:t>
            </a:r>
            <a:r>
              <a:rPr lang="en-US" b="true" sz="6999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15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92201" y="2559050"/>
            <a:ext cx="16023086" cy="699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Applications (Why it's a key model):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Information Diffusion: </a:t>
            </a: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Explains viral trends and how ideas jump between communities.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Social Network Structure:</a:t>
            </a: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Models how we can have tight friend groups but still feel connected to a larger global community.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Biological Networks:</a:t>
            </a: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Found in brain neuron connections and gene networks.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Limitations (Connecting to the next speaker):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It's NOT a True Growth Model:</a:t>
            </a: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The key limitation in our context is that the Watts-Strogatz model </a:t>
            </a:r>
            <a:r>
              <a:rPr lang="en-US" b="true" sz="2499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does not add new nodes</a:t>
            </a: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. It starts with a fixed number of members and only evolves the links between them.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No "Hubs" (Scale-Free Property):</a:t>
            </a: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It doesn't explain why some nodes (like celebrities or major websites) have vastly more connections than others.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This sets the stage for other models, like </a:t>
            </a:r>
            <a:r>
              <a:rPr lang="en-US" sz="2499" b="true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Preferential Attachment</a:t>
            </a: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, which are true growth models that explain the emergence of these popular hubs.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C1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68325" y="4041844"/>
            <a:ext cx="12951349" cy="1974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b="true" sz="11505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DAG1wijYENM</dc:identifier>
  <dcterms:modified xsi:type="dcterms:W3CDTF">2011-08-01T06:04:30Z</dcterms:modified>
  <cp:revision>1</cp:revision>
  <dc:title>Network Growth Models</dc:title>
</cp:coreProperties>
</file>