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57" r:id="rId3"/>
    <p:sldId id="358" r:id="rId4"/>
    <p:sldId id="359" r:id="rId5"/>
    <p:sldId id="361" r:id="rId6"/>
    <p:sldId id="360" r:id="rId7"/>
    <p:sldId id="362" r:id="rId8"/>
    <p:sldId id="388" r:id="rId9"/>
    <p:sldId id="383" r:id="rId10"/>
    <p:sldId id="365" r:id="rId11"/>
    <p:sldId id="368" r:id="rId12"/>
    <p:sldId id="369" r:id="rId13"/>
    <p:sldId id="370" r:id="rId14"/>
    <p:sldId id="371" r:id="rId15"/>
    <p:sldId id="363" r:id="rId16"/>
    <p:sldId id="364" r:id="rId17"/>
    <p:sldId id="366" r:id="rId18"/>
    <p:sldId id="367" r:id="rId19"/>
    <p:sldId id="378" r:id="rId20"/>
    <p:sldId id="380" r:id="rId21"/>
    <p:sldId id="387" r:id="rId22"/>
    <p:sldId id="384" r:id="rId23"/>
    <p:sldId id="385" r:id="rId24"/>
    <p:sldId id="386" r:id="rId25"/>
    <p:sldId id="389" r:id="rId26"/>
    <p:sldId id="379" r:id="rId27"/>
    <p:sldId id="391" r:id="rId28"/>
    <p:sldId id="390" r:id="rId29"/>
    <p:sldId id="392" r:id="rId30"/>
    <p:sldId id="377" r:id="rId31"/>
    <p:sldId id="375" r:id="rId32"/>
    <p:sldId id="376" r:id="rId33"/>
    <p:sldId id="382" r:id="rId34"/>
    <p:sldId id="381" r:id="rId35"/>
    <p:sldId id="374" r:id="rId36"/>
    <p:sldId id="342"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 id="357"/>
            <p14:sldId id="358"/>
            <p14:sldId id="359"/>
            <p14:sldId id="361"/>
            <p14:sldId id="360"/>
            <p14:sldId id="362"/>
            <p14:sldId id="388"/>
            <p14:sldId id="383"/>
            <p14:sldId id="365"/>
            <p14:sldId id="368"/>
            <p14:sldId id="369"/>
            <p14:sldId id="370"/>
            <p14:sldId id="371"/>
            <p14:sldId id="363"/>
            <p14:sldId id="364"/>
            <p14:sldId id="366"/>
            <p14:sldId id="367"/>
            <p14:sldId id="378"/>
            <p14:sldId id="380"/>
            <p14:sldId id="387"/>
            <p14:sldId id="384"/>
            <p14:sldId id="385"/>
            <p14:sldId id="386"/>
            <p14:sldId id="389"/>
            <p14:sldId id="379"/>
            <p14:sldId id="391"/>
            <p14:sldId id="390"/>
            <p14:sldId id="392"/>
            <p14:sldId id="377"/>
            <p14:sldId id="375"/>
            <p14:sldId id="376"/>
            <p14:sldId id="382"/>
            <p14:sldId id="381"/>
            <p14:sldId id="374"/>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11111"/>
    <a:srgbClr val="ECEAEA"/>
    <a:srgbClr val="BABABA"/>
    <a:srgbClr val="939393"/>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72776" autoAdjust="0"/>
  </p:normalViewPr>
  <p:slideViewPr>
    <p:cSldViewPr>
      <p:cViewPr varScale="1">
        <p:scale>
          <a:sx n="84" d="100"/>
          <a:sy n="84" d="100"/>
        </p:scale>
        <p:origin x="1482" y="96"/>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0.05</c:v>
                </c:pt>
                <c:pt idx="1">
                  <c:v>0.05</c:v>
                </c:pt>
                <c:pt idx="2">
                  <c:v>0.05</c:v>
                </c:pt>
                <c:pt idx="3">
                  <c:v>0.09</c:v>
                </c:pt>
                <c:pt idx="4">
                  <c:v>0.11</c:v>
                </c:pt>
                <c:pt idx="5">
                  <c:v>0.12</c:v>
                </c:pt>
                <c:pt idx="6">
                  <c:v>0.56999999999999995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0.08</c:v>
                </c:pt>
                <c:pt idx="1">
                  <c:v>0.1</c:v>
                </c:pt>
                <c:pt idx="2">
                  <c:v>0.16</c:v>
                </c:pt>
                <c:pt idx="3">
                  <c:v>0.13</c:v>
                </c:pt>
                <c:pt idx="4">
                  <c:v>0.09</c:v>
                </c:pt>
                <c:pt idx="5">
                  <c:v>0.17</c:v>
                </c:pt>
                <c:pt idx="6">
                  <c:v>0.17</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Sheet1!$D$2:$D$8</c:f>
              <c:numCache>
                <c:formatCode>General</c:formatCode>
                <c:ptCount val="7"/>
                <c:pt idx="0">
                  <c:v>7.0000000000000007E-2</c:v>
                </c:pt>
                <c:pt idx="1">
                  <c:v>0.08</c:v>
                </c:pt>
                <c:pt idx="2">
                  <c:v>0.13</c:v>
                </c:pt>
                <c:pt idx="3">
                  <c:v>0.13</c:v>
                </c:pt>
                <c:pt idx="4">
                  <c:v>0.09</c:v>
                </c:pt>
                <c:pt idx="5">
                  <c:v>0.12</c:v>
                </c:pt>
                <c:pt idx="6">
                  <c:v>7.0000000000000007E-2</c:v>
                </c:pt>
              </c:numCache>
            </c:numRef>
          </c:val>
        </c:ser>
        <c:dLbls>
          <c:showLegendKey val="0"/>
          <c:showVal val="0"/>
          <c:showCatName val="0"/>
          <c:showSerName val="0"/>
          <c:showPercent val="0"/>
          <c:showBubbleSize val="0"/>
        </c:dLbls>
        <c:gapWidth val="150"/>
        <c:shape val="box"/>
        <c:axId val="231273024"/>
        <c:axId val="231273568"/>
        <c:axId val="0"/>
      </c:bar3DChart>
      <c:catAx>
        <c:axId val="23127302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31273568"/>
        <c:crosses val="autoZero"/>
        <c:auto val="1"/>
        <c:lblAlgn val="ctr"/>
        <c:lblOffset val="100"/>
        <c:noMultiLvlLbl val="0"/>
      </c:catAx>
      <c:valAx>
        <c:axId val="23127356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31273024"/>
        <c:crosses val="autoZero"/>
        <c:crossBetween val="between"/>
      </c:valAx>
      <c:spPr>
        <a:noFill/>
        <a:ln>
          <a:noFill/>
        </a:ln>
        <a:effectLst/>
      </c:spPr>
    </c:plotArea>
    <c:legend>
      <c:legendPos val="r"/>
      <c:layout>
        <c:manualLayout>
          <c:xMode val="edge"/>
          <c:yMode val="edge"/>
          <c:x val="0.78020703659350477"/>
          <c:y val="0.69018450478687832"/>
          <c:w val="0.12628306571515877"/>
          <c:h val="0.13525577415995485"/>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clustered"/>
        <c:varyColors val="0"/>
        <c:ser>
          <c:idx val="0"/>
          <c:order val="0"/>
          <c:tx>
            <c:strRef>
              <c:f>Sheet1!$B$1</c:f>
              <c:strCache>
                <c:ptCount val="1"/>
                <c:pt idx="0">
                  <c:v>2014</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0.04</c:v>
                </c:pt>
                <c:pt idx="1">
                  <c:v>0.08</c:v>
                </c:pt>
                <c:pt idx="2">
                  <c:v>0.04</c:v>
                </c:pt>
                <c:pt idx="3">
                  <c:v>7.0000000000000007E-2</c:v>
                </c:pt>
                <c:pt idx="4">
                  <c:v>0.12</c:v>
                </c:pt>
                <c:pt idx="5">
                  <c:v>0.06</c:v>
                </c:pt>
                <c:pt idx="6">
                  <c:v>0.54</c:v>
                </c:pt>
              </c:numCache>
            </c:numRef>
          </c:val>
        </c:ser>
        <c:ser>
          <c:idx val="1"/>
          <c:order val="1"/>
          <c:tx>
            <c:strRef>
              <c:f>Sheet1!$C$1</c:f>
              <c:strCache>
                <c:ptCount val="1"/>
                <c:pt idx="0">
                  <c:v>2015</c:v>
                </c:pt>
              </c:strCache>
            </c:strRef>
          </c:tx>
          <c:spPr>
            <a:solidFill>
              <a:schemeClr val="accent2"/>
            </a:solidFill>
            <a:ln>
              <a:noFill/>
            </a:ln>
            <a:effectLst/>
            <a:sp3d/>
          </c:spPr>
          <c:invertIfNegative val="0"/>
          <c:dLbls>
            <c:dLbl>
              <c:idx val="0"/>
              <c:layout>
                <c:manualLayout>
                  <c:x val="4.0075670439144147E-3"/>
                  <c:y val="0"/>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4.0075670439144147E-3"/>
                  <c:y val="-9.3749994232898114E-3"/>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0075670439144147E-3"/>
                  <c:y val="-2.3437498558224745E-3"/>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4.007619636657773E-3"/>
                  <c:y val="-1.1717826542948662E-3"/>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15:layout>
                    <c:manualLayout>
                      <c:w val="3.1125437374401949E-2"/>
                      <c:h val="3.693749772776219E-2"/>
                    </c:manualLayout>
                  </c15:layout>
                </c:ext>
              </c:extLst>
            </c:dLbl>
            <c:dLbl>
              <c:idx val="4"/>
              <c:layout>
                <c:manualLayout>
                  <c:x val="1.068684545043839E-2"/>
                  <c:y val="-4.6874997116449916E-3"/>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5.3434227252191708E-3"/>
                  <c:y val="0"/>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6.6792784065240248E-3"/>
                  <c:y val="-7.0312495674674236E-3"/>
                </c:manualLayout>
              </c:layout>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0.05</c:v>
                </c:pt>
                <c:pt idx="1">
                  <c:v>0.05</c:v>
                </c:pt>
                <c:pt idx="2">
                  <c:v>0.05</c:v>
                </c:pt>
                <c:pt idx="3">
                  <c:v>0.09</c:v>
                </c:pt>
                <c:pt idx="4">
                  <c:v>0.11</c:v>
                </c:pt>
                <c:pt idx="5">
                  <c:v>0.12</c:v>
                </c:pt>
                <c:pt idx="6">
                  <c:v>0.56999999999999995</c:v>
                </c:pt>
              </c:numCache>
            </c:numRef>
          </c:val>
        </c:ser>
        <c:dLbls>
          <c:showLegendKey val="0"/>
          <c:showVal val="0"/>
          <c:showCatName val="0"/>
          <c:showSerName val="0"/>
          <c:showPercent val="0"/>
          <c:showBubbleSize val="0"/>
        </c:dLbls>
        <c:gapWidth val="150"/>
        <c:shape val="box"/>
        <c:axId val="231285536"/>
        <c:axId val="231280640"/>
        <c:axId val="0"/>
      </c:bar3DChart>
      <c:catAx>
        <c:axId val="231285536"/>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31280640"/>
        <c:crosses val="autoZero"/>
        <c:auto val="1"/>
        <c:lblAlgn val="ctr"/>
        <c:lblOffset val="100"/>
        <c:noMultiLvlLbl val="0"/>
      </c:catAx>
      <c:valAx>
        <c:axId val="231280640"/>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31285536"/>
        <c:crosses val="autoZero"/>
        <c:crossBetween val="between"/>
      </c:valAx>
      <c:spPr>
        <a:noFill/>
        <a:ln>
          <a:noFill/>
        </a:ln>
        <a:effectLst/>
      </c:spPr>
    </c:plotArea>
    <c:legend>
      <c:legendPos val="r"/>
      <c:layout>
        <c:manualLayout>
          <c:xMode val="edge"/>
          <c:yMode val="edge"/>
          <c:x val="0.78020703659350477"/>
          <c:y val="0.69018450478687832"/>
          <c:w val="5.9650268775214933E-2"/>
          <c:h val="9.0170516106636553E-2"/>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4</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1</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0.8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0.5</c:v>
                </c:pt>
              </c:numCache>
            </c:numRef>
          </c:val>
        </c:ser>
        <c:dLbls>
          <c:showLegendKey val="0"/>
          <c:showVal val="0"/>
          <c:showCatName val="0"/>
          <c:showSerName val="0"/>
          <c:showPercent val="0"/>
          <c:showBubbleSize val="0"/>
        </c:dLbls>
        <c:gapWidth val="219"/>
        <c:overlap val="-27"/>
        <c:axId val="231278464"/>
        <c:axId val="231279008"/>
      </c:barChart>
      <c:catAx>
        <c:axId val="23127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31279008"/>
        <c:crosses val="autoZero"/>
        <c:auto val="1"/>
        <c:lblAlgn val="ctr"/>
        <c:lblOffset val="100"/>
        <c:noMultiLvlLbl val="0"/>
      </c:catAx>
      <c:valAx>
        <c:axId val="23127900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31278464"/>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Free</a:t>
            </a:r>
            <a:r>
              <a:rPr lang="en-US" baseline="0" dirty="0" smtClean="0"/>
              <a:t> Cash Flow</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2</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27</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11</c:v>
                </c:pt>
              </c:numCache>
            </c:numRef>
          </c:val>
        </c:ser>
        <c:dLbls>
          <c:showLegendKey val="0"/>
          <c:showVal val="0"/>
          <c:showCatName val="0"/>
          <c:showSerName val="0"/>
          <c:showPercent val="0"/>
          <c:showBubbleSize val="0"/>
        </c:dLbls>
        <c:gapWidth val="219"/>
        <c:overlap val="-27"/>
        <c:axId val="231281728"/>
        <c:axId val="231286080"/>
      </c:barChart>
      <c:catAx>
        <c:axId val="231281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31286080"/>
        <c:crosses val="autoZero"/>
        <c:auto val="1"/>
        <c:lblAlgn val="ctr"/>
        <c:lblOffset val="100"/>
        <c:noMultiLvlLbl val="0"/>
      </c:catAx>
      <c:valAx>
        <c:axId val="23128608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31281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extLst>
            </c:dLbl>
            <c:dLbl>
              <c:idx val="1"/>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extLst>
            </c:dLbl>
            <c:dLbl>
              <c:idx val="2"/>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31A59F1A-D306-447B-AEAA-2A94E87728DA}" type="presOf" srcId="{CD64D8F1-4C5C-40AC-B354-919B111D0B45}" destId="{370FD676-5D5A-47D9-BA62-6D03BC83E44F}" srcOrd="1"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2" custScaleX="67300" custScaleY="71871">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1"/>
      <dgm:spPr/>
      <dgm:t>
        <a:bodyPr/>
        <a:lstStyle/>
        <a:p>
          <a:endParaRPr lang="ru-RU"/>
        </a:p>
      </dgm:t>
    </dgm:pt>
    <dgm:pt modelId="{EEF398F6-2EF8-48AB-9AFF-6A7FD5CA2064}" type="pres">
      <dgm:prSet presAssocID="{BC91FB3B-9E6D-4490-8D7F-37F12A92C6D9}" presName="text0" presStyleLbl="node1" presStyleIdx="1" presStyleCnt="2" custScaleX="326918" custScaleY="97633" custRadScaleRad="150256" custRadScaleInc="-331">
        <dgm:presLayoutVars>
          <dgm:bulletEnabled val="1"/>
        </dgm:presLayoutVars>
      </dgm:prSet>
      <dgm:spPr/>
      <dgm:t>
        <a:bodyPr/>
        <a:lstStyle/>
        <a:p>
          <a:endParaRPr lang="ru-RU"/>
        </a:p>
      </dgm:t>
    </dgm:pt>
  </dgm:ptLst>
  <dgm:cxnLst>
    <dgm:cxn modelId="{A1C3788A-9CBD-4238-9560-BF12EBE8E844}" srcId="{318EB9F8-A3B4-4FA7-9997-4937EB56EAEC}" destId="{E401A207-D970-4540-A7D8-1D2DE637C704}" srcOrd="0" destOrd="0" parTransId="{663A62C9-9B3D-48E0-A3FC-618886457E72}" sibTransId="{6DFC798E-040C-44FF-A79A-A674AC8D6016}"/>
    <dgm:cxn modelId="{8B82B00A-C46E-474C-AE4C-74136B391CD8}" type="presOf" srcId="{BC91FB3B-9E6D-4490-8D7F-37F12A92C6D9}" destId="{EEF398F6-2EF8-48AB-9AFF-6A7FD5CA2064}"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CB6FF63A-823C-419F-8009-D9424132D561}" type="presOf" srcId="{318EB9F8-A3B4-4FA7-9997-4937EB56EAEC}" destId="{E837BDE3-383E-40B2-A6FC-7B4752AEE84C}" srcOrd="0" destOrd="0" presId="urn:microsoft.com/office/officeart/2008/layout/RadialCluster"/>
    <dgm:cxn modelId="{B7ADB2CE-FDF8-4DDC-9D65-2ADC68906671}" type="presOf" srcId="{E401A207-D970-4540-A7D8-1D2DE637C704}" destId="{25056C25-FD7A-454A-BD80-5797A854A1C9}" srcOrd="0" destOrd="0" presId="urn:microsoft.com/office/officeart/2008/layout/RadialCluster"/>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8C3E873C-47C9-4B9E-92E7-6C52C3F0BF20}" type="presParOf" srcId="{5447C531-E157-4A38-8E15-D58CFDE83DDB}" destId="{40765CB4-C294-459A-8862-FC5E44F7FB91}" srcOrd="1" destOrd="0" presId="urn:microsoft.com/office/officeart/2008/layout/RadialCluster"/>
    <dgm:cxn modelId="{63D3F330-4BFB-4B0B-9D9B-FF4BFC56457D}" type="presParOf" srcId="{5447C531-E157-4A38-8E15-D58CFDE83DDB}" destId="{EEF398F6-2EF8-48AB-9AFF-6A7FD5CA2064}" srcOrd="2"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PaaS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Cloud Services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A9FF98FB-0436-4A21-80D5-98984A5D7DEF}">
      <dgm:prSet phldrT="[Text]"/>
      <dgm:spPr>
        <a:solidFill>
          <a:schemeClr val="bg1">
            <a:lumMod val="95000"/>
          </a:schemeClr>
        </a:solidFill>
        <a:ln>
          <a:solidFill>
            <a:srgbClr val="00B0F0"/>
          </a:solidFill>
        </a:ln>
      </dgm:spPr>
      <dgm:t>
        <a:bodyPr lIns="540000"/>
        <a:lstStyle/>
        <a:p>
          <a:r>
            <a:rPr lang="en-US" dirty="0" smtClean="0">
              <a:solidFill>
                <a:srgbClr val="00B0F0"/>
              </a:solidFill>
            </a:rPr>
            <a:t>SQL Azure</a:t>
          </a:r>
          <a:endParaRPr lang="ru-RU" dirty="0">
            <a:solidFill>
              <a:srgbClr val="00B0F0"/>
            </a:solidFill>
          </a:endParaRPr>
        </a:p>
      </dgm:t>
    </dgm:pt>
    <dgm:pt modelId="{05A1D239-F76C-4AA9-8EA9-A08CC38D9BA0}" type="parTrans" cxnId="{279C05B0-2D5E-40CC-9709-C1D072108E82}">
      <dgm:prSet/>
      <dgm:spPr/>
      <dgm:t>
        <a:bodyPr/>
        <a:lstStyle/>
        <a:p>
          <a:endParaRPr lang="ru-RU"/>
        </a:p>
      </dgm:t>
    </dgm:pt>
    <dgm:pt modelId="{5DE94A68-8D64-45D1-BB2E-C9728AF24C55}" type="sibTrans" cxnId="{279C05B0-2D5E-40CC-9709-C1D072108E82}">
      <dgm:prSet/>
      <dgm:spPr/>
      <dgm:t>
        <a:bodyPr/>
        <a:lstStyle/>
        <a:p>
          <a:endParaRPr lang="ru-RU"/>
        </a:p>
      </dgm:t>
    </dgm:pt>
    <dgm:pt modelId="{CF41F630-8275-45B3-9FEF-10BF54F25AE4}">
      <dgm:prSet phldrT="[Text]"/>
      <dgm:spPr>
        <a:solidFill>
          <a:schemeClr val="bg1">
            <a:lumMod val="95000"/>
          </a:schemeClr>
        </a:solidFill>
        <a:ln>
          <a:solidFill>
            <a:srgbClr val="00B0F0"/>
          </a:solidFill>
        </a:ln>
      </dgm:spPr>
      <dgm:t>
        <a:bodyPr lIns="540000"/>
        <a:lstStyle/>
        <a:p>
          <a:r>
            <a:rPr lang="en-US" dirty="0" smtClean="0">
              <a:solidFill>
                <a:srgbClr val="00B0F0"/>
              </a:solidFill>
            </a:rPr>
            <a:t>Storage Tables</a:t>
          </a:r>
          <a:endParaRPr lang="ru-RU" dirty="0">
            <a:solidFill>
              <a:srgbClr val="00B0F0"/>
            </a:solidFill>
          </a:endParaRPr>
        </a:p>
      </dgm:t>
    </dgm:pt>
    <dgm:pt modelId="{5D132AE9-BFD6-4DFD-8F8E-F3F27B48509E}" type="parTrans" cxnId="{CCE361DE-2928-429E-AB70-57B21A35219B}">
      <dgm:prSet/>
      <dgm:spPr/>
      <dgm:t>
        <a:bodyPr/>
        <a:lstStyle/>
        <a:p>
          <a:endParaRPr lang="ru-RU"/>
        </a:p>
      </dgm:t>
    </dgm:pt>
    <dgm:pt modelId="{291DC6B3-14F8-4F12-8666-49622576D9A8}" type="sibTrans" cxnId="{CCE361DE-2928-429E-AB70-57B21A35219B}">
      <dgm:prSet/>
      <dgm:spPr/>
      <dgm:t>
        <a:bodyPr/>
        <a:lstStyle/>
        <a:p>
          <a:endParaRPr lang="ru-RU"/>
        </a:p>
      </dgm:t>
    </dgm:pt>
    <dgm:pt modelId="{0D4F7F9C-13D9-41A2-91CB-B4D407DADAF8}">
      <dgm:prSet phldrT="[Text]"/>
      <dgm:spPr>
        <a:solidFill>
          <a:schemeClr val="bg1">
            <a:lumMod val="95000"/>
          </a:schemeClr>
        </a:solidFill>
        <a:ln>
          <a:solidFill>
            <a:srgbClr val="00B0F0"/>
          </a:solidFill>
        </a:ln>
      </dgm:spPr>
      <dgm:t>
        <a:bodyPr lIns="540000"/>
        <a:lstStyle/>
        <a:p>
          <a:r>
            <a:rPr lang="en-US" smtClean="0">
              <a:solidFill>
                <a:srgbClr val="00B0F0"/>
              </a:solidFill>
            </a:rPr>
            <a:t>Storage Blobs</a:t>
          </a:r>
          <a:endParaRPr lang="ru-RU" dirty="0">
            <a:solidFill>
              <a:srgbClr val="00B0F0"/>
            </a:solidFill>
          </a:endParaRPr>
        </a:p>
      </dgm:t>
    </dgm:pt>
    <dgm:pt modelId="{83B42D9E-3208-40EF-AAE4-CB6E64E6D62B}" type="parTrans" cxnId="{2F9DCFCF-C18A-41E9-8264-E58546E4B16D}">
      <dgm:prSet/>
      <dgm:spPr/>
      <dgm:t>
        <a:bodyPr/>
        <a:lstStyle/>
        <a:p>
          <a:endParaRPr lang="ru-RU"/>
        </a:p>
      </dgm:t>
    </dgm:pt>
    <dgm:pt modelId="{5EEB8A6E-CD40-4753-8AA2-95A630726355}" type="sibTrans" cxnId="{2F9DCFCF-C18A-41E9-8264-E58546E4B16D}">
      <dgm:prSet/>
      <dgm:spPr/>
      <dgm:t>
        <a:bodyPr/>
        <a:lstStyle/>
        <a:p>
          <a:endParaRPr lang="ru-RU"/>
        </a:p>
      </dgm:t>
    </dgm:pt>
    <dgm:pt modelId="{AC60270B-F362-40C4-97D1-E1A84BF4B45A}">
      <dgm:prSet phldrT="[Text]"/>
      <dgm:spPr>
        <a:solidFill>
          <a:schemeClr val="bg1">
            <a:lumMod val="95000"/>
          </a:schemeClr>
        </a:solidFill>
        <a:ln>
          <a:solidFill>
            <a:srgbClr val="00B0F0"/>
          </a:solidFill>
        </a:ln>
      </dgm:spPr>
      <dgm:t>
        <a:bodyPr lIns="540000"/>
        <a:lstStyle/>
        <a:p>
          <a:r>
            <a:rPr lang="en-US" dirty="0" smtClean="0">
              <a:solidFill>
                <a:srgbClr val="00B0F0"/>
              </a:solidFill>
            </a:rPr>
            <a:t>Cache</a:t>
          </a:r>
          <a:endParaRPr lang="ru-RU" dirty="0">
            <a:solidFill>
              <a:srgbClr val="00B0F0"/>
            </a:solidFill>
          </a:endParaRPr>
        </a:p>
      </dgm:t>
    </dgm:pt>
    <dgm:pt modelId="{42DCC650-07B4-461A-A31D-B44E3DB7B2BF}" type="parTrans" cxnId="{F8CDD2DD-0DEB-4509-9E88-676DE16F8762}">
      <dgm:prSet/>
      <dgm:spPr/>
      <dgm:t>
        <a:bodyPr/>
        <a:lstStyle/>
        <a:p>
          <a:endParaRPr lang="ru-RU"/>
        </a:p>
      </dgm:t>
    </dgm:pt>
    <dgm:pt modelId="{095C1DE9-B510-40D6-9D58-5E4856D127C0}" type="sibTrans" cxnId="{F8CDD2DD-0DEB-4509-9E88-676DE16F8762}">
      <dgm:prSet/>
      <dgm:spPr/>
      <dgm:t>
        <a:bodyPr/>
        <a:lstStyle/>
        <a:p>
          <a:endParaRPr lang="ru-RU"/>
        </a:p>
      </dgm:t>
    </dgm:pt>
    <dgm:pt modelId="{D723C67C-B8EF-4E8B-B78C-64AF01B8DE70}">
      <dgm:prSet phldrT="[Text]"/>
      <dgm:spPr>
        <a:solidFill>
          <a:schemeClr val="bg1">
            <a:lumMod val="95000"/>
          </a:schemeClr>
        </a:solidFill>
        <a:ln>
          <a:solidFill>
            <a:srgbClr val="00B0F0"/>
          </a:solidFill>
        </a:ln>
      </dgm:spPr>
      <dgm:t>
        <a:bodyPr lIns="540000"/>
        <a:lstStyle/>
        <a:p>
          <a:r>
            <a:rPr lang="en-US" dirty="0" smtClean="0">
              <a:solidFill>
                <a:srgbClr val="00B0F0"/>
              </a:solidFill>
            </a:rPr>
            <a:t>Traffic Manager</a:t>
          </a:r>
          <a:endParaRPr lang="ru-RU" dirty="0">
            <a:solidFill>
              <a:srgbClr val="00B0F0"/>
            </a:solidFill>
          </a:endParaRPr>
        </a:p>
      </dgm:t>
    </dgm:pt>
    <dgm:pt modelId="{77DD9FCF-F762-4496-9A8D-0297AD5F5C6E}" type="parTrans" cxnId="{A7AC07FA-961F-4A3B-BFB2-41BD6F5A606C}">
      <dgm:prSet/>
      <dgm:spPr/>
      <dgm:t>
        <a:bodyPr/>
        <a:lstStyle/>
        <a:p>
          <a:endParaRPr lang="ru-RU"/>
        </a:p>
      </dgm:t>
    </dgm:pt>
    <dgm:pt modelId="{90FC3906-7AE3-4445-991E-A7C29D6065A8}" type="sibTrans" cxnId="{A7AC07FA-961F-4A3B-BFB2-41BD6F5A606C}">
      <dgm:prSet/>
      <dgm:spPr/>
      <dgm:t>
        <a:bodyPr/>
        <a:lstStyle/>
        <a:p>
          <a:endParaRPr lang="ru-RU"/>
        </a:p>
      </dgm:t>
    </dgm:pt>
    <dgm:pt modelId="{1CA18002-A7AB-4BC8-AE26-63D7D0F48C28}">
      <dgm:prSet phldrT="[Text]"/>
      <dgm:spPr>
        <a:solidFill>
          <a:schemeClr val="bg1">
            <a:lumMod val="95000"/>
          </a:schemeClr>
        </a:solidFill>
        <a:ln>
          <a:solidFill>
            <a:srgbClr val="00B0F0"/>
          </a:solidFill>
        </a:ln>
      </dgm:spPr>
      <dgm:t>
        <a:bodyPr lIns="540000"/>
        <a:lstStyle/>
        <a:p>
          <a:r>
            <a:rPr lang="en-US" dirty="0" smtClean="0">
              <a:solidFill>
                <a:srgbClr val="00B0F0"/>
              </a:solidFill>
            </a:rPr>
            <a:t>Mobile Services</a:t>
          </a:r>
          <a:endParaRPr lang="ru-RU" dirty="0">
            <a:solidFill>
              <a:srgbClr val="00B0F0"/>
            </a:solidFill>
          </a:endParaRPr>
        </a:p>
      </dgm:t>
    </dgm:pt>
    <dgm:pt modelId="{18E082D3-F577-430B-B63B-4243F4D0AC5A}" type="parTrans" cxnId="{A4372AFD-2B5E-45AF-B11D-D616597ECEB9}">
      <dgm:prSet/>
      <dgm:spPr/>
      <dgm:t>
        <a:bodyPr/>
        <a:lstStyle/>
        <a:p>
          <a:endParaRPr lang="ru-RU"/>
        </a:p>
      </dgm:t>
    </dgm:pt>
    <dgm:pt modelId="{FEC48B37-1B20-44C4-AD3A-D6C64A0B8D8A}" type="sibTrans" cxnId="{A4372AFD-2B5E-45AF-B11D-D616597ECEB9}">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8" custScaleX="67300" custScaleY="71871" custLinFactNeighborY="5236">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7"/>
      <dgm:spPr/>
      <dgm:t>
        <a:bodyPr/>
        <a:lstStyle/>
        <a:p>
          <a:endParaRPr lang="ru-RU"/>
        </a:p>
      </dgm:t>
    </dgm:pt>
    <dgm:pt modelId="{EEF398F6-2EF8-48AB-9AFF-6A7FD5CA2064}" type="pres">
      <dgm:prSet presAssocID="{BC91FB3B-9E6D-4490-8D7F-37F12A92C6D9}" presName="text0" presStyleLbl="node1" presStyleIdx="1" presStyleCnt="8" custScaleX="326918" custScaleY="97633" custRadScaleRad="124342" custRadScaleInc="162869">
        <dgm:presLayoutVars>
          <dgm:bulletEnabled val="1"/>
        </dgm:presLayoutVars>
      </dgm:prSet>
      <dgm:spPr/>
      <dgm:t>
        <a:bodyPr/>
        <a:lstStyle/>
        <a:p>
          <a:endParaRPr lang="ru-RU"/>
        </a:p>
      </dgm:t>
    </dgm:pt>
    <dgm:pt modelId="{4B76F172-835F-47AA-A859-8A899CEE2510}" type="pres">
      <dgm:prSet presAssocID="{05A1D239-F76C-4AA9-8EA9-A08CC38D9BA0}" presName="Name56" presStyleLbl="parChTrans1D2" presStyleIdx="1" presStyleCnt="7"/>
      <dgm:spPr/>
      <dgm:t>
        <a:bodyPr/>
        <a:lstStyle/>
        <a:p>
          <a:endParaRPr lang="ru-RU"/>
        </a:p>
      </dgm:t>
    </dgm:pt>
    <dgm:pt modelId="{2C989446-76CB-491D-A9E5-90C479CC1EB6}" type="pres">
      <dgm:prSet presAssocID="{A9FF98FB-0436-4A21-80D5-98984A5D7DEF}" presName="text0" presStyleLbl="node1" presStyleIdx="2" presStyleCnt="8" custScaleX="326918" custScaleY="97633" custRadScaleRad="157733" custRadScaleInc="99399">
        <dgm:presLayoutVars>
          <dgm:bulletEnabled val="1"/>
        </dgm:presLayoutVars>
      </dgm:prSet>
      <dgm:spPr/>
      <dgm:t>
        <a:bodyPr/>
        <a:lstStyle/>
        <a:p>
          <a:endParaRPr lang="ru-RU"/>
        </a:p>
      </dgm:t>
    </dgm:pt>
    <dgm:pt modelId="{A1A7F2F7-8724-4320-8D3E-13A495501B45}" type="pres">
      <dgm:prSet presAssocID="{5D132AE9-BFD6-4DFD-8F8E-F3F27B48509E}" presName="Name56" presStyleLbl="parChTrans1D2" presStyleIdx="2" presStyleCnt="7"/>
      <dgm:spPr/>
      <dgm:t>
        <a:bodyPr/>
        <a:lstStyle/>
        <a:p>
          <a:endParaRPr lang="ru-RU"/>
        </a:p>
      </dgm:t>
    </dgm:pt>
    <dgm:pt modelId="{1C652A63-4612-4140-A184-53A0A081C97B}" type="pres">
      <dgm:prSet presAssocID="{CF41F630-8275-45B3-9FEF-10BF54F25AE4}" presName="text0" presStyleLbl="node1" presStyleIdx="3" presStyleCnt="8" custScaleX="326918" custScaleY="97633" custRadScaleRad="155255" custRadScaleInc="-18266">
        <dgm:presLayoutVars>
          <dgm:bulletEnabled val="1"/>
        </dgm:presLayoutVars>
      </dgm:prSet>
      <dgm:spPr/>
      <dgm:t>
        <a:bodyPr/>
        <a:lstStyle/>
        <a:p>
          <a:endParaRPr lang="ru-RU"/>
        </a:p>
      </dgm:t>
    </dgm:pt>
    <dgm:pt modelId="{5727BF42-537E-40D5-B281-429A4AA75037}" type="pres">
      <dgm:prSet presAssocID="{42DCC650-07B4-461A-A31D-B44E3DB7B2BF}" presName="Name56" presStyleLbl="parChTrans1D2" presStyleIdx="3" presStyleCnt="7"/>
      <dgm:spPr/>
      <dgm:t>
        <a:bodyPr/>
        <a:lstStyle/>
        <a:p>
          <a:endParaRPr lang="ru-RU"/>
        </a:p>
      </dgm:t>
    </dgm:pt>
    <dgm:pt modelId="{06CB251D-7874-46F5-B434-DFA2F5371EDF}" type="pres">
      <dgm:prSet presAssocID="{AC60270B-F362-40C4-97D1-E1A84BF4B45A}" presName="text0" presStyleLbl="node1" presStyleIdx="4" presStyleCnt="8" custScaleX="326918" custScaleY="97633" custRadScaleRad="125776" custRadScaleInc="-97346">
        <dgm:presLayoutVars>
          <dgm:bulletEnabled val="1"/>
        </dgm:presLayoutVars>
      </dgm:prSet>
      <dgm:spPr/>
      <dgm:t>
        <a:bodyPr/>
        <a:lstStyle/>
        <a:p>
          <a:endParaRPr lang="ru-RU"/>
        </a:p>
      </dgm:t>
    </dgm:pt>
    <dgm:pt modelId="{C09D1272-4CF0-4360-A709-F658F12539F1}" type="pres">
      <dgm:prSet presAssocID="{18E082D3-F577-430B-B63B-4243F4D0AC5A}" presName="Name56" presStyleLbl="parChTrans1D2" presStyleIdx="4" presStyleCnt="7"/>
      <dgm:spPr/>
      <dgm:t>
        <a:bodyPr/>
        <a:lstStyle/>
        <a:p>
          <a:endParaRPr lang="ru-RU"/>
        </a:p>
      </dgm:t>
    </dgm:pt>
    <dgm:pt modelId="{905EE044-8A93-48F4-B923-0A245442EAF2}" type="pres">
      <dgm:prSet presAssocID="{1CA18002-A7AB-4BC8-AE26-63D7D0F48C28}" presName="text0" presStyleLbl="node1" presStyleIdx="5" presStyleCnt="8" custScaleX="326918" custScaleY="97633" custRadScaleRad="114593" custRadScaleInc="78934">
        <dgm:presLayoutVars>
          <dgm:bulletEnabled val="1"/>
        </dgm:presLayoutVars>
      </dgm:prSet>
      <dgm:spPr/>
      <dgm:t>
        <a:bodyPr/>
        <a:lstStyle/>
        <a:p>
          <a:endParaRPr lang="ru-RU"/>
        </a:p>
      </dgm:t>
    </dgm:pt>
    <dgm:pt modelId="{92DF3097-6005-46D4-90E5-653438AEDECF}" type="pres">
      <dgm:prSet presAssocID="{77DD9FCF-F762-4496-9A8D-0297AD5F5C6E}" presName="Name56" presStyleLbl="parChTrans1D2" presStyleIdx="5" presStyleCnt="7"/>
      <dgm:spPr/>
      <dgm:t>
        <a:bodyPr/>
        <a:lstStyle/>
        <a:p>
          <a:endParaRPr lang="ru-RU"/>
        </a:p>
      </dgm:t>
    </dgm:pt>
    <dgm:pt modelId="{42C5E428-457C-4D2D-B9F7-8D88B989BAC4}" type="pres">
      <dgm:prSet presAssocID="{D723C67C-B8EF-4E8B-B78C-64AF01B8DE70}" presName="text0" presStyleLbl="node1" presStyleIdx="6" presStyleCnt="8" custScaleX="326918" custScaleY="97633" custRadScaleRad="132975" custRadScaleInc="61296">
        <dgm:presLayoutVars>
          <dgm:bulletEnabled val="1"/>
        </dgm:presLayoutVars>
      </dgm:prSet>
      <dgm:spPr/>
      <dgm:t>
        <a:bodyPr/>
        <a:lstStyle/>
        <a:p>
          <a:endParaRPr lang="ru-RU"/>
        </a:p>
      </dgm:t>
    </dgm:pt>
    <dgm:pt modelId="{952B87BD-0B07-49BA-9E5C-A2E5FB19EB83}" type="pres">
      <dgm:prSet presAssocID="{83B42D9E-3208-40EF-AAE4-CB6E64E6D62B}" presName="Name56" presStyleLbl="parChTrans1D2" presStyleIdx="6" presStyleCnt="7"/>
      <dgm:spPr/>
      <dgm:t>
        <a:bodyPr/>
        <a:lstStyle/>
        <a:p>
          <a:endParaRPr lang="ru-RU"/>
        </a:p>
      </dgm:t>
    </dgm:pt>
    <dgm:pt modelId="{A1DBB35B-359C-44C1-948D-F0C4AB873D98}" type="pres">
      <dgm:prSet presAssocID="{0D4F7F9C-13D9-41A2-91CB-B4D407DADAF8}" presName="text0" presStyleLbl="node1" presStyleIdx="7" presStyleCnt="8" custScaleX="326918" custScaleY="97633" custRadScaleRad="136034" custRadScaleInc="16779">
        <dgm:presLayoutVars>
          <dgm:bulletEnabled val="1"/>
        </dgm:presLayoutVars>
      </dgm:prSet>
      <dgm:spPr/>
      <dgm:t>
        <a:bodyPr/>
        <a:lstStyle/>
        <a:p>
          <a:endParaRPr lang="ru-RU"/>
        </a:p>
      </dgm:t>
    </dgm:pt>
  </dgm:ptLst>
  <dgm:cxnLst>
    <dgm:cxn modelId="{2F9DCFCF-C18A-41E9-8264-E58546E4B16D}" srcId="{E401A207-D970-4540-A7D8-1D2DE637C704}" destId="{0D4F7F9C-13D9-41A2-91CB-B4D407DADAF8}" srcOrd="6" destOrd="0" parTransId="{83B42D9E-3208-40EF-AAE4-CB6E64E6D62B}" sibTransId="{5EEB8A6E-CD40-4753-8AA2-95A630726355}"/>
    <dgm:cxn modelId="{279C05B0-2D5E-40CC-9709-C1D072108E82}" srcId="{E401A207-D970-4540-A7D8-1D2DE637C704}" destId="{A9FF98FB-0436-4A21-80D5-98984A5D7DEF}" srcOrd="1" destOrd="0" parTransId="{05A1D239-F76C-4AA9-8EA9-A08CC38D9BA0}" sibTransId="{5DE94A68-8D64-45D1-BB2E-C9728AF24C55}"/>
    <dgm:cxn modelId="{17F4E6E9-DDDC-4561-90AF-16E41CAD3033}" type="presOf" srcId="{F8D72010-AF4F-4609-B96E-382ED1A887D9}" destId="{40765CB4-C294-459A-8862-FC5E44F7FB91}" srcOrd="0" destOrd="0" presId="urn:microsoft.com/office/officeart/2008/layout/RadialCluster"/>
    <dgm:cxn modelId="{6552DC18-931C-4497-AADD-0A6587632EC6}" type="presOf" srcId="{CF41F630-8275-45B3-9FEF-10BF54F25AE4}" destId="{1C652A63-4612-4140-A184-53A0A081C97B}" srcOrd="0" destOrd="0" presId="urn:microsoft.com/office/officeart/2008/layout/RadialCluster"/>
    <dgm:cxn modelId="{4676341D-6B07-4E45-8B63-B6C9B6990978}" type="presOf" srcId="{5D132AE9-BFD6-4DFD-8F8E-F3F27B48509E}" destId="{A1A7F2F7-8724-4320-8D3E-13A495501B45}" srcOrd="0" destOrd="0" presId="urn:microsoft.com/office/officeart/2008/layout/RadialCluster"/>
    <dgm:cxn modelId="{C46356EC-54D5-4F07-8EA4-A09203F080E6}" type="presOf" srcId="{83B42D9E-3208-40EF-AAE4-CB6E64E6D62B}" destId="{952B87BD-0B07-49BA-9E5C-A2E5FB19EB83}" srcOrd="0" destOrd="0" presId="urn:microsoft.com/office/officeart/2008/layout/RadialCluster"/>
    <dgm:cxn modelId="{F8CDD2DD-0DEB-4509-9E88-676DE16F8762}" srcId="{E401A207-D970-4540-A7D8-1D2DE637C704}" destId="{AC60270B-F362-40C4-97D1-E1A84BF4B45A}" srcOrd="3" destOrd="0" parTransId="{42DCC650-07B4-461A-A31D-B44E3DB7B2BF}" sibTransId="{095C1DE9-B510-40D6-9D58-5E4856D127C0}"/>
    <dgm:cxn modelId="{D0EE78BF-2C75-443C-9808-23529C6CC063}" type="presOf" srcId="{AC60270B-F362-40C4-97D1-E1A84BF4B45A}" destId="{06CB251D-7874-46F5-B434-DFA2F5371EDF}" srcOrd="0" destOrd="0" presId="urn:microsoft.com/office/officeart/2008/layout/RadialCluster"/>
    <dgm:cxn modelId="{56E9BCBD-5679-4938-AA1F-2B2A42138BB3}" type="presOf" srcId="{42DCC650-07B4-461A-A31D-B44E3DB7B2BF}" destId="{5727BF42-537E-40D5-B281-429A4AA75037}"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249D4A28-054C-4E9B-AA08-FE5A0024A087}" type="presOf" srcId="{E401A207-D970-4540-A7D8-1D2DE637C704}" destId="{25056C25-FD7A-454A-BD80-5797A854A1C9}" srcOrd="0" destOrd="0" presId="urn:microsoft.com/office/officeart/2008/layout/RadialCluster"/>
    <dgm:cxn modelId="{A7AC07FA-961F-4A3B-BFB2-41BD6F5A606C}" srcId="{E401A207-D970-4540-A7D8-1D2DE637C704}" destId="{D723C67C-B8EF-4E8B-B78C-64AF01B8DE70}" srcOrd="5" destOrd="0" parTransId="{77DD9FCF-F762-4496-9A8D-0297AD5F5C6E}" sibTransId="{90FC3906-7AE3-4445-991E-A7C29D6065A8}"/>
    <dgm:cxn modelId="{6C5FBB93-ACF7-4737-AFF2-C0022DE664E0}" type="presOf" srcId="{318EB9F8-A3B4-4FA7-9997-4937EB56EAEC}" destId="{E837BDE3-383E-40B2-A6FC-7B4752AEE84C}" srcOrd="0" destOrd="0" presId="urn:microsoft.com/office/officeart/2008/layout/RadialCluster"/>
    <dgm:cxn modelId="{3B16441A-F6DD-4174-8DCE-AE11B24E8ACC}" type="presOf" srcId="{BC91FB3B-9E6D-4490-8D7F-37F12A92C6D9}" destId="{EEF398F6-2EF8-48AB-9AFF-6A7FD5CA2064}" srcOrd="0" destOrd="0" presId="urn:microsoft.com/office/officeart/2008/layout/RadialCluster"/>
    <dgm:cxn modelId="{A4372AFD-2B5E-45AF-B11D-D616597ECEB9}" srcId="{E401A207-D970-4540-A7D8-1D2DE637C704}" destId="{1CA18002-A7AB-4BC8-AE26-63D7D0F48C28}" srcOrd="4" destOrd="0" parTransId="{18E082D3-F577-430B-B63B-4243F4D0AC5A}" sibTransId="{FEC48B37-1B20-44C4-AD3A-D6C64A0B8D8A}"/>
    <dgm:cxn modelId="{27FF67A6-4DAB-4CE5-97D4-A77BE02348D8}" type="presOf" srcId="{77DD9FCF-F762-4496-9A8D-0297AD5F5C6E}" destId="{92DF3097-6005-46D4-90E5-653438AEDECF}" srcOrd="0" destOrd="0" presId="urn:microsoft.com/office/officeart/2008/layout/RadialCluster"/>
    <dgm:cxn modelId="{0D7E72C5-AB77-4F98-8532-AB9FA68B775A}" type="presOf" srcId="{18E082D3-F577-430B-B63B-4243F4D0AC5A}" destId="{C09D1272-4CF0-4360-A709-F658F12539F1}" srcOrd="0" destOrd="0" presId="urn:microsoft.com/office/officeart/2008/layout/RadialCluster"/>
    <dgm:cxn modelId="{D40C5886-92B7-49A7-B0F9-7CB53E7599A4}" type="presOf" srcId="{05A1D239-F76C-4AA9-8EA9-A08CC38D9BA0}" destId="{4B76F172-835F-47AA-A859-8A899CEE2510}" srcOrd="0" destOrd="0" presId="urn:microsoft.com/office/officeart/2008/layout/RadialCluster"/>
    <dgm:cxn modelId="{575B3600-AE0C-420F-8794-BCB16D1F06E9}" type="presOf" srcId="{A9FF98FB-0436-4A21-80D5-98984A5D7DEF}" destId="{2C989446-76CB-491D-A9E5-90C479CC1EB6}" srcOrd="0" destOrd="0" presId="urn:microsoft.com/office/officeart/2008/layout/RadialCluster"/>
    <dgm:cxn modelId="{25BE697C-FF0A-419D-B6D0-97D1FD6CF3AD}" type="presOf" srcId="{D723C67C-B8EF-4E8B-B78C-64AF01B8DE70}" destId="{42C5E428-457C-4D2D-B9F7-8D88B989BAC4}"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3E39D600-3319-414C-AC04-E60BBD6480B0}" type="presOf" srcId="{1CA18002-A7AB-4BC8-AE26-63D7D0F48C28}" destId="{905EE044-8A93-48F4-B923-0A245442EAF2}" srcOrd="0" destOrd="0" presId="urn:microsoft.com/office/officeart/2008/layout/RadialCluster"/>
    <dgm:cxn modelId="{CCE361DE-2928-429E-AB70-57B21A35219B}" srcId="{E401A207-D970-4540-A7D8-1D2DE637C704}" destId="{CF41F630-8275-45B3-9FEF-10BF54F25AE4}" srcOrd="2" destOrd="0" parTransId="{5D132AE9-BFD6-4DFD-8F8E-F3F27B48509E}" sibTransId="{291DC6B3-14F8-4F12-8666-49622576D9A8}"/>
    <dgm:cxn modelId="{56F9A2B6-4CD9-4FAB-891D-7372F6270179}" type="presOf" srcId="{0D4F7F9C-13D9-41A2-91CB-B4D407DADAF8}" destId="{A1DBB35B-359C-44C1-948D-F0C4AB873D98}" srcOrd="0" destOrd="0" presId="urn:microsoft.com/office/officeart/2008/layout/RadialCluster"/>
    <dgm:cxn modelId="{5B482096-7B1A-4610-B289-1382C4FDA82F}" type="presParOf" srcId="{E837BDE3-383E-40B2-A6FC-7B4752AEE84C}" destId="{5447C531-E157-4A38-8E15-D58CFDE83DDB}" srcOrd="0" destOrd="0" presId="urn:microsoft.com/office/officeart/2008/layout/RadialCluster"/>
    <dgm:cxn modelId="{44A70410-ABF5-4E70-804C-59ECD011A6F3}" type="presParOf" srcId="{5447C531-E157-4A38-8E15-D58CFDE83DDB}" destId="{25056C25-FD7A-454A-BD80-5797A854A1C9}" srcOrd="0" destOrd="0" presId="urn:microsoft.com/office/officeart/2008/layout/RadialCluster"/>
    <dgm:cxn modelId="{FE63D93A-BE6F-4F17-AD8A-9641D53E083E}" type="presParOf" srcId="{5447C531-E157-4A38-8E15-D58CFDE83DDB}" destId="{40765CB4-C294-459A-8862-FC5E44F7FB91}" srcOrd="1" destOrd="0" presId="urn:microsoft.com/office/officeart/2008/layout/RadialCluster"/>
    <dgm:cxn modelId="{9DD7D609-37D9-4A3D-9E40-59BED9CEF5A9}" type="presParOf" srcId="{5447C531-E157-4A38-8E15-D58CFDE83DDB}" destId="{EEF398F6-2EF8-48AB-9AFF-6A7FD5CA2064}" srcOrd="2" destOrd="0" presId="urn:microsoft.com/office/officeart/2008/layout/RadialCluster"/>
    <dgm:cxn modelId="{C72F2A0D-73BE-43F2-A964-7D19129DC183}" type="presParOf" srcId="{5447C531-E157-4A38-8E15-D58CFDE83DDB}" destId="{4B76F172-835F-47AA-A859-8A899CEE2510}" srcOrd="3" destOrd="0" presId="urn:microsoft.com/office/officeart/2008/layout/RadialCluster"/>
    <dgm:cxn modelId="{BEF6F6E8-0115-4942-9264-74F628B8DD77}" type="presParOf" srcId="{5447C531-E157-4A38-8E15-D58CFDE83DDB}" destId="{2C989446-76CB-491D-A9E5-90C479CC1EB6}" srcOrd="4" destOrd="0" presId="urn:microsoft.com/office/officeart/2008/layout/RadialCluster"/>
    <dgm:cxn modelId="{1CE67DC4-8622-48AE-9BB5-761E675EAA97}" type="presParOf" srcId="{5447C531-E157-4A38-8E15-D58CFDE83DDB}" destId="{A1A7F2F7-8724-4320-8D3E-13A495501B45}" srcOrd="5" destOrd="0" presId="urn:microsoft.com/office/officeart/2008/layout/RadialCluster"/>
    <dgm:cxn modelId="{58F28242-F5FB-4D31-A85B-CC80C56F9789}" type="presParOf" srcId="{5447C531-E157-4A38-8E15-D58CFDE83DDB}" destId="{1C652A63-4612-4140-A184-53A0A081C97B}" srcOrd="6" destOrd="0" presId="urn:microsoft.com/office/officeart/2008/layout/RadialCluster"/>
    <dgm:cxn modelId="{D24AD903-6FE9-4698-B659-0F842A428046}" type="presParOf" srcId="{5447C531-E157-4A38-8E15-D58CFDE83DDB}" destId="{5727BF42-537E-40D5-B281-429A4AA75037}" srcOrd="7" destOrd="0" presId="urn:microsoft.com/office/officeart/2008/layout/RadialCluster"/>
    <dgm:cxn modelId="{ADCC4DD6-208A-4034-87A1-91F159BAD844}" type="presParOf" srcId="{5447C531-E157-4A38-8E15-D58CFDE83DDB}" destId="{06CB251D-7874-46F5-B434-DFA2F5371EDF}" srcOrd="8" destOrd="0" presId="urn:microsoft.com/office/officeart/2008/layout/RadialCluster"/>
    <dgm:cxn modelId="{E1B3025A-8C69-48A5-AF5F-88EDAA4B74D4}" type="presParOf" srcId="{5447C531-E157-4A38-8E15-D58CFDE83DDB}" destId="{C09D1272-4CF0-4360-A709-F658F12539F1}" srcOrd="9" destOrd="0" presId="urn:microsoft.com/office/officeart/2008/layout/RadialCluster"/>
    <dgm:cxn modelId="{8EE73591-A5D2-446C-A7C7-07A67E61826D}" type="presParOf" srcId="{5447C531-E157-4A38-8E15-D58CFDE83DDB}" destId="{905EE044-8A93-48F4-B923-0A245442EAF2}" srcOrd="10" destOrd="0" presId="urn:microsoft.com/office/officeart/2008/layout/RadialCluster"/>
    <dgm:cxn modelId="{BDBB900B-67EC-4E1C-BD9B-AC301C8FEEC5}" type="presParOf" srcId="{5447C531-E157-4A38-8E15-D58CFDE83DDB}" destId="{92DF3097-6005-46D4-90E5-653438AEDECF}" srcOrd="11" destOrd="0" presId="urn:microsoft.com/office/officeart/2008/layout/RadialCluster"/>
    <dgm:cxn modelId="{54F533A4-C9F3-48B4-BB0F-4F5E0547EDB5}" type="presParOf" srcId="{5447C531-E157-4A38-8E15-D58CFDE83DDB}" destId="{42C5E428-457C-4D2D-B9F7-8D88B989BAC4}" srcOrd="12" destOrd="0" presId="urn:microsoft.com/office/officeart/2008/layout/RadialCluster"/>
    <dgm:cxn modelId="{A93DE282-77FF-4A74-8C97-1DE8DB849632}" type="presParOf" srcId="{5447C531-E157-4A38-8E15-D58CFDE83DDB}" destId="{952B87BD-0B07-49BA-9E5C-A2E5FB19EB83}" srcOrd="13" destOrd="0" presId="urn:microsoft.com/office/officeart/2008/layout/RadialCluster"/>
    <dgm:cxn modelId="{9E136626-7F04-4D0B-A8E2-92D88BD213ED}" type="presParOf" srcId="{5447C531-E157-4A38-8E15-D58CFDE83DDB}" destId="{A1DBB35B-359C-44C1-948D-F0C4AB873D98}" srcOrd="14" destOrd="0" presId="urn:microsoft.com/office/officeart/2008/layout/Radial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6/16/2015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documentation/articles/web-sites-custom-domain-name/"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azure.microsoft.com/en-us/documentation/articles/web-sites-configure-ssl-certificat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sdn.microsoft.com/en-us/library/azure/ee336245.aspx"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go.microsoft.com/fwlink/p/?LinkId=181941" TargetMode="External"/><Relationship Id="rId4" Type="http://schemas.openxmlformats.org/officeDocument/2006/relationships/hyperlink" Target="https://msdn.microsoft.com/en-us/library/azure/dn741336.aspx"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nvestopedia.com/terms/f/freecashflow.asp#ixzz3crRZ0U2k"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c.tynt.com/b/rw?id=arwjQmCEqr4l6Cadbi-bnq&amp;u=Investopedia"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4107362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13</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15</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Free one-month trial</a:t>
            </a:r>
          </a:p>
          <a:p>
            <a:r>
              <a:rPr lang="en-US" dirty="0" smtClean="0"/>
              <a:t>http://azure.microsoft.com/en-us/pricing/free-trial/</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3225188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Downloads:</a:t>
            </a:r>
          </a:p>
          <a:p>
            <a:r>
              <a:rPr lang="en-US" dirty="0" smtClean="0"/>
              <a:t>http://azure.microsoft.com/en-us/downloads/</a:t>
            </a:r>
          </a:p>
          <a:p>
            <a:endParaRPr lang="en-US" b="1" dirty="0" smtClean="0"/>
          </a:p>
          <a:p>
            <a:r>
              <a:rPr lang="en-US" b="1" smtClean="0"/>
              <a:t>Main </a:t>
            </a:r>
            <a:r>
              <a:rPr lang="en-US" b="1" dirty="0" smtClean="0"/>
              <a:t>data</a:t>
            </a:r>
            <a:r>
              <a:rPr lang="en-US" b="1" baseline="0" dirty="0" smtClean="0"/>
              <a:t> from:</a:t>
            </a:r>
          </a:p>
          <a:p>
            <a:r>
              <a:rPr lang="en-US" dirty="0" smtClean="0"/>
              <a:t>https://msdn.microsoft.com/en-us/library/azure/dn479282.aspx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18</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Link to Icon:</a:t>
            </a:r>
          </a:p>
          <a:p>
            <a:r>
              <a:rPr lang="en-US" dirty="0" smtClean="0"/>
              <a:t>https://github.com/amido/azure-vector-icons/blob/master/icons/Web%20Sites.svg</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19</a:t>
            </a:fld>
            <a:endParaRPr lang="en-US"/>
          </a:p>
        </p:txBody>
      </p:sp>
    </p:spTree>
    <p:extLst>
      <p:ext uri="{BB962C8B-B14F-4D97-AF65-F5344CB8AC3E}">
        <p14:creationId xmlns:p14="http://schemas.microsoft.com/office/powerpoint/2010/main" val="418400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How could be created?</a:t>
            </a:r>
          </a:p>
        </p:txBody>
      </p:sp>
      <p:sp>
        <p:nvSpPr>
          <p:cNvPr id="4" name="Slide Number Placeholder 3"/>
          <p:cNvSpPr>
            <a:spLocks noGrp="1"/>
          </p:cNvSpPr>
          <p:nvPr>
            <p:ph type="sldNum" sz="quarter" idx="10"/>
          </p:nvPr>
        </p:nvSpPr>
        <p:spPr/>
        <p:txBody>
          <a:bodyPr/>
          <a:lstStyle/>
          <a:p>
            <a:fld id="{4D78249E-5ACD-4E52-A408-9BB999BD2D41}" type="slidenum">
              <a:rPr lang="en-US" smtClean="0"/>
              <a:pPr/>
              <a:t>20</a:t>
            </a:fld>
            <a:endParaRPr lang="en-US"/>
          </a:p>
        </p:txBody>
      </p:sp>
    </p:spTree>
    <p:extLst>
      <p:ext uri="{BB962C8B-B14F-4D97-AF65-F5344CB8AC3E}">
        <p14:creationId xmlns:p14="http://schemas.microsoft.com/office/powerpoint/2010/main" val="25392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r>
              <a:rPr lang="en-US" sz="1200" b="1" i="0" kern="1200" dirty="0" smtClean="0">
                <a:solidFill>
                  <a:schemeClr val="tx1"/>
                </a:solidFill>
                <a:effectLst/>
                <a:latin typeface="+mn-lt"/>
                <a:ea typeface="+mn-ea"/>
                <a:cs typeface="+mn-cs"/>
              </a:rPr>
              <a:t>Clear-</a:t>
            </a:r>
            <a:r>
              <a:rPr lang="en-US" sz="1200" b="1" i="0" kern="1200" dirty="0" err="1" smtClean="0">
                <a:solidFill>
                  <a:schemeClr val="tx1"/>
                </a:solidFill>
                <a:effectLst/>
                <a:latin typeface="+mn-lt"/>
                <a:ea typeface="+mn-ea"/>
                <a:cs typeface="+mn-cs"/>
              </a:rPr>
              <a:t>AzureProfile</a:t>
            </a:r>
            <a:r>
              <a:rPr lang="en-US" sz="1200" b="1" i="0" kern="1200" dirty="0" smtClean="0">
                <a:solidFill>
                  <a:schemeClr val="tx1"/>
                </a:solidFill>
                <a:effectLst/>
                <a:latin typeface="+mn-lt"/>
                <a:ea typeface="+mn-ea"/>
                <a:cs typeface="+mn-cs"/>
              </a:rPr>
              <a:t> before the Add-</a:t>
            </a:r>
            <a:r>
              <a:rPr lang="en-US" sz="1200" b="1" i="0" kern="1200" dirty="0" err="1" smtClean="0">
                <a:solidFill>
                  <a:schemeClr val="tx1"/>
                </a:solidFill>
                <a:effectLst/>
                <a:latin typeface="+mn-lt"/>
                <a:ea typeface="+mn-ea"/>
                <a:cs typeface="+mn-cs"/>
              </a:rPr>
              <a:t>AzureAccount</a:t>
            </a:r>
            <a:endParaRPr lang="en-US" b="1" dirty="0" smtClean="0"/>
          </a:p>
          <a:p>
            <a:r>
              <a:rPr lang="en-US" dirty="0" smtClean="0"/>
              <a:t>http://blogs.msdn.com/b/devfish/archive/2015/02/12/get-azurevm-your-azure-credentials-have-not-been-set-up-or-have-expired-please-run-add-azureaccount-to-set-up-your-azure-credentials.aspx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a:t>
            </a:r>
            <a:r>
              <a:rPr lang="en-US" sz="1200" b="1" i="0" kern="1200" dirty="0" err="1" smtClean="0">
                <a:solidFill>
                  <a:schemeClr val="tx1"/>
                </a:solidFill>
                <a:effectLst/>
                <a:latin typeface="+mn-lt"/>
                <a:ea typeface="+mn-ea"/>
                <a:cs typeface="+mn-cs"/>
              </a:rPr>
              <a:t>AzureAccount</a:t>
            </a:r>
            <a:endParaRPr lang="en-US" sz="1200" b="1" i="0" kern="1200" dirty="0" smtClean="0">
              <a:solidFill>
                <a:schemeClr val="tx1"/>
              </a:solidFill>
              <a:effectLst/>
              <a:latin typeface="+mn-lt"/>
              <a:ea typeface="+mn-ea"/>
              <a:cs typeface="+mn-cs"/>
            </a:endParaRPr>
          </a:p>
          <a:p>
            <a:r>
              <a:rPr lang="en-US" dirty="0" smtClean="0"/>
              <a:t>https://msdn.microsoft.com/en-us/library/dn495128.aspx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New-</a:t>
            </a:r>
            <a:r>
              <a:rPr lang="en-US" sz="1200" b="1" i="0" kern="1200" dirty="0" err="1" smtClean="0">
                <a:solidFill>
                  <a:schemeClr val="tx1"/>
                </a:solidFill>
                <a:effectLst/>
                <a:latin typeface="+mn-lt"/>
                <a:ea typeface="+mn-ea"/>
                <a:cs typeface="+mn-cs"/>
              </a:rPr>
              <a:t>AzureWebsite</a:t>
            </a:r>
            <a:endParaRPr lang="en-US" sz="1200" b="1" i="0" kern="1200" dirty="0" smtClean="0">
              <a:solidFill>
                <a:schemeClr val="tx1"/>
              </a:solidFill>
              <a:effectLst/>
              <a:latin typeface="+mn-lt"/>
              <a:ea typeface="+mn-ea"/>
              <a:cs typeface="+mn-cs"/>
            </a:endParaRPr>
          </a:p>
          <a:p>
            <a:r>
              <a:rPr lang="en-US" dirty="0" smtClean="0"/>
              <a:t>https://msdn.microsoft.com/en-us/library/azure/dn495157.aspx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21</a:t>
            </a:fld>
            <a:endParaRPr lang="en-US"/>
          </a:p>
        </p:txBody>
      </p:sp>
    </p:spTree>
    <p:extLst>
      <p:ext uri="{BB962C8B-B14F-4D97-AF65-F5344CB8AC3E}">
        <p14:creationId xmlns:p14="http://schemas.microsoft.com/office/powerpoint/2010/main" val="357786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Добавить рамку</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Deploy a web app in Azure App Service</a:t>
            </a:r>
          </a:p>
          <a:p>
            <a:r>
              <a:rPr lang="en-US" dirty="0" smtClean="0"/>
              <a:t>https://azure.microsoft.com/en-us/documentation/articles/web-sites-deploy/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22</a:t>
            </a:fld>
            <a:endParaRPr lang="en-US"/>
          </a:p>
        </p:txBody>
      </p:sp>
    </p:spTree>
    <p:extLst>
      <p:ext uri="{BB962C8B-B14F-4D97-AF65-F5344CB8AC3E}">
        <p14:creationId xmlns:p14="http://schemas.microsoft.com/office/powerpoint/2010/main" val="3861327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Show on</a:t>
            </a:r>
            <a:r>
              <a:rPr lang="en-US" sz="1200" b="1" i="0" kern="1200" baseline="0" dirty="0" smtClean="0">
                <a:solidFill>
                  <a:schemeClr val="tx1"/>
                </a:solidFill>
                <a:effectLst/>
                <a:latin typeface="+mn-lt"/>
                <a:ea typeface="+mn-ea"/>
                <a:cs typeface="+mn-cs"/>
              </a:rPr>
              <a:t> Azure Portal</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Secure a web app in Azure App Service</a:t>
            </a:r>
          </a:p>
          <a:p>
            <a:r>
              <a:rPr lang="en-US" dirty="0" smtClean="0"/>
              <a:t>https://azure.microsoft.com/en-us/documentation/articles/web-sites-security/</a:t>
            </a:r>
          </a:p>
          <a:p>
            <a:endParaRPr lang="en-US" dirty="0" smtClean="0"/>
          </a:p>
          <a:p>
            <a:r>
              <a:rPr lang="en-US" sz="1200" b="1" i="0" kern="1200" dirty="0" smtClean="0">
                <a:solidFill>
                  <a:schemeClr val="tx1"/>
                </a:solidFill>
                <a:effectLst/>
                <a:latin typeface="+mn-lt"/>
                <a:ea typeface="+mn-ea"/>
                <a:cs typeface="+mn-cs"/>
              </a:rPr>
              <a:t>Secure communications</a:t>
            </a:r>
          </a:p>
          <a:p>
            <a:r>
              <a:rPr lang="en-US" sz="1200" b="0" i="0" kern="1200" dirty="0" smtClean="0">
                <a:solidFill>
                  <a:schemeClr val="tx1"/>
                </a:solidFill>
                <a:effectLst/>
                <a:latin typeface="+mn-lt"/>
                <a:ea typeface="+mn-ea"/>
                <a:cs typeface="+mn-cs"/>
              </a:rPr>
              <a:t>If you use the </a:t>
            </a:r>
            <a:r>
              <a:rPr lang="en-US" sz="1200" b="1" i="1" kern="1200" dirty="0" smtClean="0">
                <a:solidFill>
                  <a:schemeClr val="tx1"/>
                </a:solidFill>
                <a:effectLst/>
                <a:latin typeface="+mn-lt"/>
                <a:ea typeface="+mn-ea"/>
                <a:cs typeface="+mn-cs"/>
              </a:rPr>
              <a:t>.azurewebsites.net</a:t>
            </a:r>
            <a:r>
              <a:rPr lang="en-US" sz="1200" b="0" i="1" kern="1200" dirty="0" smtClean="0">
                <a:solidFill>
                  <a:schemeClr val="tx1"/>
                </a:solidFill>
                <a:effectLst/>
                <a:latin typeface="+mn-lt"/>
                <a:ea typeface="+mn-ea"/>
                <a:cs typeface="+mn-cs"/>
              </a:rPr>
              <a:t> domain name created for your web app, you can immediately use HTTPS, as an SSL certificate is provided for all **</a:t>
            </a:r>
            <a:r>
              <a:rPr lang="en-US" sz="1200" b="0" i="0" kern="1200" dirty="0" smtClean="0">
                <a:solidFill>
                  <a:schemeClr val="tx1"/>
                </a:solidFill>
                <a:effectLst/>
                <a:latin typeface="+mn-lt"/>
                <a:ea typeface="+mn-ea"/>
                <a:cs typeface="+mn-cs"/>
              </a:rPr>
              <a:t>.azurewebsites.net** domain names. If your site uses a </a:t>
            </a:r>
            <a:r>
              <a:rPr lang="en-US" sz="1200" b="0" i="0" u="none" strike="noStrike" kern="1200" dirty="0" smtClean="0">
                <a:solidFill>
                  <a:schemeClr val="tx1"/>
                </a:solidFill>
                <a:effectLst/>
                <a:latin typeface="+mn-lt"/>
                <a:ea typeface="+mn-ea"/>
                <a:cs typeface="+mn-cs"/>
                <a:hlinkClick r:id="rId3"/>
              </a:rPr>
              <a:t>custom domain name</a:t>
            </a:r>
            <a:r>
              <a:rPr lang="en-US" sz="1200" b="0" i="0" kern="1200" dirty="0" smtClean="0">
                <a:solidFill>
                  <a:schemeClr val="tx1"/>
                </a:solidFill>
                <a:effectLst/>
                <a:latin typeface="+mn-lt"/>
                <a:ea typeface="+mn-ea"/>
                <a:cs typeface="+mn-cs"/>
              </a:rPr>
              <a:t>, you can upload an SSL certificate to </a:t>
            </a:r>
            <a:r>
              <a:rPr lang="en-US" sz="1200" b="0" i="0" u="none" strike="noStrike" kern="1200" dirty="0" smtClean="0">
                <a:solidFill>
                  <a:schemeClr val="tx1"/>
                </a:solidFill>
                <a:effectLst/>
                <a:latin typeface="+mn-lt"/>
                <a:ea typeface="+mn-ea"/>
                <a:cs typeface="+mn-cs"/>
                <a:hlinkClick r:id="rId4"/>
              </a:rPr>
              <a:t>enable HTTPS</a:t>
            </a:r>
            <a:r>
              <a:rPr lang="en-US" sz="1200" b="0" i="0" kern="1200" dirty="0" smtClean="0">
                <a:solidFill>
                  <a:schemeClr val="tx1"/>
                </a:solidFill>
                <a:effectLst/>
                <a:latin typeface="+mn-lt"/>
                <a:ea typeface="+mn-ea"/>
                <a:cs typeface="+mn-cs"/>
              </a:rPr>
              <a:t> for the custom domain.</a:t>
            </a:r>
          </a:p>
          <a:p>
            <a:endParaRPr lang="en-US" dirty="0" smtClean="0"/>
          </a:p>
          <a:p>
            <a:r>
              <a:rPr lang="en-US" sz="1200" b="1" i="0" kern="1200" dirty="0" smtClean="0">
                <a:solidFill>
                  <a:schemeClr val="tx1"/>
                </a:solidFill>
                <a:effectLst/>
                <a:latin typeface="+mn-lt"/>
                <a:ea typeface="+mn-ea"/>
                <a:cs typeface="+mn-cs"/>
              </a:rPr>
              <a:t>Publishing profiles and publish settings</a:t>
            </a:r>
          </a:p>
          <a:p>
            <a:r>
              <a:rPr lang="en-US" sz="1200" b="0" i="0" kern="1200" dirty="0" smtClean="0">
                <a:solidFill>
                  <a:schemeClr val="tx1"/>
                </a:solidFill>
                <a:effectLst/>
                <a:latin typeface="+mn-lt"/>
                <a:ea typeface="+mn-ea"/>
                <a:cs typeface="+mn-cs"/>
              </a:rPr>
              <a:t>When developing applications, performing management tasks, or automating tasks using utilities such as </a:t>
            </a:r>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Web Matrix</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Azure PowerShell</a:t>
            </a:r>
            <a:r>
              <a:rPr lang="en-US" sz="1200" b="0" i="0" kern="1200" dirty="0" smtClean="0">
                <a:solidFill>
                  <a:schemeClr val="tx1"/>
                </a:solidFill>
                <a:effectLst/>
                <a:latin typeface="+mn-lt"/>
                <a:ea typeface="+mn-ea"/>
                <a:cs typeface="+mn-cs"/>
              </a:rPr>
              <a:t> or the </a:t>
            </a:r>
            <a:r>
              <a:rPr lang="en-US" sz="1200" b="1" i="0" kern="1200" dirty="0" smtClean="0">
                <a:solidFill>
                  <a:schemeClr val="tx1"/>
                </a:solidFill>
                <a:effectLst/>
                <a:latin typeface="+mn-lt"/>
                <a:ea typeface="+mn-ea"/>
                <a:cs typeface="+mn-cs"/>
              </a:rPr>
              <a:t>Azure Command-Line Interface (Azure CLI)</a:t>
            </a:r>
            <a:r>
              <a:rPr lang="en-US" sz="1200" b="0" i="0" kern="1200" dirty="0" smtClean="0">
                <a:solidFill>
                  <a:schemeClr val="tx1"/>
                </a:solidFill>
                <a:effectLst/>
                <a:latin typeface="+mn-lt"/>
                <a:ea typeface="+mn-ea"/>
                <a:cs typeface="+mn-cs"/>
              </a:rPr>
              <a:t>, you can use either a </a:t>
            </a:r>
            <a:r>
              <a:rPr lang="en-US" sz="1200" b="0" i="1" kern="1200" dirty="0" smtClean="0">
                <a:solidFill>
                  <a:schemeClr val="tx1"/>
                </a:solidFill>
                <a:effectLst/>
                <a:latin typeface="+mn-lt"/>
                <a:ea typeface="+mn-ea"/>
                <a:cs typeface="+mn-cs"/>
              </a:rPr>
              <a:t>publish settings</a:t>
            </a:r>
            <a:r>
              <a:rPr lang="en-US" sz="1200" b="0" i="0" kern="1200" dirty="0" smtClean="0">
                <a:solidFill>
                  <a:schemeClr val="tx1"/>
                </a:solidFill>
                <a:effectLst/>
                <a:latin typeface="+mn-lt"/>
                <a:ea typeface="+mn-ea"/>
                <a:cs typeface="+mn-cs"/>
              </a:rPr>
              <a:t> file or a </a:t>
            </a:r>
            <a:r>
              <a:rPr lang="en-US" sz="1200" b="0" i="1" kern="1200" dirty="0" smtClean="0">
                <a:solidFill>
                  <a:schemeClr val="tx1"/>
                </a:solidFill>
                <a:effectLst/>
                <a:latin typeface="+mn-lt"/>
                <a:ea typeface="+mn-ea"/>
                <a:cs typeface="+mn-cs"/>
              </a:rPr>
              <a:t>publishing profile</a:t>
            </a:r>
            <a:r>
              <a:rPr lang="en-US" sz="1200" b="0" i="0" kern="1200" dirty="0" smtClean="0">
                <a:solidFill>
                  <a:schemeClr val="tx1"/>
                </a:solidFill>
                <a:effectLst/>
                <a:latin typeface="+mn-lt"/>
                <a:ea typeface="+mn-ea"/>
                <a:cs typeface="+mn-cs"/>
              </a:rPr>
              <a:t>. Both authenticate you to Azure, and should be secured to prevent unauthorized access.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Configuration settings, and connection strings</a:t>
            </a:r>
          </a:p>
          <a:p>
            <a:r>
              <a:rPr lang="en-US" sz="1200" b="0" i="0" kern="1200" dirty="0" smtClean="0">
                <a:solidFill>
                  <a:schemeClr val="tx1"/>
                </a:solidFill>
                <a:effectLst/>
                <a:latin typeface="+mn-lt"/>
                <a:ea typeface="+mn-ea"/>
                <a:cs typeface="+mn-cs"/>
              </a:rPr>
              <a:t>It's common practice to store connection strings, authentication credentials, and other sensitive information in configuration files. Unfortunately, these files may be exposed on your website, or checked into a public repository, exposing this information.</a:t>
            </a:r>
          </a:p>
          <a:p>
            <a:endParaRPr lang="en-US" sz="1200" b="0" i="0" kern="1200" dirty="0" smtClean="0">
              <a:solidFill>
                <a:schemeClr val="tx1"/>
              </a:solidFill>
              <a:effectLst/>
              <a:latin typeface="+mn-lt"/>
              <a:ea typeface="+mn-ea"/>
              <a:cs typeface="+mn-cs"/>
            </a:endParaRP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24</a:t>
            </a:fld>
            <a:endParaRPr lang="en-US"/>
          </a:p>
        </p:txBody>
      </p:sp>
    </p:spTree>
    <p:extLst>
      <p:ext uri="{BB962C8B-B14F-4D97-AF65-F5344CB8AC3E}">
        <p14:creationId xmlns:p14="http://schemas.microsoft.com/office/powerpoint/2010/main" val="841667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https://azure.microsoft.com/en-us/documentation/articles/azure-web-sites-web-hosting-plans-in-depth-overview/</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25</a:t>
            </a:fld>
            <a:endParaRPr lang="en-US"/>
          </a:p>
        </p:txBody>
      </p:sp>
    </p:spTree>
    <p:extLst>
      <p:ext uri="{BB962C8B-B14F-4D97-AF65-F5344CB8AC3E}">
        <p14:creationId xmlns:p14="http://schemas.microsoft.com/office/powerpoint/2010/main" val="2216392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Traffic Manager Overview</a:t>
            </a:r>
          </a:p>
          <a:p>
            <a:r>
              <a:rPr lang="en-US" dirty="0" smtClean="0"/>
              <a:t>https://azure.microsoft.com/en-us/documentation/articles/traffic-manager-overview/</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28</a:t>
            </a:fld>
            <a:endParaRPr lang="en-US"/>
          </a:p>
        </p:txBody>
      </p:sp>
    </p:spTree>
    <p:extLst>
      <p:ext uri="{BB962C8B-B14F-4D97-AF65-F5344CB8AC3E}">
        <p14:creationId xmlns:p14="http://schemas.microsoft.com/office/powerpoint/2010/main" val="234760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mn-lt"/>
                <a:ea typeface="+mn-ea"/>
                <a:cs typeface="+mn-cs"/>
              </a:rPr>
              <a:t>Database Throughput Unit (DTU):</a:t>
            </a:r>
            <a:r>
              <a:rPr lang="en-US" sz="1000" b="0" i="0" kern="1200" dirty="0" smtClean="0">
                <a:solidFill>
                  <a:schemeClr val="tx1"/>
                </a:solidFill>
                <a:effectLst/>
                <a:latin typeface="+mn-lt"/>
                <a:ea typeface="+mn-ea"/>
                <a:cs typeface="+mn-cs"/>
              </a:rPr>
              <a:t> </a:t>
            </a:r>
          </a:p>
          <a:p>
            <a:r>
              <a:rPr lang="en-US" sz="1000" b="0" i="0" kern="1200" dirty="0" smtClean="0">
                <a:solidFill>
                  <a:schemeClr val="tx1"/>
                </a:solidFill>
                <a:effectLst/>
                <a:latin typeface="+mn-lt"/>
                <a:ea typeface="+mn-ea"/>
                <a:cs typeface="+mn-cs"/>
              </a:rPr>
              <a:t>DTUs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 A maximum DTU quota applies to each server. For more information on DTU quotas, </a:t>
            </a:r>
            <a:r>
              <a:rPr lang="en-US" sz="1000" b="0" i="0" kern="1200" dirty="0" err="1" smtClean="0">
                <a:solidFill>
                  <a:schemeClr val="tx1"/>
                </a:solidFill>
                <a:effectLst/>
                <a:latin typeface="+mn-lt"/>
                <a:ea typeface="+mn-ea"/>
                <a:cs typeface="+mn-cs"/>
              </a:rPr>
              <a:t>see</a:t>
            </a:r>
            <a:r>
              <a:rPr lang="en-US" sz="1000" b="0" i="0" u="none" strike="noStrike" kern="1200" dirty="0" err="1" smtClean="0">
                <a:solidFill>
                  <a:schemeClr val="tx1"/>
                </a:solidFill>
                <a:effectLst/>
                <a:latin typeface="+mn-lt"/>
                <a:ea typeface="+mn-ea"/>
                <a:cs typeface="+mn-cs"/>
                <a:hlinkClick r:id="rId3"/>
              </a:rPr>
              <a:t>Azure</a:t>
            </a:r>
            <a:r>
              <a:rPr lang="en-US" sz="1000" b="0" i="0" u="none" strike="noStrike" kern="1200" dirty="0" smtClean="0">
                <a:solidFill>
                  <a:schemeClr val="tx1"/>
                </a:solidFill>
                <a:effectLst/>
                <a:latin typeface="+mn-lt"/>
                <a:ea typeface="+mn-ea"/>
                <a:cs typeface="+mn-cs"/>
                <a:hlinkClick r:id="rId3"/>
              </a:rPr>
              <a:t> SQL Database General Guidelines and Limitations</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DTUs provide a way to describe the relative capacity of a performance level based on a blended measure of CPU, memory, reads, and writes. Each server has a maximum of 2000 DTUs for Basic, Standard, and Premium databases, in addition to the overall limit for databases per server and maximum size per database. DTUs are consumed based on the DTU rating for that performance level. For example, a server with 5 Basic databases, 2 Standard S1 databases, and 3 Premium P1 databases consumes 365 DTUs. For more information on the DTU rating associated with each performance level, see </a:t>
            </a:r>
            <a:r>
              <a:rPr lang="en-US" sz="1000" b="0" i="0" u="none" strike="noStrike" kern="1200" dirty="0" smtClean="0">
                <a:solidFill>
                  <a:schemeClr val="tx1"/>
                </a:solidFill>
                <a:effectLst/>
                <a:latin typeface="+mn-lt"/>
                <a:ea typeface="+mn-ea"/>
                <a:cs typeface="+mn-cs"/>
                <a:hlinkClick r:id="rId4"/>
              </a:rPr>
              <a:t>Azure SQL Database Service Tiers and Performance Levels</a:t>
            </a:r>
            <a:r>
              <a:rPr lang="en-US" sz="1000" b="0" i="0" kern="1200" dirty="0" smtClean="0">
                <a:solidFill>
                  <a:schemeClr val="tx1"/>
                </a:solidFill>
                <a:effectLst/>
                <a:latin typeface="+mn-lt"/>
                <a:ea typeface="+mn-ea"/>
                <a:cs typeface="+mn-cs"/>
              </a:rPr>
              <a:t>. An extension of this DTU quota may be available for your Azure SQL Database server. For more information, contact </a:t>
            </a:r>
            <a:r>
              <a:rPr lang="en-US" sz="1000" b="0" i="0" u="none" strike="noStrike" kern="1200" dirty="0" smtClean="0">
                <a:solidFill>
                  <a:schemeClr val="tx1"/>
                </a:solidFill>
                <a:effectLst/>
                <a:latin typeface="+mn-lt"/>
                <a:ea typeface="+mn-ea"/>
                <a:cs typeface="+mn-cs"/>
                <a:hlinkClick r:id="rId5"/>
              </a:rPr>
              <a:t>Azure Support</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 Service Tiers and Performance Levels </a:t>
            </a:r>
            <a:r>
              <a:rPr lang="en-US" sz="1200" b="1" i="1" kern="1200" dirty="0" smtClean="0">
                <a:solidFill>
                  <a:schemeClr val="tx1"/>
                </a:solidFill>
                <a:effectLst/>
                <a:latin typeface="+mn-lt"/>
                <a:ea typeface="+mn-ea"/>
                <a:cs typeface="+mn-cs"/>
              </a:rPr>
              <a:t>(Grid with</a:t>
            </a:r>
            <a:r>
              <a:rPr lang="en-US" sz="1200" b="1" i="1" kern="1200" baseline="0" dirty="0" smtClean="0">
                <a:solidFill>
                  <a:schemeClr val="tx1"/>
                </a:solidFill>
                <a:effectLst/>
                <a:latin typeface="+mn-lt"/>
                <a:ea typeface="+mn-ea"/>
                <a:cs typeface="+mn-cs"/>
              </a:rPr>
              <a:t> details</a:t>
            </a:r>
            <a:r>
              <a:rPr lang="en-US" sz="1200" b="1" i="1" kern="1200" dirty="0" smtClean="0">
                <a:solidFill>
                  <a:schemeClr val="tx1"/>
                </a:solidFill>
                <a:effectLst/>
                <a:latin typeface="+mn-lt"/>
                <a:ea typeface="+mn-ea"/>
                <a:cs typeface="+mn-cs"/>
              </a:rPr>
              <a:t>)</a:t>
            </a:r>
          </a:p>
          <a:p>
            <a:r>
              <a:rPr lang="en-US" sz="700" dirty="0" smtClean="0"/>
              <a:t>https://msdn.microsoft.com/en-us/library/azure/dn741336.aspx</a:t>
            </a:r>
          </a:p>
          <a:p>
            <a:endParaRPr lang="en-US" sz="700" dirty="0" smtClean="0"/>
          </a:p>
          <a:p>
            <a:r>
              <a:rPr lang="en-US" sz="700" dirty="0" smtClean="0"/>
              <a:t>Nice link with details</a:t>
            </a:r>
            <a:r>
              <a:rPr lang="en-US" sz="700" baseline="0" dirty="0" smtClean="0"/>
              <a:t> about tiers:</a:t>
            </a:r>
          </a:p>
          <a:p>
            <a:r>
              <a:rPr lang="en-US" sz="700" dirty="0" smtClean="0"/>
              <a:t>https://azure.microsoft.com/en-us/documentation/articles/sql-database-upgrade-new-service-tiers/</a:t>
            </a:r>
          </a:p>
          <a:p>
            <a:endParaRPr lang="en-US" sz="700" dirty="0" smtClean="0"/>
          </a:p>
          <a:p>
            <a:endParaRPr lang="ru-RU" sz="700"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31</a:t>
            </a:fld>
            <a:endParaRPr lang="en-US"/>
          </a:p>
        </p:txBody>
      </p:sp>
    </p:spTree>
    <p:extLst>
      <p:ext uri="{BB962C8B-B14F-4D97-AF65-F5344CB8AC3E}">
        <p14:creationId xmlns:p14="http://schemas.microsoft.com/office/powerpoint/2010/main" val="3196498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a:t>
            </a:r>
          </a:p>
          <a:p>
            <a:r>
              <a:rPr lang="en-US" dirty="0" smtClean="0"/>
              <a:t>https://azure.microsoft.com/en-us/documentation/articles/sql-database-upgrade-new-service-tiers/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32</a:t>
            </a:fld>
            <a:endParaRPr lang="en-US"/>
          </a:p>
        </p:txBody>
      </p:sp>
    </p:spTree>
    <p:extLst>
      <p:ext uri="{BB962C8B-B14F-4D97-AF65-F5344CB8AC3E}">
        <p14:creationId xmlns:p14="http://schemas.microsoft.com/office/powerpoint/2010/main" val="426318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72514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p>
          <a:p>
            <a:endParaRPr lang="en-US" dirty="0" smtClean="0"/>
          </a:p>
          <a:p>
            <a:endParaRPr lang="en-US" dirty="0" smtClean="0"/>
          </a:p>
          <a:p>
            <a:r>
              <a:rPr lang="en-US" dirty="0" smtClean="0"/>
              <a:t>https://image.slidesharecdn.com/warofattritioninfographicv1-150103195155-conversion-gate02/95/war-of-attrition-aws-vs-google-ibm-and-microsoft-azure-1-638.jpg?cb=1424632280</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 private cloud leading VMware</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private cloud leading VMware</a:t>
            </a:r>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353706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https://image.slidesharecdn.com/warofattritioninfographicv1-150103195155-conversion-gate02/95/war-of-attrition-aws-vs-google-ibm-and-microsoft-azure-1-638.jpg?cb=1424632280</a:t>
            </a:r>
          </a:p>
          <a:p>
            <a:endParaRPr lang="en-US" dirty="0" smtClean="0"/>
          </a:p>
          <a:p>
            <a:r>
              <a:rPr lang="en-US" sz="1200" b="0" i="0" kern="1200" dirty="0" smtClean="0">
                <a:solidFill>
                  <a:schemeClr val="tx1"/>
                </a:solidFill>
                <a:effectLst/>
                <a:latin typeface="+mn-lt"/>
                <a:ea typeface="+mn-ea"/>
                <a:cs typeface="+mn-cs"/>
              </a:rPr>
              <a:t>DEFINITION of 'Free Cash Flow - FCF'</a:t>
            </a:r>
          </a:p>
          <a:p>
            <a:r>
              <a:rPr lang="en-US" sz="1200" b="0" i="0" kern="1200" dirty="0" smtClean="0">
                <a:solidFill>
                  <a:schemeClr val="tx1"/>
                </a:solidFill>
                <a:effectLst/>
                <a:latin typeface="+mn-lt"/>
                <a:ea typeface="+mn-ea"/>
                <a:cs typeface="+mn-cs"/>
              </a:rPr>
              <a:t>A measure of financial performance calculated as operating cash flow minus capital expenditures. Free cash flow (FCF) represents the cash that a company is able to generate after laying out the money required to maintain or expand its asset base. Free cash flow is important because it allows a company to pursue opportunities that enhance shareholder value. Without cash, it's tough to develop new products, make acquisitions, pay dividends and reduce debt. FCF is calculated </a:t>
            </a:r>
            <a:r>
              <a:rPr lang="en-US" sz="1200" b="0" i="0" kern="1200" dirty="0" err="1" smtClean="0">
                <a:solidFill>
                  <a:schemeClr val="tx1"/>
                </a:solidFill>
                <a:effectLst/>
                <a:latin typeface="+mn-lt"/>
                <a:ea typeface="+mn-ea"/>
                <a:cs typeface="+mn-cs"/>
              </a:rPr>
              <a:t>as:EBIT</a:t>
            </a:r>
            <a:r>
              <a:rPr lang="en-US" sz="1200" b="0" i="0" kern="1200" dirty="0" smtClean="0">
                <a:solidFill>
                  <a:schemeClr val="tx1"/>
                </a:solidFill>
                <a:effectLst/>
                <a:latin typeface="+mn-lt"/>
                <a:ea typeface="+mn-ea"/>
                <a:cs typeface="+mn-cs"/>
              </a:rPr>
              <a:t>(1-Tax Rate) + Depreciation &amp; Amortization - Change in Net Working Capital - Capital </a:t>
            </a:r>
            <a:r>
              <a:rPr lang="en-US" sz="1200" b="0" i="0" kern="1200" dirty="0" err="1" smtClean="0">
                <a:solidFill>
                  <a:schemeClr val="tx1"/>
                </a:solidFill>
                <a:effectLst/>
                <a:latin typeface="+mn-lt"/>
                <a:ea typeface="+mn-ea"/>
                <a:cs typeface="+mn-cs"/>
              </a:rPr>
              <a:t>ExpenditureIt</a:t>
            </a:r>
            <a:r>
              <a:rPr lang="en-US" sz="1200" b="0" i="0" kern="1200" dirty="0" smtClean="0">
                <a:solidFill>
                  <a:schemeClr val="tx1"/>
                </a:solidFill>
                <a:effectLst/>
                <a:latin typeface="+mn-lt"/>
                <a:ea typeface="+mn-ea"/>
                <a:cs typeface="+mn-cs"/>
              </a:rPr>
              <a:t> can also be calculated by taking operating cash flow and subtracting capital expenditures.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u="none" strike="noStrike" kern="1200" dirty="0" smtClean="0">
                <a:solidFill>
                  <a:schemeClr val="tx1"/>
                </a:solidFill>
                <a:effectLst/>
                <a:latin typeface="+mn-lt"/>
                <a:ea typeface="+mn-ea"/>
                <a:cs typeface="+mn-cs"/>
                <a:hlinkClick r:id="rId3"/>
              </a:rPr>
              <a:t>http://www.investopedia.com/terms/f/freecashflow.asp#ixzz3crRZ0U2k</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Follow us: </a:t>
            </a:r>
            <a:r>
              <a:rPr lang="en-US" sz="1200" b="0" i="0" u="none" strike="noStrike" kern="1200" dirty="0" smtClean="0">
                <a:solidFill>
                  <a:schemeClr val="tx1"/>
                </a:solidFill>
                <a:effectLst/>
                <a:latin typeface="+mn-lt"/>
                <a:ea typeface="+mn-ea"/>
                <a:cs typeface="+mn-cs"/>
                <a:hlinkClick r:id="rId4"/>
              </a:rPr>
              <a:t>@Investopedia on Twitter</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904268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 Service Pricing:</a:t>
            </a:r>
            <a:endParaRPr lang="en-US" dirty="0" smtClean="0"/>
          </a:p>
          <a:p>
            <a:r>
              <a:rPr lang="en-US" dirty="0" smtClean="0"/>
              <a:t>http://azure.microsoft.com/en-us/pricing/details/app-service/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146903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16.06.2015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16.06.2015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8.png"/><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diagramColors" Target="../diagrams/colors3.xml"/><Relationship Id="rId2" Type="http://schemas.openxmlformats.org/officeDocument/2006/relationships/notesSlide" Target="../notesSlides/notesSlide12.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84515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Diagram 42"/>
          <p:cNvGraphicFramePr/>
          <p:nvPr>
            <p:extLst>
              <p:ext uri="{D42A27DB-BD31-4B8C-83A1-F6EECF244321}">
                <p14:modId xmlns:p14="http://schemas.microsoft.com/office/powerpoint/2010/main" val="1846612593"/>
              </p:ext>
            </p:extLst>
          </p:nvPr>
        </p:nvGraphicFramePr>
        <p:xfrm>
          <a:off x="1415480" y="1417639"/>
          <a:ext cx="4967573" cy="24434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6" name="Picture 2" descr="Virtual Machin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4" y="2348880"/>
            <a:ext cx="576064" cy="5220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3773072062"/>
              </p:ext>
            </p:extLst>
          </p:nvPr>
        </p:nvGraphicFramePr>
        <p:xfrm>
          <a:off x="4296212" y="3356992"/>
          <a:ext cx="4967573" cy="25922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5480" y="4406903"/>
            <a:ext cx="10776520" cy="1362075"/>
          </a:xfrm>
        </p:spPr>
        <p:txBody>
          <a:bodyPr/>
          <a:lstStyle/>
          <a:p>
            <a:pPr algn="ctr"/>
            <a:r>
              <a:rPr lang="en-US" dirty="0" smtClean="0">
                <a:solidFill>
                  <a:srgbClr val="00B0F0"/>
                </a:solidFill>
              </a:rPr>
              <a:t>From </a:t>
            </a:r>
            <a:r>
              <a:rPr lang="en-US" dirty="0">
                <a:solidFill>
                  <a:srgbClr val="00B0F0"/>
                </a:solidFill>
              </a:rPr>
              <a:t>Words to </a:t>
            </a:r>
            <a:r>
              <a:rPr lang="en-US" dirty="0" smtClean="0">
                <a:solidFill>
                  <a:srgbClr val="00B0F0"/>
                </a:solidFill>
              </a:rPr>
              <a:t>Deeds</a:t>
            </a:r>
            <a:endParaRPr lang="ru-RU" dirty="0">
              <a:solidFill>
                <a:srgbClr val="00B0F0"/>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91784" y="1484784"/>
            <a:ext cx="2423911"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Try (Free Trial)</a:t>
            </a:r>
            <a:endParaRPr lang="ru-RU" dirty="0"/>
          </a:p>
        </p:txBody>
      </p:sp>
      <p:grpSp>
        <p:nvGrpSpPr>
          <p:cNvPr id="3" name="Group 2"/>
          <p:cNvGrpSpPr/>
          <p:nvPr/>
        </p:nvGrpSpPr>
        <p:grpSpPr>
          <a:xfrm>
            <a:off x="1703512" y="1556792"/>
            <a:ext cx="10271385" cy="4320480"/>
            <a:chOff x="1775520" y="1484784"/>
            <a:chExt cx="10271385" cy="4320480"/>
          </a:xfrm>
        </p:grpSpPr>
        <p:sp>
          <p:nvSpPr>
            <p:cNvPr id="9" name="Rectangle 8"/>
            <p:cNvSpPr/>
            <p:nvPr/>
          </p:nvSpPr>
          <p:spPr>
            <a:xfrm>
              <a:off x="1775520" y="1750400"/>
              <a:ext cx="10271385" cy="4054864"/>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10"/>
            <p:cNvPicPr>
              <a:picLocks noChangeAspect="1"/>
            </p:cNvPicPr>
            <p:nvPr/>
          </p:nvPicPr>
          <p:blipFill>
            <a:blip r:embed="rId3"/>
            <a:stretch>
              <a:fillRect/>
            </a:stretch>
          </p:blipFill>
          <p:spPr>
            <a:xfrm>
              <a:off x="1916538" y="2018162"/>
              <a:ext cx="9989348" cy="3519340"/>
            </a:xfrm>
            <a:prstGeom prst="rect">
              <a:avLst/>
            </a:prstGeom>
          </p:spPr>
        </p:pic>
        <p:sp>
          <p:nvSpPr>
            <p:cNvPr id="13" name="Rectangle 12"/>
            <p:cNvSpPr/>
            <p:nvPr/>
          </p:nvSpPr>
          <p:spPr>
            <a:xfrm>
              <a:off x="10534737" y="148478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spTree>
    <p:extLst>
      <p:ext uri="{BB962C8B-B14F-4D97-AF65-F5344CB8AC3E}">
        <p14:creationId xmlns:p14="http://schemas.microsoft.com/office/powerpoint/2010/main" val="23072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a:xfrm>
            <a:off x="2133600" y="1484784"/>
            <a:ext cx="9652000" cy="4525963"/>
          </a:xfrm>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grpSp>
        <p:nvGrpSpPr>
          <p:cNvPr id="3" name="Group 2"/>
          <p:cNvGrpSpPr/>
          <p:nvPr/>
        </p:nvGrpSpPr>
        <p:grpSpPr>
          <a:xfrm>
            <a:off x="1806784" y="1747370"/>
            <a:ext cx="10009112" cy="2113677"/>
            <a:chOff x="1806784" y="1747370"/>
            <a:chExt cx="10009112" cy="2113677"/>
          </a:xfrm>
        </p:grpSpPr>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grpSp>
      <p:grpSp>
        <p:nvGrpSpPr>
          <p:cNvPr id="9" name="Group 8"/>
          <p:cNvGrpSpPr/>
          <p:nvPr/>
        </p:nvGrpSpPr>
        <p:grpSpPr>
          <a:xfrm>
            <a:off x="1824306" y="4081053"/>
            <a:ext cx="10009112" cy="1796219"/>
            <a:chOff x="1824306" y="4081053"/>
            <a:chExt cx="10009112" cy="1796219"/>
          </a:xfrm>
        </p:grpSpPr>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grpSp>
    </p:spTree>
    <p:extLst>
      <p:ext uri="{BB962C8B-B14F-4D97-AF65-F5344CB8AC3E}">
        <p14:creationId xmlns:p14="http://schemas.microsoft.com/office/powerpoint/2010/main" val="31951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37112"/>
            <a:ext cx="10776520" cy="1362075"/>
          </a:xfrm>
        </p:spPr>
        <p:txBody>
          <a:bodyPr/>
          <a:lstStyle/>
          <a:p>
            <a:pPr algn="ctr"/>
            <a:r>
              <a:rPr lang="en-US" dirty="0" smtClean="0">
                <a:solidFill>
                  <a:srgbClr val="00B0F0"/>
                </a:solidFill>
              </a:rPr>
              <a:t>App Service (Web App)</a:t>
            </a:r>
            <a:endParaRPr lang="ru-RU" dirty="0">
              <a:solidFill>
                <a:srgbClr val="00B0F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52" y="1844824"/>
            <a:ext cx="2032176" cy="2032176"/>
          </a:xfrm>
          <a:prstGeom prst="rect">
            <a:avLst/>
          </a:prstGeom>
        </p:spPr>
      </p:pic>
    </p:spTree>
    <p:extLst>
      <p:ext uri="{BB962C8B-B14F-4D97-AF65-F5344CB8AC3E}">
        <p14:creationId xmlns:p14="http://schemas.microsoft.com/office/powerpoint/2010/main" val="301107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What is Microsoft Azure</a:t>
            </a:r>
            <a:r>
              <a:rPr lang="ru-RU" dirty="0" smtClean="0">
                <a:solidFill>
                  <a:srgbClr val="00B0F0"/>
                </a:solidFill>
              </a:rPr>
              <a:t>?</a:t>
            </a:r>
            <a:endParaRPr lang="ru-RU" dirty="0">
              <a:solidFill>
                <a:srgbClr val="00B0F0"/>
              </a:solidFill>
            </a:endParaRPr>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54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a:xfrm>
            <a:off x="2133600" y="1484784"/>
            <a:ext cx="10696750" cy="7295619"/>
          </a:xfrm>
        </p:spPr>
        <p:txBody>
          <a:bodyPr/>
          <a:lstStyle/>
          <a:p>
            <a:pPr>
              <a:lnSpc>
                <a:spcPct val="150000"/>
              </a:lnSpc>
            </a:pPr>
            <a:r>
              <a:rPr lang="en-US" dirty="0" smtClean="0"/>
              <a:t>From Management Portals</a:t>
            </a:r>
          </a:p>
          <a:p>
            <a:pPr>
              <a:lnSpc>
                <a:spcPct val="150000"/>
              </a:lnSpc>
            </a:pPr>
            <a:endParaRPr lang="en-US" dirty="0"/>
          </a:p>
          <a:p>
            <a:pPr>
              <a:lnSpc>
                <a:spcPct val="150000"/>
              </a:lnSpc>
            </a:pPr>
            <a:endParaRPr lang="en-US" dirty="0" smtClean="0"/>
          </a:p>
          <a:p>
            <a:r>
              <a:rPr lang="en-US" dirty="0" smtClean="0"/>
              <a:t>From Visual Studio Interface</a:t>
            </a:r>
          </a:p>
          <a:p>
            <a:endParaRPr lang="en-US" dirty="0"/>
          </a:p>
          <a:p>
            <a:endParaRPr lang="en-US" dirty="0" smtClean="0"/>
          </a:p>
          <a:p>
            <a:endParaRPr lang="en-US" dirty="0"/>
          </a:p>
          <a:p>
            <a:endParaRPr lang="en-US" dirty="0" smtClean="0"/>
          </a:p>
          <a:p>
            <a:r>
              <a:rPr lang="en-US" dirty="0"/>
              <a:t>Using PowerShell Console</a:t>
            </a:r>
            <a:endParaRPr lang="ru-RU" dirty="0"/>
          </a:p>
          <a:p>
            <a:endParaRPr lang="en-US" dirty="0" smtClean="0"/>
          </a:p>
          <a:p>
            <a:endParaRPr lang="ru-RU" dirty="0"/>
          </a:p>
        </p:txBody>
      </p:sp>
      <p:grpSp>
        <p:nvGrpSpPr>
          <p:cNvPr id="2" name="Group 1"/>
          <p:cNvGrpSpPr/>
          <p:nvPr/>
        </p:nvGrpSpPr>
        <p:grpSpPr>
          <a:xfrm>
            <a:off x="6358273" y="1412776"/>
            <a:ext cx="5688632" cy="1944216"/>
            <a:chOff x="3863752" y="2564904"/>
            <a:chExt cx="5688632" cy="1944216"/>
          </a:xfrm>
        </p:grpSpPr>
        <p:grpSp>
          <p:nvGrpSpPr>
            <p:cNvPr id="6" name="Group 5"/>
            <p:cNvGrpSpPr/>
            <p:nvPr/>
          </p:nvGrpSpPr>
          <p:grpSpPr>
            <a:xfrm>
              <a:off x="3863752" y="2564904"/>
              <a:ext cx="5688632" cy="1944216"/>
              <a:chOff x="3719736" y="3273204"/>
              <a:chExt cx="5688632" cy="1944216"/>
            </a:xfrm>
          </p:grpSpPr>
          <p:sp>
            <p:nvSpPr>
              <p:cNvPr id="7" name="Rectangle 6"/>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1" name="Picture 2" descr="C:\Users\Ryabov\AppData\Local\Temp\SNAGHTMLa2391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08" y="3049679"/>
              <a:ext cx="4753520" cy="13639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6341535" y="3645024"/>
            <a:ext cx="5688632" cy="1944216"/>
            <a:chOff x="469776" y="2528900"/>
            <a:chExt cx="5688632" cy="1944216"/>
          </a:xfrm>
        </p:grpSpPr>
        <p:grpSp>
          <p:nvGrpSpPr>
            <p:cNvPr id="14" name="Group 13"/>
            <p:cNvGrpSpPr/>
            <p:nvPr/>
          </p:nvGrpSpPr>
          <p:grpSpPr>
            <a:xfrm>
              <a:off x="469776" y="2528900"/>
              <a:ext cx="5688632" cy="1944216"/>
              <a:chOff x="3719736" y="3273204"/>
              <a:chExt cx="5688632" cy="1944216"/>
            </a:xfrm>
          </p:grpSpPr>
          <p:sp>
            <p:nvSpPr>
              <p:cNvPr id="16" name="Rectangle 15"/>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8" name="Picture 4" descr="C:\Users\Ryabov\AppData\Local\Temp\SNAGHTMLa2b65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047593"/>
              <a:ext cx="4521104" cy="1172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App </a:t>
            </a:r>
            <a:r>
              <a:rPr lang="en-US" dirty="0" smtClean="0"/>
              <a:t>Service from PowerShell</a:t>
            </a:r>
            <a:endParaRPr lang="ru-RU" dirty="0"/>
          </a:p>
        </p:txBody>
      </p:sp>
      <p:grpSp>
        <p:nvGrpSpPr>
          <p:cNvPr id="13" name="Group 12"/>
          <p:cNvGrpSpPr/>
          <p:nvPr/>
        </p:nvGrpSpPr>
        <p:grpSpPr>
          <a:xfrm>
            <a:off x="1847528" y="1488288"/>
            <a:ext cx="9937104" cy="5015691"/>
            <a:chOff x="1847528" y="1488288"/>
            <a:chExt cx="9937104" cy="5015691"/>
          </a:xfrm>
        </p:grpSpPr>
        <p:grpSp>
          <p:nvGrpSpPr>
            <p:cNvPr id="11" name="Group 10"/>
            <p:cNvGrpSpPr/>
            <p:nvPr/>
          </p:nvGrpSpPr>
          <p:grpSpPr>
            <a:xfrm>
              <a:off x="1847528" y="1488288"/>
              <a:ext cx="9937104" cy="4821032"/>
              <a:chOff x="1847528" y="1488288"/>
              <a:chExt cx="9937104" cy="4821032"/>
            </a:xfrm>
          </p:grpSpPr>
          <p:grpSp>
            <p:nvGrpSpPr>
              <p:cNvPr id="5" name="Group 4"/>
              <p:cNvGrpSpPr/>
              <p:nvPr/>
            </p:nvGrpSpPr>
            <p:grpSpPr>
              <a:xfrm>
                <a:off x="1847528" y="1488288"/>
                <a:ext cx="9937104" cy="4821032"/>
                <a:chOff x="3719736" y="3343854"/>
                <a:chExt cx="9937104" cy="4821032"/>
              </a:xfrm>
            </p:grpSpPr>
            <p:sp>
              <p:nvSpPr>
                <p:cNvPr id="7" name="Rectangle 6"/>
                <p:cNvSpPr/>
                <p:nvPr/>
              </p:nvSpPr>
              <p:spPr>
                <a:xfrm>
                  <a:off x="3719736" y="3538513"/>
                  <a:ext cx="9937104" cy="4626373"/>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1997590" y="3343854"/>
                  <a:ext cx="1656184" cy="389318"/>
                </a:xfrm>
                <a:prstGeom prst="rect">
                  <a:avLst/>
                </a:prstGeom>
                <a:solidFill>
                  <a:srgbClr val="0070C0"/>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 S</a:t>
                  </a:r>
                  <a:r>
                    <a:rPr lang="en-US" dirty="0" smtClean="0"/>
                    <a:t>nippet</a:t>
                  </a:r>
                  <a:endParaRPr lang="ru-RU" dirty="0"/>
                </a:p>
              </p:txBody>
            </p:sp>
          </p:grpSp>
          <p:sp>
            <p:nvSpPr>
              <p:cNvPr id="10" name="Rectangle 9"/>
              <p:cNvSpPr/>
              <p:nvPr/>
            </p:nvSpPr>
            <p:spPr>
              <a:xfrm>
                <a:off x="1847528" y="1891424"/>
                <a:ext cx="9934038" cy="4247317"/>
              </a:xfrm>
              <a:prstGeom prst="rect">
                <a:avLst/>
              </a:prstGeom>
            </p:spPr>
            <p:txBody>
              <a:bodyPr wrap="square">
                <a:spAutoFit/>
              </a:bodyPr>
              <a:lstStyle/>
              <a:p>
                <a:pPr marL="360000"/>
                <a:r>
                  <a:rPr lang="en-US" dirty="0" smtClean="0">
                    <a:solidFill>
                      <a:srgbClr val="FF4500"/>
                    </a:solidFill>
                  </a:rPr>
                  <a:t>$</a:t>
                </a:r>
                <a:r>
                  <a:rPr lang="en-US" dirty="0" err="1" smtClean="0">
                    <a:solidFill>
                      <a:srgbClr val="FF4500"/>
                    </a:solidFill>
                  </a:rPr>
                  <a:t>AzureSubscriptionId</a:t>
                </a:r>
                <a:r>
                  <a:rPr lang="en-US" dirty="0" smtClean="0">
                    <a:solidFill>
                      <a:prstClr val="black"/>
                    </a:solidFill>
                  </a:rPr>
                  <a:t> </a:t>
                </a:r>
                <a:r>
                  <a:rPr lang="en-US" dirty="0">
                    <a:solidFill>
                      <a:srgbClr val="A9A9A9"/>
                    </a:solidFill>
                  </a:rPr>
                  <a:t>=</a:t>
                </a:r>
                <a:r>
                  <a:rPr lang="en-US" dirty="0">
                    <a:solidFill>
                      <a:prstClr val="black"/>
                    </a:solidFill>
                  </a:rPr>
                  <a:t> </a:t>
                </a:r>
                <a:r>
                  <a:rPr lang="en-US" dirty="0" smtClean="0">
                    <a:solidFill>
                      <a:srgbClr val="8B0000"/>
                    </a:solidFill>
                  </a:rPr>
                  <a:t>"</a:t>
                </a:r>
                <a:r>
                  <a:rPr lang="en-US" dirty="0" err="1" smtClean="0">
                    <a:solidFill>
                      <a:srgbClr val="8B0000"/>
                    </a:solidFill>
                  </a:rPr>
                  <a:t>Some_Azure_Subscription_Id</a:t>
                </a:r>
                <a:r>
                  <a:rPr lang="en-US" dirty="0" smtClean="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Import-</a:t>
                </a:r>
                <a:r>
                  <a:rPr lang="en-US" dirty="0" err="1">
                    <a:solidFill>
                      <a:srgbClr val="0000FF"/>
                    </a:solidFill>
                  </a:rPr>
                  <a:t>AzurePublishSettingsFile</a:t>
                </a:r>
                <a:r>
                  <a:rPr lang="en-US" dirty="0">
                    <a:solidFill>
                      <a:prstClr val="black"/>
                    </a:solidFill>
                  </a:rPr>
                  <a:t> </a:t>
                </a:r>
                <a:r>
                  <a:rPr lang="en-US" dirty="0" smtClean="0">
                    <a:solidFill>
                      <a:srgbClr val="8B0000"/>
                    </a:solidFill>
                  </a:rPr>
                  <a:t>“**\*.publishsettings"</a:t>
                </a:r>
                <a:endParaRPr lang="en-US" dirty="0">
                  <a:solidFill>
                    <a:prstClr val="black"/>
                  </a:solidFill>
                </a:endParaRPr>
              </a:p>
              <a:p>
                <a:pPr marL="360000"/>
                <a:r>
                  <a:rPr lang="en-US" dirty="0">
                    <a:solidFill>
                      <a:srgbClr val="0000FF"/>
                    </a:solidFill>
                  </a:rPr>
                  <a:t>Set-</a:t>
                </a:r>
                <a:r>
                  <a:rPr lang="en-US" dirty="0" err="1">
                    <a:solidFill>
                      <a:srgbClr val="0000FF"/>
                    </a:solidFill>
                  </a:rPr>
                  <a:t>AzureSubscription</a:t>
                </a:r>
                <a:r>
                  <a:rPr lang="en-US" dirty="0">
                    <a:solidFill>
                      <a:prstClr val="black"/>
                    </a:solidFill>
                  </a:rPr>
                  <a:t> </a:t>
                </a:r>
                <a:r>
                  <a:rPr lang="en-US" dirty="0">
                    <a:solidFill>
                      <a:srgbClr val="000080"/>
                    </a:solidFill>
                  </a:rPr>
                  <a:t>–</a:t>
                </a:r>
                <a:r>
                  <a:rPr lang="en-US" dirty="0" err="1">
                    <a:solidFill>
                      <a:srgbClr val="000080"/>
                    </a:solidFill>
                  </a:rPr>
                  <a:t>SubscriptionId</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AzureSubscriptionId</a:t>
                </a:r>
                <a:endParaRPr lang="en-US" dirty="0">
                  <a:solidFill>
                    <a:prstClr val="black"/>
                  </a:solidFill>
                </a:endParaRPr>
              </a:p>
              <a:p>
                <a:pPr marL="360000"/>
                <a:endParaRPr lang="ru-RU" dirty="0">
                  <a:solidFill>
                    <a:prstClr val="black"/>
                  </a:solidFill>
                </a:endParaRPr>
              </a:p>
              <a:p>
                <a:pPr marL="360000"/>
                <a:r>
                  <a:rPr lang="en-US" dirty="0">
                    <a:solidFill>
                      <a:srgbClr val="FF4500"/>
                    </a:solidFill>
                  </a:rPr>
                  <a:t>$</a:t>
                </a:r>
                <a:r>
                  <a:rPr lang="en-US" dirty="0" err="1" smtClean="0">
                    <a:solidFill>
                      <a:srgbClr val="FF4500"/>
                    </a:solidFill>
                  </a:rPr>
                  <a:t>AzureTestWebSite</a:t>
                </a:r>
                <a:r>
                  <a:rPr lang="en-US" dirty="0" smtClean="0">
                    <a:solidFill>
                      <a:prstClr val="black"/>
                    </a:solidFill>
                  </a:rPr>
                  <a:t> </a:t>
                </a:r>
                <a:r>
                  <a:rPr lang="en-US" dirty="0">
                    <a:solidFill>
                      <a:srgbClr val="A9A9A9"/>
                    </a:solidFill>
                  </a:rPr>
                  <a:t>=</a:t>
                </a:r>
                <a:r>
                  <a:rPr lang="en-US" dirty="0">
                    <a:solidFill>
                      <a:prstClr val="black"/>
                    </a:solidFill>
                  </a:rPr>
                  <a:t> </a:t>
                </a:r>
                <a:r>
                  <a:rPr lang="en-US" dirty="0">
                    <a:solidFill>
                      <a:srgbClr val="8B0000"/>
                    </a:solidFill>
                  </a:rPr>
                  <a:t>"workshop-created-from-</a:t>
                </a:r>
                <a:r>
                  <a:rPr lang="en-US" dirty="0" err="1">
                    <a:solidFill>
                      <a:srgbClr val="8B0000"/>
                    </a:solidFill>
                  </a:rPr>
                  <a:t>ps</a:t>
                </a:r>
                <a:r>
                  <a:rPr lang="en-US" dirty="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smtClean="0">
                    <a:solidFill>
                      <a:srgbClr val="0000FF"/>
                    </a:solidFill>
                  </a:rPr>
                  <a:t>New-</a:t>
                </a:r>
                <a:r>
                  <a:rPr lang="en-US" dirty="0" err="1" smtClean="0">
                    <a:solidFill>
                      <a:srgbClr val="0000FF"/>
                    </a:solidFill>
                  </a:rPr>
                  <a:t>AzureWebsite</a:t>
                </a:r>
                <a:r>
                  <a:rPr lang="en-US" dirty="0" smtClean="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Stop-</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Remove-</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srgbClr val="0000FF"/>
                    </a:solidFill>
                  </a:rPr>
                  <a:t> </a:t>
                </a:r>
              </a:p>
            </p:txBody>
          </p:sp>
        </p:grpSp>
        <p:sp>
          <p:nvSpPr>
            <p:cNvPr id="12" name="Rectangle 11"/>
            <p:cNvSpPr/>
            <p:nvPr/>
          </p:nvSpPr>
          <p:spPr>
            <a:xfrm>
              <a:off x="9408368" y="6114661"/>
              <a:ext cx="2374656" cy="389318"/>
            </a:xfrm>
            <a:prstGeom prst="rect">
              <a:avLst/>
            </a:prstGeom>
            <a:solidFill>
              <a:schemeClr val="tx2">
                <a:lumMod val="40000"/>
                <a:lumOff val="60000"/>
              </a:schemeClr>
            </a:solid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CreateWebSite.ps1</a:t>
              </a:r>
              <a:endParaRPr lang="ru-RU" dirty="0"/>
            </a:p>
          </p:txBody>
        </p:sp>
      </p:grpSp>
    </p:spTree>
    <p:extLst>
      <p:ext uri="{BB962C8B-B14F-4D97-AF65-F5344CB8AC3E}">
        <p14:creationId xmlns:p14="http://schemas.microsoft.com/office/powerpoint/2010/main" val="13231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 </a:t>
            </a:r>
            <a:r>
              <a:rPr lang="en-US" dirty="0" smtClean="0"/>
              <a:t>Web App</a:t>
            </a:r>
            <a:endParaRPr lang="en-US" dirty="0"/>
          </a:p>
        </p:txBody>
      </p:sp>
      <p:sp>
        <p:nvSpPr>
          <p:cNvPr id="3" name="Content Placeholder 2"/>
          <p:cNvSpPr>
            <a:spLocks noGrp="1"/>
          </p:cNvSpPr>
          <p:nvPr>
            <p:ph idx="1"/>
          </p:nvPr>
        </p:nvSpPr>
        <p:spPr>
          <a:xfrm>
            <a:off x="2133600" y="1484784"/>
            <a:ext cx="9652000" cy="4525963"/>
          </a:xfrm>
        </p:spPr>
        <p:txBody>
          <a:bodyPr/>
          <a:lstStyle/>
          <a:p>
            <a:pPr>
              <a:lnSpc>
                <a:spcPct val="150000"/>
              </a:lnSpc>
            </a:pPr>
            <a:r>
              <a:rPr lang="en-US" dirty="0"/>
              <a:t>Deploy from a cloud-hosted source control system</a:t>
            </a:r>
          </a:p>
          <a:p>
            <a:pPr>
              <a:lnSpc>
                <a:spcPct val="150000"/>
              </a:lnSpc>
            </a:pPr>
            <a:r>
              <a:rPr lang="en-US" dirty="0"/>
              <a:t>Deploying from an IDE</a:t>
            </a:r>
          </a:p>
          <a:p>
            <a:pPr>
              <a:lnSpc>
                <a:spcPct val="150000"/>
              </a:lnSpc>
            </a:pPr>
            <a:r>
              <a:rPr lang="en-US" dirty="0"/>
              <a:t>Deploy using an FTP utility</a:t>
            </a:r>
          </a:p>
          <a:p>
            <a:pPr>
              <a:lnSpc>
                <a:spcPct val="150000"/>
              </a:lnSpc>
            </a:pPr>
            <a:r>
              <a:rPr lang="en-US" dirty="0"/>
              <a:t>Deploying from an on-premises source control system</a:t>
            </a:r>
          </a:p>
          <a:p>
            <a:r>
              <a:rPr lang="en-US" dirty="0"/>
              <a:t>Deploy using command-line tools and the Azure REST management </a:t>
            </a:r>
            <a:r>
              <a:rPr lang="en-US" dirty="0" smtClean="0"/>
              <a:t>API</a:t>
            </a:r>
          </a:p>
          <a:p>
            <a:pPr>
              <a:lnSpc>
                <a:spcPct val="150000"/>
              </a:lnSpc>
            </a:pPr>
            <a:r>
              <a:rPr lang="en-US" dirty="0"/>
              <a:t>Octopus Deploy</a:t>
            </a:r>
          </a:p>
          <a:p>
            <a:endParaRPr lang="en-US" dirty="0"/>
          </a:p>
          <a:p>
            <a:endParaRPr lang="ru-RU" dirty="0"/>
          </a:p>
        </p:txBody>
      </p:sp>
    </p:spTree>
    <p:extLst>
      <p:ext uri="{BB962C8B-B14F-4D97-AF65-F5344CB8AC3E}">
        <p14:creationId xmlns:p14="http://schemas.microsoft.com/office/powerpoint/2010/main" val="622192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Access</a:t>
            </a:r>
            <a:endParaRPr lang="ru-RU" dirty="0"/>
          </a:p>
        </p:txBody>
      </p:sp>
      <p:grpSp>
        <p:nvGrpSpPr>
          <p:cNvPr id="4" name="Group 3"/>
          <p:cNvGrpSpPr/>
          <p:nvPr/>
        </p:nvGrpSpPr>
        <p:grpSpPr>
          <a:xfrm>
            <a:off x="1806784" y="1412776"/>
            <a:ext cx="10009112" cy="1393597"/>
            <a:chOff x="1806784" y="1747370"/>
            <a:chExt cx="10009112" cy="1393597"/>
          </a:xfrm>
        </p:grpSpPr>
        <p:sp>
          <p:nvSpPr>
            <p:cNvPr id="6" name="Rounded Rectangle 5"/>
            <p:cNvSpPr/>
            <p:nvPr/>
          </p:nvSpPr>
          <p:spPr>
            <a:xfrm>
              <a:off x="1806784" y="1747370"/>
              <a:ext cx="10009112" cy="139359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943100" y="2019378"/>
              <a:ext cx="9728780" cy="830997"/>
            </a:xfrm>
            <a:prstGeom prst="rect">
              <a:avLst/>
            </a:prstGeom>
          </p:spPr>
          <p:txBody>
            <a:bodyPr wrap="square">
              <a:spAutoFit/>
            </a:bodyPr>
            <a:lstStyle/>
            <a:p>
              <a:r>
                <a:rPr lang="en-US" sz="2400" dirty="0" smtClean="0"/>
                <a:t>	Just create FTP credentials and use provided on Management Portal access points</a:t>
              </a:r>
              <a:endParaRPr lang="en-US" sz="2400" dirty="0"/>
            </a:p>
          </p:txBody>
        </p:sp>
      </p:grpSp>
      <p:grpSp>
        <p:nvGrpSpPr>
          <p:cNvPr id="3" name="Group 2"/>
          <p:cNvGrpSpPr/>
          <p:nvPr/>
        </p:nvGrpSpPr>
        <p:grpSpPr>
          <a:xfrm>
            <a:off x="3719736" y="2938610"/>
            <a:ext cx="5688632" cy="3358215"/>
            <a:chOff x="3719736" y="3273204"/>
            <a:chExt cx="5688632" cy="3358215"/>
          </a:xfrm>
        </p:grpSpPr>
        <p:sp>
          <p:nvSpPr>
            <p:cNvPr id="13" name="Rectangle 12"/>
            <p:cNvSpPr/>
            <p:nvPr/>
          </p:nvSpPr>
          <p:spPr>
            <a:xfrm>
              <a:off x="3719736" y="3538512"/>
              <a:ext cx="5688632" cy="3092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Screenshots</a:t>
              </a:r>
              <a:endParaRPr lang="ru-RU" dirty="0"/>
            </a:p>
          </p:txBody>
        </p:sp>
        <p:pic>
          <p:nvPicPr>
            <p:cNvPr id="9" name="Picture 8"/>
            <p:cNvPicPr>
              <a:picLocks noChangeAspect="1"/>
            </p:cNvPicPr>
            <p:nvPr/>
          </p:nvPicPr>
          <p:blipFill>
            <a:blip r:embed="rId2"/>
            <a:stretch>
              <a:fillRect/>
            </a:stretch>
          </p:blipFill>
          <p:spPr>
            <a:xfrm>
              <a:off x="4727848" y="3733519"/>
              <a:ext cx="3866667" cy="533333"/>
            </a:xfrm>
            <a:prstGeom prst="rect">
              <a:avLst/>
            </a:prstGeom>
          </p:spPr>
        </p:pic>
        <p:pic>
          <p:nvPicPr>
            <p:cNvPr id="10" name="Picture 9"/>
            <p:cNvPicPr>
              <a:picLocks noChangeAspect="1"/>
            </p:cNvPicPr>
            <p:nvPr/>
          </p:nvPicPr>
          <p:blipFill>
            <a:blip r:embed="rId3"/>
            <a:stretch>
              <a:fillRect/>
            </a:stretch>
          </p:blipFill>
          <p:spPr>
            <a:xfrm>
              <a:off x="4832609" y="4266852"/>
              <a:ext cx="3657143" cy="2266667"/>
            </a:xfrm>
            <a:prstGeom prst="rect">
              <a:avLst/>
            </a:prstGeom>
          </p:spPr>
        </p:pic>
      </p:grpSp>
    </p:spTree>
    <p:extLst>
      <p:ext uri="{BB962C8B-B14F-4D97-AF65-F5344CB8AC3E}">
        <p14:creationId xmlns:p14="http://schemas.microsoft.com/office/powerpoint/2010/main" val="3176013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a web app in Azure App </a:t>
            </a:r>
            <a:r>
              <a:rPr lang="en-US" dirty="0" smtClean="0"/>
              <a:t>Service</a:t>
            </a:r>
            <a:endParaRPr lang="ru-RU" dirty="0"/>
          </a:p>
        </p:txBody>
      </p:sp>
      <p:sp>
        <p:nvSpPr>
          <p:cNvPr id="3" name="Content Placeholder 2"/>
          <p:cNvSpPr>
            <a:spLocks noGrp="1"/>
          </p:cNvSpPr>
          <p:nvPr>
            <p:ph idx="1"/>
          </p:nvPr>
        </p:nvSpPr>
        <p:spPr/>
        <p:txBody>
          <a:bodyPr/>
          <a:lstStyle/>
          <a:p>
            <a:pPr>
              <a:lnSpc>
                <a:spcPct val="150000"/>
              </a:lnSpc>
            </a:pPr>
            <a:r>
              <a:rPr lang="en-US" dirty="0"/>
              <a:t>Secure </a:t>
            </a:r>
            <a:r>
              <a:rPr lang="en-US" dirty="0" smtClean="0"/>
              <a:t>communications </a:t>
            </a:r>
            <a:r>
              <a:rPr lang="en-US" i="1" dirty="0" smtClean="0"/>
              <a:t>(HTTPS)</a:t>
            </a:r>
            <a:endParaRPr lang="en-US" i="1" dirty="0"/>
          </a:p>
          <a:p>
            <a:pPr>
              <a:lnSpc>
                <a:spcPct val="150000"/>
              </a:lnSpc>
            </a:pPr>
            <a:r>
              <a:rPr lang="en-US" dirty="0"/>
              <a:t>Secure </a:t>
            </a:r>
            <a:r>
              <a:rPr lang="en-US" dirty="0" smtClean="0"/>
              <a:t>development</a:t>
            </a:r>
          </a:p>
          <a:p>
            <a:pPr lvl="1">
              <a:lnSpc>
                <a:spcPct val="150000"/>
              </a:lnSpc>
            </a:pPr>
            <a:r>
              <a:rPr lang="en-US" dirty="0"/>
              <a:t>Publishing profiles and publish settings</a:t>
            </a:r>
          </a:p>
          <a:p>
            <a:pPr lvl="1">
              <a:lnSpc>
                <a:spcPct val="150000"/>
              </a:lnSpc>
            </a:pPr>
            <a:r>
              <a:rPr lang="en-US" dirty="0"/>
              <a:t>Configuration settings, and connection strings</a:t>
            </a:r>
          </a:p>
          <a:p>
            <a:pPr>
              <a:lnSpc>
                <a:spcPct val="150000"/>
              </a:lnSpc>
            </a:pPr>
            <a:r>
              <a:rPr lang="en-US" dirty="0" smtClean="0"/>
              <a:t>SFTP</a:t>
            </a:r>
            <a:endParaRPr lang="en-US" dirty="0"/>
          </a:p>
          <a:p>
            <a:endParaRPr lang="ru-RU" dirty="0"/>
          </a:p>
        </p:txBody>
      </p:sp>
    </p:spTree>
    <p:extLst>
      <p:ext uri="{BB962C8B-B14F-4D97-AF65-F5344CB8AC3E}">
        <p14:creationId xmlns:p14="http://schemas.microsoft.com/office/powerpoint/2010/main" val="3291773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Plans</a:t>
            </a:r>
            <a:endParaRPr lang="ru-RU" dirty="0"/>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839816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Pricing Tiers</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281118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Traffic Manager</a:t>
            </a:r>
            <a:endParaRPr lang="ru-RU" dirty="0">
              <a:solidFill>
                <a:srgbClr val="00B0F0"/>
              </a:solidFill>
            </a:endParaRPr>
          </a:p>
        </p:txBody>
      </p:sp>
    </p:spTree>
    <p:extLst>
      <p:ext uri="{BB962C8B-B14F-4D97-AF65-F5344CB8AC3E}">
        <p14:creationId xmlns:p14="http://schemas.microsoft.com/office/powerpoint/2010/main" val="2003995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a:t>
            </a:r>
            <a:r>
              <a:rPr lang="en-US" dirty="0" smtClean="0"/>
              <a:t>Manager (Overview)</a:t>
            </a:r>
            <a:endParaRPr lang="ru-RU" dirty="0"/>
          </a:p>
        </p:txBody>
      </p:sp>
      <p:grpSp>
        <p:nvGrpSpPr>
          <p:cNvPr id="4" name="Group 3"/>
          <p:cNvGrpSpPr/>
          <p:nvPr/>
        </p:nvGrpSpPr>
        <p:grpSpPr>
          <a:xfrm>
            <a:off x="1703527" y="1484785"/>
            <a:ext cx="10056560" cy="1368152"/>
            <a:chOff x="1780308" y="4012490"/>
            <a:chExt cx="10056560" cy="1368152"/>
          </a:xfrm>
        </p:grpSpPr>
        <p:sp>
          <p:nvSpPr>
            <p:cNvPr id="5" name="Rounded Rectangle 4"/>
            <p:cNvSpPr/>
            <p:nvPr/>
          </p:nvSpPr>
          <p:spPr>
            <a:xfrm>
              <a:off x="1780308" y="4012490"/>
              <a:ext cx="10009112" cy="1368152"/>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08088" y="4099831"/>
              <a:ext cx="9728780" cy="1200329"/>
            </a:xfrm>
            <a:prstGeom prst="rect">
              <a:avLst/>
            </a:prstGeom>
          </p:spPr>
          <p:txBody>
            <a:bodyPr wrap="square">
              <a:spAutoFit/>
            </a:bodyPr>
            <a:lstStyle/>
            <a:p>
              <a:r>
                <a:rPr lang="en-US" sz="2400" dirty="0"/>
                <a:t>	</a:t>
              </a:r>
              <a:r>
                <a:rPr lang="en-US" sz="2400" dirty="0" smtClean="0"/>
                <a:t>“</a:t>
              </a:r>
              <a:r>
                <a:rPr lang="en-US" sz="2400" dirty="0"/>
                <a:t>Microsoft Azure Traffic Manager allows </a:t>
              </a:r>
              <a:r>
                <a:rPr lang="en-US" sz="2400" dirty="0" smtClean="0"/>
                <a:t>to </a:t>
              </a:r>
              <a:r>
                <a:rPr lang="en-US" sz="2400" dirty="0"/>
                <a:t>control the distribution of user traffic to </a:t>
              </a:r>
              <a:r>
                <a:rPr lang="en-US" sz="2400" dirty="0" smtClean="0"/>
                <a:t>specified </a:t>
              </a:r>
              <a:r>
                <a:rPr lang="en-US" sz="2400" dirty="0"/>
                <a:t>endpoints, which can include Azure cloud services, websites, and other </a:t>
              </a:r>
              <a:r>
                <a:rPr lang="en-US" sz="2400" dirty="0" smtClean="0"/>
                <a:t>endpoints.”</a:t>
              </a:r>
              <a:endParaRPr lang="en-US" sz="2400" dirty="0"/>
            </a:p>
          </p:txBody>
        </p:sp>
      </p:grpSp>
      <p:grpSp>
        <p:nvGrpSpPr>
          <p:cNvPr id="8" name="Group 7"/>
          <p:cNvGrpSpPr/>
          <p:nvPr/>
        </p:nvGrpSpPr>
        <p:grpSpPr>
          <a:xfrm>
            <a:off x="1703512" y="3212976"/>
            <a:ext cx="10056560" cy="1584176"/>
            <a:chOff x="1780308" y="4012490"/>
            <a:chExt cx="10056560" cy="1584176"/>
          </a:xfrm>
        </p:grpSpPr>
        <p:sp>
          <p:nvSpPr>
            <p:cNvPr id="9" name="Rounded Rectangle 8"/>
            <p:cNvSpPr/>
            <p:nvPr/>
          </p:nvSpPr>
          <p:spPr>
            <a:xfrm>
              <a:off x="1780308" y="4012490"/>
              <a:ext cx="10009112" cy="1584176"/>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2108088" y="4180312"/>
              <a:ext cx="9728780" cy="1200329"/>
            </a:xfrm>
            <a:prstGeom prst="rect">
              <a:avLst/>
            </a:prstGeom>
          </p:spPr>
          <p:txBody>
            <a:bodyPr wrap="square">
              <a:spAutoFit/>
            </a:bodyPr>
            <a:lstStyle/>
            <a:p>
              <a:r>
                <a:rPr lang="en-US" sz="2400" dirty="0"/>
                <a:t>	</a:t>
              </a:r>
              <a:r>
                <a:rPr lang="en-US" sz="2400" dirty="0" smtClean="0"/>
                <a:t>“Traffic </a:t>
              </a:r>
              <a:r>
                <a:rPr lang="en-US" sz="2400" dirty="0"/>
                <a:t>Manager works by applying an intelligent policy engine to Domain Name System (DNS) queries for the domain names of </a:t>
              </a:r>
              <a:r>
                <a:rPr lang="en-US" sz="2400" dirty="0" smtClean="0"/>
                <a:t>Internet </a:t>
              </a:r>
              <a:r>
                <a:rPr lang="en-US" sz="2400" dirty="0"/>
                <a:t>resources</a:t>
              </a:r>
              <a:r>
                <a:rPr lang="en-US" sz="2400" dirty="0" smtClean="0"/>
                <a:t>.”</a:t>
              </a:r>
              <a:endParaRPr lang="en-US" sz="2400" dirty="0"/>
            </a:p>
          </p:txBody>
        </p:sp>
      </p:grpSp>
    </p:spTree>
    <p:extLst>
      <p:ext uri="{BB962C8B-B14F-4D97-AF65-F5344CB8AC3E}">
        <p14:creationId xmlns:p14="http://schemas.microsoft.com/office/powerpoint/2010/main" val="320595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4" name="Content Placeholder 2"/>
          <p:cNvSpPr>
            <a:spLocks noGrp="1"/>
          </p:cNvSpPr>
          <p:nvPr>
            <p:ph idx="1"/>
          </p:nvPr>
        </p:nvSpPr>
        <p:spPr/>
        <p:txBody>
          <a:bodyPr/>
          <a:lstStyle/>
          <a:p>
            <a:pPr>
              <a:lnSpc>
                <a:spcPct val="150000"/>
              </a:lnSpc>
            </a:pPr>
            <a:r>
              <a:rPr lang="en-US" dirty="0"/>
              <a:t>Improve availability of critical </a:t>
            </a:r>
            <a:r>
              <a:rPr lang="en-US" dirty="0" smtClean="0"/>
              <a:t>applications</a:t>
            </a:r>
          </a:p>
          <a:p>
            <a:pPr>
              <a:lnSpc>
                <a:spcPct val="150000"/>
              </a:lnSpc>
            </a:pPr>
            <a:r>
              <a:rPr lang="en-US" dirty="0"/>
              <a:t>Improve responsiveness for high performing </a:t>
            </a:r>
            <a:r>
              <a:rPr lang="en-US" dirty="0" smtClean="0"/>
              <a:t>applications</a:t>
            </a:r>
          </a:p>
          <a:p>
            <a:pPr>
              <a:lnSpc>
                <a:spcPct val="150000"/>
              </a:lnSpc>
            </a:pPr>
            <a:r>
              <a:rPr lang="en-US" dirty="0"/>
              <a:t>Upgrade and perform service maintenance without </a:t>
            </a:r>
            <a:r>
              <a:rPr lang="en-US" dirty="0" smtClean="0"/>
              <a:t>downtime</a:t>
            </a:r>
          </a:p>
          <a:p>
            <a:pPr>
              <a:lnSpc>
                <a:spcPct val="150000"/>
              </a:lnSpc>
            </a:pPr>
            <a:r>
              <a:rPr lang="en-US" dirty="0"/>
              <a:t>Traffic distribution for large, complex </a:t>
            </a:r>
            <a:r>
              <a:rPr lang="en-US" dirty="0" smtClean="0"/>
              <a:t>deployments</a:t>
            </a:r>
            <a:endParaRPr lang="ru-RU" dirty="0"/>
          </a:p>
        </p:txBody>
      </p:sp>
    </p:spTree>
    <p:extLst>
      <p:ext uri="{BB962C8B-B14F-4D97-AF65-F5344CB8AC3E}">
        <p14:creationId xmlns:p14="http://schemas.microsoft.com/office/powerpoint/2010/main" val="242035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SQL Databases</a:t>
            </a:r>
            <a:endParaRPr lang="ru-RU"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453" y="2060848"/>
            <a:ext cx="2032176" cy="2123624"/>
          </a:xfrm>
          <a:prstGeom prst="rect">
            <a:avLst/>
          </a:prstGeom>
        </p:spPr>
      </p:pic>
    </p:spTree>
    <p:extLst>
      <p:ext uri="{BB962C8B-B14F-4D97-AF65-F5344CB8AC3E}">
        <p14:creationId xmlns:p14="http://schemas.microsoft.com/office/powerpoint/2010/main" val="144207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ru-RU" dirty="0"/>
          </a:p>
        </p:txBody>
      </p:sp>
      <p:sp>
        <p:nvSpPr>
          <p:cNvPr id="3" name="Content Placeholder 2"/>
          <p:cNvSpPr>
            <a:spLocks noGrp="1"/>
          </p:cNvSpPr>
          <p:nvPr>
            <p:ph idx="1"/>
          </p:nvPr>
        </p:nvSpPr>
        <p:spPr/>
        <p:txBody>
          <a:bodyPr/>
          <a:lstStyle/>
          <a:p>
            <a:r>
              <a:rPr lang="en-US" cap="all" dirty="0"/>
              <a:t>DATABASE THROUGHPUT UNITS</a:t>
            </a:r>
            <a:endParaRPr lang="ru-RU" dirty="0"/>
          </a:p>
        </p:txBody>
      </p:sp>
    </p:spTree>
    <p:extLst>
      <p:ext uri="{BB962C8B-B14F-4D97-AF65-F5344CB8AC3E}">
        <p14:creationId xmlns:p14="http://schemas.microsoft.com/office/powerpoint/2010/main" val="3065126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Tiers</a:t>
            </a:r>
            <a:endParaRPr lang="ru-RU" dirty="0"/>
          </a:p>
        </p:txBody>
      </p:sp>
      <p:pic>
        <p:nvPicPr>
          <p:cNvPr id="1026" name="Picture 2" descr="Service Tier feature 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556792"/>
            <a:ext cx="990655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1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a:t>
            </a:r>
            <a:endParaRPr lang="ru-RU" dirty="0"/>
          </a:p>
        </p:txBody>
      </p:sp>
    </p:spTree>
    <p:extLst>
      <p:ext uri="{BB962C8B-B14F-4D97-AF65-F5344CB8AC3E}">
        <p14:creationId xmlns:p14="http://schemas.microsoft.com/office/powerpoint/2010/main" val="116500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07754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Tiered Migrations</a:t>
            </a:r>
            <a:endParaRPr lang="en-US" dirty="0"/>
          </a:p>
        </p:txBody>
      </p:sp>
      <p:sp>
        <p:nvSpPr>
          <p:cNvPr id="4" name="Text Placeholder 3"/>
          <p:cNvSpPr>
            <a:spLocks noGrp="1"/>
          </p:cNvSpPr>
          <p:nvPr>
            <p:ph type="body" sz="quarter" idx="10"/>
          </p:nvPr>
        </p:nvSpPr>
        <p:spPr>
          <a:xfrm>
            <a:off x="521630" y="1447799"/>
            <a:ext cx="11151917" cy="4961359"/>
          </a:xfrm>
        </p:spPr>
        <p:txBody>
          <a:bodyPr>
            <a:normAutofit lnSpcReduction="10000"/>
          </a:bodyPr>
          <a:lstStyle/>
          <a:p>
            <a:r>
              <a:rPr lang="en-US" sz="3200" dirty="0">
                <a:solidFill>
                  <a:schemeClr val="accent2">
                    <a:alpha val="99000"/>
                  </a:schemeClr>
                </a:solidFill>
              </a:rPr>
              <a:t>Take Advantage </a:t>
            </a:r>
            <a:r>
              <a:rPr lang="en-US" sz="3200" b="1" dirty="0">
                <a:solidFill>
                  <a:schemeClr val="accent2">
                    <a:alpha val="99000"/>
                  </a:schemeClr>
                </a:solidFill>
              </a:rPr>
              <a:t>of </a:t>
            </a:r>
            <a:r>
              <a:rPr lang="en-US" sz="3200" b="1" dirty="0" err="1">
                <a:solidFill>
                  <a:schemeClr val="accent2">
                    <a:alpha val="99000"/>
                  </a:schemeClr>
                </a:solidFill>
              </a:rPr>
              <a:t>PaaS</a:t>
            </a:r>
            <a:r>
              <a:rPr lang="en-US" sz="3200" dirty="0">
                <a:solidFill>
                  <a:schemeClr val="accent2">
                    <a:alpha val="99000"/>
                  </a:schemeClr>
                </a:solidFill>
              </a:rPr>
              <a:t> Where You Can</a:t>
            </a:r>
          </a:p>
          <a:p>
            <a:pPr lvl="1">
              <a:spcAft>
                <a:spcPts val="600"/>
              </a:spcAft>
            </a:pPr>
            <a:r>
              <a:rPr lang="en-US" sz="2400" spc="0" dirty="0"/>
              <a:t>Many Applications could benefit from migrating to a mixed deployment. </a:t>
            </a:r>
            <a:br>
              <a:rPr lang="en-US" sz="2400" spc="0" dirty="0"/>
            </a:br>
            <a:r>
              <a:rPr lang="en-US" sz="2400" spc="0" dirty="0"/>
              <a:t>Migrating to web/worker roles or taking advantage of other </a:t>
            </a:r>
            <a:br>
              <a:rPr lang="en-US" sz="2400" spc="0" dirty="0"/>
            </a:br>
            <a:r>
              <a:rPr lang="en-US" sz="2400" spc="0" dirty="0"/>
              <a:t>Windows Azure services (storage, cache etc..)</a:t>
            </a:r>
          </a:p>
          <a:p>
            <a:r>
              <a:rPr lang="en-US" sz="3200" dirty="0">
                <a:solidFill>
                  <a:schemeClr val="accent2">
                    <a:alpha val="99000"/>
                  </a:schemeClr>
                </a:solidFill>
              </a:rPr>
              <a:t>Benefits of Web and Worker Roles</a:t>
            </a:r>
          </a:p>
          <a:p>
            <a:pPr lvl="1"/>
            <a:r>
              <a:rPr lang="en-US" sz="2400" spc="0" dirty="0"/>
              <a:t>Simplified Deployment and Configuration</a:t>
            </a:r>
          </a:p>
          <a:p>
            <a:pPr lvl="1"/>
            <a:r>
              <a:rPr lang="en-US" sz="2400" spc="0" dirty="0"/>
              <a:t>Health Model</a:t>
            </a:r>
          </a:p>
          <a:p>
            <a:pPr lvl="1"/>
            <a:r>
              <a:rPr lang="en-US" sz="2400" spc="0" dirty="0"/>
              <a:t>Easy High Availability</a:t>
            </a:r>
          </a:p>
          <a:p>
            <a:pPr lvl="1"/>
            <a:r>
              <a:rPr lang="en-US" sz="2400" spc="0" dirty="0"/>
              <a:t>Instance Scalability</a:t>
            </a:r>
          </a:p>
          <a:p>
            <a:pPr lvl="1"/>
            <a:r>
              <a:rPr lang="en-US" sz="2400" spc="0" dirty="0"/>
              <a:t>OS Patching</a:t>
            </a:r>
          </a:p>
          <a:p>
            <a:pPr lvl="1"/>
            <a:r>
              <a:rPr lang="en-US" sz="2400" spc="0" dirty="0"/>
              <a:t>Automatic Firewall Configuration</a:t>
            </a:r>
          </a:p>
          <a:p>
            <a:pPr lvl="1"/>
            <a:r>
              <a:rPr lang="en-US" sz="2400" spc="0" dirty="0"/>
              <a:t>Simple Certificate Deployment</a:t>
            </a:r>
          </a:p>
          <a:p>
            <a:pPr lvl="1"/>
            <a:r>
              <a:rPr lang="en-US" sz="2400" spc="0" dirty="0"/>
              <a:t>Many others</a:t>
            </a:r>
          </a:p>
        </p:txBody>
      </p:sp>
      <p:sp>
        <p:nvSpPr>
          <p:cNvPr id="5" name="Freeform 15"/>
          <p:cNvSpPr>
            <a:spLocks noEditPoints="1"/>
          </p:cNvSpPr>
          <p:nvPr/>
        </p:nvSpPr>
        <p:spPr bwMode="black">
          <a:xfrm>
            <a:off x="7172214" y="3438915"/>
            <a:ext cx="3187649" cy="3190487"/>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16" tIns="41159" rIns="82316" bIns="4115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6879256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a:t>
            </a:r>
            <a:r>
              <a:rPr lang="en-US" dirty="0"/>
              <a:t>Cloud </a:t>
            </a:r>
            <a:r>
              <a:rPr lang="en-US" dirty="0" smtClean="0"/>
              <a:t>Usage 2015</a:t>
            </a:r>
            <a:endParaRPr lang="ru-RU" dirty="0"/>
          </a:p>
        </p:txBody>
      </p:sp>
      <p:graphicFrame>
        <p:nvGraphicFramePr>
          <p:cNvPr id="14" name="Chart 13"/>
          <p:cNvGraphicFramePr/>
          <p:nvPr>
            <p:extLst>
              <p:ext uri="{D42A27DB-BD31-4B8C-83A1-F6EECF244321}">
                <p14:modId xmlns:p14="http://schemas.microsoft.com/office/powerpoint/2010/main" val="84116036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Public Cloud Usage 2015 vs. 2014</a:t>
            </a:r>
            <a:endParaRPr lang="ru-RU" dirty="0"/>
          </a:p>
        </p:txBody>
      </p:sp>
      <p:graphicFrame>
        <p:nvGraphicFramePr>
          <p:cNvPr id="14" name="Chart 13"/>
          <p:cNvGraphicFramePr/>
          <p:nvPr>
            <p:extLst>
              <p:ext uri="{D42A27DB-BD31-4B8C-83A1-F6EECF244321}">
                <p14:modId xmlns:p14="http://schemas.microsoft.com/office/powerpoint/2010/main" val="41413627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05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a:t>
            </a:r>
            <a:r>
              <a:rPr lang="en-US" dirty="0" smtClean="0"/>
              <a:t>Statistics</a:t>
            </a:r>
            <a:endParaRPr lang="ru-RU" dirty="0"/>
          </a:p>
        </p:txBody>
      </p:sp>
      <p:graphicFrame>
        <p:nvGraphicFramePr>
          <p:cNvPr id="13" name="Chart 12"/>
          <p:cNvGraphicFramePr/>
          <p:nvPr>
            <p:extLst>
              <p:ext uri="{D42A27DB-BD31-4B8C-83A1-F6EECF244321}">
                <p14:modId xmlns:p14="http://schemas.microsoft.com/office/powerpoint/2010/main" val="114112062"/>
              </p:ext>
            </p:extLst>
          </p:nvPr>
        </p:nvGraphicFramePr>
        <p:xfrm>
          <a:off x="2113425" y="1417638"/>
          <a:ext cx="4702655" cy="43156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806485149"/>
              </p:ext>
            </p:extLst>
          </p:nvPr>
        </p:nvGraphicFramePr>
        <p:xfrm>
          <a:off x="7176120" y="1417638"/>
          <a:ext cx="4752528" cy="4315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37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6875</TotalTime>
  <Words>863</Words>
  <Application>Microsoft Office PowerPoint</Application>
  <PresentationFormat>Widescreen</PresentationFormat>
  <Paragraphs>320</Paragraphs>
  <Slides>36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Cloud Solutions</vt:lpstr>
      <vt:lpstr>Public Cloud Usage 2015</vt:lpstr>
      <vt:lpstr>Public Cloud Usage 2015 vs. 2014</vt:lpstr>
      <vt:lpstr>2014 Statistics</vt:lpstr>
      <vt:lpstr>Payments</vt:lpstr>
      <vt:lpstr>Azure Geography</vt:lpstr>
      <vt:lpstr>Cloud Service Models</vt:lpstr>
      <vt:lpstr>Cloud Service Models and Azure</vt:lpstr>
      <vt:lpstr>Azure IaaS vs PaaS Statistics</vt:lpstr>
      <vt:lpstr>From Words to Deeds</vt:lpstr>
      <vt:lpstr>How to Try (Free Trial)</vt:lpstr>
      <vt:lpstr>How to Manage</vt:lpstr>
      <vt:lpstr>Azure SDK and Command-line Tools</vt:lpstr>
      <vt:lpstr>App Service (Web App)</vt:lpstr>
      <vt:lpstr>Create App Service</vt:lpstr>
      <vt:lpstr>Create App Service from PowerShell</vt:lpstr>
      <vt:lpstr>Deploy a Web App</vt:lpstr>
      <vt:lpstr>FTP Access</vt:lpstr>
      <vt:lpstr>Secure a web app in Azure App Service</vt:lpstr>
      <vt:lpstr>Service Plans</vt:lpstr>
      <vt:lpstr>Pricing Tiers</vt:lpstr>
      <vt:lpstr>Traffic Manager</vt:lpstr>
      <vt:lpstr>Traffic Manager (Overview)</vt:lpstr>
      <vt:lpstr>PowerPoint Presentation</vt:lpstr>
      <vt:lpstr>SQL Databases</vt:lpstr>
      <vt:lpstr>Create Database</vt:lpstr>
      <vt:lpstr>Databases Tiers</vt:lpstr>
      <vt:lpstr>Storage</vt:lpstr>
      <vt:lpstr>PowerPoint Presentation</vt:lpstr>
      <vt:lpstr>Tiered Migrations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531</cp:revision>
  <dcterms:modified xsi:type="dcterms:W3CDTF">2015-06-16T10:33:25Z</dcterms:modified>
</cp:coreProperties>
</file>