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357" r:id="rId3"/>
    <p:sldId id="358" r:id="rId4"/>
    <p:sldId id="359" r:id="rId5"/>
    <p:sldId id="361" r:id="rId6"/>
    <p:sldId id="368" r:id="rId7"/>
    <p:sldId id="400" r:id="rId8"/>
    <p:sldId id="399" r:id="rId9"/>
    <p:sldId id="360" r:id="rId10"/>
    <p:sldId id="362" r:id="rId11"/>
    <p:sldId id="388" r:id="rId12"/>
    <p:sldId id="397" r:id="rId13"/>
    <p:sldId id="369" r:id="rId14"/>
    <p:sldId id="395" r:id="rId15"/>
    <p:sldId id="396" r:id="rId16"/>
    <p:sldId id="370" r:id="rId17"/>
    <p:sldId id="371" r:id="rId18"/>
    <p:sldId id="363" r:id="rId19"/>
    <p:sldId id="364" r:id="rId20"/>
    <p:sldId id="366" r:id="rId21"/>
    <p:sldId id="367" r:id="rId22"/>
    <p:sldId id="378" r:id="rId23"/>
    <p:sldId id="380" r:id="rId24"/>
    <p:sldId id="387" r:id="rId25"/>
    <p:sldId id="398" r:id="rId26"/>
    <p:sldId id="384" r:id="rId27"/>
    <p:sldId id="385" r:id="rId28"/>
    <p:sldId id="386" r:id="rId29"/>
    <p:sldId id="389" r:id="rId30"/>
    <p:sldId id="391" r:id="rId31"/>
    <p:sldId id="390" r:id="rId32"/>
    <p:sldId id="401" r:id="rId33"/>
    <p:sldId id="394" r:id="rId34"/>
    <p:sldId id="392" r:id="rId35"/>
    <p:sldId id="393" r:id="rId36"/>
    <p:sldId id="342" r:id="rId37"/>
  </p:sldIdLst>
  <p:sldSz cx="12192000" cy="6858000"/>
  <p:notesSz cx="6797675" cy="9928225"/>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657F2F-EBCB-4D4E-8B63-62F0DE0721FF}">
          <p14:sldIdLst>
            <p14:sldId id="256"/>
          </p14:sldIdLst>
        </p14:section>
        <p14:section name="What is Microsoft Azure?" id="{6BF986F2-78D5-4F8E-B61F-92B3E8AB397E}">
          <p14:sldIdLst>
            <p14:sldId id="357"/>
            <p14:sldId id="358"/>
            <p14:sldId id="359"/>
            <p14:sldId id="361"/>
            <p14:sldId id="368"/>
            <p14:sldId id="400"/>
            <p14:sldId id="399"/>
            <p14:sldId id="360"/>
            <p14:sldId id="362"/>
            <p14:sldId id="388"/>
            <p14:sldId id="397"/>
            <p14:sldId id="369"/>
            <p14:sldId id="395"/>
            <p14:sldId id="396"/>
            <p14:sldId id="370"/>
            <p14:sldId id="371"/>
          </p14:sldIdLst>
        </p14:section>
        <p14:section name="From Words to Deeds" id="{0A9D7273-463C-4E76-8366-5A76251ECDA4}">
          <p14:sldIdLst>
            <p14:sldId id="363"/>
            <p14:sldId id="364"/>
            <p14:sldId id="366"/>
            <p14:sldId id="367"/>
          </p14:sldIdLst>
        </p14:section>
        <p14:section name="Web App" id="{9ED230C1-3A8F-42B7-B8C7-C32091A27AF8}">
          <p14:sldIdLst>
            <p14:sldId id="378"/>
            <p14:sldId id="380"/>
            <p14:sldId id="387"/>
            <p14:sldId id="398"/>
            <p14:sldId id="384"/>
            <p14:sldId id="385"/>
            <p14:sldId id="386"/>
            <p14:sldId id="389"/>
          </p14:sldIdLst>
        </p14:section>
        <p14:section name="Traffic Manager" id="{A2A3E86F-FACB-4093-A43E-56996CFB44D9}">
          <p14:sldIdLst>
            <p14:sldId id="391"/>
            <p14:sldId id="390"/>
            <p14:sldId id="401"/>
            <p14:sldId id="394"/>
            <p14:sldId id="392"/>
            <p14:sldId id="393"/>
          </p14:sldIdLst>
        </p14:section>
        <p14:section name="Architecture" id="{0C1185C9-FE96-472B-8AEC-704126A000B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11111"/>
    <a:srgbClr val="ECEAEA"/>
    <a:srgbClr val="BABABA"/>
    <a:srgbClr val="939393"/>
    <a:srgbClr val="930000"/>
    <a:srgbClr val="AC000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329" autoAdjust="0"/>
  </p:normalViewPr>
  <p:slideViewPr>
    <p:cSldViewPr>
      <p:cViewPr varScale="1">
        <p:scale>
          <a:sx n="95" d="100"/>
          <a:sy n="95" d="100"/>
        </p:scale>
        <p:origin x="630" y="66"/>
      </p:cViewPr>
      <p:guideLst>
        <p:guide orient="horz" pos="2160"/>
        <p:guide pos="3840"/>
      </p:guideLst>
    </p:cSldViewPr>
  </p:slideViewPr>
  <p:outlineViewPr>
    <p:cViewPr>
      <p:scale>
        <a:sx n="33" d="100"/>
        <a:sy n="33" d="100"/>
      </p:scale>
      <p:origin x="0" y="-232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Sheet1!$B$2:$B$8</c:f>
              <c:numCache>
                <c:formatCode>General</c:formatCode>
                <c:ptCount val="7"/>
                <c:pt idx="0">
                  <c:v>0.05</c:v>
                </c:pt>
                <c:pt idx="1">
                  <c:v>0.05</c:v>
                </c:pt>
                <c:pt idx="2">
                  <c:v>0.05</c:v>
                </c:pt>
                <c:pt idx="3">
                  <c:v>0.09</c:v>
                </c:pt>
                <c:pt idx="4">
                  <c:v>0.11</c:v>
                </c:pt>
                <c:pt idx="5">
                  <c:v>0.12</c:v>
                </c:pt>
                <c:pt idx="6">
                  <c:v>0.56999999999999995</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Sheet1!$C$2:$C$8</c:f>
              <c:numCache>
                <c:formatCode>General</c:formatCode>
                <c:ptCount val="7"/>
                <c:pt idx="0">
                  <c:v>0.08</c:v>
                </c:pt>
                <c:pt idx="1">
                  <c:v>0.1</c:v>
                </c:pt>
                <c:pt idx="2">
                  <c:v>0.16</c:v>
                </c:pt>
                <c:pt idx="3">
                  <c:v>0.13</c:v>
                </c:pt>
                <c:pt idx="4">
                  <c:v>0.09</c:v>
                </c:pt>
                <c:pt idx="5">
                  <c:v>0.17</c:v>
                </c:pt>
                <c:pt idx="6">
                  <c:v>0.17</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Sheet1!$D$2:$D$8</c:f>
              <c:numCache>
                <c:formatCode>General</c:formatCode>
                <c:ptCount val="7"/>
                <c:pt idx="0">
                  <c:v>7.0000000000000007E-2</c:v>
                </c:pt>
                <c:pt idx="1">
                  <c:v>0.08</c:v>
                </c:pt>
                <c:pt idx="2">
                  <c:v>0.13</c:v>
                </c:pt>
                <c:pt idx="3">
                  <c:v>0.13</c:v>
                </c:pt>
                <c:pt idx="4">
                  <c:v>0.09</c:v>
                </c:pt>
                <c:pt idx="5">
                  <c:v>0.12</c:v>
                </c:pt>
                <c:pt idx="6">
                  <c:v>7.0000000000000007E-2</c:v>
                </c:pt>
              </c:numCache>
            </c:numRef>
          </c:val>
        </c:ser>
        <c:dLbls>
          <c:showLegendKey val="0"/>
          <c:showVal val="0"/>
          <c:showCatName val="0"/>
          <c:showSerName val="0"/>
          <c:showPercent val="0"/>
          <c:showBubbleSize val="0"/>
        </c:dLbls>
        <c:gapWidth val="150"/>
        <c:shape val="box"/>
        <c:axId val="594879232"/>
        <c:axId val="594873792"/>
        <c:axId val="0"/>
      </c:bar3DChart>
      <c:catAx>
        <c:axId val="594879232"/>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594873792"/>
        <c:crosses val="autoZero"/>
        <c:auto val="1"/>
        <c:lblAlgn val="ctr"/>
        <c:lblOffset val="100"/>
        <c:noMultiLvlLbl val="0"/>
      </c:catAx>
      <c:valAx>
        <c:axId val="594873792"/>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594879232"/>
        <c:crosses val="autoZero"/>
        <c:crossBetween val="between"/>
      </c:valAx>
      <c:spPr>
        <a:noFill/>
        <a:ln>
          <a:noFill/>
        </a:ln>
        <a:effectLst/>
      </c:spPr>
    </c:plotArea>
    <c:legend>
      <c:legendPos val="r"/>
      <c:layout>
        <c:manualLayout>
          <c:xMode val="edge"/>
          <c:yMode val="edge"/>
          <c:x val="0.78020703659350477"/>
          <c:y val="0.69018450478687832"/>
          <c:w val="0.12628306571515877"/>
          <c:h val="0.13525577415995485"/>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clustered"/>
        <c:varyColors val="0"/>
        <c:ser>
          <c:idx val="0"/>
          <c:order val="0"/>
          <c:tx>
            <c:strRef>
              <c:f>Sheet1!$B$1</c:f>
              <c:strCache>
                <c:ptCount val="1"/>
                <c:pt idx="0">
                  <c:v>2014</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Sheet1!$B$2:$B$8</c:f>
              <c:numCache>
                <c:formatCode>General</c:formatCode>
                <c:ptCount val="7"/>
                <c:pt idx="0">
                  <c:v>0.04</c:v>
                </c:pt>
                <c:pt idx="1">
                  <c:v>0.08</c:v>
                </c:pt>
                <c:pt idx="2">
                  <c:v>0.04</c:v>
                </c:pt>
                <c:pt idx="3">
                  <c:v>7.0000000000000007E-2</c:v>
                </c:pt>
                <c:pt idx="4">
                  <c:v>0.12</c:v>
                </c:pt>
                <c:pt idx="5">
                  <c:v>0.06</c:v>
                </c:pt>
                <c:pt idx="6">
                  <c:v>0.54</c:v>
                </c:pt>
              </c:numCache>
            </c:numRef>
          </c:val>
        </c:ser>
        <c:ser>
          <c:idx val="1"/>
          <c:order val="1"/>
          <c:tx>
            <c:strRef>
              <c:f>Sheet1!$C$1</c:f>
              <c:strCache>
                <c:ptCount val="1"/>
                <c:pt idx="0">
                  <c:v>2015</c:v>
                </c:pt>
              </c:strCache>
            </c:strRef>
          </c:tx>
          <c:spPr>
            <a:solidFill>
              <a:schemeClr val="accent2"/>
            </a:solidFill>
            <a:ln>
              <a:noFill/>
            </a:ln>
            <a:effectLst/>
            <a:sp3d/>
          </c:spPr>
          <c:invertIfNegative val="0"/>
          <c:dLbls>
            <c:dLbl>
              <c:idx val="0"/>
              <c:layout>
                <c:manualLayout>
                  <c:x val="4.0075670439144147E-3"/>
                  <c:y val="0"/>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4.0075670439144147E-3"/>
                  <c:y val="-9.3749994232898114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0075670439144147E-3"/>
                  <c:y val="-2.3437498558224745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4.007619636657773E-3"/>
                  <c:y val="-1.1717826542948662E-3"/>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15:layout>
                    <c:manualLayout>
                      <c:w val="3.1125437374401949E-2"/>
                      <c:h val="3.693749772776219E-2"/>
                    </c:manualLayout>
                  </c15:layout>
                </c:ext>
              </c:extLst>
            </c:dLbl>
            <c:dLbl>
              <c:idx val="4"/>
              <c:layout>
                <c:manualLayout>
                  <c:x val="1.068684545043839E-2"/>
                  <c:y val="-4.6874997116449916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5.3434227252191708E-3"/>
                  <c:y val="0"/>
                </c:manualLayout>
              </c:layout>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6.6792784065240248E-3"/>
                  <c:y val="-7.0312495674674236E-3"/>
                </c:manualLayout>
              </c:layout>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Sheet1!$C$2:$C$8</c:f>
              <c:numCache>
                <c:formatCode>General</c:formatCode>
                <c:ptCount val="7"/>
                <c:pt idx="0">
                  <c:v>0.05</c:v>
                </c:pt>
                <c:pt idx="1">
                  <c:v>0.05</c:v>
                </c:pt>
                <c:pt idx="2">
                  <c:v>0.05</c:v>
                </c:pt>
                <c:pt idx="3">
                  <c:v>0.09</c:v>
                </c:pt>
                <c:pt idx="4">
                  <c:v>0.11</c:v>
                </c:pt>
                <c:pt idx="5">
                  <c:v>0.12</c:v>
                </c:pt>
                <c:pt idx="6">
                  <c:v>0.56999999999999995</c:v>
                </c:pt>
              </c:numCache>
            </c:numRef>
          </c:val>
        </c:ser>
        <c:dLbls>
          <c:showLegendKey val="0"/>
          <c:showVal val="0"/>
          <c:showCatName val="0"/>
          <c:showSerName val="0"/>
          <c:showPercent val="0"/>
          <c:showBubbleSize val="0"/>
        </c:dLbls>
        <c:gapWidth val="150"/>
        <c:shape val="box"/>
        <c:axId val="594883584"/>
        <c:axId val="594884128"/>
        <c:axId val="0"/>
      </c:bar3DChart>
      <c:catAx>
        <c:axId val="594883584"/>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594884128"/>
        <c:crosses val="autoZero"/>
        <c:auto val="1"/>
        <c:lblAlgn val="ctr"/>
        <c:lblOffset val="100"/>
        <c:noMultiLvlLbl val="0"/>
      </c:catAx>
      <c:valAx>
        <c:axId val="59488412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594883584"/>
        <c:crosses val="autoZero"/>
        <c:crossBetween val="between"/>
      </c:valAx>
      <c:spPr>
        <a:noFill/>
        <a:ln>
          <a:noFill/>
        </a:ln>
        <a:effectLst/>
      </c:spPr>
    </c:plotArea>
    <c:legend>
      <c:legendPos val="r"/>
      <c:layout>
        <c:manualLayout>
          <c:xMode val="edge"/>
          <c:yMode val="edge"/>
          <c:x val="0.78020703659350477"/>
          <c:y val="0.69018450478687832"/>
          <c:w val="5.9650268775214933E-2"/>
          <c:h val="9.0170516106636553E-2"/>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r>
              <a:rPr lang="en-US" sz="2400" strike="noStrike" cap="none" dirty="0" smtClean="0">
                <a:solidFill>
                  <a:schemeClr val="tx1"/>
                </a:solidFill>
              </a:rPr>
              <a:t>Azure Users</a:t>
            </a:r>
            <a:endParaRPr lang="en-US" sz="2400" strike="noStrike" cap="none" dirty="0">
              <a:solidFill>
                <a:schemeClr val="tx1"/>
              </a:solidFill>
            </a:endParaRPr>
          </a:p>
        </c:rich>
      </c:tx>
      <c:layout/>
      <c:overlay val="0"/>
      <c:spPr>
        <a:noFill/>
        <a:ln>
          <a:noFill/>
        </a:ln>
        <a:effectLst/>
      </c:spPr>
      <c:txPr>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endParaRPr lang="ru-RU"/>
        </a:p>
      </c:txPr>
    </c:title>
    <c:autoTitleDeleted val="0"/>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Azure Users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Lbls>
            <c:dLbl>
              <c:idx val="0"/>
              <c:layout/>
              <c:numFmt formatCode="0%" sourceLinked="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1"/>
              <c:layout/>
              <c:numFmt formatCode="0%" sourceLinked="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2"/>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2"/>
              <c:layout/>
              <c:numFmt formatCode="0%" sourceLinked="0"/>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3"/>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numFmt formatCode="0%" sourceLinked="0"/>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Only IaaS</c:v>
                </c:pt>
                <c:pt idx="1">
                  <c:v>IaaS &amp; PaaS</c:v>
                </c:pt>
                <c:pt idx="2">
                  <c:v>PaaS</c:v>
                </c:pt>
              </c:strCache>
            </c:strRef>
          </c:cat>
          <c:val>
            <c:numRef>
              <c:f>Sheet1!$B$2:$B$4</c:f>
              <c:numCache>
                <c:formatCode>General</c:formatCode>
                <c:ptCount val="3"/>
                <c:pt idx="0">
                  <c:v>0.45</c:v>
                </c:pt>
                <c:pt idx="1">
                  <c:v>0.23</c:v>
                </c:pt>
                <c:pt idx="2">
                  <c:v>0.32</c:v>
                </c:pt>
              </c:numCache>
            </c:numRef>
          </c:val>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0C1EF5-8985-4361-AB5F-F87726CA993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E2C34334-2C51-48AE-BAEA-79BB0EFBA6DE}">
      <dgm:prSet phldrT="[Text]" custT="1"/>
      <dgm:spPr>
        <a:solidFill>
          <a:schemeClr val="accent3"/>
        </a:solidFill>
      </dgm:spPr>
      <dgm:t>
        <a:bodyPr/>
        <a:lstStyle/>
        <a:p>
          <a:r>
            <a:rPr lang="en-US" sz="2400" dirty="0" smtClean="0"/>
            <a:t>Advantages</a:t>
          </a:r>
          <a:endParaRPr lang="ru-RU" sz="2500" dirty="0"/>
        </a:p>
      </dgm:t>
    </dgm:pt>
    <dgm:pt modelId="{CC3D0D85-5BBB-469C-BEE9-FFD5040E5E45}" type="parTrans" cxnId="{784C9011-762D-4060-9F48-A206C73EF34A}">
      <dgm:prSet/>
      <dgm:spPr/>
      <dgm:t>
        <a:bodyPr/>
        <a:lstStyle/>
        <a:p>
          <a:endParaRPr lang="ru-RU"/>
        </a:p>
      </dgm:t>
    </dgm:pt>
    <dgm:pt modelId="{AA793FF3-5AFA-4210-9667-53F1D575AA8A}" type="sibTrans" cxnId="{784C9011-762D-4060-9F48-A206C73EF34A}">
      <dgm:prSet/>
      <dgm:spPr/>
      <dgm:t>
        <a:bodyPr/>
        <a:lstStyle/>
        <a:p>
          <a:endParaRPr lang="ru-RU"/>
        </a:p>
      </dgm:t>
    </dgm:pt>
    <dgm:pt modelId="{4E7475CA-5ED3-4753-BE43-82805BD5328A}">
      <dgm:prSet phldrT="[Text]" custT="1"/>
      <dgm:spPr>
        <a:ln>
          <a:solidFill>
            <a:schemeClr val="accent3">
              <a:lumMod val="75000"/>
            </a:schemeClr>
          </a:solidFill>
        </a:ln>
      </dgm:spPr>
      <dgm:t>
        <a:bodyPr/>
        <a:lstStyle/>
        <a:p>
          <a:r>
            <a:rPr lang="en-US" sz="1600" b="1" i="0" dirty="0" smtClean="0"/>
            <a:t>Quick transition to Cloud</a:t>
          </a:r>
          <a:endParaRPr lang="ru-RU" sz="1600" dirty="0"/>
        </a:p>
      </dgm:t>
    </dgm:pt>
    <dgm:pt modelId="{BAEFA4D8-9367-432F-AD2E-0BF0EC661B89}" type="parTrans" cxnId="{5D2513F6-7F6F-4FFB-8754-BD1ED7F35378}">
      <dgm:prSet/>
      <dgm:spPr>
        <a:ln>
          <a:solidFill>
            <a:schemeClr val="accent3">
              <a:lumMod val="75000"/>
            </a:schemeClr>
          </a:solidFill>
        </a:ln>
      </dgm:spPr>
      <dgm:t>
        <a:bodyPr/>
        <a:lstStyle/>
        <a:p>
          <a:endParaRPr lang="ru-RU"/>
        </a:p>
      </dgm:t>
    </dgm:pt>
    <dgm:pt modelId="{5D33EC8F-A5E5-445D-B78B-88E79691FC4D}" type="sibTrans" cxnId="{5D2513F6-7F6F-4FFB-8754-BD1ED7F35378}">
      <dgm:prSet/>
      <dgm:spPr/>
      <dgm:t>
        <a:bodyPr/>
        <a:lstStyle/>
        <a:p>
          <a:endParaRPr lang="ru-RU"/>
        </a:p>
      </dgm:t>
    </dgm:pt>
    <dgm:pt modelId="{6FAABCA6-FB25-4464-A7FE-8DAB65ADB160}">
      <dgm:prSet phldrT="[Text]" custT="1"/>
      <dgm:spPr>
        <a:solidFill>
          <a:schemeClr val="accent2">
            <a:lumMod val="60000"/>
            <a:lumOff val="40000"/>
          </a:schemeClr>
        </a:solidFill>
      </dgm:spPr>
      <dgm:t>
        <a:bodyPr/>
        <a:lstStyle/>
        <a:p>
          <a:r>
            <a:rPr lang="en-US" sz="2400" dirty="0" smtClean="0"/>
            <a:t>Disadvantages</a:t>
          </a:r>
          <a:endParaRPr lang="ru-RU" sz="2600" dirty="0"/>
        </a:p>
      </dgm:t>
    </dgm:pt>
    <dgm:pt modelId="{598F26C7-4B32-4DF1-A80F-8E360B07A788}" type="parTrans" cxnId="{E3E6B37E-8F5C-4FF4-A187-5C2AB43A961C}">
      <dgm:prSet/>
      <dgm:spPr/>
      <dgm:t>
        <a:bodyPr/>
        <a:lstStyle/>
        <a:p>
          <a:endParaRPr lang="ru-RU"/>
        </a:p>
      </dgm:t>
    </dgm:pt>
    <dgm:pt modelId="{D387E310-DBDE-44F4-A49E-73EB5B7129F5}" type="sibTrans" cxnId="{E3E6B37E-8F5C-4FF4-A187-5C2AB43A961C}">
      <dgm:prSet/>
      <dgm:spPr/>
      <dgm:t>
        <a:bodyPr/>
        <a:lstStyle/>
        <a:p>
          <a:endParaRPr lang="ru-RU"/>
        </a:p>
      </dgm:t>
    </dgm:pt>
    <dgm:pt modelId="{D4264C84-DA7B-4508-9532-4644FCDEE5B2}">
      <dgm:prSet phldrT="[Text]"/>
      <dgm:spPr>
        <a:ln>
          <a:solidFill>
            <a:schemeClr val="accent3">
              <a:lumMod val="75000"/>
            </a:schemeClr>
          </a:solidFill>
        </a:ln>
      </dgm:spPr>
      <dgm:t>
        <a:bodyPr/>
        <a:lstStyle/>
        <a:p>
          <a:r>
            <a:rPr lang="en-US" b="1" i="0" dirty="0" smtClean="0"/>
            <a:t>Solution Portability</a:t>
          </a:r>
          <a:endParaRPr lang="ru-RU" dirty="0"/>
        </a:p>
      </dgm:t>
    </dgm:pt>
    <dgm:pt modelId="{AF542423-2D2F-4053-9EC6-9262AA8CAB23}" type="parTrans" cxnId="{ADBFE0E5-6CF9-4D69-B512-660D91D7C8A5}">
      <dgm:prSet/>
      <dgm:spPr>
        <a:ln>
          <a:solidFill>
            <a:schemeClr val="accent3">
              <a:lumMod val="75000"/>
            </a:schemeClr>
          </a:solidFill>
        </a:ln>
      </dgm:spPr>
      <dgm:t>
        <a:bodyPr/>
        <a:lstStyle/>
        <a:p>
          <a:endParaRPr lang="ru-RU"/>
        </a:p>
      </dgm:t>
    </dgm:pt>
    <dgm:pt modelId="{0EB677F9-9878-4656-8E21-99F08632ACEE}" type="sibTrans" cxnId="{ADBFE0E5-6CF9-4D69-B512-660D91D7C8A5}">
      <dgm:prSet/>
      <dgm:spPr/>
      <dgm:t>
        <a:bodyPr/>
        <a:lstStyle/>
        <a:p>
          <a:endParaRPr lang="ru-RU"/>
        </a:p>
      </dgm:t>
    </dgm:pt>
    <dgm:pt modelId="{E24FF842-F573-4500-B1BC-FBC03C7DB2B6}">
      <dgm:prSet phldrT="[Text]"/>
      <dgm:spPr>
        <a:ln>
          <a:solidFill>
            <a:schemeClr val="accent2">
              <a:lumMod val="75000"/>
            </a:schemeClr>
          </a:solidFill>
        </a:ln>
      </dgm:spPr>
      <dgm:t>
        <a:bodyPr/>
        <a:lstStyle/>
        <a:p>
          <a:r>
            <a:rPr lang="en-US" b="1" i="0" dirty="0" smtClean="0"/>
            <a:t>Expensive to Operate</a:t>
          </a:r>
          <a:endParaRPr lang="ru-RU" dirty="0"/>
        </a:p>
      </dgm:t>
    </dgm:pt>
    <dgm:pt modelId="{313B830B-42E2-4333-BA47-4168C25B7029}" type="parTrans" cxnId="{0A6035FD-3DC0-4BE0-94EC-4F4B299E16EA}">
      <dgm:prSet/>
      <dgm:spPr>
        <a:ln>
          <a:solidFill>
            <a:schemeClr val="accent2">
              <a:lumMod val="75000"/>
            </a:schemeClr>
          </a:solidFill>
        </a:ln>
      </dgm:spPr>
      <dgm:t>
        <a:bodyPr/>
        <a:lstStyle/>
        <a:p>
          <a:endParaRPr lang="ru-RU"/>
        </a:p>
      </dgm:t>
    </dgm:pt>
    <dgm:pt modelId="{743D9D6A-6FF1-4544-91FD-9DFF987A092D}" type="sibTrans" cxnId="{0A6035FD-3DC0-4BE0-94EC-4F4B299E16EA}">
      <dgm:prSet/>
      <dgm:spPr/>
      <dgm:t>
        <a:bodyPr/>
        <a:lstStyle/>
        <a:p>
          <a:endParaRPr lang="ru-RU"/>
        </a:p>
      </dgm:t>
    </dgm:pt>
    <dgm:pt modelId="{8490BF78-232F-427F-B773-9C70B327719B}">
      <dgm:prSet phldrT="[Text]"/>
      <dgm:spPr>
        <a:ln>
          <a:solidFill>
            <a:schemeClr val="accent2">
              <a:lumMod val="75000"/>
            </a:schemeClr>
          </a:solidFill>
        </a:ln>
      </dgm:spPr>
      <dgm:t>
        <a:bodyPr/>
        <a:lstStyle/>
        <a:p>
          <a:r>
            <a:rPr lang="en-US" b="1" i="0" dirty="0" smtClean="0"/>
            <a:t>Slows Down Innovation</a:t>
          </a:r>
          <a:endParaRPr lang="ru-RU" dirty="0"/>
        </a:p>
      </dgm:t>
    </dgm:pt>
    <dgm:pt modelId="{D5A180AB-7DF3-481E-9E6A-8112F4CF0F95}" type="parTrans" cxnId="{7EFACC95-AF91-4505-8A30-75FD39A488EB}">
      <dgm:prSet/>
      <dgm:spPr>
        <a:ln>
          <a:solidFill>
            <a:schemeClr val="accent2">
              <a:lumMod val="75000"/>
            </a:schemeClr>
          </a:solidFill>
        </a:ln>
      </dgm:spPr>
      <dgm:t>
        <a:bodyPr/>
        <a:lstStyle/>
        <a:p>
          <a:endParaRPr lang="ru-RU"/>
        </a:p>
      </dgm:t>
    </dgm:pt>
    <dgm:pt modelId="{9467081E-E0F8-49B0-9B62-802ACEC10C2D}" type="sibTrans" cxnId="{7EFACC95-AF91-4505-8A30-75FD39A488EB}">
      <dgm:prSet/>
      <dgm:spPr/>
      <dgm:t>
        <a:bodyPr/>
        <a:lstStyle/>
        <a:p>
          <a:endParaRPr lang="ru-RU"/>
        </a:p>
      </dgm:t>
    </dgm:pt>
    <dgm:pt modelId="{3B14976E-384F-416F-A29B-E8FAC63812FD}">
      <dgm:prSet phldrT="[Text]"/>
      <dgm:spPr>
        <a:ln>
          <a:solidFill>
            <a:schemeClr val="accent2">
              <a:lumMod val="75000"/>
            </a:schemeClr>
          </a:solidFill>
        </a:ln>
      </dgm:spPr>
      <dgm:t>
        <a:bodyPr/>
        <a:lstStyle/>
        <a:p>
          <a:r>
            <a:rPr lang="en-US" b="1" i="0" dirty="0" smtClean="0"/>
            <a:t>Security Risks from Unpatched Servers</a:t>
          </a:r>
          <a:endParaRPr lang="ru-RU" dirty="0"/>
        </a:p>
      </dgm:t>
    </dgm:pt>
    <dgm:pt modelId="{102EA773-6813-4493-B481-41625C67BB67}" type="parTrans" cxnId="{1A38F3A9-5EF6-4A37-918F-669D3053BBC6}">
      <dgm:prSet/>
      <dgm:spPr>
        <a:ln>
          <a:solidFill>
            <a:schemeClr val="accent2">
              <a:lumMod val="75000"/>
            </a:schemeClr>
          </a:solidFill>
        </a:ln>
      </dgm:spPr>
      <dgm:t>
        <a:bodyPr/>
        <a:lstStyle/>
        <a:p>
          <a:endParaRPr lang="ru-RU"/>
        </a:p>
      </dgm:t>
    </dgm:pt>
    <dgm:pt modelId="{A68ED465-C83D-40D5-AC50-48EC9B9E047B}" type="sibTrans" cxnId="{1A38F3A9-5EF6-4A37-918F-669D3053BBC6}">
      <dgm:prSet/>
      <dgm:spPr/>
      <dgm:t>
        <a:bodyPr/>
        <a:lstStyle/>
        <a:p>
          <a:endParaRPr lang="ru-RU"/>
        </a:p>
      </dgm:t>
    </dgm:pt>
    <dgm:pt modelId="{7D954E31-6A1A-4D62-9F1A-CED7147A433F}">
      <dgm:prSet phldrT="[Text]"/>
      <dgm:spPr>
        <a:ln>
          <a:solidFill>
            <a:schemeClr val="accent2">
              <a:lumMod val="75000"/>
            </a:schemeClr>
          </a:solidFill>
        </a:ln>
      </dgm:spPr>
      <dgm:t>
        <a:bodyPr/>
        <a:lstStyle/>
        <a:p>
          <a:r>
            <a:rPr lang="en-US" b="1" i="0" dirty="0" smtClean="0"/>
            <a:t>Requires Server Maintenance Processes</a:t>
          </a:r>
          <a:endParaRPr lang="ru-RU" dirty="0"/>
        </a:p>
      </dgm:t>
    </dgm:pt>
    <dgm:pt modelId="{3B313C80-7719-48C4-9962-CB322F2505DC}" type="parTrans" cxnId="{7CB99BEB-2E83-4F81-BBFC-C156FB3F16DD}">
      <dgm:prSet/>
      <dgm:spPr>
        <a:ln>
          <a:solidFill>
            <a:schemeClr val="accent2">
              <a:lumMod val="75000"/>
            </a:schemeClr>
          </a:solidFill>
        </a:ln>
      </dgm:spPr>
      <dgm:t>
        <a:bodyPr/>
        <a:lstStyle/>
        <a:p>
          <a:endParaRPr lang="ru-RU"/>
        </a:p>
      </dgm:t>
    </dgm:pt>
    <dgm:pt modelId="{6F30FAE4-10FB-4B10-B496-01CC2B28F0E5}" type="sibTrans" cxnId="{7CB99BEB-2E83-4F81-BBFC-C156FB3F16DD}">
      <dgm:prSet/>
      <dgm:spPr/>
      <dgm:t>
        <a:bodyPr/>
        <a:lstStyle/>
        <a:p>
          <a:endParaRPr lang="ru-RU"/>
        </a:p>
      </dgm:t>
    </dgm:pt>
    <dgm:pt modelId="{DA46DD3C-C18E-4591-B4A8-34FA606FD284}">
      <dgm:prSet phldrT="[Text]"/>
      <dgm:spPr>
        <a:ln>
          <a:solidFill>
            <a:schemeClr val="accent3">
              <a:lumMod val="75000"/>
            </a:schemeClr>
          </a:solidFill>
        </a:ln>
      </dgm:spPr>
      <dgm:t>
        <a:bodyPr/>
        <a:lstStyle/>
        <a:p>
          <a:r>
            <a:rPr lang="en-US" b="1" i="0" dirty="0" smtClean="0"/>
            <a:t>Complete Control</a:t>
          </a:r>
          <a:endParaRPr lang="ru-RU" dirty="0"/>
        </a:p>
      </dgm:t>
    </dgm:pt>
    <dgm:pt modelId="{729BA7B8-8FDF-4F8D-A29C-0CF99F4AF7F4}" type="parTrans" cxnId="{B0BE8026-DB7B-45F8-B975-0652AB233C03}">
      <dgm:prSet/>
      <dgm:spPr/>
      <dgm:t>
        <a:bodyPr/>
        <a:lstStyle/>
        <a:p>
          <a:endParaRPr lang="ru-RU"/>
        </a:p>
      </dgm:t>
    </dgm:pt>
    <dgm:pt modelId="{3C78FB92-A926-4CB6-8EA2-E3EC8E00F58D}" type="sibTrans" cxnId="{B0BE8026-DB7B-45F8-B975-0652AB233C03}">
      <dgm:prSet/>
      <dgm:spPr/>
      <dgm:t>
        <a:bodyPr/>
        <a:lstStyle/>
        <a:p>
          <a:endParaRPr lang="ru-RU"/>
        </a:p>
      </dgm:t>
    </dgm:pt>
    <dgm:pt modelId="{9E4726B3-E206-4382-9B4E-5C657CBF5592}" type="pres">
      <dgm:prSet presAssocID="{410C1EF5-8985-4361-AB5F-F87726CA9932}" presName="diagram" presStyleCnt="0">
        <dgm:presLayoutVars>
          <dgm:chPref val="1"/>
          <dgm:dir/>
          <dgm:animOne val="branch"/>
          <dgm:animLvl val="lvl"/>
          <dgm:resizeHandles/>
        </dgm:presLayoutVars>
      </dgm:prSet>
      <dgm:spPr/>
      <dgm:t>
        <a:bodyPr/>
        <a:lstStyle/>
        <a:p>
          <a:endParaRPr lang="ru-RU"/>
        </a:p>
      </dgm:t>
    </dgm:pt>
    <dgm:pt modelId="{C18E7D0E-2377-4DC3-A73A-488B1ABA0937}" type="pres">
      <dgm:prSet presAssocID="{E2C34334-2C51-48AE-BAEA-79BB0EFBA6DE}" presName="root" presStyleCnt="0"/>
      <dgm:spPr/>
    </dgm:pt>
    <dgm:pt modelId="{E22D4E49-D4EF-4506-B1E7-07C08D243A21}" type="pres">
      <dgm:prSet presAssocID="{E2C34334-2C51-48AE-BAEA-79BB0EFBA6DE}" presName="rootComposite" presStyleCnt="0"/>
      <dgm:spPr/>
    </dgm:pt>
    <dgm:pt modelId="{C93B9A4A-4AFE-4AF4-9607-29B2F3B172E8}" type="pres">
      <dgm:prSet presAssocID="{E2C34334-2C51-48AE-BAEA-79BB0EFBA6DE}" presName="rootText" presStyleLbl="node1" presStyleIdx="0" presStyleCnt="2" custScaleX="138121" custScaleY="51525"/>
      <dgm:spPr/>
      <dgm:t>
        <a:bodyPr/>
        <a:lstStyle/>
        <a:p>
          <a:endParaRPr lang="ru-RU"/>
        </a:p>
      </dgm:t>
    </dgm:pt>
    <dgm:pt modelId="{19B1B3E5-463B-43BF-881C-F0D1BAFDFC94}" type="pres">
      <dgm:prSet presAssocID="{E2C34334-2C51-48AE-BAEA-79BB0EFBA6DE}" presName="rootConnector" presStyleLbl="node1" presStyleIdx="0" presStyleCnt="2"/>
      <dgm:spPr/>
      <dgm:t>
        <a:bodyPr/>
        <a:lstStyle/>
        <a:p>
          <a:endParaRPr lang="ru-RU"/>
        </a:p>
      </dgm:t>
    </dgm:pt>
    <dgm:pt modelId="{624C566C-A438-4F8E-8B55-276C8FF4B116}" type="pres">
      <dgm:prSet presAssocID="{E2C34334-2C51-48AE-BAEA-79BB0EFBA6DE}" presName="childShape" presStyleCnt="0"/>
      <dgm:spPr/>
    </dgm:pt>
    <dgm:pt modelId="{A6066A99-DDBF-492F-AF61-70D2570F9D90}" type="pres">
      <dgm:prSet presAssocID="{BAEFA4D8-9367-432F-AD2E-0BF0EC661B89}" presName="Name13" presStyleLbl="parChTrans1D2" presStyleIdx="0" presStyleCnt="7"/>
      <dgm:spPr/>
      <dgm:t>
        <a:bodyPr/>
        <a:lstStyle/>
        <a:p>
          <a:endParaRPr lang="ru-RU"/>
        </a:p>
      </dgm:t>
    </dgm:pt>
    <dgm:pt modelId="{B346AA34-76C9-41C7-9B9B-9C3C02DCE109}" type="pres">
      <dgm:prSet presAssocID="{4E7475CA-5ED3-4753-BE43-82805BD5328A}" presName="childText" presStyleLbl="bgAcc1" presStyleIdx="0" presStyleCnt="7" custScaleX="241420" custScaleY="46364">
        <dgm:presLayoutVars>
          <dgm:bulletEnabled val="1"/>
        </dgm:presLayoutVars>
      </dgm:prSet>
      <dgm:spPr/>
      <dgm:t>
        <a:bodyPr/>
        <a:lstStyle/>
        <a:p>
          <a:endParaRPr lang="ru-RU"/>
        </a:p>
      </dgm:t>
    </dgm:pt>
    <dgm:pt modelId="{95820F0A-88BC-4468-89B9-C248448B3CF2}" type="pres">
      <dgm:prSet presAssocID="{AF542423-2D2F-4053-9EC6-9262AA8CAB23}" presName="Name13" presStyleLbl="parChTrans1D2" presStyleIdx="1" presStyleCnt="7"/>
      <dgm:spPr/>
      <dgm:t>
        <a:bodyPr/>
        <a:lstStyle/>
        <a:p>
          <a:endParaRPr lang="ru-RU"/>
        </a:p>
      </dgm:t>
    </dgm:pt>
    <dgm:pt modelId="{C149EBB8-3917-4B9E-BF24-523233CE233B}" type="pres">
      <dgm:prSet presAssocID="{D4264C84-DA7B-4508-9532-4644FCDEE5B2}" presName="childText" presStyleLbl="bgAcc1" presStyleIdx="1" presStyleCnt="7" custScaleX="241420" custScaleY="46364">
        <dgm:presLayoutVars>
          <dgm:bulletEnabled val="1"/>
        </dgm:presLayoutVars>
      </dgm:prSet>
      <dgm:spPr/>
      <dgm:t>
        <a:bodyPr/>
        <a:lstStyle/>
        <a:p>
          <a:endParaRPr lang="ru-RU"/>
        </a:p>
      </dgm:t>
    </dgm:pt>
    <dgm:pt modelId="{E07DC683-12BF-4CA6-A3E8-BFB30DBBD797}" type="pres">
      <dgm:prSet presAssocID="{729BA7B8-8FDF-4F8D-A29C-0CF99F4AF7F4}" presName="Name13" presStyleLbl="parChTrans1D2" presStyleIdx="2" presStyleCnt="7"/>
      <dgm:spPr/>
      <dgm:t>
        <a:bodyPr/>
        <a:lstStyle/>
        <a:p>
          <a:endParaRPr lang="ru-RU"/>
        </a:p>
      </dgm:t>
    </dgm:pt>
    <dgm:pt modelId="{0F5D0450-2495-4127-BBF5-DF08AA66B43C}" type="pres">
      <dgm:prSet presAssocID="{DA46DD3C-C18E-4591-B4A8-34FA606FD284}" presName="childText" presStyleLbl="bgAcc1" presStyleIdx="2" presStyleCnt="7" custScaleX="241420" custScaleY="46364">
        <dgm:presLayoutVars>
          <dgm:bulletEnabled val="1"/>
        </dgm:presLayoutVars>
      </dgm:prSet>
      <dgm:spPr/>
      <dgm:t>
        <a:bodyPr/>
        <a:lstStyle/>
        <a:p>
          <a:endParaRPr lang="ru-RU"/>
        </a:p>
      </dgm:t>
    </dgm:pt>
    <dgm:pt modelId="{5471B549-268E-4A21-B4BE-D2F2B50A5CDC}" type="pres">
      <dgm:prSet presAssocID="{6FAABCA6-FB25-4464-A7FE-8DAB65ADB160}" presName="root" presStyleCnt="0"/>
      <dgm:spPr/>
    </dgm:pt>
    <dgm:pt modelId="{00415E94-C1CF-48D1-AC38-656650B20439}" type="pres">
      <dgm:prSet presAssocID="{6FAABCA6-FB25-4464-A7FE-8DAB65ADB160}" presName="rootComposite" presStyleCnt="0"/>
      <dgm:spPr/>
    </dgm:pt>
    <dgm:pt modelId="{6B800C13-48DA-486C-AB76-42A0E39080B4}" type="pres">
      <dgm:prSet presAssocID="{6FAABCA6-FB25-4464-A7FE-8DAB65ADB160}" presName="rootText" presStyleLbl="node1" presStyleIdx="1" presStyleCnt="2" custScaleX="142862" custScaleY="48817"/>
      <dgm:spPr/>
      <dgm:t>
        <a:bodyPr/>
        <a:lstStyle/>
        <a:p>
          <a:endParaRPr lang="ru-RU"/>
        </a:p>
      </dgm:t>
    </dgm:pt>
    <dgm:pt modelId="{8FFD7CFC-5BFE-4DCE-B56D-53514EEE5E62}" type="pres">
      <dgm:prSet presAssocID="{6FAABCA6-FB25-4464-A7FE-8DAB65ADB160}" presName="rootConnector" presStyleLbl="node1" presStyleIdx="1" presStyleCnt="2"/>
      <dgm:spPr/>
      <dgm:t>
        <a:bodyPr/>
        <a:lstStyle/>
        <a:p>
          <a:endParaRPr lang="ru-RU"/>
        </a:p>
      </dgm:t>
    </dgm:pt>
    <dgm:pt modelId="{E8ED94C5-144C-4719-AAB1-9C7DAAB0CB22}" type="pres">
      <dgm:prSet presAssocID="{6FAABCA6-FB25-4464-A7FE-8DAB65ADB160}" presName="childShape" presStyleCnt="0"/>
      <dgm:spPr/>
    </dgm:pt>
    <dgm:pt modelId="{F4405AB6-BD78-4C65-9EA2-09C31201E929}" type="pres">
      <dgm:prSet presAssocID="{313B830B-42E2-4333-BA47-4168C25B7029}" presName="Name13" presStyleLbl="parChTrans1D2" presStyleIdx="3" presStyleCnt="7"/>
      <dgm:spPr/>
      <dgm:t>
        <a:bodyPr/>
        <a:lstStyle/>
        <a:p>
          <a:endParaRPr lang="ru-RU"/>
        </a:p>
      </dgm:t>
    </dgm:pt>
    <dgm:pt modelId="{AA5383FC-0330-4528-AC8F-650C76089FD5}" type="pres">
      <dgm:prSet presAssocID="{E24FF842-F573-4500-B1BC-FBC03C7DB2B6}" presName="childText" presStyleLbl="bgAcc1" presStyleIdx="3" presStyleCnt="7" custScaleX="241420" custScaleY="46364">
        <dgm:presLayoutVars>
          <dgm:bulletEnabled val="1"/>
        </dgm:presLayoutVars>
      </dgm:prSet>
      <dgm:spPr/>
      <dgm:t>
        <a:bodyPr/>
        <a:lstStyle/>
        <a:p>
          <a:endParaRPr lang="ru-RU"/>
        </a:p>
      </dgm:t>
    </dgm:pt>
    <dgm:pt modelId="{6C93B85E-3278-466C-B612-6AAFBF07EC17}" type="pres">
      <dgm:prSet presAssocID="{D5A180AB-7DF3-481E-9E6A-8112F4CF0F95}" presName="Name13" presStyleLbl="parChTrans1D2" presStyleIdx="4" presStyleCnt="7"/>
      <dgm:spPr/>
      <dgm:t>
        <a:bodyPr/>
        <a:lstStyle/>
        <a:p>
          <a:endParaRPr lang="ru-RU"/>
        </a:p>
      </dgm:t>
    </dgm:pt>
    <dgm:pt modelId="{DB4959C4-C5F9-48A1-959D-1E574D1D9576}" type="pres">
      <dgm:prSet presAssocID="{8490BF78-232F-427F-B773-9C70B327719B}" presName="childText" presStyleLbl="bgAcc1" presStyleIdx="4" presStyleCnt="7" custScaleX="241420" custScaleY="46364">
        <dgm:presLayoutVars>
          <dgm:bulletEnabled val="1"/>
        </dgm:presLayoutVars>
      </dgm:prSet>
      <dgm:spPr/>
      <dgm:t>
        <a:bodyPr/>
        <a:lstStyle/>
        <a:p>
          <a:endParaRPr lang="ru-RU"/>
        </a:p>
      </dgm:t>
    </dgm:pt>
    <dgm:pt modelId="{2242FD2F-21A0-4025-9E75-14F1BC1A1DBC}" type="pres">
      <dgm:prSet presAssocID="{102EA773-6813-4493-B481-41625C67BB67}" presName="Name13" presStyleLbl="parChTrans1D2" presStyleIdx="5" presStyleCnt="7"/>
      <dgm:spPr/>
      <dgm:t>
        <a:bodyPr/>
        <a:lstStyle/>
        <a:p>
          <a:endParaRPr lang="ru-RU"/>
        </a:p>
      </dgm:t>
    </dgm:pt>
    <dgm:pt modelId="{10D77D0D-C89A-47F1-B7BF-2450E7AE72E3}" type="pres">
      <dgm:prSet presAssocID="{3B14976E-384F-416F-A29B-E8FAC63812FD}" presName="childText" presStyleLbl="bgAcc1" presStyleIdx="5" presStyleCnt="7" custScaleX="241420" custScaleY="46364">
        <dgm:presLayoutVars>
          <dgm:bulletEnabled val="1"/>
        </dgm:presLayoutVars>
      </dgm:prSet>
      <dgm:spPr/>
      <dgm:t>
        <a:bodyPr/>
        <a:lstStyle/>
        <a:p>
          <a:endParaRPr lang="ru-RU"/>
        </a:p>
      </dgm:t>
    </dgm:pt>
    <dgm:pt modelId="{D7618146-9494-489D-AB1E-AADEC22CD1DF}" type="pres">
      <dgm:prSet presAssocID="{3B313C80-7719-48C4-9962-CB322F2505DC}" presName="Name13" presStyleLbl="parChTrans1D2" presStyleIdx="6" presStyleCnt="7"/>
      <dgm:spPr/>
      <dgm:t>
        <a:bodyPr/>
        <a:lstStyle/>
        <a:p>
          <a:endParaRPr lang="ru-RU"/>
        </a:p>
      </dgm:t>
    </dgm:pt>
    <dgm:pt modelId="{E85CF6D7-E942-4CD9-9B35-9EDA8088A913}" type="pres">
      <dgm:prSet presAssocID="{7D954E31-6A1A-4D62-9F1A-CED7147A433F}" presName="childText" presStyleLbl="bgAcc1" presStyleIdx="6" presStyleCnt="7" custScaleX="241420" custScaleY="46364">
        <dgm:presLayoutVars>
          <dgm:bulletEnabled val="1"/>
        </dgm:presLayoutVars>
      </dgm:prSet>
      <dgm:spPr/>
      <dgm:t>
        <a:bodyPr/>
        <a:lstStyle/>
        <a:p>
          <a:endParaRPr lang="ru-RU"/>
        </a:p>
      </dgm:t>
    </dgm:pt>
  </dgm:ptLst>
  <dgm:cxnLst>
    <dgm:cxn modelId="{92A48866-F4F0-4D97-BD63-8C48F1A98AAA}" type="presOf" srcId="{E24FF842-F573-4500-B1BC-FBC03C7DB2B6}" destId="{AA5383FC-0330-4528-AC8F-650C76089FD5}" srcOrd="0" destOrd="0" presId="urn:microsoft.com/office/officeart/2005/8/layout/hierarchy3"/>
    <dgm:cxn modelId="{69937B28-A75E-41DB-A7FF-5FAAE939522C}" type="presOf" srcId="{8490BF78-232F-427F-B773-9C70B327719B}" destId="{DB4959C4-C5F9-48A1-959D-1E574D1D9576}" srcOrd="0" destOrd="0" presId="urn:microsoft.com/office/officeart/2005/8/layout/hierarchy3"/>
    <dgm:cxn modelId="{7EFACC95-AF91-4505-8A30-75FD39A488EB}" srcId="{6FAABCA6-FB25-4464-A7FE-8DAB65ADB160}" destId="{8490BF78-232F-427F-B773-9C70B327719B}" srcOrd="1" destOrd="0" parTransId="{D5A180AB-7DF3-481E-9E6A-8112F4CF0F95}" sibTransId="{9467081E-E0F8-49B0-9B62-802ACEC10C2D}"/>
    <dgm:cxn modelId="{1A38F3A9-5EF6-4A37-918F-669D3053BBC6}" srcId="{6FAABCA6-FB25-4464-A7FE-8DAB65ADB160}" destId="{3B14976E-384F-416F-A29B-E8FAC63812FD}" srcOrd="2" destOrd="0" parTransId="{102EA773-6813-4493-B481-41625C67BB67}" sibTransId="{A68ED465-C83D-40D5-AC50-48EC9B9E047B}"/>
    <dgm:cxn modelId="{DA120D24-9DD8-4D34-B514-3137CB337301}" type="presOf" srcId="{6FAABCA6-FB25-4464-A7FE-8DAB65ADB160}" destId="{6B800C13-48DA-486C-AB76-42A0E39080B4}" srcOrd="0" destOrd="0" presId="urn:microsoft.com/office/officeart/2005/8/layout/hierarchy3"/>
    <dgm:cxn modelId="{ADBFE0E5-6CF9-4D69-B512-660D91D7C8A5}" srcId="{E2C34334-2C51-48AE-BAEA-79BB0EFBA6DE}" destId="{D4264C84-DA7B-4508-9532-4644FCDEE5B2}" srcOrd="1" destOrd="0" parTransId="{AF542423-2D2F-4053-9EC6-9262AA8CAB23}" sibTransId="{0EB677F9-9878-4656-8E21-99F08632ACEE}"/>
    <dgm:cxn modelId="{7CB99BEB-2E83-4F81-BBFC-C156FB3F16DD}" srcId="{6FAABCA6-FB25-4464-A7FE-8DAB65ADB160}" destId="{7D954E31-6A1A-4D62-9F1A-CED7147A433F}" srcOrd="3" destOrd="0" parTransId="{3B313C80-7719-48C4-9962-CB322F2505DC}" sibTransId="{6F30FAE4-10FB-4B10-B496-01CC2B28F0E5}"/>
    <dgm:cxn modelId="{E3E6B37E-8F5C-4FF4-A187-5C2AB43A961C}" srcId="{410C1EF5-8985-4361-AB5F-F87726CA9932}" destId="{6FAABCA6-FB25-4464-A7FE-8DAB65ADB160}" srcOrd="1" destOrd="0" parTransId="{598F26C7-4B32-4DF1-A80F-8E360B07A788}" sibTransId="{D387E310-DBDE-44F4-A49E-73EB5B7129F5}"/>
    <dgm:cxn modelId="{607A21C6-13C7-403B-B70D-CE5244E9FE13}" type="presOf" srcId="{7D954E31-6A1A-4D62-9F1A-CED7147A433F}" destId="{E85CF6D7-E942-4CD9-9B35-9EDA8088A913}" srcOrd="0" destOrd="0" presId="urn:microsoft.com/office/officeart/2005/8/layout/hierarchy3"/>
    <dgm:cxn modelId="{DBA053F4-B513-44A5-848F-108D8A642597}" type="presOf" srcId="{E2C34334-2C51-48AE-BAEA-79BB0EFBA6DE}" destId="{C93B9A4A-4AFE-4AF4-9607-29B2F3B172E8}" srcOrd="0" destOrd="0" presId="urn:microsoft.com/office/officeart/2005/8/layout/hierarchy3"/>
    <dgm:cxn modelId="{96368859-3A55-46AA-8E2B-F59EFD30561D}" type="presOf" srcId="{D4264C84-DA7B-4508-9532-4644FCDEE5B2}" destId="{C149EBB8-3917-4B9E-BF24-523233CE233B}" srcOrd="0" destOrd="0" presId="urn:microsoft.com/office/officeart/2005/8/layout/hierarchy3"/>
    <dgm:cxn modelId="{5D2513F6-7F6F-4FFB-8754-BD1ED7F35378}" srcId="{E2C34334-2C51-48AE-BAEA-79BB0EFBA6DE}" destId="{4E7475CA-5ED3-4753-BE43-82805BD5328A}" srcOrd="0" destOrd="0" parTransId="{BAEFA4D8-9367-432F-AD2E-0BF0EC661B89}" sibTransId="{5D33EC8F-A5E5-445D-B78B-88E79691FC4D}"/>
    <dgm:cxn modelId="{AC5EFE5D-BF1C-490B-B539-2084833DC818}" type="presOf" srcId="{313B830B-42E2-4333-BA47-4168C25B7029}" destId="{F4405AB6-BD78-4C65-9EA2-09C31201E929}" srcOrd="0" destOrd="0" presId="urn:microsoft.com/office/officeart/2005/8/layout/hierarchy3"/>
    <dgm:cxn modelId="{206E7DDE-B887-4F56-BCFC-9E35D1617BCF}" type="presOf" srcId="{BAEFA4D8-9367-432F-AD2E-0BF0EC661B89}" destId="{A6066A99-DDBF-492F-AF61-70D2570F9D90}" srcOrd="0" destOrd="0" presId="urn:microsoft.com/office/officeart/2005/8/layout/hierarchy3"/>
    <dgm:cxn modelId="{7FC666C2-98C8-4445-95E0-5BAC36D2A5C8}" type="presOf" srcId="{3B14976E-384F-416F-A29B-E8FAC63812FD}" destId="{10D77D0D-C89A-47F1-B7BF-2450E7AE72E3}" srcOrd="0" destOrd="0" presId="urn:microsoft.com/office/officeart/2005/8/layout/hierarchy3"/>
    <dgm:cxn modelId="{1930EF68-D84A-4118-BDEB-5D89AE770AFC}" type="presOf" srcId="{DA46DD3C-C18E-4591-B4A8-34FA606FD284}" destId="{0F5D0450-2495-4127-BBF5-DF08AA66B43C}" srcOrd="0" destOrd="0" presId="urn:microsoft.com/office/officeart/2005/8/layout/hierarchy3"/>
    <dgm:cxn modelId="{21EE8E76-7BFB-4D1F-95EA-F0B4E9E10745}" type="presOf" srcId="{4E7475CA-5ED3-4753-BE43-82805BD5328A}" destId="{B346AA34-76C9-41C7-9B9B-9C3C02DCE109}" srcOrd="0" destOrd="0" presId="urn:microsoft.com/office/officeart/2005/8/layout/hierarchy3"/>
    <dgm:cxn modelId="{784C9011-762D-4060-9F48-A206C73EF34A}" srcId="{410C1EF5-8985-4361-AB5F-F87726CA9932}" destId="{E2C34334-2C51-48AE-BAEA-79BB0EFBA6DE}" srcOrd="0" destOrd="0" parTransId="{CC3D0D85-5BBB-469C-BEE9-FFD5040E5E45}" sibTransId="{AA793FF3-5AFA-4210-9667-53F1D575AA8A}"/>
    <dgm:cxn modelId="{1ACB8824-29D8-4212-AAA6-9E274D79C335}" type="presOf" srcId="{AF542423-2D2F-4053-9EC6-9262AA8CAB23}" destId="{95820F0A-88BC-4468-89B9-C248448B3CF2}" srcOrd="0" destOrd="0" presId="urn:microsoft.com/office/officeart/2005/8/layout/hierarchy3"/>
    <dgm:cxn modelId="{E055A557-D019-41BA-B7CF-BCA9146EA9F6}" type="presOf" srcId="{729BA7B8-8FDF-4F8D-A29C-0CF99F4AF7F4}" destId="{E07DC683-12BF-4CA6-A3E8-BFB30DBBD797}" srcOrd="0" destOrd="0" presId="urn:microsoft.com/office/officeart/2005/8/layout/hierarchy3"/>
    <dgm:cxn modelId="{39365872-F163-454A-9225-67F5EFB0B580}" type="presOf" srcId="{410C1EF5-8985-4361-AB5F-F87726CA9932}" destId="{9E4726B3-E206-4382-9B4E-5C657CBF5592}" srcOrd="0" destOrd="0" presId="urn:microsoft.com/office/officeart/2005/8/layout/hierarchy3"/>
    <dgm:cxn modelId="{F8C66723-4659-4BF8-ACFF-6ECF371ABBCF}" type="presOf" srcId="{E2C34334-2C51-48AE-BAEA-79BB0EFBA6DE}" destId="{19B1B3E5-463B-43BF-881C-F0D1BAFDFC94}" srcOrd="1" destOrd="0" presId="urn:microsoft.com/office/officeart/2005/8/layout/hierarchy3"/>
    <dgm:cxn modelId="{B0BE8026-DB7B-45F8-B975-0652AB233C03}" srcId="{E2C34334-2C51-48AE-BAEA-79BB0EFBA6DE}" destId="{DA46DD3C-C18E-4591-B4A8-34FA606FD284}" srcOrd="2" destOrd="0" parTransId="{729BA7B8-8FDF-4F8D-A29C-0CF99F4AF7F4}" sibTransId="{3C78FB92-A926-4CB6-8EA2-E3EC8E00F58D}"/>
    <dgm:cxn modelId="{0A6035FD-3DC0-4BE0-94EC-4F4B299E16EA}" srcId="{6FAABCA6-FB25-4464-A7FE-8DAB65ADB160}" destId="{E24FF842-F573-4500-B1BC-FBC03C7DB2B6}" srcOrd="0" destOrd="0" parTransId="{313B830B-42E2-4333-BA47-4168C25B7029}" sibTransId="{743D9D6A-6FF1-4544-91FD-9DFF987A092D}"/>
    <dgm:cxn modelId="{0D4A9A87-F45E-4EE8-870B-424D8FFAC3BE}" type="presOf" srcId="{102EA773-6813-4493-B481-41625C67BB67}" destId="{2242FD2F-21A0-4025-9E75-14F1BC1A1DBC}" srcOrd="0" destOrd="0" presId="urn:microsoft.com/office/officeart/2005/8/layout/hierarchy3"/>
    <dgm:cxn modelId="{145AB937-0452-4E9B-8D6D-73A950D0BF82}" type="presOf" srcId="{D5A180AB-7DF3-481E-9E6A-8112F4CF0F95}" destId="{6C93B85E-3278-466C-B612-6AAFBF07EC17}" srcOrd="0" destOrd="0" presId="urn:microsoft.com/office/officeart/2005/8/layout/hierarchy3"/>
    <dgm:cxn modelId="{A115839E-06A0-4C74-AC72-6E4412C2BBBD}" type="presOf" srcId="{3B313C80-7719-48C4-9962-CB322F2505DC}" destId="{D7618146-9494-489D-AB1E-AADEC22CD1DF}" srcOrd="0" destOrd="0" presId="urn:microsoft.com/office/officeart/2005/8/layout/hierarchy3"/>
    <dgm:cxn modelId="{AD2BCC15-2CF5-45E3-9089-B9F634EFEE07}" type="presOf" srcId="{6FAABCA6-FB25-4464-A7FE-8DAB65ADB160}" destId="{8FFD7CFC-5BFE-4DCE-B56D-53514EEE5E62}" srcOrd="1" destOrd="0" presId="urn:microsoft.com/office/officeart/2005/8/layout/hierarchy3"/>
    <dgm:cxn modelId="{11176D53-66EE-4FDB-8B36-DCD13E9EFFC1}" type="presParOf" srcId="{9E4726B3-E206-4382-9B4E-5C657CBF5592}" destId="{C18E7D0E-2377-4DC3-A73A-488B1ABA0937}" srcOrd="0" destOrd="0" presId="urn:microsoft.com/office/officeart/2005/8/layout/hierarchy3"/>
    <dgm:cxn modelId="{CDA53EF7-C0F2-4014-A38E-EF77F4FA5C38}" type="presParOf" srcId="{C18E7D0E-2377-4DC3-A73A-488B1ABA0937}" destId="{E22D4E49-D4EF-4506-B1E7-07C08D243A21}" srcOrd="0" destOrd="0" presId="urn:microsoft.com/office/officeart/2005/8/layout/hierarchy3"/>
    <dgm:cxn modelId="{3C575666-1D3C-450D-A7CC-73AC48AE8F8F}" type="presParOf" srcId="{E22D4E49-D4EF-4506-B1E7-07C08D243A21}" destId="{C93B9A4A-4AFE-4AF4-9607-29B2F3B172E8}" srcOrd="0" destOrd="0" presId="urn:microsoft.com/office/officeart/2005/8/layout/hierarchy3"/>
    <dgm:cxn modelId="{65A227FE-5492-4EAA-ABF6-B01863198C22}" type="presParOf" srcId="{E22D4E49-D4EF-4506-B1E7-07C08D243A21}" destId="{19B1B3E5-463B-43BF-881C-F0D1BAFDFC94}" srcOrd="1" destOrd="0" presId="urn:microsoft.com/office/officeart/2005/8/layout/hierarchy3"/>
    <dgm:cxn modelId="{DC87C8C3-E0CA-45CB-A469-B87C9C82F22F}" type="presParOf" srcId="{C18E7D0E-2377-4DC3-A73A-488B1ABA0937}" destId="{624C566C-A438-4F8E-8B55-276C8FF4B116}" srcOrd="1" destOrd="0" presId="urn:microsoft.com/office/officeart/2005/8/layout/hierarchy3"/>
    <dgm:cxn modelId="{FFA91F59-949A-4D4D-922A-873EB0E8659F}" type="presParOf" srcId="{624C566C-A438-4F8E-8B55-276C8FF4B116}" destId="{A6066A99-DDBF-492F-AF61-70D2570F9D90}" srcOrd="0" destOrd="0" presId="urn:microsoft.com/office/officeart/2005/8/layout/hierarchy3"/>
    <dgm:cxn modelId="{316AD278-8F83-45FE-A442-7AE4C43F7FAA}" type="presParOf" srcId="{624C566C-A438-4F8E-8B55-276C8FF4B116}" destId="{B346AA34-76C9-41C7-9B9B-9C3C02DCE109}" srcOrd="1" destOrd="0" presId="urn:microsoft.com/office/officeart/2005/8/layout/hierarchy3"/>
    <dgm:cxn modelId="{5EF721A5-C197-4F18-9BE1-BBFD77D3CAAD}" type="presParOf" srcId="{624C566C-A438-4F8E-8B55-276C8FF4B116}" destId="{95820F0A-88BC-4468-89B9-C248448B3CF2}" srcOrd="2" destOrd="0" presId="urn:microsoft.com/office/officeart/2005/8/layout/hierarchy3"/>
    <dgm:cxn modelId="{17654C11-1140-4D81-90D8-E65F0946DF22}" type="presParOf" srcId="{624C566C-A438-4F8E-8B55-276C8FF4B116}" destId="{C149EBB8-3917-4B9E-BF24-523233CE233B}" srcOrd="3" destOrd="0" presId="urn:microsoft.com/office/officeart/2005/8/layout/hierarchy3"/>
    <dgm:cxn modelId="{7F4E88BD-4B19-463E-B596-5C8EA98A6499}" type="presParOf" srcId="{624C566C-A438-4F8E-8B55-276C8FF4B116}" destId="{E07DC683-12BF-4CA6-A3E8-BFB30DBBD797}" srcOrd="4" destOrd="0" presId="urn:microsoft.com/office/officeart/2005/8/layout/hierarchy3"/>
    <dgm:cxn modelId="{D4F64F89-1805-4A70-83FE-F6B65DAB9AB1}" type="presParOf" srcId="{624C566C-A438-4F8E-8B55-276C8FF4B116}" destId="{0F5D0450-2495-4127-BBF5-DF08AA66B43C}" srcOrd="5" destOrd="0" presId="urn:microsoft.com/office/officeart/2005/8/layout/hierarchy3"/>
    <dgm:cxn modelId="{D203897A-BD45-4904-9473-0276DD8BE4C7}" type="presParOf" srcId="{9E4726B3-E206-4382-9B4E-5C657CBF5592}" destId="{5471B549-268E-4A21-B4BE-D2F2B50A5CDC}" srcOrd="1" destOrd="0" presId="urn:microsoft.com/office/officeart/2005/8/layout/hierarchy3"/>
    <dgm:cxn modelId="{380E717D-4373-4D73-86F4-BE7C42CF5DA3}" type="presParOf" srcId="{5471B549-268E-4A21-B4BE-D2F2B50A5CDC}" destId="{00415E94-C1CF-48D1-AC38-656650B20439}" srcOrd="0" destOrd="0" presId="urn:microsoft.com/office/officeart/2005/8/layout/hierarchy3"/>
    <dgm:cxn modelId="{CA84D5B2-31B9-4AC2-8BC3-AD0F5A59C2F6}" type="presParOf" srcId="{00415E94-C1CF-48D1-AC38-656650B20439}" destId="{6B800C13-48DA-486C-AB76-42A0E39080B4}" srcOrd="0" destOrd="0" presId="urn:microsoft.com/office/officeart/2005/8/layout/hierarchy3"/>
    <dgm:cxn modelId="{78738211-4301-4DD9-9D64-CD4D2E5CF231}" type="presParOf" srcId="{00415E94-C1CF-48D1-AC38-656650B20439}" destId="{8FFD7CFC-5BFE-4DCE-B56D-53514EEE5E62}" srcOrd="1" destOrd="0" presId="urn:microsoft.com/office/officeart/2005/8/layout/hierarchy3"/>
    <dgm:cxn modelId="{E952F1BA-3509-4B7A-81BD-306554C1A507}" type="presParOf" srcId="{5471B549-268E-4A21-B4BE-D2F2B50A5CDC}" destId="{E8ED94C5-144C-4719-AAB1-9C7DAAB0CB22}" srcOrd="1" destOrd="0" presId="urn:microsoft.com/office/officeart/2005/8/layout/hierarchy3"/>
    <dgm:cxn modelId="{A02E881F-7843-4CC6-A1B8-195788AF2D37}" type="presParOf" srcId="{E8ED94C5-144C-4719-AAB1-9C7DAAB0CB22}" destId="{F4405AB6-BD78-4C65-9EA2-09C31201E929}" srcOrd="0" destOrd="0" presId="urn:microsoft.com/office/officeart/2005/8/layout/hierarchy3"/>
    <dgm:cxn modelId="{30482E90-1A3B-4FD0-91E2-CDF64FD18E31}" type="presParOf" srcId="{E8ED94C5-144C-4719-AAB1-9C7DAAB0CB22}" destId="{AA5383FC-0330-4528-AC8F-650C76089FD5}" srcOrd="1" destOrd="0" presId="urn:microsoft.com/office/officeart/2005/8/layout/hierarchy3"/>
    <dgm:cxn modelId="{15484CE8-62E1-4B8C-8A50-9B80806A03AF}" type="presParOf" srcId="{E8ED94C5-144C-4719-AAB1-9C7DAAB0CB22}" destId="{6C93B85E-3278-466C-B612-6AAFBF07EC17}" srcOrd="2" destOrd="0" presId="urn:microsoft.com/office/officeart/2005/8/layout/hierarchy3"/>
    <dgm:cxn modelId="{60ED7D88-E0E1-41B5-B0EE-7DD2783CF0CC}" type="presParOf" srcId="{E8ED94C5-144C-4719-AAB1-9C7DAAB0CB22}" destId="{DB4959C4-C5F9-48A1-959D-1E574D1D9576}" srcOrd="3" destOrd="0" presId="urn:microsoft.com/office/officeart/2005/8/layout/hierarchy3"/>
    <dgm:cxn modelId="{BFACE2F4-1C0E-4D8D-B861-1500E0E26A9C}" type="presParOf" srcId="{E8ED94C5-144C-4719-AAB1-9C7DAAB0CB22}" destId="{2242FD2F-21A0-4025-9E75-14F1BC1A1DBC}" srcOrd="4" destOrd="0" presId="urn:microsoft.com/office/officeart/2005/8/layout/hierarchy3"/>
    <dgm:cxn modelId="{7209D040-019A-4968-A4FD-B86CFA3CBB7A}" type="presParOf" srcId="{E8ED94C5-144C-4719-AAB1-9C7DAAB0CB22}" destId="{10D77D0D-C89A-47F1-B7BF-2450E7AE72E3}" srcOrd="5" destOrd="0" presId="urn:microsoft.com/office/officeart/2005/8/layout/hierarchy3"/>
    <dgm:cxn modelId="{3DE31F38-D188-4D25-8DC0-26E87CB3BCE6}" type="presParOf" srcId="{E8ED94C5-144C-4719-AAB1-9C7DAAB0CB22}" destId="{D7618146-9494-489D-AB1E-AADEC22CD1DF}" srcOrd="6" destOrd="0" presId="urn:microsoft.com/office/officeart/2005/8/layout/hierarchy3"/>
    <dgm:cxn modelId="{05E6C11A-8B6F-4633-8988-25EAAEA807CD}" type="presParOf" srcId="{E8ED94C5-144C-4719-AAB1-9C7DAAB0CB22}" destId="{E85CF6D7-E942-4CD9-9B35-9EDA8088A913}"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0C1EF5-8985-4361-AB5F-F87726CA993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E2C34334-2C51-48AE-BAEA-79BB0EFBA6DE}">
      <dgm:prSet phldrT="[Text]" custT="1"/>
      <dgm:spPr>
        <a:solidFill>
          <a:schemeClr val="accent3"/>
        </a:solidFill>
      </dgm:spPr>
      <dgm:t>
        <a:bodyPr/>
        <a:lstStyle/>
        <a:p>
          <a:r>
            <a:rPr lang="en-US" sz="2400" dirty="0" smtClean="0"/>
            <a:t>Advantages</a:t>
          </a:r>
          <a:endParaRPr lang="ru-RU" sz="2500" dirty="0"/>
        </a:p>
      </dgm:t>
    </dgm:pt>
    <dgm:pt modelId="{CC3D0D85-5BBB-469C-BEE9-FFD5040E5E45}" type="parTrans" cxnId="{784C9011-762D-4060-9F48-A206C73EF34A}">
      <dgm:prSet/>
      <dgm:spPr/>
      <dgm:t>
        <a:bodyPr/>
        <a:lstStyle/>
        <a:p>
          <a:endParaRPr lang="ru-RU"/>
        </a:p>
      </dgm:t>
    </dgm:pt>
    <dgm:pt modelId="{AA793FF3-5AFA-4210-9667-53F1D575AA8A}" type="sibTrans" cxnId="{784C9011-762D-4060-9F48-A206C73EF34A}">
      <dgm:prSet/>
      <dgm:spPr/>
      <dgm:t>
        <a:bodyPr/>
        <a:lstStyle/>
        <a:p>
          <a:endParaRPr lang="ru-RU"/>
        </a:p>
      </dgm:t>
    </dgm:pt>
    <dgm:pt modelId="{4E7475CA-5ED3-4753-BE43-82805BD5328A}">
      <dgm:prSet phldrT="[Text]" custT="1"/>
      <dgm:spPr>
        <a:ln>
          <a:solidFill>
            <a:schemeClr val="accent3">
              <a:lumMod val="75000"/>
            </a:schemeClr>
          </a:solidFill>
        </a:ln>
      </dgm:spPr>
      <dgm:t>
        <a:bodyPr/>
        <a:lstStyle/>
        <a:p>
          <a:r>
            <a:rPr lang="en-US" sz="1600" b="1" i="0" u="none" dirty="0" smtClean="0"/>
            <a:t>Low Total Cost of Ownership</a:t>
          </a:r>
          <a:endParaRPr lang="ru-RU" sz="1600" u="none" dirty="0"/>
        </a:p>
      </dgm:t>
    </dgm:pt>
    <dgm:pt modelId="{BAEFA4D8-9367-432F-AD2E-0BF0EC661B89}" type="parTrans" cxnId="{5D2513F6-7F6F-4FFB-8754-BD1ED7F35378}">
      <dgm:prSet/>
      <dgm:spPr>
        <a:ln>
          <a:solidFill>
            <a:schemeClr val="accent3">
              <a:lumMod val="75000"/>
            </a:schemeClr>
          </a:solidFill>
        </a:ln>
      </dgm:spPr>
      <dgm:t>
        <a:bodyPr/>
        <a:lstStyle/>
        <a:p>
          <a:endParaRPr lang="ru-RU"/>
        </a:p>
      </dgm:t>
    </dgm:pt>
    <dgm:pt modelId="{5D33EC8F-A5E5-445D-B78B-88E79691FC4D}" type="sibTrans" cxnId="{5D2513F6-7F6F-4FFB-8754-BD1ED7F35378}">
      <dgm:prSet/>
      <dgm:spPr/>
      <dgm:t>
        <a:bodyPr/>
        <a:lstStyle/>
        <a:p>
          <a:endParaRPr lang="ru-RU"/>
        </a:p>
      </dgm:t>
    </dgm:pt>
    <dgm:pt modelId="{6FAABCA6-FB25-4464-A7FE-8DAB65ADB160}">
      <dgm:prSet phldrT="[Text]" custT="1"/>
      <dgm:spPr>
        <a:solidFill>
          <a:schemeClr val="accent2">
            <a:lumMod val="60000"/>
            <a:lumOff val="40000"/>
          </a:schemeClr>
        </a:solidFill>
      </dgm:spPr>
      <dgm:t>
        <a:bodyPr/>
        <a:lstStyle/>
        <a:p>
          <a:r>
            <a:rPr lang="en-US" sz="2400" dirty="0" smtClean="0"/>
            <a:t>Disadvantages</a:t>
          </a:r>
          <a:endParaRPr lang="ru-RU" sz="2600" dirty="0"/>
        </a:p>
      </dgm:t>
    </dgm:pt>
    <dgm:pt modelId="{598F26C7-4B32-4DF1-A80F-8E360B07A788}" type="parTrans" cxnId="{E3E6B37E-8F5C-4FF4-A187-5C2AB43A961C}">
      <dgm:prSet/>
      <dgm:spPr/>
      <dgm:t>
        <a:bodyPr/>
        <a:lstStyle/>
        <a:p>
          <a:endParaRPr lang="ru-RU"/>
        </a:p>
      </dgm:t>
    </dgm:pt>
    <dgm:pt modelId="{D387E310-DBDE-44F4-A49E-73EB5B7129F5}" type="sibTrans" cxnId="{E3E6B37E-8F5C-4FF4-A187-5C2AB43A961C}">
      <dgm:prSet/>
      <dgm:spPr/>
      <dgm:t>
        <a:bodyPr/>
        <a:lstStyle/>
        <a:p>
          <a:endParaRPr lang="ru-RU"/>
        </a:p>
      </dgm:t>
    </dgm:pt>
    <dgm:pt modelId="{D4264C84-DA7B-4508-9532-4644FCDEE5B2}">
      <dgm:prSet phldrT="[Text]"/>
      <dgm:spPr>
        <a:ln>
          <a:solidFill>
            <a:schemeClr val="accent3">
              <a:lumMod val="75000"/>
            </a:schemeClr>
          </a:solidFill>
        </a:ln>
      </dgm:spPr>
      <dgm:t>
        <a:bodyPr/>
        <a:lstStyle/>
        <a:p>
          <a:r>
            <a:rPr lang="en-US" b="1" i="0" dirty="0" smtClean="0"/>
            <a:t>Accelerates Innovation</a:t>
          </a:r>
          <a:endParaRPr lang="ru-RU" dirty="0"/>
        </a:p>
      </dgm:t>
    </dgm:pt>
    <dgm:pt modelId="{AF542423-2D2F-4053-9EC6-9262AA8CAB23}" type="parTrans" cxnId="{ADBFE0E5-6CF9-4D69-B512-660D91D7C8A5}">
      <dgm:prSet/>
      <dgm:spPr>
        <a:ln>
          <a:solidFill>
            <a:schemeClr val="accent3">
              <a:lumMod val="75000"/>
            </a:schemeClr>
          </a:solidFill>
        </a:ln>
      </dgm:spPr>
      <dgm:t>
        <a:bodyPr/>
        <a:lstStyle/>
        <a:p>
          <a:endParaRPr lang="ru-RU"/>
        </a:p>
      </dgm:t>
    </dgm:pt>
    <dgm:pt modelId="{0EB677F9-9878-4656-8E21-99F08632ACEE}" type="sibTrans" cxnId="{ADBFE0E5-6CF9-4D69-B512-660D91D7C8A5}">
      <dgm:prSet/>
      <dgm:spPr/>
      <dgm:t>
        <a:bodyPr/>
        <a:lstStyle/>
        <a:p>
          <a:endParaRPr lang="ru-RU"/>
        </a:p>
      </dgm:t>
    </dgm:pt>
    <dgm:pt modelId="{3696486A-5DC1-4C1A-A3B6-2970FE84CC68}">
      <dgm:prSet phldrT="[Text]"/>
      <dgm:spPr>
        <a:ln>
          <a:solidFill>
            <a:schemeClr val="accent3">
              <a:lumMod val="75000"/>
            </a:schemeClr>
          </a:solidFill>
        </a:ln>
      </dgm:spPr>
      <dgm:t>
        <a:bodyPr/>
        <a:lstStyle/>
        <a:p>
          <a:r>
            <a:rPr lang="en-US" b="1" i="0" dirty="0" smtClean="0"/>
            <a:t>Better Development Operations</a:t>
          </a:r>
          <a:endParaRPr lang="ru-RU" dirty="0"/>
        </a:p>
      </dgm:t>
    </dgm:pt>
    <dgm:pt modelId="{FE7C5F7A-BDD3-426C-957B-3B11CDA9C837}" type="parTrans" cxnId="{7BF3DDDF-633D-4DB4-B1E6-3B3E73D88013}">
      <dgm:prSet/>
      <dgm:spPr>
        <a:ln>
          <a:solidFill>
            <a:schemeClr val="accent3">
              <a:lumMod val="75000"/>
            </a:schemeClr>
          </a:solidFill>
        </a:ln>
      </dgm:spPr>
      <dgm:t>
        <a:bodyPr/>
        <a:lstStyle/>
        <a:p>
          <a:endParaRPr lang="ru-RU"/>
        </a:p>
      </dgm:t>
    </dgm:pt>
    <dgm:pt modelId="{AA3B573E-72E6-47E3-9485-BB5AC2D174E2}" type="sibTrans" cxnId="{7BF3DDDF-633D-4DB4-B1E6-3B3E73D88013}">
      <dgm:prSet/>
      <dgm:spPr/>
      <dgm:t>
        <a:bodyPr/>
        <a:lstStyle/>
        <a:p>
          <a:endParaRPr lang="ru-RU"/>
        </a:p>
      </dgm:t>
    </dgm:pt>
    <dgm:pt modelId="{E24FF842-F573-4500-B1BC-FBC03C7DB2B6}">
      <dgm:prSet phldrT="[Text]"/>
      <dgm:spPr>
        <a:ln>
          <a:solidFill>
            <a:schemeClr val="accent2">
              <a:lumMod val="75000"/>
            </a:schemeClr>
          </a:solidFill>
        </a:ln>
      </dgm:spPr>
      <dgm:t>
        <a:bodyPr/>
        <a:lstStyle/>
        <a:p>
          <a:r>
            <a:rPr lang="en-US" b="1" i="0" dirty="0" smtClean="0"/>
            <a:t>Harder Transition to Cloud</a:t>
          </a:r>
          <a:endParaRPr lang="ru-RU" dirty="0"/>
        </a:p>
      </dgm:t>
    </dgm:pt>
    <dgm:pt modelId="{313B830B-42E2-4333-BA47-4168C25B7029}" type="parTrans" cxnId="{0A6035FD-3DC0-4BE0-94EC-4F4B299E16EA}">
      <dgm:prSet/>
      <dgm:spPr>
        <a:ln>
          <a:solidFill>
            <a:schemeClr val="accent2">
              <a:lumMod val="75000"/>
            </a:schemeClr>
          </a:solidFill>
        </a:ln>
      </dgm:spPr>
      <dgm:t>
        <a:bodyPr/>
        <a:lstStyle/>
        <a:p>
          <a:endParaRPr lang="ru-RU"/>
        </a:p>
      </dgm:t>
    </dgm:pt>
    <dgm:pt modelId="{743D9D6A-6FF1-4544-91FD-9DFF987A092D}" type="sibTrans" cxnId="{0A6035FD-3DC0-4BE0-94EC-4F4B299E16EA}">
      <dgm:prSet/>
      <dgm:spPr/>
      <dgm:t>
        <a:bodyPr/>
        <a:lstStyle/>
        <a:p>
          <a:endParaRPr lang="ru-RU"/>
        </a:p>
      </dgm:t>
    </dgm:pt>
    <dgm:pt modelId="{3B14976E-384F-416F-A29B-E8FAC63812FD}">
      <dgm:prSet phldrT="[Text]"/>
      <dgm:spPr>
        <a:ln>
          <a:solidFill>
            <a:schemeClr val="accent2">
              <a:lumMod val="75000"/>
            </a:schemeClr>
          </a:solidFill>
        </a:ln>
      </dgm:spPr>
      <dgm:t>
        <a:bodyPr/>
        <a:lstStyle/>
        <a:p>
          <a:r>
            <a:rPr lang="en-US" b="1" i="0" dirty="0" smtClean="0"/>
            <a:t>Different Codebases for Cloud and Premise</a:t>
          </a:r>
          <a:endParaRPr lang="ru-RU" dirty="0"/>
        </a:p>
      </dgm:t>
    </dgm:pt>
    <dgm:pt modelId="{102EA773-6813-4493-B481-41625C67BB67}" type="parTrans" cxnId="{1A38F3A9-5EF6-4A37-918F-669D3053BBC6}">
      <dgm:prSet/>
      <dgm:spPr>
        <a:ln>
          <a:solidFill>
            <a:schemeClr val="accent2">
              <a:lumMod val="75000"/>
            </a:schemeClr>
          </a:solidFill>
        </a:ln>
      </dgm:spPr>
      <dgm:t>
        <a:bodyPr/>
        <a:lstStyle/>
        <a:p>
          <a:endParaRPr lang="ru-RU"/>
        </a:p>
      </dgm:t>
    </dgm:pt>
    <dgm:pt modelId="{A68ED465-C83D-40D5-AC50-48EC9B9E047B}" type="sibTrans" cxnId="{1A38F3A9-5EF6-4A37-918F-669D3053BBC6}">
      <dgm:prSet/>
      <dgm:spPr/>
      <dgm:t>
        <a:bodyPr/>
        <a:lstStyle/>
        <a:p>
          <a:endParaRPr lang="ru-RU"/>
        </a:p>
      </dgm:t>
    </dgm:pt>
    <dgm:pt modelId="{7D954E31-6A1A-4D62-9F1A-CED7147A433F}">
      <dgm:prSet phldrT="[Text]"/>
      <dgm:spPr>
        <a:ln>
          <a:solidFill>
            <a:schemeClr val="accent2">
              <a:lumMod val="75000"/>
            </a:schemeClr>
          </a:solidFill>
        </a:ln>
      </dgm:spPr>
      <dgm:t>
        <a:bodyPr/>
        <a:lstStyle/>
        <a:p>
          <a:r>
            <a:rPr lang="en-US" b="1" i="0" dirty="0" err="1" smtClean="0"/>
            <a:t>PaaS</a:t>
          </a:r>
          <a:r>
            <a:rPr lang="en-US" b="1" i="0" dirty="0" smtClean="0"/>
            <a:t> Ecosystem is not as mature as </a:t>
          </a:r>
          <a:r>
            <a:rPr lang="en-US" b="1" i="0" dirty="0" err="1" smtClean="0"/>
            <a:t>IaaS</a:t>
          </a:r>
          <a:endParaRPr lang="ru-RU" dirty="0"/>
        </a:p>
      </dgm:t>
    </dgm:pt>
    <dgm:pt modelId="{3B313C80-7719-48C4-9962-CB322F2505DC}" type="parTrans" cxnId="{7CB99BEB-2E83-4F81-BBFC-C156FB3F16DD}">
      <dgm:prSet/>
      <dgm:spPr>
        <a:ln>
          <a:solidFill>
            <a:schemeClr val="accent2">
              <a:lumMod val="75000"/>
            </a:schemeClr>
          </a:solidFill>
        </a:ln>
      </dgm:spPr>
      <dgm:t>
        <a:bodyPr/>
        <a:lstStyle/>
        <a:p>
          <a:endParaRPr lang="ru-RU"/>
        </a:p>
      </dgm:t>
    </dgm:pt>
    <dgm:pt modelId="{6F30FAE4-10FB-4B10-B496-01CC2B28F0E5}" type="sibTrans" cxnId="{7CB99BEB-2E83-4F81-BBFC-C156FB3F16DD}">
      <dgm:prSet/>
      <dgm:spPr/>
      <dgm:t>
        <a:bodyPr/>
        <a:lstStyle/>
        <a:p>
          <a:endParaRPr lang="ru-RU"/>
        </a:p>
      </dgm:t>
    </dgm:pt>
    <dgm:pt modelId="{4D151DD0-7D9E-48D9-BB65-18F130CE3A7F}">
      <dgm:prSet phldrT="[Text]"/>
      <dgm:spPr>
        <a:ln>
          <a:solidFill>
            <a:schemeClr val="accent3">
              <a:lumMod val="75000"/>
            </a:schemeClr>
          </a:solidFill>
        </a:ln>
      </dgm:spPr>
      <dgm:t>
        <a:bodyPr/>
        <a:lstStyle/>
        <a:p>
          <a:r>
            <a:rPr lang="en-US" b="1" i="0" dirty="0" smtClean="0"/>
            <a:t>Mitigates Security Risks</a:t>
          </a:r>
          <a:endParaRPr lang="ru-RU" dirty="0"/>
        </a:p>
      </dgm:t>
    </dgm:pt>
    <dgm:pt modelId="{D08D88B5-47C0-45B0-ACA5-1A7B66ED25F4}" type="parTrans" cxnId="{C22C5DEA-FB99-43FD-8BE4-F7841787BD21}">
      <dgm:prSet/>
      <dgm:spPr/>
      <dgm:t>
        <a:bodyPr/>
        <a:lstStyle/>
        <a:p>
          <a:endParaRPr lang="ru-RU"/>
        </a:p>
      </dgm:t>
    </dgm:pt>
    <dgm:pt modelId="{7B142C10-8811-4AC7-B98F-7E248CE11DE9}" type="sibTrans" cxnId="{C22C5DEA-FB99-43FD-8BE4-F7841787BD21}">
      <dgm:prSet/>
      <dgm:spPr/>
      <dgm:t>
        <a:bodyPr/>
        <a:lstStyle/>
        <a:p>
          <a:endParaRPr lang="ru-RU"/>
        </a:p>
      </dgm:t>
    </dgm:pt>
    <dgm:pt modelId="{9E4726B3-E206-4382-9B4E-5C657CBF5592}" type="pres">
      <dgm:prSet presAssocID="{410C1EF5-8985-4361-AB5F-F87726CA9932}" presName="diagram" presStyleCnt="0">
        <dgm:presLayoutVars>
          <dgm:chPref val="1"/>
          <dgm:dir/>
          <dgm:animOne val="branch"/>
          <dgm:animLvl val="lvl"/>
          <dgm:resizeHandles/>
        </dgm:presLayoutVars>
      </dgm:prSet>
      <dgm:spPr/>
      <dgm:t>
        <a:bodyPr/>
        <a:lstStyle/>
        <a:p>
          <a:endParaRPr lang="ru-RU"/>
        </a:p>
      </dgm:t>
    </dgm:pt>
    <dgm:pt modelId="{C18E7D0E-2377-4DC3-A73A-488B1ABA0937}" type="pres">
      <dgm:prSet presAssocID="{E2C34334-2C51-48AE-BAEA-79BB0EFBA6DE}" presName="root" presStyleCnt="0"/>
      <dgm:spPr/>
    </dgm:pt>
    <dgm:pt modelId="{E22D4E49-D4EF-4506-B1E7-07C08D243A21}" type="pres">
      <dgm:prSet presAssocID="{E2C34334-2C51-48AE-BAEA-79BB0EFBA6DE}" presName="rootComposite" presStyleCnt="0"/>
      <dgm:spPr/>
    </dgm:pt>
    <dgm:pt modelId="{C93B9A4A-4AFE-4AF4-9607-29B2F3B172E8}" type="pres">
      <dgm:prSet presAssocID="{E2C34334-2C51-48AE-BAEA-79BB0EFBA6DE}" presName="rootText" presStyleLbl="node1" presStyleIdx="0" presStyleCnt="2" custScaleX="138121" custScaleY="51525"/>
      <dgm:spPr/>
      <dgm:t>
        <a:bodyPr/>
        <a:lstStyle/>
        <a:p>
          <a:endParaRPr lang="ru-RU"/>
        </a:p>
      </dgm:t>
    </dgm:pt>
    <dgm:pt modelId="{19B1B3E5-463B-43BF-881C-F0D1BAFDFC94}" type="pres">
      <dgm:prSet presAssocID="{E2C34334-2C51-48AE-BAEA-79BB0EFBA6DE}" presName="rootConnector" presStyleLbl="node1" presStyleIdx="0" presStyleCnt="2"/>
      <dgm:spPr/>
      <dgm:t>
        <a:bodyPr/>
        <a:lstStyle/>
        <a:p>
          <a:endParaRPr lang="ru-RU"/>
        </a:p>
      </dgm:t>
    </dgm:pt>
    <dgm:pt modelId="{624C566C-A438-4F8E-8B55-276C8FF4B116}" type="pres">
      <dgm:prSet presAssocID="{E2C34334-2C51-48AE-BAEA-79BB0EFBA6DE}" presName="childShape" presStyleCnt="0"/>
      <dgm:spPr/>
    </dgm:pt>
    <dgm:pt modelId="{A6066A99-DDBF-492F-AF61-70D2570F9D90}" type="pres">
      <dgm:prSet presAssocID="{BAEFA4D8-9367-432F-AD2E-0BF0EC661B89}" presName="Name13" presStyleLbl="parChTrans1D2" presStyleIdx="0" presStyleCnt="7"/>
      <dgm:spPr/>
      <dgm:t>
        <a:bodyPr/>
        <a:lstStyle/>
        <a:p>
          <a:endParaRPr lang="ru-RU"/>
        </a:p>
      </dgm:t>
    </dgm:pt>
    <dgm:pt modelId="{B346AA34-76C9-41C7-9B9B-9C3C02DCE109}" type="pres">
      <dgm:prSet presAssocID="{4E7475CA-5ED3-4753-BE43-82805BD5328A}" presName="childText" presStyleLbl="bgAcc1" presStyleIdx="0" presStyleCnt="7" custScaleX="241420" custScaleY="46364">
        <dgm:presLayoutVars>
          <dgm:bulletEnabled val="1"/>
        </dgm:presLayoutVars>
      </dgm:prSet>
      <dgm:spPr/>
      <dgm:t>
        <a:bodyPr/>
        <a:lstStyle/>
        <a:p>
          <a:endParaRPr lang="ru-RU"/>
        </a:p>
      </dgm:t>
    </dgm:pt>
    <dgm:pt modelId="{95820F0A-88BC-4468-89B9-C248448B3CF2}" type="pres">
      <dgm:prSet presAssocID="{AF542423-2D2F-4053-9EC6-9262AA8CAB23}" presName="Name13" presStyleLbl="parChTrans1D2" presStyleIdx="1" presStyleCnt="7"/>
      <dgm:spPr/>
      <dgm:t>
        <a:bodyPr/>
        <a:lstStyle/>
        <a:p>
          <a:endParaRPr lang="ru-RU"/>
        </a:p>
      </dgm:t>
    </dgm:pt>
    <dgm:pt modelId="{C149EBB8-3917-4B9E-BF24-523233CE233B}" type="pres">
      <dgm:prSet presAssocID="{D4264C84-DA7B-4508-9532-4644FCDEE5B2}" presName="childText" presStyleLbl="bgAcc1" presStyleIdx="1" presStyleCnt="7" custScaleX="241420" custScaleY="46364">
        <dgm:presLayoutVars>
          <dgm:bulletEnabled val="1"/>
        </dgm:presLayoutVars>
      </dgm:prSet>
      <dgm:spPr/>
      <dgm:t>
        <a:bodyPr/>
        <a:lstStyle/>
        <a:p>
          <a:endParaRPr lang="ru-RU"/>
        </a:p>
      </dgm:t>
    </dgm:pt>
    <dgm:pt modelId="{A0713A38-F0A4-42B9-B539-326227E41AFE}" type="pres">
      <dgm:prSet presAssocID="{FE7C5F7A-BDD3-426C-957B-3B11CDA9C837}" presName="Name13" presStyleLbl="parChTrans1D2" presStyleIdx="2" presStyleCnt="7"/>
      <dgm:spPr/>
      <dgm:t>
        <a:bodyPr/>
        <a:lstStyle/>
        <a:p>
          <a:endParaRPr lang="ru-RU"/>
        </a:p>
      </dgm:t>
    </dgm:pt>
    <dgm:pt modelId="{888DAF07-34B1-4668-A853-106B4E46F8A7}" type="pres">
      <dgm:prSet presAssocID="{3696486A-5DC1-4C1A-A3B6-2970FE84CC68}" presName="childText" presStyleLbl="bgAcc1" presStyleIdx="2" presStyleCnt="7" custScaleX="241420" custScaleY="46364">
        <dgm:presLayoutVars>
          <dgm:bulletEnabled val="1"/>
        </dgm:presLayoutVars>
      </dgm:prSet>
      <dgm:spPr/>
      <dgm:t>
        <a:bodyPr/>
        <a:lstStyle/>
        <a:p>
          <a:endParaRPr lang="ru-RU"/>
        </a:p>
      </dgm:t>
    </dgm:pt>
    <dgm:pt modelId="{C7E0D3F6-B873-4BF7-8024-5D7AC42AD607}" type="pres">
      <dgm:prSet presAssocID="{D08D88B5-47C0-45B0-ACA5-1A7B66ED25F4}" presName="Name13" presStyleLbl="parChTrans1D2" presStyleIdx="3" presStyleCnt="7"/>
      <dgm:spPr/>
      <dgm:t>
        <a:bodyPr/>
        <a:lstStyle/>
        <a:p>
          <a:endParaRPr lang="ru-RU"/>
        </a:p>
      </dgm:t>
    </dgm:pt>
    <dgm:pt modelId="{D5FB7711-4E45-40F5-B51B-24C449CFD8B8}" type="pres">
      <dgm:prSet presAssocID="{4D151DD0-7D9E-48D9-BB65-18F130CE3A7F}" presName="childText" presStyleLbl="bgAcc1" presStyleIdx="3" presStyleCnt="7" custScaleX="241420" custScaleY="46364">
        <dgm:presLayoutVars>
          <dgm:bulletEnabled val="1"/>
        </dgm:presLayoutVars>
      </dgm:prSet>
      <dgm:spPr/>
      <dgm:t>
        <a:bodyPr/>
        <a:lstStyle/>
        <a:p>
          <a:endParaRPr lang="ru-RU"/>
        </a:p>
      </dgm:t>
    </dgm:pt>
    <dgm:pt modelId="{5471B549-268E-4A21-B4BE-D2F2B50A5CDC}" type="pres">
      <dgm:prSet presAssocID="{6FAABCA6-FB25-4464-A7FE-8DAB65ADB160}" presName="root" presStyleCnt="0"/>
      <dgm:spPr/>
    </dgm:pt>
    <dgm:pt modelId="{00415E94-C1CF-48D1-AC38-656650B20439}" type="pres">
      <dgm:prSet presAssocID="{6FAABCA6-FB25-4464-A7FE-8DAB65ADB160}" presName="rootComposite" presStyleCnt="0"/>
      <dgm:spPr/>
    </dgm:pt>
    <dgm:pt modelId="{6B800C13-48DA-486C-AB76-42A0E39080B4}" type="pres">
      <dgm:prSet presAssocID="{6FAABCA6-FB25-4464-A7FE-8DAB65ADB160}" presName="rootText" presStyleLbl="node1" presStyleIdx="1" presStyleCnt="2" custScaleX="142862" custScaleY="48817"/>
      <dgm:spPr/>
      <dgm:t>
        <a:bodyPr/>
        <a:lstStyle/>
        <a:p>
          <a:endParaRPr lang="ru-RU"/>
        </a:p>
      </dgm:t>
    </dgm:pt>
    <dgm:pt modelId="{8FFD7CFC-5BFE-4DCE-B56D-53514EEE5E62}" type="pres">
      <dgm:prSet presAssocID="{6FAABCA6-FB25-4464-A7FE-8DAB65ADB160}" presName="rootConnector" presStyleLbl="node1" presStyleIdx="1" presStyleCnt="2"/>
      <dgm:spPr/>
      <dgm:t>
        <a:bodyPr/>
        <a:lstStyle/>
        <a:p>
          <a:endParaRPr lang="ru-RU"/>
        </a:p>
      </dgm:t>
    </dgm:pt>
    <dgm:pt modelId="{E8ED94C5-144C-4719-AAB1-9C7DAAB0CB22}" type="pres">
      <dgm:prSet presAssocID="{6FAABCA6-FB25-4464-A7FE-8DAB65ADB160}" presName="childShape" presStyleCnt="0"/>
      <dgm:spPr/>
    </dgm:pt>
    <dgm:pt modelId="{F4405AB6-BD78-4C65-9EA2-09C31201E929}" type="pres">
      <dgm:prSet presAssocID="{313B830B-42E2-4333-BA47-4168C25B7029}" presName="Name13" presStyleLbl="parChTrans1D2" presStyleIdx="4" presStyleCnt="7"/>
      <dgm:spPr/>
      <dgm:t>
        <a:bodyPr/>
        <a:lstStyle/>
        <a:p>
          <a:endParaRPr lang="ru-RU"/>
        </a:p>
      </dgm:t>
    </dgm:pt>
    <dgm:pt modelId="{AA5383FC-0330-4528-AC8F-650C76089FD5}" type="pres">
      <dgm:prSet presAssocID="{E24FF842-F573-4500-B1BC-FBC03C7DB2B6}" presName="childText" presStyleLbl="bgAcc1" presStyleIdx="4" presStyleCnt="7" custScaleX="241420" custScaleY="46364">
        <dgm:presLayoutVars>
          <dgm:bulletEnabled val="1"/>
        </dgm:presLayoutVars>
      </dgm:prSet>
      <dgm:spPr/>
      <dgm:t>
        <a:bodyPr/>
        <a:lstStyle/>
        <a:p>
          <a:endParaRPr lang="ru-RU"/>
        </a:p>
      </dgm:t>
    </dgm:pt>
    <dgm:pt modelId="{2242FD2F-21A0-4025-9E75-14F1BC1A1DBC}" type="pres">
      <dgm:prSet presAssocID="{102EA773-6813-4493-B481-41625C67BB67}" presName="Name13" presStyleLbl="parChTrans1D2" presStyleIdx="5" presStyleCnt="7"/>
      <dgm:spPr/>
      <dgm:t>
        <a:bodyPr/>
        <a:lstStyle/>
        <a:p>
          <a:endParaRPr lang="ru-RU"/>
        </a:p>
      </dgm:t>
    </dgm:pt>
    <dgm:pt modelId="{10D77D0D-C89A-47F1-B7BF-2450E7AE72E3}" type="pres">
      <dgm:prSet presAssocID="{3B14976E-384F-416F-A29B-E8FAC63812FD}" presName="childText" presStyleLbl="bgAcc1" presStyleIdx="5" presStyleCnt="7" custScaleX="241420" custScaleY="46364">
        <dgm:presLayoutVars>
          <dgm:bulletEnabled val="1"/>
        </dgm:presLayoutVars>
      </dgm:prSet>
      <dgm:spPr/>
      <dgm:t>
        <a:bodyPr/>
        <a:lstStyle/>
        <a:p>
          <a:endParaRPr lang="ru-RU"/>
        </a:p>
      </dgm:t>
    </dgm:pt>
    <dgm:pt modelId="{D7618146-9494-489D-AB1E-AADEC22CD1DF}" type="pres">
      <dgm:prSet presAssocID="{3B313C80-7719-48C4-9962-CB322F2505DC}" presName="Name13" presStyleLbl="parChTrans1D2" presStyleIdx="6" presStyleCnt="7"/>
      <dgm:spPr/>
      <dgm:t>
        <a:bodyPr/>
        <a:lstStyle/>
        <a:p>
          <a:endParaRPr lang="ru-RU"/>
        </a:p>
      </dgm:t>
    </dgm:pt>
    <dgm:pt modelId="{E85CF6D7-E942-4CD9-9B35-9EDA8088A913}" type="pres">
      <dgm:prSet presAssocID="{7D954E31-6A1A-4D62-9F1A-CED7147A433F}" presName="childText" presStyleLbl="bgAcc1" presStyleIdx="6" presStyleCnt="7" custScaleX="241420" custScaleY="46364">
        <dgm:presLayoutVars>
          <dgm:bulletEnabled val="1"/>
        </dgm:presLayoutVars>
      </dgm:prSet>
      <dgm:spPr/>
      <dgm:t>
        <a:bodyPr/>
        <a:lstStyle/>
        <a:p>
          <a:endParaRPr lang="ru-RU"/>
        </a:p>
      </dgm:t>
    </dgm:pt>
  </dgm:ptLst>
  <dgm:cxnLst>
    <dgm:cxn modelId="{79D0EE58-C195-4707-87A7-B5528A7E30BB}" type="presOf" srcId="{AF542423-2D2F-4053-9EC6-9262AA8CAB23}" destId="{95820F0A-88BC-4468-89B9-C248448B3CF2}" srcOrd="0" destOrd="0" presId="urn:microsoft.com/office/officeart/2005/8/layout/hierarchy3"/>
    <dgm:cxn modelId="{348597FA-0B32-4CE2-9B18-DF5FAC40D8B0}" type="presOf" srcId="{102EA773-6813-4493-B481-41625C67BB67}" destId="{2242FD2F-21A0-4025-9E75-14F1BC1A1DBC}" srcOrd="0" destOrd="0" presId="urn:microsoft.com/office/officeart/2005/8/layout/hierarchy3"/>
    <dgm:cxn modelId="{53CFAFFF-4DE5-4DB1-A514-1DE88AF1196D}" type="presOf" srcId="{313B830B-42E2-4333-BA47-4168C25B7029}" destId="{F4405AB6-BD78-4C65-9EA2-09C31201E929}" srcOrd="0" destOrd="0" presId="urn:microsoft.com/office/officeart/2005/8/layout/hierarchy3"/>
    <dgm:cxn modelId="{1A38F3A9-5EF6-4A37-918F-669D3053BBC6}" srcId="{6FAABCA6-FB25-4464-A7FE-8DAB65ADB160}" destId="{3B14976E-384F-416F-A29B-E8FAC63812FD}" srcOrd="1" destOrd="0" parTransId="{102EA773-6813-4493-B481-41625C67BB67}" sibTransId="{A68ED465-C83D-40D5-AC50-48EC9B9E047B}"/>
    <dgm:cxn modelId="{36E787FA-E792-44F0-AF71-A7368B5C6021}" type="presOf" srcId="{D4264C84-DA7B-4508-9532-4644FCDEE5B2}" destId="{C149EBB8-3917-4B9E-BF24-523233CE233B}" srcOrd="0" destOrd="0" presId="urn:microsoft.com/office/officeart/2005/8/layout/hierarchy3"/>
    <dgm:cxn modelId="{EB09B97E-BE66-41B1-8F79-C6A46F2F6A82}" type="presOf" srcId="{3696486A-5DC1-4C1A-A3B6-2970FE84CC68}" destId="{888DAF07-34B1-4668-A853-106B4E46F8A7}" srcOrd="0" destOrd="0" presId="urn:microsoft.com/office/officeart/2005/8/layout/hierarchy3"/>
    <dgm:cxn modelId="{DD912A93-E165-4C8B-AE2B-92C7F06054BE}" type="presOf" srcId="{BAEFA4D8-9367-432F-AD2E-0BF0EC661B89}" destId="{A6066A99-DDBF-492F-AF61-70D2570F9D90}" srcOrd="0" destOrd="0" presId="urn:microsoft.com/office/officeart/2005/8/layout/hierarchy3"/>
    <dgm:cxn modelId="{C9B48113-5112-424E-88DD-A3AC0F0AA5F2}" type="presOf" srcId="{3B313C80-7719-48C4-9962-CB322F2505DC}" destId="{D7618146-9494-489D-AB1E-AADEC22CD1DF}" srcOrd="0" destOrd="0" presId="urn:microsoft.com/office/officeart/2005/8/layout/hierarchy3"/>
    <dgm:cxn modelId="{364D86BE-EC5F-4FFC-AC7A-6909B6DFAE97}" type="presOf" srcId="{7D954E31-6A1A-4D62-9F1A-CED7147A433F}" destId="{E85CF6D7-E942-4CD9-9B35-9EDA8088A913}" srcOrd="0" destOrd="0" presId="urn:microsoft.com/office/officeart/2005/8/layout/hierarchy3"/>
    <dgm:cxn modelId="{84D5BDD2-5A12-4617-86C7-B6FA56E9518B}" type="presOf" srcId="{410C1EF5-8985-4361-AB5F-F87726CA9932}" destId="{9E4726B3-E206-4382-9B4E-5C657CBF5592}" srcOrd="0" destOrd="0" presId="urn:microsoft.com/office/officeart/2005/8/layout/hierarchy3"/>
    <dgm:cxn modelId="{ADBFE0E5-6CF9-4D69-B512-660D91D7C8A5}" srcId="{E2C34334-2C51-48AE-BAEA-79BB0EFBA6DE}" destId="{D4264C84-DA7B-4508-9532-4644FCDEE5B2}" srcOrd="1" destOrd="0" parTransId="{AF542423-2D2F-4053-9EC6-9262AA8CAB23}" sibTransId="{0EB677F9-9878-4656-8E21-99F08632ACEE}"/>
    <dgm:cxn modelId="{7CB99BEB-2E83-4F81-BBFC-C156FB3F16DD}" srcId="{6FAABCA6-FB25-4464-A7FE-8DAB65ADB160}" destId="{7D954E31-6A1A-4D62-9F1A-CED7147A433F}" srcOrd="2" destOrd="0" parTransId="{3B313C80-7719-48C4-9962-CB322F2505DC}" sibTransId="{6F30FAE4-10FB-4B10-B496-01CC2B28F0E5}"/>
    <dgm:cxn modelId="{E4562168-2367-4205-8C92-C17888B578E7}" type="presOf" srcId="{6FAABCA6-FB25-4464-A7FE-8DAB65ADB160}" destId="{6B800C13-48DA-486C-AB76-42A0E39080B4}" srcOrd="0" destOrd="0" presId="urn:microsoft.com/office/officeart/2005/8/layout/hierarchy3"/>
    <dgm:cxn modelId="{E3E6B37E-8F5C-4FF4-A187-5C2AB43A961C}" srcId="{410C1EF5-8985-4361-AB5F-F87726CA9932}" destId="{6FAABCA6-FB25-4464-A7FE-8DAB65ADB160}" srcOrd="1" destOrd="0" parTransId="{598F26C7-4B32-4DF1-A80F-8E360B07A788}" sibTransId="{D387E310-DBDE-44F4-A49E-73EB5B7129F5}"/>
    <dgm:cxn modelId="{11701BA9-C66E-47D4-8089-B159CF4EAD0C}" type="presOf" srcId="{E2C34334-2C51-48AE-BAEA-79BB0EFBA6DE}" destId="{19B1B3E5-463B-43BF-881C-F0D1BAFDFC94}" srcOrd="1" destOrd="0" presId="urn:microsoft.com/office/officeart/2005/8/layout/hierarchy3"/>
    <dgm:cxn modelId="{5D2513F6-7F6F-4FFB-8754-BD1ED7F35378}" srcId="{E2C34334-2C51-48AE-BAEA-79BB0EFBA6DE}" destId="{4E7475CA-5ED3-4753-BE43-82805BD5328A}" srcOrd="0" destOrd="0" parTransId="{BAEFA4D8-9367-432F-AD2E-0BF0EC661B89}" sibTransId="{5D33EC8F-A5E5-445D-B78B-88E79691FC4D}"/>
    <dgm:cxn modelId="{0D043F28-FEC2-412B-B090-AE480953A584}" type="presOf" srcId="{4D151DD0-7D9E-48D9-BB65-18F130CE3A7F}" destId="{D5FB7711-4E45-40F5-B51B-24C449CFD8B8}" srcOrd="0" destOrd="0" presId="urn:microsoft.com/office/officeart/2005/8/layout/hierarchy3"/>
    <dgm:cxn modelId="{18E648BA-94ED-4201-BCDA-CD589C6FD46D}" type="presOf" srcId="{D08D88B5-47C0-45B0-ACA5-1A7B66ED25F4}" destId="{C7E0D3F6-B873-4BF7-8024-5D7AC42AD607}" srcOrd="0" destOrd="0" presId="urn:microsoft.com/office/officeart/2005/8/layout/hierarchy3"/>
    <dgm:cxn modelId="{D8EDBD77-98A6-4753-BD40-123B60582FE9}" type="presOf" srcId="{6FAABCA6-FB25-4464-A7FE-8DAB65ADB160}" destId="{8FFD7CFC-5BFE-4DCE-B56D-53514EEE5E62}" srcOrd="1" destOrd="0" presId="urn:microsoft.com/office/officeart/2005/8/layout/hierarchy3"/>
    <dgm:cxn modelId="{ABF42702-0DFF-4932-8CF6-69A4878EC0A1}" type="presOf" srcId="{3B14976E-384F-416F-A29B-E8FAC63812FD}" destId="{10D77D0D-C89A-47F1-B7BF-2450E7AE72E3}" srcOrd="0" destOrd="0" presId="urn:microsoft.com/office/officeart/2005/8/layout/hierarchy3"/>
    <dgm:cxn modelId="{784C9011-762D-4060-9F48-A206C73EF34A}" srcId="{410C1EF5-8985-4361-AB5F-F87726CA9932}" destId="{E2C34334-2C51-48AE-BAEA-79BB0EFBA6DE}" srcOrd="0" destOrd="0" parTransId="{CC3D0D85-5BBB-469C-BEE9-FFD5040E5E45}" sibTransId="{AA793FF3-5AFA-4210-9667-53F1D575AA8A}"/>
    <dgm:cxn modelId="{7BF3DDDF-633D-4DB4-B1E6-3B3E73D88013}" srcId="{E2C34334-2C51-48AE-BAEA-79BB0EFBA6DE}" destId="{3696486A-5DC1-4C1A-A3B6-2970FE84CC68}" srcOrd="2" destOrd="0" parTransId="{FE7C5F7A-BDD3-426C-957B-3B11CDA9C837}" sibTransId="{AA3B573E-72E6-47E3-9485-BB5AC2D174E2}"/>
    <dgm:cxn modelId="{2B0E0FD3-7E05-4C9C-916E-02C33B16A2B4}" type="presOf" srcId="{4E7475CA-5ED3-4753-BE43-82805BD5328A}" destId="{B346AA34-76C9-41C7-9B9B-9C3C02DCE109}" srcOrd="0" destOrd="0" presId="urn:microsoft.com/office/officeart/2005/8/layout/hierarchy3"/>
    <dgm:cxn modelId="{0A6035FD-3DC0-4BE0-94EC-4F4B299E16EA}" srcId="{6FAABCA6-FB25-4464-A7FE-8DAB65ADB160}" destId="{E24FF842-F573-4500-B1BC-FBC03C7DB2B6}" srcOrd="0" destOrd="0" parTransId="{313B830B-42E2-4333-BA47-4168C25B7029}" sibTransId="{743D9D6A-6FF1-4544-91FD-9DFF987A092D}"/>
    <dgm:cxn modelId="{0741FE2A-F16B-4A4A-A217-1BD886025E0D}" type="presOf" srcId="{E2C34334-2C51-48AE-BAEA-79BB0EFBA6DE}" destId="{C93B9A4A-4AFE-4AF4-9607-29B2F3B172E8}" srcOrd="0" destOrd="0" presId="urn:microsoft.com/office/officeart/2005/8/layout/hierarchy3"/>
    <dgm:cxn modelId="{E11E85E9-82B5-4EC5-BA0F-624C9FCA1C07}" type="presOf" srcId="{FE7C5F7A-BDD3-426C-957B-3B11CDA9C837}" destId="{A0713A38-F0A4-42B9-B539-326227E41AFE}" srcOrd="0" destOrd="0" presId="urn:microsoft.com/office/officeart/2005/8/layout/hierarchy3"/>
    <dgm:cxn modelId="{C22C5DEA-FB99-43FD-8BE4-F7841787BD21}" srcId="{E2C34334-2C51-48AE-BAEA-79BB0EFBA6DE}" destId="{4D151DD0-7D9E-48D9-BB65-18F130CE3A7F}" srcOrd="3" destOrd="0" parTransId="{D08D88B5-47C0-45B0-ACA5-1A7B66ED25F4}" sibTransId="{7B142C10-8811-4AC7-B98F-7E248CE11DE9}"/>
    <dgm:cxn modelId="{0DCB8D1A-FABE-49B4-8860-DED119B13113}" type="presOf" srcId="{E24FF842-F573-4500-B1BC-FBC03C7DB2B6}" destId="{AA5383FC-0330-4528-AC8F-650C76089FD5}" srcOrd="0" destOrd="0" presId="urn:microsoft.com/office/officeart/2005/8/layout/hierarchy3"/>
    <dgm:cxn modelId="{B86801FF-1BE7-4668-A831-591ADD8E1941}" type="presParOf" srcId="{9E4726B3-E206-4382-9B4E-5C657CBF5592}" destId="{C18E7D0E-2377-4DC3-A73A-488B1ABA0937}" srcOrd="0" destOrd="0" presId="urn:microsoft.com/office/officeart/2005/8/layout/hierarchy3"/>
    <dgm:cxn modelId="{4849C227-6A47-4FAA-9FFF-D0D2EA6D32E2}" type="presParOf" srcId="{C18E7D0E-2377-4DC3-A73A-488B1ABA0937}" destId="{E22D4E49-D4EF-4506-B1E7-07C08D243A21}" srcOrd="0" destOrd="0" presId="urn:microsoft.com/office/officeart/2005/8/layout/hierarchy3"/>
    <dgm:cxn modelId="{521C5C26-FCD7-4D45-B366-FE5F6A035C4C}" type="presParOf" srcId="{E22D4E49-D4EF-4506-B1E7-07C08D243A21}" destId="{C93B9A4A-4AFE-4AF4-9607-29B2F3B172E8}" srcOrd="0" destOrd="0" presId="urn:microsoft.com/office/officeart/2005/8/layout/hierarchy3"/>
    <dgm:cxn modelId="{24F8F98D-BB1F-40A3-961F-F6F545F482F7}" type="presParOf" srcId="{E22D4E49-D4EF-4506-B1E7-07C08D243A21}" destId="{19B1B3E5-463B-43BF-881C-F0D1BAFDFC94}" srcOrd="1" destOrd="0" presId="urn:microsoft.com/office/officeart/2005/8/layout/hierarchy3"/>
    <dgm:cxn modelId="{7C4A5841-A63C-4909-A414-1A4756A6A0B3}" type="presParOf" srcId="{C18E7D0E-2377-4DC3-A73A-488B1ABA0937}" destId="{624C566C-A438-4F8E-8B55-276C8FF4B116}" srcOrd="1" destOrd="0" presId="urn:microsoft.com/office/officeart/2005/8/layout/hierarchy3"/>
    <dgm:cxn modelId="{31661A2B-39BD-4B8A-811B-757F5C3463B8}" type="presParOf" srcId="{624C566C-A438-4F8E-8B55-276C8FF4B116}" destId="{A6066A99-DDBF-492F-AF61-70D2570F9D90}" srcOrd="0" destOrd="0" presId="urn:microsoft.com/office/officeart/2005/8/layout/hierarchy3"/>
    <dgm:cxn modelId="{CB41422E-D41F-4EE5-BA88-0ADDC9FE2224}" type="presParOf" srcId="{624C566C-A438-4F8E-8B55-276C8FF4B116}" destId="{B346AA34-76C9-41C7-9B9B-9C3C02DCE109}" srcOrd="1" destOrd="0" presId="urn:microsoft.com/office/officeart/2005/8/layout/hierarchy3"/>
    <dgm:cxn modelId="{B096AF1E-9F09-428B-B468-658849A380BC}" type="presParOf" srcId="{624C566C-A438-4F8E-8B55-276C8FF4B116}" destId="{95820F0A-88BC-4468-89B9-C248448B3CF2}" srcOrd="2" destOrd="0" presId="urn:microsoft.com/office/officeart/2005/8/layout/hierarchy3"/>
    <dgm:cxn modelId="{B29B1848-3EE4-46D7-B2A1-F8E4E64AF54D}" type="presParOf" srcId="{624C566C-A438-4F8E-8B55-276C8FF4B116}" destId="{C149EBB8-3917-4B9E-BF24-523233CE233B}" srcOrd="3" destOrd="0" presId="urn:microsoft.com/office/officeart/2005/8/layout/hierarchy3"/>
    <dgm:cxn modelId="{82C82929-72E6-4EC1-A681-E10FCB4945BD}" type="presParOf" srcId="{624C566C-A438-4F8E-8B55-276C8FF4B116}" destId="{A0713A38-F0A4-42B9-B539-326227E41AFE}" srcOrd="4" destOrd="0" presId="urn:microsoft.com/office/officeart/2005/8/layout/hierarchy3"/>
    <dgm:cxn modelId="{E4E91EBD-4866-4F59-9F41-0676F6B9CCA0}" type="presParOf" srcId="{624C566C-A438-4F8E-8B55-276C8FF4B116}" destId="{888DAF07-34B1-4668-A853-106B4E46F8A7}" srcOrd="5" destOrd="0" presId="urn:microsoft.com/office/officeart/2005/8/layout/hierarchy3"/>
    <dgm:cxn modelId="{40233659-F44C-49C2-8B65-E466BCC73BFF}" type="presParOf" srcId="{624C566C-A438-4F8E-8B55-276C8FF4B116}" destId="{C7E0D3F6-B873-4BF7-8024-5D7AC42AD607}" srcOrd="6" destOrd="0" presId="urn:microsoft.com/office/officeart/2005/8/layout/hierarchy3"/>
    <dgm:cxn modelId="{D6DAC87D-835D-4B8E-AE64-EB13F9C66B36}" type="presParOf" srcId="{624C566C-A438-4F8E-8B55-276C8FF4B116}" destId="{D5FB7711-4E45-40F5-B51B-24C449CFD8B8}" srcOrd="7" destOrd="0" presId="urn:microsoft.com/office/officeart/2005/8/layout/hierarchy3"/>
    <dgm:cxn modelId="{96455B21-1692-4D25-B2B5-1B71B1B9286E}" type="presParOf" srcId="{9E4726B3-E206-4382-9B4E-5C657CBF5592}" destId="{5471B549-268E-4A21-B4BE-D2F2B50A5CDC}" srcOrd="1" destOrd="0" presId="urn:microsoft.com/office/officeart/2005/8/layout/hierarchy3"/>
    <dgm:cxn modelId="{088381A4-F6B0-4BA9-A6C3-03EA95E679CD}" type="presParOf" srcId="{5471B549-268E-4A21-B4BE-D2F2B50A5CDC}" destId="{00415E94-C1CF-48D1-AC38-656650B20439}" srcOrd="0" destOrd="0" presId="urn:microsoft.com/office/officeart/2005/8/layout/hierarchy3"/>
    <dgm:cxn modelId="{FC1C69EA-4A20-4AA0-ABD1-89F26EFD1074}" type="presParOf" srcId="{00415E94-C1CF-48D1-AC38-656650B20439}" destId="{6B800C13-48DA-486C-AB76-42A0E39080B4}" srcOrd="0" destOrd="0" presId="urn:microsoft.com/office/officeart/2005/8/layout/hierarchy3"/>
    <dgm:cxn modelId="{35D61E36-1191-4EA8-AFC9-575E43911B6F}" type="presParOf" srcId="{00415E94-C1CF-48D1-AC38-656650B20439}" destId="{8FFD7CFC-5BFE-4DCE-B56D-53514EEE5E62}" srcOrd="1" destOrd="0" presId="urn:microsoft.com/office/officeart/2005/8/layout/hierarchy3"/>
    <dgm:cxn modelId="{05AE883A-BE14-4BC8-BC00-E1B2CC42DABB}" type="presParOf" srcId="{5471B549-268E-4A21-B4BE-D2F2B50A5CDC}" destId="{E8ED94C5-144C-4719-AAB1-9C7DAAB0CB22}" srcOrd="1" destOrd="0" presId="urn:microsoft.com/office/officeart/2005/8/layout/hierarchy3"/>
    <dgm:cxn modelId="{52EF7167-3C36-4611-AA5B-DFA3C2ACED9C}" type="presParOf" srcId="{E8ED94C5-144C-4719-AAB1-9C7DAAB0CB22}" destId="{F4405AB6-BD78-4C65-9EA2-09C31201E929}" srcOrd="0" destOrd="0" presId="urn:microsoft.com/office/officeart/2005/8/layout/hierarchy3"/>
    <dgm:cxn modelId="{D560F8AF-5935-4FF6-8A8F-E0E950C2480E}" type="presParOf" srcId="{E8ED94C5-144C-4719-AAB1-9C7DAAB0CB22}" destId="{AA5383FC-0330-4528-AC8F-650C76089FD5}" srcOrd="1" destOrd="0" presId="urn:microsoft.com/office/officeart/2005/8/layout/hierarchy3"/>
    <dgm:cxn modelId="{D2C32671-DC6D-4315-87FD-62FA0982D018}" type="presParOf" srcId="{E8ED94C5-144C-4719-AAB1-9C7DAAB0CB22}" destId="{2242FD2F-21A0-4025-9E75-14F1BC1A1DBC}" srcOrd="2" destOrd="0" presId="urn:microsoft.com/office/officeart/2005/8/layout/hierarchy3"/>
    <dgm:cxn modelId="{8A45FA85-1AE8-40C4-9E8E-3CB4AA165376}" type="presParOf" srcId="{E8ED94C5-144C-4719-AAB1-9C7DAAB0CB22}" destId="{10D77D0D-C89A-47F1-B7BF-2450E7AE72E3}" srcOrd="3" destOrd="0" presId="urn:microsoft.com/office/officeart/2005/8/layout/hierarchy3"/>
    <dgm:cxn modelId="{30741EC6-88D2-4C69-B1AD-86C3019718BA}" type="presParOf" srcId="{E8ED94C5-144C-4719-AAB1-9C7DAAB0CB22}" destId="{D7618146-9494-489D-AB1E-AADEC22CD1DF}" srcOrd="4" destOrd="0" presId="urn:microsoft.com/office/officeart/2005/8/layout/hierarchy3"/>
    <dgm:cxn modelId="{2117CA48-D6B5-4993-9BB0-FB1538007DB2}" type="presParOf" srcId="{E8ED94C5-144C-4719-AAB1-9C7DAAB0CB22}" destId="{E85CF6D7-E942-4CD9-9B35-9EDA8088A913}"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1F9B9A-C2CE-4305-8C10-5D072E8718B0}"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C81476B9-F54C-42C2-A811-DDAADF00B556}">
      <dgm:prSet phldrT="[Text]" custT="1"/>
      <dgm:spPr>
        <a:solidFill>
          <a:srgbClr val="00B0F0"/>
        </a:solidFill>
        <a:ln>
          <a:solidFill>
            <a:schemeClr val="tx2">
              <a:lumMod val="60000"/>
              <a:lumOff val="40000"/>
            </a:schemeClr>
          </a:solidFill>
        </a:ln>
      </dgm:spPr>
      <dgm:t>
        <a:bodyPr/>
        <a:lstStyle/>
        <a:p>
          <a:pPr algn="ctr"/>
          <a:r>
            <a:rPr lang="en-US" sz="2400" dirty="0" err="1" smtClean="0"/>
            <a:t>IaaS</a:t>
          </a:r>
          <a:endParaRPr lang="ru-RU" sz="2400" dirty="0"/>
        </a:p>
      </dgm:t>
    </dgm:pt>
    <dgm:pt modelId="{C5C887FD-FCB2-4018-A21A-8E1ECF043EA0}" type="parTrans" cxnId="{13A7ABB2-B888-4C36-B5A2-7F57995DCDCE}">
      <dgm:prSet/>
      <dgm:spPr/>
      <dgm:t>
        <a:bodyPr/>
        <a:lstStyle/>
        <a:p>
          <a:pPr algn="l"/>
          <a:endParaRPr lang="ru-RU"/>
        </a:p>
      </dgm:t>
    </dgm:pt>
    <dgm:pt modelId="{B5C3B6B8-A67D-4D90-B231-F67271233184}" type="sibTrans" cxnId="{13A7ABB2-B888-4C36-B5A2-7F57995DCDCE}">
      <dgm:prSet/>
      <dgm:spPr/>
      <dgm:t>
        <a:bodyPr/>
        <a:lstStyle/>
        <a:p>
          <a:pPr algn="l"/>
          <a:endParaRPr lang="ru-RU"/>
        </a:p>
      </dgm:t>
    </dgm:pt>
    <dgm:pt modelId="{80991933-0FD3-44B5-9AF0-BA39FA775638}">
      <dgm:prSet phldrT="[Text]" custT="1"/>
      <dgm:spPr>
        <a:noFill/>
        <a:ln>
          <a:solidFill>
            <a:schemeClr val="tx2">
              <a:lumMod val="60000"/>
              <a:lumOff val="40000"/>
            </a:schemeClr>
          </a:solidFill>
        </a:ln>
      </dgm:spPr>
      <dgm:t>
        <a:bodyPr lIns="540000"/>
        <a:lstStyle/>
        <a:p>
          <a:pPr marL="0" algn="l"/>
          <a:r>
            <a:rPr lang="en-US" sz="2000" b="0" i="0" dirty="0" smtClean="0">
              <a:solidFill>
                <a:srgbClr val="00B0F0"/>
              </a:solidFill>
            </a:rPr>
            <a:t>Virtual Machines</a:t>
          </a:r>
          <a:endParaRPr lang="ru-RU" sz="2000" dirty="0"/>
        </a:p>
      </dgm:t>
    </dgm:pt>
    <dgm:pt modelId="{ED995804-FCD8-4560-82D5-56B1F747DDC9}" type="parTrans" cxnId="{A9A5174E-4FE2-4045-834D-254AB008CDF9}">
      <dgm:prSet/>
      <dgm:spPr>
        <a:ln>
          <a:solidFill>
            <a:schemeClr val="tx2">
              <a:lumMod val="60000"/>
              <a:lumOff val="40000"/>
            </a:schemeClr>
          </a:solidFill>
        </a:ln>
      </dgm:spPr>
      <dgm:t>
        <a:bodyPr/>
        <a:lstStyle/>
        <a:p>
          <a:pPr algn="l"/>
          <a:endParaRPr lang="ru-RU"/>
        </a:p>
      </dgm:t>
    </dgm:pt>
    <dgm:pt modelId="{FACCDC4A-76B0-462E-8922-EE5DC31DA453}" type="sibTrans" cxnId="{A9A5174E-4FE2-4045-834D-254AB008CDF9}">
      <dgm:prSet/>
      <dgm:spPr/>
      <dgm:t>
        <a:bodyPr/>
        <a:lstStyle/>
        <a:p>
          <a:pPr algn="l"/>
          <a:endParaRPr lang="ru-RU"/>
        </a:p>
      </dgm:t>
    </dgm:pt>
    <dgm:pt modelId="{8159BC76-7837-47E7-B090-3759A428740B}">
      <dgm:prSet phldrT="[Text]" custT="1"/>
      <dgm:spPr>
        <a:solidFill>
          <a:srgbClr val="00B0F0"/>
        </a:solidFill>
        <a:ln>
          <a:solidFill>
            <a:schemeClr val="tx2">
              <a:lumMod val="60000"/>
              <a:lumOff val="40000"/>
            </a:schemeClr>
          </a:solidFill>
        </a:ln>
      </dgm:spPr>
      <dgm:t>
        <a:bodyPr/>
        <a:lstStyle/>
        <a:p>
          <a:pPr algn="ctr"/>
          <a:r>
            <a:rPr lang="en-US" sz="2400" dirty="0" err="1" smtClean="0"/>
            <a:t>PaaS</a:t>
          </a:r>
          <a:endParaRPr lang="ru-RU" sz="2400" dirty="0"/>
        </a:p>
      </dgm:t>
    </dgm:pt>
    <dgm:pt modelId="{46A446FD-100F-4D62-AB65-E0CEB1CDF2CE}" type="parTrans" cxnId="{B17E3A03-7163-4DBD-8BFF-C49DECC7503A}">
      <dgm:prSet/>
      <dgm:spPr/>
      <dgm:t>
        <a:bodyPr/>
        <a:lstStyle/>
        <a:p>
          <a:pPr algn="l"/>
          <a:endParaRPr lang="ru-RU"/>
        </a:p>
      </dgm:t>
    </dgm:pt>
    <dgm:pt modelId="{B669C3CC-2DAD-4AD6-9D76-C1727B5F579C}" type="sibTrans" cxnId="{B17E3A03-7163-4DBD-8BFF-C49DECC7503A}">
      <dgm:prSet/>
      <dgm:spPr/>
      <dgm:t>
        <a:bodyPr/>
        <a:lstStyle/>
        <a:p>
          <a:pPr algn="l"/>
          <a:endParaRPr lang="ru-RU"/>
        </a:p>
      </dgm:t>
    </dgm:pt>
    <dgm:pt modelId="{B48ACADC-462B-4F61-99DF-7374CBCFBA18}">
      <dgm:prSet phldrT="[Text]" custT="1"/>
      <dgm:spPr>
        <a:solidFill>
          <a:srgbClr val="00B0F0"/>
        </a:solidFill>
        <a:ln>
          <a:solidFill>
            <a:schemeClr val="tx2">
              <a:lumMod val="60000"/>
              <a:lumOff val="40000"/>
            </a:schemeClr>
          </a:solidFill>
        </a:ln>
      </dgm:spPr>
      <dgm:t>
        <a:bodyPr/>
        <a:lstStyle/>
        <a:p>
          <a:pPr algn="ctr"/>
          <a:r>
            <a:rPr lang="en-US" sz="2400" dirty="0" smtClean="0"/>
            <a:t>SaaS</a:t>
          </a:r>
          <a:endParaRPr lang="ru-RU" sz="2400" dirty="0"/>
        </a:p>
      </dgm:t>
    </dgm:pt>
    <dgm:pt modelId="{1FE2F85F-C5BD-450A-922C-06B375FF5118}" type="parTrans" cxnId="{ACFF35CC-2ACA-4A59-9E2D-28E5F32639C8}">
      <dgm:prSet/>
      <dgm:spPr/>
      <dgm:t>
        <a:bodyPr/>
        <a:lstStyle/>
        <a:p>
          <a:pPr algn="l"/>
          <a:endParaRPr lang="ru-RU"/>
        </a:p>
      </dgm:t>
    </dgm:pt>
    <dgm:pt modelId="{751A6BCA-54DE-4B6A-946F-888518CB74D1}" type="sibTrans" cxnId="{ACFF35CC-2ACA-4A59-9E2D-28E5F32639C8}">
      <dgm:prSet/>
      <dgm:spPr/>
      <dgm:t>
        <a:bodyPr/>
        <a:lstStyle/>
        <a:p>
          <a:pPr algn="l"/>
          <a:endParaRPr lang="ru-RU"/>
        </a:p>
      </dgm:t>
    </dgm:pt>
    <dgm:pt modelId="{2EBC7896-8836-4764-A16B-86B5570C6016}">
      <dgm:prSet phldrT="[Text]" custT="1"/>
      <dgm:spPr>
        <a:noFill/>
        <a:ln>
          <a:solidFill>
            <a:schemeClr val="tx2">
              <a:lumMod val="60000"/>
              <a:lumOff val="40000"/>
            </a:schemeClr>
          </a:solidFill>
        </a:ln>
      </dgm:spPr>
      <dgm:t>
        <a:bodyPr lIns="540000"/>
        <a:lstStyle/>
        <a:p>
          <a:pPr algn="l"/>
          <a:r>
            <a:rPr lang="en-US" sz="2000" b="0" i="0" dirty="0" smtClean="0">
              <a:solidFill>
                <a:srgbClr val="00B0F0"/>
              </a:solidFill>
            </a:rPr>
            <a:t>App Services</a:t>
          </a:r>
          <a:endParaRPr lang="ru-RU" sz="2000" dirty="0"/>
        </a:p>
      </dgm:t>
    </dgm:pt>
    <dgm:pt modelId="{C6C4799A-FCB7-47AD-BBFB-FCD19BF1EB35}" type="parTrans" cxnId="{F4784944-40B7-46B2-AC6D-328D62D71BC1}">
      <dgm:prSet/>
      <dgm:spPr>
        <a:ln>
          <a:solidFill>
            <a:schemeClr val="tx2">
              <a:lumMod val="60000"/>
              <a:lumOff val="40000"/>
            </a:schemeClr>
          </a:solidFill>
        </a:ln>
      </dgm:spPr>
      <dgm:t>
        <a:bodyPr/>
        <a:lstStyle/>
        <a:p>
          <a:pPr algn="l"/>
          <a:endParaRPr lang="ru-RU"/>
        </a:p>
      </dgm:t>
    </dgm:pt>
    <dgm:pt modelId="{98DD08EE-11D3-4D99-8564-FA74C5D009B5}" type="sibTrans" cxnId="{F4784944-40B7-46B2-AC6D-328D62D71BC1}">
      <dgm:prSet/>
      <dgm:spPr/>
      <dgm:t>
        <a:bodyPr/>
        <a:lstStyle/>
        <a:p>
          <a:pPr algn="l"/>
          <a:endParaRPr lang="ru-RU"/>
        </a:p>
      </dgm:t>
    </dgm:pt>
    <dgm:pt modelId="{143A52C5-D45F-4C51-8452-1EFA86C54D15}">
      <dgm:prSet phldrT="[Text]" custT="1"/>
      <dgm:spPr>
        <a:noFill/>
        <a:ln>
          <a:solidFill>
            <a:schemeClr val="tx2">
              <a:lumMod val="60000"/>
              <a:lumOff val="40000"/>
            </a:schemeClr>
          </a:solidFill>
        </a:ln>
      </dgm:spPr>
      <dgm:t>
        <a:bodyPr lIns="540000"/>
        <a:lstStyle/>
        <a:p>
          <a:pPr algn="l"/>
          <a:r>
            <a:rPr lang="en-US" sz="2000" b="0" i="0" dirty="0" smtClean="0">
              <a:solidFill>
                <a:srgbClr val="00B0F0"/>
              </a:solidFill>
            </a:rPr>
            <a:t>Cloud Services</a:t>
          </a:r>
          <a:endParaRPr lang="ru-RU" sz="2000" dirty="0"/>
        </a:p>
      </dgm:t>
    </dgm:pt>
    <dgm:pt modelId="{5680AECD-7893-4362-AE37-955C92ABDFAF}" type="parTrans" cxnId="{26F4A1C9-D11D-4474-97BD-0A81C3576E8A}">
      <dgm:prSet/>
      <dgm:spPr>
        <a:ln>
          <a:solidFill>
            <a:schemeClr val="tx2">
              <a:lumMod val="60000"/>
              <a:lumOff val="40000"/>
            </a:schemeClr>
          </a:solidFill>
        </a:ln>
      </dgm:spPr>
      <dgm:t>
        <a:bodyPr/>
        <a:lstStyle/>
        <a:p>
          <a:pPr algn="l"/>
          <a:endParaRPr lang="ru-RU"/>
        </a:p>
      </dgm:t>
    </dgm:pt>
    <dgm:pt modelId="{297694D8-D8D5-4433-B875-D19E7E13EB20}" type="sibTrans" cxnId="{26F4A1C9-D11D-4474-97BD-0A81C3576E8A}">
      <dgm:prSet/>
      <dgm:spPr/>
      <dgm:t>
        <a:bodyPr/>
        <a:lstStyle/>
        <a:p>
          <a:pPr algn="l"/>
          <a:endParaRPr lang="ru-RU"/>
        </a:p>
      </dgm:t>
    </dgm:pt>
    <dgm:pt modelId="{AF38FAA2-8FE0-4426-A298-C2A92892418C}">
      <dgm:prSet phldrT="[Text]"/>
      <dgm:spPr>
        <a:noFill/>
        <a:ln>
          <a:solidFill>
            <a:schemeClr val="tx2">
              <a:lumMod val="60000"/>
              <a:lumOff val="40000"/>
            </a:schemeClr>
          </a:solidFill>
        </a:ln>
      </dgm:spPr>
      <dgm:t>
        <a:bodyPr lIns="540000"/>
        <a:lstStyle/>
        <a:p>
          <a:pPr algn="l"/>
          <a:r>
            <a:rPr lang="en-US" b="0" i="0" dirty="0" smtClean="0">
              <a:solidFill>
                <a:srgbClr val="00B0F0"/>
              </a:solidFill>
            </a:rPr>
            <a:t>WordPress</a:t>
          </a:r>
          <a:endParaRPr lang="ru-RU" dirty="0"/>
        </a:p>
      </dgm:t>
    </dgm:pt>
    <dgm:pt modelId="{563788C5-7857-4D2B-BB00-7CDAC8F0C183}" type="parTrans" cxnId="{738EBE0C-DD1C-4460-814E-99A6C358E8C8}">
      <dgm:prSet/>
      <dgm:spPr/>
      <dgm:t>
        <a:bodyPr/>
        <a:lstStyle/>
        <a:p>
          <a:pPr algn="l"/>
          <a:endParaRPr lang="ru-RU"/>
        </a:p>
      </dgm:t>
    </dgm:pt>
    <dgm:pt modelId="{F93A1FA9-81D6-4A0C-AC7C-25223DB3D2FE}" type="sibTrans" cxnId="{738EBE0C-DD1C-4460-814E-99A6C358E8C8}">
      <dgm:prSet/>
      <dgm:spPr/>
      <dgm:t>
        <a:bodyPr/>
        <a:lstStyle/>
        <a:p>
          <a:pPr algn="l"/>
          <a:endParaRPr lang="ru-RU"/>
        </a:p>
      </dgm:t>
    </dgm:pt>
    <dgm:pt modelId="{A1713337-5B83-4892-B084-519F90535114}">
      <dgm:prSet phldrT="[Text]"/>
      <dgm:spPr>
        <a:noFill/>
        <a:ln>
          <a:solidFill>
            <a:schemeClr val="tx2">
              <a:lumMod val="60000"/>
              <a:lumOff val="40000"/>
            </a:schemeClr>
          </a:solidFill>
        </a:ln>
      </dgm:spPr>
      <dgm:t>
        <a:bodyPr lIns="540000"/>
        <a:lstStyle/>
        <a:p>
          <a:pPr algn="l"/>
          <a:r>
            <a:rPr lang="en-US" b="0" i="0" dirty="0" err="1" smtClean="0">
              <a:solidFill>
                <a:srgbClr val="00B0F0"/>
              </a:solidFill>
            </a:rPr>
            <a:t>Django</a:t>
          </a:r>
          <a:endParaRPr lang="ru-RU" dirty="0"/>
        </a:p>
      </dgm:t>
    </dgm:pt>
    <dgm:pt modelId="{D2BA5DA1-5473-4345-BD2B-8B9CEBBAB0B4}" type="parTrans" cxnId="{9D9CA836-97DC-4C0A-BE6C-CD07E6011B7D}">
      <dgm:prSet/>
      <dgm:spPr/>
      <dgm:t>
        <a:bodyPr/>
        <a:lstStyle/>
        <a:p>
          <a:pPr algn="l"/>
          <a:endParaRPr lang="ru-RU"/>
        </a:p>
      </dgm:t>
    </dgm:pt>
    <dgm:pt modelId="{87D43B08-869C-45B4-8782-6E494D95E404}" type="sibTrans" cxnId="{9D9CA836-97DC-4C0A-BE6C-CD07E6011B7D}">
      <dgm:prSet/>
      <dgm:spPr/>
      <dgm:t>
        <a:bodyPr/>
        <a:lstStyle/>
        <a:p>
          <a:pPr algn="l"/>
          <a:endParaRPr lang="ru-RU"/>
        </a:p>
      </dgm:t>
    </dgm:pt>
    <dgm:pt modelId="{85052CCF-0E94-4926-93C9-1F195D2B5190}">
      <dgm:prSet phldrT="[Text]"/>
      <dgm:spPr>
        <a:noFill/>
        <a:ln>
          <a:solidFill>
            <a:schemeClr val="tx2">
              <a:lumMod val="60000"/>
              <a:lumOff val="40000"/>
            </a:schemeClr>
          </a:solidFill>
        </a:ln>
      </dgm:spPr>
      <dgm:t>
        <a:bodyPr lIns="540000"/>
        <a:lstStyle/>
        <a:p>
          <a:pPr algn="l"/>
          <a:r>
            <a:rPr lang="en-US" b="0" i="0" dirty="0" smtClean="0">
              <a:solidFill>
                <a:srgbClr val="00B0F0"/>
              </a:solidFill>
            </a:rPr>
            <a:t>Joomla</a:t>
          </a:r>
          <a:endParaRPr lang="ru-RU" dirty="0"/>
        </a:p>
      </dgm:t>
    </dgm:pt>
    <dgm:pt modelId="{E99C28EB-940A-4B63-B3FF-B50C9E1059EA}" type="parTrans" cxnId="{144CFCC4-3981-4E69-B07D-434659EAAFC8}">
      <dgm:prSet/>
      <dgm:spPr/>
      <dgm:t>
        <a:bodyPr/>
        <a:lstStyle/>
        <a:p>
          <a:pPr algn="l"/>
          <a:endParaRPr lang="ru-RU"/>
        </a:p>
      </dgm:t>
    </dgm:pt>
    <dgm:pt modelId="{1B4CA0C0-8E26-4DCB-8447-78228A790F53}" type="sibTrans" cxnId="{144CFCC4-3981-4E69-B07D-434659EAAFC8}">
      <dgm:prSet/>
      <dgm:spPr/>
      <dgm:t>
        <a:bodyPr/>
        <a:lstStyle/>
        <a:p>
          <a:pPr algn="l"/>
          <a:endParaRPr lang="ru-RU"/>
        </a:p>
      </dgm:t>
    </dgm:pt>
    <dgm:pt modelId="{B1D7D776-1D6B-4ECF-8E1B-434027FE6230}">
      <dgm:prSet phldrT="[Text]"/>
      <dgm:spPr>
        <a:noFill/>
        <a:ln>
          <a:solidFill>
            <a:schemeClr val="tx2">
              <a:lumMod val="60000"/>
              <a:lumOff val="40000"/>
            </a:schemeClr>
          </a:solidFill>
        </a:ln>
      </dgm:spPr>
      <dgm:t>
        <a:bodyPr lIns="540000"/>
        <a:lstStyle/>
        <a:p>
          <a:pPr algn="l"/>
          <a:r>
            <a:rPr lang="en-US" b="0" i="0" dirty="0" smtClean="0">
              <a:solidFill>
                <a:srgbClr val="00B0F0"/>
              </a:solidFill>
            </a:rPr>
            <a:t>New Relic</a:t>
          </a:r>
          <a:endParaRPr lang="ru-RU" dirty="0"/>
        </a:p>
      </dgm:t>
    </dgm:pt>
    <dgm:pt modelId="{F8279E4C-09E1-413A-AF7B-881721FFCCDF}" type="parTrans" cxnId="{5001954A-FA8F-47A4-922F-F161DB03F318}">
      <dgm:prSet/>
      <dgm:spPr/>
      <dgm:t>
        <a:bodyPr/>
        <a:lstStyle/>
        <a:p>
          <a:pPr algn="l"/>
          <a:endParaRPr lang="ru-RU"/>
        </a:p>
      </dgm:t>
    </dgm:pt>
    <dgm:pt modelId="{4DC71B5D-6316-41CD-A7ED-FDE3C562F418}" type="sibTrans" cxnId="{5001954A-FA8F-47A4-922F-F161DB03F318}">
      <dgm:prSet/>
      <dgm:spPr/>
      <dgm:t>
        <a:bodyPr/>
        <a:lstStyle/>
        <a:p>
          <a:pPr algn="l"/>
          <a:endParaRPr lang="ru-RU"/>
        </a:p>
      </dgm:t>
    </dgm:pt>
    <dgm:pt modelId="{9356944B-96D4-46EA-9DE3-7506E0621D7B}">
      <dgm:prSet phldrT="[Text]"/>
      <dgm:spPr>
        <a:noFill/>
        <a:ln>
          <a:solidFill>
            <a:schemeClr val="tx2">
              <a:lumMod val="60000"/>
              <a:lumOff val="40000"/>
            </a:schemeClr>
          </a:solidFill>
        </a:ln>
      </dgm:spPr>
      <dgm:t>
        <a:bodyPr lIns="540000"/>
        <a:lstStyle/>
        <a:p>
          <a:pPr algn="l"/>
          <a:r>
            <a:rPr lang="en-US" b="0" i="0" dirty="0" smtClean="0">
              <a:solidFill>
                <a:srgbClr val="00B0F0"/>
              </a:solidFill>
            </a:rPr>
            <a:t>Check Azure Market </a:t>
          </a:r>
          <a:endParaRPr lang="ru-RU" dirty="0"/>
        </a:p>
      </dgm:t>
    </dgm:pt>
    <dgm:pt modelId="{0E91AD25-6C4C-4B33-824B-0A9615919ABB}" type="parTrans" cxnId="{598BB812-8152-4205-8EC3-2438999832D3}">
      <dgm:prSet/>
      <dgm:spPr/>
      <dgm:t>
        <a:bodyPr/>
        <a:lstStyle/>
        <a:p>
          <a:pPr algn="l"/>
          <a:endParaRPr lang="ru-RU"/>
        </a:p>
      </dgm:t>
    </dgm:pt>
    <dgm:pt modelId="{8A0E6A42-C47F-4247-8DA3-52AEC9974D2C}" type="sibTrans" cxnId="{598BB812-8152-4205-8EC3-2438999832D3}">
      <dgm:prSet/>
      <dgm:spPr/>
      <dgm:t>
        <a:bodyPr/>
        <a:lstStyle/>
        <a:p>
          <a:pPr algn="l"/>
          <a:endParaRPr lang="ru-RU"/>
        </a:p>
      </dgm:t>
    </dgm:pt>
    <dgm:pt modelId="{6C2A1BC0-94BF-4921-8B3C-7F709D439F45}" type="pres">
      <dgm:prSet presAssocID="{311F9B9A-C2CE-4305-8C10-5D072E8718B0}" presName="diagram" presStyleCnt="0">
        <dgm:presLayoutVars>
          <dgm:chPref val="1"/>
          <dgm:dir/>
          <dgm:animOne val="branch"/>
          <dgm:animLvl val="lvl"/>
          <dgm:resizeHandles/>
        </dgm:presLayoutVars>
      </dgm:prSet>
      <dgm:spPr/>
      <dgm:t>
        <a:bodyPr/>
        <a:lstStyle/>
        <a:p>
          <a:endParaRPr lang="ru-RU"/>
        </a:p>
      </dgm:t>
    </dgm:pt>
    <dgm:pt modelId="{C14F51CA-A1E8-4112-A6A1-C33463FCD86B}" type="pres">
      <dgm:prSet presAssocID="{C81476B9-F54C-42C2-A811-DDAADF00B556}" presName="root" presStyleCnt="0"/>
      <dgm:spPr/>
    </dgm:pt>
    <dgm:pt modelId="{10496B1F-31D7-4C11-81B4-FE116F265E0E}" type="pres">
      <dgm:prSet presAssocID="{C81476B9-F54C-42C2-A811-DDAADF00B556}" presName="rootComposite" presStyleCnt="0"/>
      <dgm:spPr/>
    </dgm:pt>
    <dgm:pt modelId="{FED5796E-8935-4C79-B242-87E3B2D97F72}" type="pres">
      <dgm:prSet presAssocID="{C81476B9-F54C-42C2-A811-DDAADF00B556}" presName="rootText" presStyleLbl="node1" presStyleIdx="0" presStyleCnt="3" custScaleY="46517"/>
      <dgm:spPr/>
      <dgm:t>
        <a:bodyPr/>
        <a:lstStyle/>
        <a:p>
          <a:endParaRPr lang="ru-RU"/>
        </a:p>
      </dgm:t>
    </dgm:pt>
    <dgm:pt modelId="{E75D7FF0-39F7-4B62-97E7-1B4430A41F31}" type="pres">
      <dgm:prSet presAssocID="{C81476B9-F54C-42C2-A811-DDAADF00B556}" presName="rootConnector" presStyleLbl="node1" presStyleIdx="0" presStyleCnt="3"/>
      <dgm:spPr/>
      <dgm:t>
        <a:bodyPr/>
        <a:lstStyle/>
        <a:p>
          <a:endParaRPr lang="ru-RU"/>
        </a:p>
      </dgm:t>
    </dgm:pt>
    <dgm:pt modelId="{63F859DC-1FF9-4501-A2FF-9E41F856BEB8}" type="pres">
      <dgm:prSet presAssocID="{C81476B9-F54C-42C2-A811-DDAADF00B556}" presName="childShape" presStyleCnt="0"/>
      <dgm:spPr/>
    </dgm:pt>
    <dgm:pt modelId="{3E1BDBE9-8026-446A-8426-8C1B97EA1D15}" type="pres">
      <dgm:prSet presAssocID="{ED995804-FCD8-4560-82D5-56B1F747DDC9}" presName="Name13" presStyleLbl="parChTrans1D2" presStyleIdx="0" presStyleCnt="8"/>
      <dgm:spPr/>
      <dgm:t>
        <a:bodyPr/>
        <a:lstStyle/>
        <a:p>
          <a:endParaRPr lang="ru-RU"/>
        </a:p>
      </dgm:t>
    </dgm:pt>
    <dgm:pt modelId="{5B676D5F-A9C9-4BF3-863E-401EFF697E08}" type="pres">
      <dgm:prSet presAssocID="{80991933-0FD3-44B5-9AF0-BA39FA775638}" presName="childText" presStyleLbl="bgAcc1" presStyleIdx="0" presStyleCnt="8" custScaleX="157189" custScaleY="48506">
        <dgm:presLayoutVars>
          <dgm:bulletEnabled val="1"/>
        </dgm:presLayoutVars>
      </dgm:prSet>
      <dgm:spPr/>
      <dgm:t>
        <a:bodyPr/>
        <a:lstStyle/>
        <a:p>
          <a:endParaRPr lang="ru-RU"/>
        </a:p>
      </dgm:t>
    </dgm:pt>
    <dgm:pt modelId="{A18F5320-B27D-4D25-AF74-44296B23E330}" type="pres">
      <dgm:prSet presAssocID="{8159BC76-7837-47E7-B090-3759A428740B}" presName="root" presStyleCnt="0"/>
      <dgm:spPr/>
    </dgm:pt>
    <dgm:pt modelId="{7ED93C12-738A-4FEA-B278-D1D12E6BE736}" type="pres">
      <dgm:prSet presAssocID="{8159BC76-7837-47E7-B090-3759A428740B}" presName="rootComposite" presStyleCnt="0"/>
      <dgm:spPr/>
    </dgm:pt>
    <dgm:pt modelId="{6DCA76EA-2CC1-49CF-876D-8FAF0FFDF752}" type="pres">
      <dgm:prSet presAssocID="{8159BC76-7837-47E7-B090-3759A428740B}" presName="rootText" presStyleLbl="node1" presStyleIdx="1" presStyleCnt="3" custScaleY="46517"/>
      <dgm:spPr/>
      <dgm:t>
        <a:bodyPr/>
        <a:lstStyle/>
        <a:p>
          <a:endParaRPr lang="ru-RU"/>
        </a:p>
      </dgm:t>
    </dgm:pt>
    <dgm:pt modelId="{8E863222-7D5E-477A-B3A2-D2C487D6F4B3}" type="pres">
      <dgm:prSet presAssocID="{8159BC76-7837-47E7-B090-3759A428740B}" presName="rootConnector" presStyleLbl="node1" presStyleIdx="1" presStyleCnt="3"/>
      <dgm:spPr/>
      <dgm:t>
        <a:bodyPr/>
        <a:lstStyle/>
        <a:p>
          <a:endParaRPr lang="ru-RU"/>
        </a:p>
      </dgm:t>
    </dgm:pt>
    <dgm:pt modelId="{24DC55DE-E044-4FBD-81E7-548D2C7E80DB}" type="pres">
      <dgm:prSet presAssocID="{8159BC76-7837-47E7-B090-3759A428740B}" presName="childShape" presStyleCnt="0"/>
      <dgm:spPr/>
    </dgm:pt>
    <dgm:pt modelId="{55DFD34E-4AF0-40B7-A6AA-FABB69085DB6}" type="pres">
      <dgm:prSet presAssocID="{C6C4799A-FCB7-47AD-BBFB-FCD19BF1EB35}" presName="Name13" presStyleLbl="parChTrans1D2" presStyleIdx="1" presStyleCnt="8"/>
      <dgm:spPr/>
      <dgm:t>
        <a:bodyPr/>
        <a:lstStyle/>
        <a:p>
          <a:endParaRPr lang="ru-RU"/>
        </a:p>
      </dgm:t>
    </dgm:pt>
    <dgm:pt modelId="{FC7334CE-2135-4368-B90A-76ED95442949}" type="pres">
      <dgm:prSet presAssocID="{2EBC7896-8836-4764-A16B-86B5570C6016}" presName="childText" presStyleLbl="bgAcc1" presStyleIdx="1" presStyleCnt="8" custScaleX="157189" custScaleY="43703">
        <dgm:presLayoutVars>
          <dgm:bulletEnabled val="1"/>
        </dgm:presLayoutVars>
      </dgm:prSet>
      <dgm:spPr/>
      <dgm:t>
        <a:bodyPr/>
        <a:lstStyle/>
        <a:p>
          <a:endParaRPr lang="ru-RU"/>
        </a:p>
      </dgm:t>
    </dgm:pt>
    <dgm:pt modelId="{33ADE814-492F-4EC8-9D74-79B61DAF7DCD}" type="pres">
      <dgm:prSet presAssocID="{5680AECD-7893-4362-AE37-955C92ABDFAF}" presName="Name13" presStyleLbl="parChTrans1D2" presStyleIdx="2" presStyleCnt="8"/>
      <dgm:spPr/>
      <dgm:t>
        <a:bodyPr/>
        <a:lstStyle/>
        <a:p>
          <a:endParaRPr lang="ru-RU"/>
        </a:p>
      </dgm:t>
    </dgm:pt>
    <dgm:pt modelId="{64C6460E-753F-423E-A4D2-5E7C82624E28}" type="pres">
      <dgm:prSet presAssocID="{143A52C5-D45F-4C51-8452-1EFA86C54D15}" presName="childText" presStyleLbl="bgAcc1" presStyleIdx="2" presStyleCnt="8" custScaleX="157189" custScaleY="43703">
        <dgm:presLayoutVars>
          <dgm:bulletEnabled val="1"/>
        </dgm:presLayoutVars>
      </dgm:prSet>
      <dgm:spPr/>
      <dgm:t>
        <a:bodyPr/>
        <a:lstStyle/>
        <a:p>
          <a:endParaRPr lang="ru-RU"/>
        </a:p>
      </dgm:t>
    </dgm:pt>
    <dgm:pt modelId="{3D3389EC-740B-43C7-9678-B3F8D311A5F7}" type="pres">
      <dgm:prSet presAssocID="{B48ACADC-462B-4F61-99DF-7374CBCFBA18}" presName="root" presStyleCnt="0"/>
      <dgm:spPr/>
    </dgm:pt>
    <dgm:pt modelId="{8BBF2B80-D2B6-4400-9BE6-5B38EDD3026A}" type="pres">
      <dgm:prSet presAssocID="{B48ACADC-462B-4F61-99DF-7374CBCFBA18}" presName="rootComposite" presStyleCnt="0"/>
      <dgm:spPr/>
    </dgm:pt>
    <dgm:pt modelId="{A8568B51-99C4-4F32-998E-74A8FD7BA089}" type="pres">
      <dgm:prSet presAssocID="{B48ACADC-462B-4F61-99DF-7374CBCFBA18}" presName="rootText" presStyleLbl="node1" presStyleIdx="2" presStyleCnt="3" custScaleY="46517"/>
      <dgm:spPr/>
      <dgm:t>
        <a:bodyPr/>
        <a:lstStyle/>
        <a:p>
          <a:endParaRPr lang="ru-RU"/>
        </a:p>
      </dgm:t>
    </dgm:pt>
    <dgm:pt modelId="{087D9514-89D0-40E7-ACE2-22567A81DAD7}" type="pres">
      <dgm:prSet presAssocID="{B48ACADC-462B-4F61-99DF-7374CBCFBA18}" presName="rootConnector" presStyleLbl="node1" presStyleIdx="2" presStyleCnt="3"/>
      <dgm:spPr/>
      <dgm:t>
        <a:bodyPr/>
        <a:lstStyle/>
        <a:p>
          <a:endParaRPr lang="ru-RU"/>
        </a:p>
      </dgm:t>
    </dgm:pt>
    <dgm:pt modelId="{8D734017-5CB1-474D-A5E7-D2458B5404CA}" type="pres">
      <dgm:prSet presAssocID="{B48ACADC-462B-4F61-99DF-7374CBCFBA18}" presName="childShape" presStyleCnt="0"/>
      <dgm:spPr/>
    </dgm:pt>
    <dgm:pt modelId="{FA51263F-455F-4320-A4B7-FC56761D7E0A}" type="pres">
      <dgm:prSet presAssocID="{563788C5-7857-4D2B-BB00-7CDAC8F0C183}" presName="Name13" presStyleLbl="parChTrans1D2" presStyleIdx="3" presStyleCnt="8"/>
      <dgm:spPr/>
      <dgm:t>
        <a:bodyPr/>
        <a:lstStyle/>
        <a:p>
          <a:endParaRPr lang="ru-RU"/>
        </a:p>
      </dgm:t>
    </dgm:pt>
    <dgm:pt modelId="{80FA2A5A-7B93-48FE-B1ED-44418A000E0B}" type="pres">
      <dgm:prSet presAssocID="{AF38FAA2-8FE0-4426-A298-C2A92892418C}" presName="childText" presStyleLbl="bgAcc1" presStyleIdx="3" presStyleCnt="8" custScaleX="157189" custScaleY="43703">
        <dgm:presLayoutVars>
          <dgm:bulletEnabled val="1"/>
        </dgm:presLayoutVars>
      </dgm:prSet>
      <dgm:spPr/>
      <dgm:t>
        <a:bodyPr/>
        <a:lstStyle/>
        <a:p>
          <a:endParaRPr lang="ru-RU"/>
        </a:p>
      </dgm:t>
    </dgm:pt>
    <dgm:pt modelId="{7966D119-E658-4A7D-8E72-3020CDA0F8FE}" type="pres">
      <dgm:prSet presAssocID="{D2BA5DA1-5473-4345-BD2B-8B9CEBBAB0B4}" presName="Name13" presStyleLbl="parChTrans1D2" presStyleIdx="4" presStyleCnt="8"/>
      <dgm:spPr/>
      <dgm:t>
        <a:bodyPr/>
        <a:lstStyle/>
        <a:p>
          <a:endParaRPr lang="ru-RU"/>
        </a:p>
      </dgm:t>
    </dgm:pt>
    <dgm:pt modelId="{DC38A6EB-2F18-4BFB-9BB2-EB5D75840292}" type="pres">
      <dgm:prSet presAssocID="{A1713337-5B83-4892-B084-519F90535114}" presName="childText" presStyleLbl="bgAcc1" presStyleIdx="4" presStyleCnt="8" custScaleX="157189" custScaleY="43703">
        <dgm:presLayoutVars>
          <dgm:bulletEnabled val="1"/>
        </dgm:presLayoutVars>
      </dgm:prSet>
      <dgm:spPr/>
      <dgm:t>
        <a:bodyPr/>
        <a:lstStyle/>
        <a:p>
          <a:endParaRPr lang="ru-RU"/>
        </a:p>
      </dgm:t>
    </dgm:pt>
    <dgm:pt modelId="{64772943-FD69-48B3-9CCA-1659F4E52770}" type="pres">
      <dgm:prSet presAssocID="{E99C28EB-940A-4B63-B3FF-B50C9E1059EA}" presName="Name13" presStyleLbl="parChTrans1D2" presStyleIdx="5" presStyleCnt="8"/>
      <dgm:spPr/>
      <dgm:t>
        <a:bodyPr/>
        <a:lstStyle/>
        <a:p>
          <a:endParaRPr lang="ru-RU"/>
        </a:p>
      </dgm:t>
    </dgm:pt>
    <dgm:pt modelId="{C8FD63F3-D6FC-4356-B838-B0DE51DAB345}" type="pres">
      <dgm:prSet presAssocID="{85052CCF-0E94-4926-93C9-1F195D2B5190}" presName="childText" presStyleLbl="bgAcc1" presStyleIdx="5" presStyleCnt="8" custScaleX="157189" custScaleY="43703">
        <dgm:presLayoutVars>
          <dgm:bulletEnabled val="1"/>
        </dgm:presLayoutVars>
      </dgm:prSet>
      <dgm:spPr/>
      <dgm:t>
        <a:bodyPr/>
        <a:lstStyle/>
        <a:p>
          <a:endParaRPr lang="ru-RU"/>
        </a:p>
      </dgm:t>
    </dgm:pt>
    <dgm:pt modelId="{278E1210-E2E3-4CEF-BC62-AB4690D4A399}" type="pres">
      <dgm:prSet presAssocID="{F8279E4C-09E1-413A-AF7B-881721FFCCDF}" presName="Name13" presStyleLbl="parChTrans1D2" presStyleIdx="6" presStyleCnt="8"/>
      <dgm:spPr/>
      <dgm:t>
        <a:bodyPr/>
        <a:lstStyle/>
        <a:p>
          <a:endParaRPr lang="ru-RU"/>
        </a:p>
      </dgm:t>
    </dgm:pt>
    <dgm:pt modelId="{23E8060B-7C9B-4E99-AA40-94D193AE1DE5}" type="pres">
      <dgm:prSet presAssocID="{B1D7D776-1D6B-4ECF-8E1B-434027FE6230}" presName="childText" presStyleLbl="bgAcc1" presStyleIdx="6" presStyleCnt="8" custScaleX="157189" custScaleY="43703">
        <dgm:presLayoutVars>
          <dgm:bulletEnabled val="1"/>
        </dgm:presLayoutVars>
      </dgm:prSet>
      <dgm:spPr/>
      <dgm:t>
        <a:bodyPr/>
        <a:lstStyle/>
        <a:p>
          <a:endParaRPr lang="ru-RU"/>
        </a:p>
      </dgm:t>
    </dgm:pt>
    <dgm:pt modelId="{96F6531E-D0CD-4E0A-83E5-372F3E79E278}" type="pres">
      <dgm:prSet presAssocID="{0E91AD25-6C4C-4B33-824B-0A9615919ABB}" presName="Name13" presStyleLbl="parChTrans1D2" presStyleIdx="7" presStyleCnt="8"/>
      <dgm:spPr/>
      <dgm:t>
        <a:bodyPr/>
        <a:lstStyle/>
        <a:p>
          <a:endParaRPr lang="ru-RU"/>
        </a:p>
      </dgm:t>
    </dgm:pt>
    <dgm:pt modelId="{14607B3B-7179-4E3F-B795-B134954F0637}" type="pres">
      <dgm:prSet presAssocID="{9356944B-96D4-46EA-9DE3-7506E0621D7B}" presName="childText" presStyleLbl="bgAcc1" presStyleIdx="7" presStyleCnt="8" custScaleX="157189" custScaleY="42629">
        <dgm:presLayoutVars>
          <dgm:bulletEnabled val="1"/>
        </dgm:presLayoutVars>
      </dgm:prSet>
      <dgm:spPr/>
      <dgm:t>
        <a:bodyPr/>
        <a:lstStyle/>
        <a:p>
          <a:endParaRPr lang="ru-RU"/>
        </a:p>
      </dgm:t>
    </dgm:pt>
  </dgm:ptLst>
  <dgm:cxnLst>
    <dgm:cxn modelId="{029C33FF-0F2D-4EA9-BA77-BD009919AA2A}" type="presOf" srcId="{C81476B9-F54C-42C2-A811-DDAADF00B556}" destId="{FED5796E-8935-4C79-B242-87E3B2D97F72}" srcOrd="0" destOrd="0" presId="urn:microsoft.com/office/officeart/2005/8/layout/hierarchy3"/>
    <dgm:cxn modelId="{F04B27AC-F9A0-4E29-ACAD-B8909E27FD1E}" type="presOf" srcId="{0E91AD25-6C4C-4B33-824B-0A9615919ABB}" destId="{96F6531E-D0CD-4E0A-83E5-372F3E79E278}" srcOrd="0" destOrd="0" presId="urn:microsoft.com/office/officeart/2005/8/layout/hierarchy3"/>
    <dgm:cxn modelId="{CB66518D-BE72-4C83-8788-85D0FF10C59A}" type="presOf" srcId="{143A52C5-D45F-4C51-8452-1EFA86C54D15}" destId="{64C6460E-753F-423E-A4D2-5E7C82624E28}" srcOrd="0" destOrd="0" presId="urn:microsoft.com/office/officeart/2005/8/layout/hierarchy3"/>
    <dgm:cxn modelId="{E979E183-D617-4355-B916-45DFE925CCB9}" type="presOf" srcId="{D2BA5DA1-5473-4345-BD2B-8B9CEBBAB0B4}" destId="{7966D119-E658-4A7D-8E72-3020CDA0F8FE}" srcOrd="0" destOrd="0" presId="urn:microsoft.com/office/officeart/2005/8/layout/hierarchy3"/>
    <dgm:cxn modelId="{26F4A1C9-D11D-4474-97BD-0A81C3576E8A}" srcId="{8159BC76-7837-47E7-B090-3759A428740B}" destId="{143A52C5-D45F-4C51-8452-1EFA86C54D15}" srcOrd="1" destOrd="0" parTransId="{5680AECD-7893-4362-AE37-955C92ABDFAF}" sibTransId="{297694D8-D8D5-4433-B875-D19E7E13EB20}"/>
    <dgm:cxn modelId="{CA3760C5-D181-4945-BC5E-1DF944F17FAB}" type="presOf" srcId="{B1D7D776-1D6B-4ECF-8E1B-434027FE6230}" destId="{23E8060B-7C9B-4E99-AA40-94D193AE1DE5}" srcOrd="0" destOrd="0" presId="urn:microsoft.com/office/officeart/2005/8/layout/hierarchy3"/>
    <dgm:cxn modelId="{3124972B-A6C9-4D07-9431-556CD893676A}" type="presOf" srcId="{8159BC76-7837-47E7-B090-3759A428740B}" destId="{6DCA76EA-2CC1-49CF-876D-8FAF0FFDF752}" srcOrd="0" destOrd="0" presId="urn:microsoft.com/office/officeart/2005/8/layout/hierarchy3"/>
    <dgm:cxn modelId="{ACFF35CC-2ACA-4A59-9E2D-28E5F32639C8}" srcId="{311F9B9A-C2CE-4305-8C10-5D072E8718B0}" destId="{B48ACADC-462B-4F61-99DF-7374CBCFBA18}" srcOrd="2" destOrd="0" parTransId="{1FE2F85F-C5BD-450A-922C-06B375FF5118}" sibTransId="{751A6BCA-54DE-4B6A-946F-888518CB74D1}"/>
    <dgm:cxn modelId="{1EF02637-7D8A-4C2A-941A-E21F9F91BF1A}" type="presOf" srcId="{85052CCF-0E94-4926-93C9-1F195D2B5190}" destId="{C8FD63F3-D6FC-4356-B838-B0DE51DAB345}" srcOrd="0" destOrd="0" presId="urn:microsoft.com/office/officeart/2005/8/layout/hierarchy3"/>
    <dgm:cxn modelId="{63A3ED33-FF0C-4D66-A701-323DFC4F148D}" type="presOf" srcId="{8159BC76-7837-47E7-B090-3759A428740B}" destId="{8E863222-7D5E-477A-B3A2-D2C487D6F4B3}" srcOrd="1" destOrd="0" presId="urn:microsoft.com/office/officeart/2005/8/layout/hierarchy3"/>
    <dgm:cxn modelId="{723C4950-938D-4407-A2E5-390270CC2CBE}" type="presOf" srcId="{2EBC7896-8836-4764-A16B-86B5570C6016}" destId="{FC7334CE-2135-4368-B90A-76ED95442949}" srcOrd="0" destOrd="0" presId="urn:microsoft.com/office/officeart/2005/8/layout/hierarchy3"/>
    <dgm:cxn modelId="{A9A5174E-4FE2-4045-834D-254AB008CDF9}" srcId="{C81476B9-F54C-42C2-A811-DDAADF00B556}" destId="{80991933-0FD3-44B5-9AF0-BA39FA775638}" srcOrd="0" destOrd="0" parTransId="{ED995804-FCD8-4560-82D5-56B1F747DDC9}" sibTransId="{FACCDC4A-76B0-462E-8922-EE5DC31DA453}"/>
    <dgm:cxn modelId="{A0236642-FFE9-4367-9F61-2149C857283E}" type="presOf" srcId="{E99C28EB-940A-4B63-B3FF-B50C9E1059EA}" destId="{64772943-FD69-48B3-9CCA-1659F4E52770}" srcOrd="0" destOrd="0" presId="urn:microsoft.com/office/officeart/2005/8/layout/hierarchy3"/>
    <dgm:cxn modelId="{F620C3ED-0B89-4512-A7F6-F895E85BCBF2}" type="presOf" srcId="{AF38FAA2-8FE0-4426-A298-C2A92892418C}" destId="{80FA2A5A-7B93-48FE-B1ED-44418A000E0B}" srcOrd="0" destOrd="0" presId="urn:microsoft.com/office/officeart/2005/8/layout/hierarchy3"/>
    <dgm:cxn modelId="{0E1C2680-76FC-4380-8174-93A3F7D8927E}" type="presOf" srcId="{C81476B9-F54C-42C2-A811-DDAADF00B556}" destId="{E75D7FF0-39F7-4B62-97E7-1B4430A41F31}" srcOrd="1" destOrd="0" presId="urn:microsoft.com/office/officeart/2005/8/layout/hierarchy3"/>
    <dgm:cxn modelId="{598BB812-8152-4205-8EC3-2438999832D3}" srcId="{B48ACADC-462B-4F61-99DF-7374CBCFBA18}" destId="{9356944B-96D4-46EA-9DE3-7506E0621D7B}" srcOrd="4" destOrd="0" parTransId="{0E91AD25-6C4C-4B33-824B-0A9615919ABB}" sibTransId="{8A0E6A42-C47F-4247-8DA3-52AEC9974D2C}"/>
    <dgm:cxn modelId="{93BB38F0-3C8F-42E8-9994-92B2977975EC}" type="presOf" srcId="{80991933-0FD3-44B5-9AF0-BA39FA775638}" destId="{5B676D5F-A9C9-4BF3-863E-401EFF697E08}" srcOrd="0" destOrd="0" presId="urn:microsoft.com/office/officeart/2005/8/layout/hierarchy3"/>
    <dgm:cxn modelId="{5001954A-FA8F-47A4-922F-F161DB03F318}" srcId="{B48ACADC-462B-4F61-99DF-7374CBCFBA18}" destId="{B1D7D776-1D6B-4ECF-8E1B-434027FE6230}" srcOrd="3" destOrd="0" parTransId="{F8279E4C-09E1-413A-AF7B-881721FFCCDF}" sibTransId="{4DC71B5D-6316-41CD-A7ED-FDE3C562F418}"/>
    <dgm:cxn modelId="{34CECA53-6042-4C46-A075-05CD6682EBE8}" type="presOf" srcId="{C6C4799A-FCB7-47AD-BBFB-FCD19BF1EB35}" destId="{55DFD34E-4AF0-40B7-A6AA-FABB69085DB6}" srcOrd="0" destOrd="0" presId="urn:microsoft.com/office/officeart/2005/8/layout/hierarchy3"/>
    <dgm:cxn modelId="{14F70E5B-65ED-4644-A4D0-7ABC901F2943}" type="presOf" srcId="{B48ACADC-462B-4F61-99DF-7374CBCFBA18}" destId="{087D9514-89D0-40E7-ACE2-22567A81DAD7}" srcOrd="1" destOrd="0" presId="urn:microsoft.com/office/officeart/2005/8/layout/hierarchy3"/>
    <dgm:cxn modelId="{E5F36261-DB23-4B2F-AE86-669BC0C75D38}" type="presOf" srcId="{563788C5-7857-4D2B-BB00-7CDAC8F0C183}" destId="{FA51263F-455F-4320-A4B7-FC56761D7E0A}" srcOrd="0" destOrd="0" presId="urn:microsoft.com/office/officeart/2005/8/layout/hierarchy3"/>
    <dgm:cxn modelId="{14DDA8DD-96FD-45D1-9992-3738300FE52E}" type="presOf" srcId="{ED995804-FCD8-4560-82D5-56B1F747DDC9}" destId="{3E1BDBE9-8026-446A-8426-8C1B97EA1D15}" srcOrd="0" destOrd="0" presId="urn:microsoft.com/office/officeart/2005/8/layout/hierarchy3"/>
    <dgm:cxn modelId="{1C25AE5E-CDAA-4B07-9285-C78A5E8679A9}" type="presOf" srcId="{B48ACADC-462B-4F61-99DF-7374CBCFBA18}" destId="{A8568B51-99C4-4F32-998E-74A8FD7BA089}" srcOrd="0" destOrd="0" presId="urn:microsoft.com/office/officeart/2005/8/layout/hierarchy3"/>
    <dgm:cxn modelId="{A6337E14-4087-44EE-AA5B-0773BA123D23}" type="presOf" srcId="{311F9B9A-C2CE-4305-8C10-5D072E8718B0}" destId="{6C2A1BC0-94BF-4921-8B3C-7F709D439F45}" srcOrd="0" destOrd="0" presId="urn:microsoft.com/office/officeart/2005/8/layout/hierarchy3"/>
    <dgm:cxn modelId="{13A7ABB2-B888-4C36-B5A2-7F57995DCDCE}" srcId="{311F9B9A-C2CE-4305-8C10-5D072E8718B0}" destId="{C81476B9-F54C-42C2-A811-DDAADF00B556}" srcOrd="0" destOrd="0" parTransId="{C5C887FD-FCB2-4018-A21A-8E1ECF043EA0}" sibTransId="{B5C3B6B8-A67D-4D90-B231-F67271233184}"/>
    <dgm:cxn modelId="{B17E3A03-7163-4DBD-8BFF-C49DECC7503A}" srcId="{311F9B9A-C2CE-4305-8C10-5D072E8718B0}" destId="{8159BC76-7837-47E7-B090-3759A428740B}" srcOrd="1" destOrd="0" parTransId="{46A446FD-100F-4D62-AB65-E0CEB1CDF2CE}" sibTransId="{B669C3CC-2DAD-4AD6-9D76-C1727B5F579C}"/>
    <dgm:cxn modelId="{079A1632-6616-4CC9-B6AF-24D20219DCF8}" type="presOf" srcId="{A1713337-5B83-4892-B084-519F90535114}" destId="{DC38A6EB-2F18-4BFB-9BB2-EB5D75840292}" srcOrd="0" destOrd="0" presId="urn:microsoft.com/office/officeart/2005/8/layout/hierarchy3"/>
    <dgm:cxn modelId="{9D9CA836-97DC-4C0A-BE6C-CD07E6011B7D}" srcId="{B48ACADC-462B-4F61-99DF-7374CBCFBA18}" destId="{A1713337-5B83-4892-B084-519F90535114}" srcOrd="1" destOrd="0" parTransId="{D2BA5DA1-5473-4345-BD2B-8B9CEBBAB0B4}" sibTransId="{87D43B08-869C-45B4-8782-6E494D95E404}"/>
    <dgm:cxn modelId="{45CA8AE5-C693-46A6-A951-746A4B9C8BBE}" type="presOf" srcId="{9356944B-96D4-46EA-9DE3-7506E0621D7B}" destId="{14607B3B-7179-4E3F-B795-B134954F0637}" srcOrd="0" destOrd="0" presId="urn:microsoft.com/office/officeart/2005/8/layout/hierarchy3"/>
    <dgm:cxn modelId="{34BE04A9-C57C-4879-9EAD-1AF26C3D9516}" type="presOf" srcId="{F8279E4C-09E1-413A-AF7B-881721FFCCDF}" destId="{278E1210-E2E3-4CEF-BC62-AB4690D4A399}" srcOrd="0" destOrd="0" presId="urn:microsoft.com/office/officeart/2005/8/layout/hierarchy3"/>
    <dgm:cxn modelId="{144CFCC4-3981-4E69-B07D-434659EAAFC8}" srcId="{B48ACADC-462B-4F61-99DF-7374CBCFBA18}" destId="{85052CCF-0E94-4926-93C9-1F195D2B5190}" srcOrd="2" destOrd="0" parTransId="{E99C28EB-940A-4B63-B3FF-B50C9E1059EA}" sibTransId="{1B4CA0C0-8E26-4DCB-8447-78228A790F53}"/>
    <dgm:cxn modelId="{F4784944-40B7-46B2-AC6D-328D62D71BC1}" srcId="{8159BC76-7837-47E7-B090-3759A428740B}" destId="{2EBC7896-8836-4764-A16B-86B5570C6016}" srcOrd="0" destOrd="0" parTransId="{C6C4799A-FCB7-47AD-BBFB-FCD19BF1EB35}" sibTransId="{98DD08EE-11D3-4D99-8564-FA74C5D009B5}"/>
    <dgm:cxn modelId="{738EBE0C-DD1C-4460-814E-99A6C358E8C8}" srcId="{B48ACADC-462B-4F61-99DF-7374CBCFBA18}" destId="{AF38FAA2-8FE0-4426-A298-C2A92892418C}" srcOrd="0" destOrd="0" parTransId="{563788C5-7857-4D2B-BB00-7CDAC8F0C183}" sibTransId="{F93A1FA9-81D6-4A0C-AC7C-25223DB3D2FE}"/>
    <dgm:cxn modelId="{8DE1783C-8634-4BAB-AC9C-28266273BF5B}" type="presOf" srcId="{5680AECD-7893-4362-AE37-955C92ABDFAF}" destId="{33ADE814-492F-4EC8-9D74-79B61DAF7DCD}" srcOrd="0" destOrd="0" presId="urn:microsoft.com/office/officeart/2005/8/layout/hierarchy3"/>
    <dgm:cxn modelId="{5AF45C00-862B-4DB0-B7C7-9F98FCA383A6}" type="presParOf" srcId="{6C2A1BC0-94BF-4921-8B3C-7F709D439F45}" destId="{C14F51CA-A1E8-4112-A6A1-C33463FCD86B}" srcOrd="0" destOrd="0" presId="urn:microsoft.com/office/officeart/2005/8/layout/hierarchy3"/>
    <dgm:cxn modelId="{7E81150B-CA49-4CB3-A65B-07D72DDB8702}" type="presParOf" srcId="{C14F51CA-A1E8-4112-A6A1-C33463FCD86B}" destId="{10496B1F-31D7-4C11-81B4-FE116F265E0E}" srcOrd="0" destOrd="0" presId="urn:microsoft.com/office/officeart/2005/8/layout/hierarchy3"/>
    <dgm:cxn modelId="{1509F0BE-7F49-4240-A849-5A90C3D989D6}" type="presParOf" srcId="{10496B1F-31D7-4C11-81B4-FE116F265E0E}" destId="{FED5796E-8935-4C79-B242-87E3B2D97F72}" srcOrd="0" destOrd="0" presId="urn:microsoft.com/office/officeart/2005/8/layout/hierarchy3"/>
    <dgm:cxn modelId="{C6CE82D4-B505-4E78-9ED5-E86FDC5F29F4}" type="presParOf" srcId="{10496B1F-31D7-4C11-81B4-FE116F265E0E}" destId="{E75D7FF0-39F7-4B62-97E7-1B4430A41F31}" srcOrd="1" destOrd="0" presId="urn:microsoft.com/office/officeart/2005/8/layout/hierarchy3"/>
    <dgm:cxn modelId="{03AB0EA9-C11B-43A0-B990-5202E1344E2F}" type="presParOf" srcId="{C14F51CA-A1E8-4112-A6A1-C33463FCD86B}" destId="{63F859DC-1FF9-4501-A2FF-9E41F856BEB8}" srcOrd="1" destOrd="0" presId="urn:microsoft.com/office/officeart/2005/8/layout/hierarchy3"/>
    <dgm:cxn modelId="{9333BCAE-5769-486C-93F2-EDDA81BFBDC1}" type="presParOf" srcId="{63F859DC-1FF9-4501-A2FF-9E41F856BEB8}" destId="{3E1BDBE9-8026-446A-8426-8C1B97EA1D15}" srcOrd="0" destOrd="0" presId="urn:microsoft.com/office/officeart/2005/8/layout/hierarchy3"/>
    <dgm:cxn modelId="{1DBFA717-D191-4404-AF57-8E4D720AEA84}" type="presParOf" srcId="{63F859DC-1FF9-4501-A2FF-9E41F856BEB8}" destId="{5B676D5F-A9C9-4BF3-863E-401EFF697E08}" srcOrd="1" destOrd="0" presId="urn:microsoft.com/office/officeart/2005/8/layout/hierarchy3"/>
    <dgm:cxn modelId="{96B71D01-229A-48EE-839A-8EAB8FABF9A5}" type="presParOf" srcId="{6C2A1BC0-94BF-4921-8B3C-7F709D439F45}" destId="{A18F5320-B27D-4D25-AF74-44296B23E330}" srcOrd="1" destOrd="0" presId="urn:microsoft.com/office/officeart/2005/8/layout/hierarchy3"/>
    <dgm:cxn modelId="{127923B1-60B9-42BF-BC45-DE5F3C44E057}" type="presParOf" srcId="{A18F5320-B27D-4D25-AF74-44296B23E330}" destId="{7ED93C12-738A-4FEA-B278-D1D12E6BE736}" srcOrd="0" destOrd="0" presId="urn:microsoft.com/office/officeart/2005/8/layout/hierarchy3"/>
    <dgm:cxn modelId="{4572DC37-1639-4254-88A5-A72E268BCF6D}" type="presParOf" srcId="{7ED93C12-738A-4FEA-B278-D1D12E6BE736}" destId="{6DCA76EA-2CC1-49CF-876D-8FAF0FFDF752}" srcOrd="0" destOrd="0" presId="urn:microsoft.com/office/officeart/2005/8/layout/hierarchy3"/>
    <dgm:cxn modelId="{767B6503-6360-44D4-A909-233E9949D185}" type="presParOf" srcId="{7ED93C12-738A-4FEA-B278-D1D12E6BE736}" destId="{8E863222-7D5E-477A-B3A2-D2C487D6F4B3}" srcOrd="1" destOrd="0" presId="urn:microsoft.com/office/officeart/2005/8/layout/hierarchy3"/>
    <dgm:cxn modelId="{42838BB9-DFDB-4178-A33B-24C47D6D15DD}" type="presParOf" srcId="{A18F5320-B27D-4D25-AF74-44296B23E330}" destId="{24DC55DE-E044-4FBD-81E7-548D2C7E80DB}" srcOrd="1" destOrd="0" presId="urn:microsoft.com/office/officeart/2005/8/layout/hierarchy3"/>
    <dgm:cxn modelId="{16164EE4-C432-4192-A203-BC2D8BCEAA53}" type="presParOf" srcId="{24DC55DE-E044-4FBD-81E7-548D2C7E80DB}" destId="{55DFD34E-4AF0-40B7-A6AA-FABB69085DB6}" srcOrd="0" destOrd="0" presId="urn:microsoft.com/office/officeart/2005/8/layout/hierarchy3"/>
    <dgm:cxn modelId="{6C88ABB0-A930-43CE-9B9D-74CBAFF3AA80}" type="presParOf" srcId="{24DC55DE-E044-4FBD-81E7-548D2C7E80DB}" destId="{FC7334CE-2135-4368-B90A-76ED95442949}" srcOrd="1" destOrd="0" presId="urn:microsoft.com/office/officeart/2005/8/layout/hierarchy3"/>
    <dgm:cxn modelId="{897B7613-87C8-48E3-A910-51A24DE16FBC}" type="presParOf" srcId="{24DC55DE-E044-4FBD-81E7-548D2C7E80DB}" destId="{33ADE814-492F-4EC8-9D74-79B61DAF7DCD}" srcOrd="2" destOrd="0" presId="urn:microsoft.com/office/officeart/2005/8/layout/hierarchy3"/>
    <dgm:cxn modelId="{A05F26A8-1206-4DA2-8500-491BD6CBE076}" type="presParOf" srcId="{24DC55DE-E044-4FBD-81E7-548D2C7E80DB}" destId="{64C6460E-753F-423E-A4D2-5E7C82624E28}" srcOrd="3" destOrd="0" presId="urn:microsoft.com/office/officeart/2005/8/layout/hierarchy3"/>
    <dgm:cxn modelId="{AA16AC98-6F63-46B2-88F1-D7A9C9AFF061}" type="presParOf" srcId="{6C2A1BC0-94BF-4921-8B3C-7F709D439F45}" destId="{3D3389EC-740B-43C7-9678-B3F8D311A5F7}" srcOrd="2" destOrd="0" presId="urn:microsoft.com/office/officeart/2005/8/layout/hierarchy3"/>
    <dgm:cxn modelId="{E5AD9286-A67E-4F35-8166-1FF36DF3B734}" type="presParOf" srcId="{3D3389EC-740B-43C7-9678-B3F8D311A5F7}" destId="{8BBF2B80-D2B6-4400-9BE6-5B38EDD3026A}" srcOrd="0" destOrd="0" presId="urn:microsoft.com/office/officeart/2005/8/layout/hierarchy3"/>
    <dgm:cxn modelId="{D0C365B1-DE96-4802-A6BE-B81A0ACE9AE8}" type="presParOf" srcId="{8BBF2B80-D2B6-4400-9BE6-5B38EDD3026A}" destId="{A8568B51-99C4-4F32-998E-74A8FD7BA089}" srcOrd="0" destOrd="0" presId="urn:microsoft.com/office/officeart/2005/8/layout/hierarchy3"/>
    <dgm:cxn modelId="{21DDF14B-4D9F-4980-95A4-3CFD077F6E5B}" type="presParOf" srcId="{8BBF2B80-D2B6-4400-9BE6-5B38EDD3026A}" destId="{087D9514-89D0-40E7-ACE2-22567A81DAD7}" srcOrd="1" destOrd="0" presId="urn:microsoft.com/office/officeart/2005/8/layout/hierarchy3"/>
    <dgm:cxn modelId="{8E2D4D50-2AAA-43F7-8218-43568E6403EE}" type="presParOf" srcId="{3D3389EC-740B-43C7-9678-B3F8D311A5F7}" destId="{8D734017-5CB1-474D-A5E7-D2458B5404CA}" srcOrd="1" destOrd="0" presId="urn:microsoft.com/office/officeart/2005/8/layout/hierarchy3"/>
    <dgm:cxn modelId="{3E01DD02-CCF4-47BE-AC86-0C0E6B6EF349}" type="presParOf" srcId="{8D734017-5CB1-474D-A5E7-D2458B5404CA}" destId="{FA51263F-455F-4320-A4B7-FC56761D7E0A}" srcOrd="0" destOrd="0" presId="urn:microsoft.com/office/officeart/2005/8/layout/hierarchy3"/>
    <dgm:cxn modelId="{00AB0E59-275C-4C4F-9095-272513F6F63F}" type="presParOf" srcId="{8D734017-5CB1-474D-A5E7-D2458B5404CA}" destId="{80FA2A5A-7B93-48FE-B1ED-44418A000E0B}" srcOrd="1" destOrd="0" presId="urn:microsoft.com/office/officeart/2005/8/layout/hierarchy3"/>
    <dgm:cxn modelId="{17CC9F6F-3C72-4115-8A18-078FD6791A88}" type="presParOf" srcId="{8D734017-5CB1-474D-A5E7-D2458B5404CA}" destId="{7966D119-E658-4A7D-8E72-3020CDA0F8FE}" srcOrd="2" destOrd="0" presId="urn:microsoft.com/office/officeart/2005/8/layout/hierarchy3"/>
    <dgm:cxn modelId="{A8FACBEF-745E-40D6-A524-4DD1A667210A}" type="presParOf" srcId="{8D734017-5CB1-474D-A5E7-D2458B5404CA}" destId="{DC38A6EB-2F18-4BFB-9BB2-EB5D75840292}" srcOrd="3" destOrd="0" presId="urn:microsoft.com/office/officeart/2005/8/layout/hierarchy3"/>
    <dgm:cxn modelId="{CA5FC9CC-F916-4159-A601-04ED589A60CB}" type="presParOf" srcId="{8D734017-5CB1-474D-A5E7-D2458B5404CA}" destId="{64772943-FD69-48B3-9CCA-1659F4E52770}" srcOrd="4" destOrd="0" presId="urn:microsoft.com/office/officeart/2005/8/layout/hierarchy3"/>
    <dgm:cxn modelId="{0AC8E59D-3D76-48DB-A24B-EB89D3A52CC7}" type="presParOf" srcId="{8D734017-5CB1-474D-A5E7-D2458B5404CA}" destId="{C8FD63F3-D6FC-4356-B838-B0DE51DAB345}" srcOrd="5" destOrd="0" presId="urn:microsoft.com/office/officeart/2005/8/layout/hierarchy3"/>
    <dgm:cxn modelId="{83D10843-8244-4151-994D-7E710A4BC5DB}" type="presParOf" srcId="{8D734017-5CB1-474D-A5E7-D2458B5404CA}" destId="{278E1210-E2E3-4CEF-BC62-AB4690D4A399}" srcOrd="6" destOrd="0" presId="urn:microsoft.com/office/officeart/2005/8/layout/hierarchy3"/>
    <dgm:cxn modelId="{1DCDEA44-1A2D-4D22-B880-E5C30D15D8BB}" type="presParOf" srcId="{8D734017-5CB1-474D-A5E7-D2458B5404CA}" destId="{23E8060B-7C9B-4E99-AA40-94D193AE1DE5}" srcOrd="7" destOrd="0" presId="urn:microsoft.com/office/officeart/2005/8/layout/hierarchy3"/>
    <dgm:cxn modelId="{63ED2324-25F9-41DF-99E8-C07136E0FEAD}" type="presParOf" srcId="{8D734017-5CB1-474D-A5E7-D2458B5404CA}" destId="{96F6531E-D0CD-4E0A-83E5-372F3E79E278}" srcOrd="8" destOrd="0" presId="urn:microsoft.com/office/officeart/2005/8/layout/hierarchy3"/>
    <dgm:cxn modelId="{7966713D-3C48-41A7-ABEC-CC2D69DE9A11}" type="presParOf" srcId="{8D734017-5CB1-474D-A5E7-D2458B5404CA}" destId="{14607B3B-7179-4E3F-B795-B134954F0637}" srcOrd="9"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0E1615-7BF9-4145-A75E-A6D73211CFD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BF979B63-D71B-467E-8146-BFF32AF4EA68}">
      <dgm:prSet phldrT="[Text]"/>
      <dgm:spPr>
        <a:solidFill>
          <a:srgbClr val="00B0F0"/>
        </a:solidFill>
      </dgm:spPr>
      <dgm:t>
        <a:bodyPr/>
        <a:lstStyle/>
        <a:p>
          <a:r>
            <a:rPr lang="en-US" dirty="0" smtClean="0"/>
            <a:t>On Demand</a:t>
          </a:r>
          <a:endParaRPr lang="ru-RU" dirty="0"/>
        </a:p>
      </dgm:t>
    </dgm:pt>
    <dgm:pt modelId="{2CB2DF58-2EA7-44D9-9FF4-480CF6C18B91}" type="parTrans" cxnId="{B1517227-0A9D-4C73-91EB-52EF0B738BBD}">
      <dgm:prSet/>
      <dgm:spPr/>
      <dgm:t>
        <a:bodyPr/>
        <a:lstStyle/>
        <a:p>
          <a:endParaRPr lang="ru-RU"/>
        </a:p>
      </dgm:t>
    </dgm:pt>
    <dgm:pt modelId="{7C36C8D0-3298-486F-9339-C20DFE66A958}" type="sibTrans" cxnId="{B1517227-0A9D-4C73-91EB-52EF0B738BBD}">
      <dgm:prSet/>
      <dgm:spPr/>
      <dgm:t>
        <a:bodyPr/>
        <a:lstStyle/>
        <a:p>
          <a:endParaRPr lang="ru-RU"/>
        </a:p>
      </dgm:t>
    </dgm:pt>
    <dgm:pt modelId="{A228212D-12E3-4FF3-9D70-F3F3B39AD737}">
      <dgm:prSet phldrT="[Text]"/>
      <dgm:spPr>
        <a:solidFill>
          <a:srgbClr val="00B0F0"/>
        </a:solidFill>
      </dgm:spPr>
      <dgm:t>
        <a:bodyPr/>
        <a:lstStyle/>
        <a:p>
          <a:r>
            <a:rPr lang="en-US" dirty="0" smtClean="0"/>
            <a:t>Continuous</a:t>
          </a:r>
          <a:endParaRPr lang="ru-RU" dirty="0"/>
        </a:p>
      </dgm:t>
    </dgm:pt>
    <dgm:pt modelId="{E318CE23-86B2-48CB-98B6-10983563CA4E}" type="parTrans" cxnId="{4D3FAE46-4132-4572-9FAF-AE50AC0590F7}">
      <dgm:prSet/>
      <dgm:spPr/>
      <dgm:t>
        <a:bodyPr/>
        <a:lstStyle/>
        <a:p>
          <a:endParaRPr lang="ru-RU"/>
        </a:p>
      </dgm:t>
    </dgm:pt>
    <dgm:pt modelId="{4094254E-AC98-4C02-9E2E-0AE59DAA0413}" type="sibTrans" cxnId="{4D3FAE46-4132-4572-9FAF-AE50AC0590F7}">
      <dgm:prSet/>
      <dgm:spPr/>
      <dgm:t>
        <a:bodyPr/>
        <a:lstStyle/>
        <a:p>
          <a:endParaRPr lang="ru-RU"/>
        </a:p>
      </dgm:t>
    </dgm:pt>
    <dgm:pt modelId="{5C86EAE4-8E28-46FF-A7FC-F51240F6354A}">
      <dgm:prSet phldrT="[Text]"/>
      <dgm:spPr>
        <a:solidFill>
          <a:srgbClr val="00B0F0"/>
        </a:solidFill>
      </dgm:spPr>
      <dgm:t>
        <a:bodyPr/>
        <a:lstStyle/>
        <a:p>
          <a:r>
            <a:rPr lang="en-US" dirty="0" smtClean="0"/>
            <a:t>Schedule</a:t>
          </a:r>
          <a:endParaRPr lang="ru-RU" dirty="0"/>
        </a:p>
      </dgm:t>
    </dgm:pt>
    <dgm:pt modelId="{719AFFD3-DA22-4B0A-BADB-F662397A15C8}" type="parTrans" cxnId="{3CF804A6-4BE0-4AFD-9B72-A558ACD484BA}">
      <dgm:prSet/>
      <dgm:spPr/>
      <dgm:t>
        <a:bodyPr/>
        <a:lstStyle/>
        <a:p>
          <a:endParaRPr lang="ru-RU"/>
        </a:p>
      </dgm:t>
    </dgm:pt>
    <dgm:pt modelId="{F52A8FB6-B366-4D5A-B6BE-23F480E7AA05}" type="sibTrans" cxnId="{3CF804A6-4BE0-4AFD-9B72-A558ACD484BA}">
      <dgm:prSet/>
      <dgm:spPr/>
      <dgm:t>
        <a:bodyPr/>
        <a:lstStyle/>
        <a:p>
          <a:endParaRPr lang="ru-RU"/>
        </a:p>
      </dgm:t>
    </dgm:pt>
    <dgm:pt modelId="{1112E6CE-433E-4C8B-8E46-84CAE7DCB678}" type="pres">
      <dgm:prSet presAssocID="{B80E1615-7BF9-4145-A75E-A6D73211CFDB}" presName="diagram" presStyleCnt="0">
        <dgm:presLayoutVars>
          <dgm:dir/>
          <dgm:resizeHandles val="exact"/>
        </dgm:presLayoutVars>
      </dgm:prSet>
      <dgm:spPr/>
      <dgm:t>
        <a:bodyPr/>
        <a:lstStyle/>
        <a:p>
          <a:endParaRPr lang="ru-RU"/>
        </a:p>
      </dgm:t>
    </dgm:pt>
    <dgm:pt modelId="{86509580-6736-4725-8811-77ACA6EC24EC}" type="pres">
      <dgm:prSet presAssocID="{BF979B63-D71B-467E-8146-BFF32AF4EA68}" presName="node" presStyleLbl="node1" presStyleIdx="0" presStyleCnt="3" custScaleX="89271" custScaleY="39816">
        <dgm:presLayoutVars>
          <dgm:bulletEnabled val="1"/>
        </dgm:presLayoutVars>
      </dgm:prSet>
      <dgm:spPr/>
      <dgm:t>
        <a:bodyPr/>
        <a:lstStyle/>
        <a:p>
          <a:endParaRPr lang="ru-RU"/>
        </a:p>
      </dgm:t>
    </dgm:pt>
    <dgm:pt modelId="{71159346-C6AC-45FE-9E2F-3BC4DA1DCC95}" type="pres">
      <dgm:prSet presAssocID="{7C36C8D0-3298-486F-9339-C20DFE66A958}" presName="sibTrans" presStyleCnt="0"/>
      <dgm:spPr/>
    </dgm:pt>
    <dgm:pt modelId="{40F8FAFE-ABB1-4229-8A15-43D1591A862E}" type="pres">
      <dgm:prSet presAssocID="{A228212D-12E3-4FF3-9D70-F3F3B39AD737}" presName="node" presStyleLbl="node1" presStyleIdx="1" presStyleCnt="3" custScaleX="94294" custScaleY="39816" custLinFactNeighborX="-280" custLinFactNeighborY="-465">
        <dgm:presLayoutVars>
          <dgm:bulletEnabled val="1"/>
        </dgm:presLayoutVars>
      </dgm:prSet>
      <dgm:spPr/>
      <dgm:t>
        <a:bodyPr/>
        <a:lstStyle/>
        <a:p>
          <a:endParaRPr lang="ru-RU"/>
        </a:p>
      </dgm:t>
    </dgm:pt>
    <dgm:pt modelId="{5BF804B0-3581-4676-998D-A30ABE3161DD}" type="pres">
      <dgm:prSet presAssocID="{4094254E-AC98-4C02-9E2E-0AE59DAA0413}" presName="sibTrans" presStyleCnt="0"/>
      <dgm:spPr/>
    </dgm:pt>
    <dgm:pt modelId="{7C417A46-2C37-4B80-A770-B55CFAE703F5}" type="pres">
      <dgm:prSet presAssocID="{5C86EAE4-8E28-46FF-A7FC-F51240F6354A}" presName="node" presStyleLbl="node1" presStyleIdx="2" presStyleCnt="3" custScaleY="39816" custLinFactNeighborX="185" custLinFactNeighborY="-1653">
        <dgm:presLayoutVars>
          <dgm:bulletEnabled val="1"/>
        </dgm:presLayoutVars>
      </dgm:prSet>
      <dgm:spPr/>
      <dgm:t>
        <a:bodyPr/>
        <a:lstStyle/>
        <a:p>
          <a:endParaRPr lang="ru-RU"/>
        </a:p>
      </dgm:t>
    </dgm:pt>
  </dgm:ptLst>
  <dgm:cxnLst>
    <dgm:cxn modelId="{86651749-A756-4E79-85C3-F429F3F982F9}" type="presOf" srcId="{BF979B63-D71B-467E-8146-BFF32AF4EA68}" destId="{86509580-6736-4725-8811-77ACA6EC24EC}" srcOrd="0" destOrd="0" presId="urn:microsoft.com/office/officeart/2005/8/layout/default"/>
    <dgm:cxn modelId="{4BEB5306-DE86-4512-B4F9-EA783EFB43BC}" type="presOf" srcId="{5C86EAE4-8E28-46FF-A7FC-F51240F6354A}" destId="{7C417A46-2C37-4B80-A770-B55CFAE703F5}" srcOrd="0" destOrd="0" presId="urn:microsoft.com/office/officeart/2005/8/layout/default"/>
    <dgm:cxn modelId="{3CF804A6-4BE0-4AFD-9B72-A558ACD484BA}" srcId="{B80E1615-7BF9-4145-A75E-A6D73211CFDB}" destId="{5C86EAE4-8E28-46FF-A7FC-F51240F6354A}" srcOrd="2" destOrd="0" parTransId="{719AFFD3-DA22-4B0A-BADB-F662397A15C8}" sibTransId="{F52A8FB6-B366-4D5A-B6BE-23F480E7AA05}"/>
    <dgm:cxn modelId="{E3D72D0B-5708-4883-ACB3-7BD63FCE3501}" type="presOf" srcId="{A228212D-12E3-4FF3-9D70-F3F3B39AD737}" destId="{40F8FAFE-ABB1-4229-8A15-43D1591A862E}" srcOrd="0" destOrd="0" presId="urn:microsoft.com/office/officeart/2005/8/layout/default"/>
    <dgm:cxn modelId="{B1517227-0A9D-4C73-91EB-52EF0B738BBD}" srcId="{B80E1615-7BF9-4145-A75E-A6D73211CFDB}" destId="{BF979B63-D71B-467E-8146-BFF32AF4EA68}" srcOrd="0" destOrd="0" parTransId="{2CB2DF58-2EA7-44D9-9FF4-480CF6C18B91}" sibTransId="{7C36C8D0-3298-486F-9339-C20DFE66A958}"/>
    <dgm:cxn modelId="{4D3FAE46-4132-4572-9FAF-AE50AC0590F7}" srcId="{B80E1615-7BF9-4145-A75E-A6D73211CFDB}" destId="{A228212D-12E3-4FF3-9D70-F3F3B39AD737}" srcOrd="1" destOrd="0" parTransId="{E318CE23-86B2-48CB-98B6-10983563CA4E}" sibTransId="{4094254E-AC98-4C02-9E2E-0AE59DAA0413}"/>
    <dgm:cxn modelId="{86791D7B-BAF8-4043-9C91-47D3562AF217}" type="presOf" srcId="{B80E1615-7BF9-4145-A75E-A6D73211CFDB}" destId="{1112E6CE-433E-4C8B-8E46-84CAE7DCB678}" srcOrd="0" destOrd="0" presId="urn:microsoft.com/office/officeart/2005/8/layout/default"/>
    <dgm:cxn modelId="{484F54AF-D502-4603-B2FE-0BB460DDF3CE}" type="presParOf" srcId="{1112E6CE-433E-4C8B-8E46-84CAE7DCB678}" destId="{86509580-6736-4725-8811-77ACA6EC24EC}" srcOrd="0" destOrd="0" presId="urn:microsoft.com/office/officeart/2005/8/layout/default"/>
    <dgm:cxn modelId="{1C24AEF9-A628-4285-8266-1216896561A0}" type="presParOf" srcId="{1112E6CE-433E-4C8B-8E46-84CAE7DCB678}" destId="{71159346-C6AC-45FE-9E2F-3BC4DA1DCC95}" srcOrd="1" destOrd="0" presId="urn:microsoft.com/office/officeart/2005/8/layout/default"/>
    <dgm:cxn modelId="{FAFED1F2-5AF7-4C46-B4B1-C83F4718364E}" type="presParOf" srcId="{1112E6CE-433E-4C8B-8E46-84CAE7DCB678}" destId="{40F8FAFE-ABB1-4229-8A15-43D1591A862E}" srcOrd="2" destOrd="0" presId="urn:microsoft.com/office/officeart/2005/8/layout/default"/>
    <dgm:cxn modelId="{0EA2D783-D4DD-4157-86D6-E8ECA7ADCA5A}" type="presParOf" srcId="{1112E6CE-433E-4C8B-8E46-84CAE7DCB678}" destId="{5BF804B0-3581-4676-998D-A30ABE3161DD}" srcOrd="3" destOrd="0" presId="urn:microsoft.com/office/officeart/2005/8/layout/default"/>
    <dgm:cxn modelId="{6487A6D4-5561-49CE-9DFF-A621FC479033}" type="presParOf" srcId="{1112E6CE-433E-4C8B-8E46-84CAE7DCB678}" destId="{7C417A46-2C37-4B80-A770-B55CFAE703F5}"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09580-6736-4725-8811-77ACA6EC24EC}">
      <dsp:nvSpPr>
        <dsp:cNvPr id="0" name=""/>
        <dsp:cNvSpPr/>
      </dsp:nvSpPr>
      <dsp:spPr>
        <a:xfrm>
          <a:off x="99" y="295141"/>
          <a:ext cx="2272716" cy="608196"/>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On Demand</a:t>
          </a:r>
          <a:endParaRPr lang="ru-RU" sz="2900" kern="1200" dirty="0"/>
        </a:p>
      </dsp:txBody>
      <dsp:txXfrm>
        <a:off x="99" y="295141"/>
        <a:ext cx="2272716" cy="608196"/>
      </dsp:txXfrm>
    </dsp:sp>
    <dsp:sp modelId="{40F8FAFE-ABB1-4229-8A15-43D1591A862E}">
      <dsp:nvSpPr>
        <dsp:cNvPr id="0" name=""/>
        <dsp:cNvSpPr/>
      </dsp:nvSpPr>
      <dsp:spPr>
        <a:xfrm>
          <a:off x="2520273" y="288038"/>
          <a:ext cx="2400595" cy="608196"/>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Continuous</a:t>
          </a:r>
          <a:endParaRPr lang="ru-RU" sz="2900" kern="1200" dirty="0"/>
        </a:p>
      </dsp:txBody>
      <dsp:txXfrm>
        <a:off x="2520273" y="288038"/>
        <a:ext cx="2400595" cy="608196"/>
      </dsp:txXfrm>
    </dsp:sp>
    <dsp:sp modelId="{7C417A46-2C37-4B80-A770-B55CFAE703F5}">
      <dsp:nvSpPr>
        <dsp:cNvPr id="0" name=""/>
        <dsp:cNvSpPr/>
      </dsp:nvSpPr>
      <dsp:spPr>
        <a:xfrm>
          <a:off x="1195826" y="1132673"/>
          <a:ext cx="2545862" cy="608196"/>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Schedule</a:t>
          </a:r>
          <a:endParaRPr lang="ru-RU" sz="2900" kern="1200" dirty="0"/>
        </a:p>
      </dsp:txBody>
      <dsp:txXfrm>
        <a:off x="1195826" y="1132673"/>
        <a:ext cx="2545862" cy="6081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0.04347</cdr:x>
      <cdr:y>0.77744</cdr:y>
    </cdr:from>
    <cdr:to>
      <cdr:x>0.27534</cdr:x>
      <cdr:y>0.96585</cdr:y>
    </cdr:to>
    <cdr:sp macro="" textlink="">
      <cdr:nvSpPr>
        <cdr:cNvPr id="2" name="TextBox 1"/>
        <cdr:cNvSpPr txBox="1"/>
      </cdr:nvSpPr>
      <cdr:spPr>
        <a:xfrm xmlns:a="http://schemas.openxmlformats.org/drawingml/2006/main">
          <a:off x="432048" y="3773016"/>
          <a:ext cx="230425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200" dirty="0" smtClean="0"/>
            <a:t>68% of Users </a:t>
          </a:r>
        </a:p>
        <a:p xmlns:a="http://schemas.openxmlformats.org/drawingml/2006/main">
          <a:pPr algn="ctr"/>
          <a:r>
            <a:rPr lang="en-US" sz="2200" dirty="0" smtClean="0"/>
            <a:t>run apps in </a:t>
          </a:r>
          <a:r>
            <a:rPr lang="en-US" sz="2200" dirty="0" err="1" smtClean="0"/>
            <a:t>IaaS</a:t>
          </a:r>
          <a:endParaRPr lang="ru-RU" sz="2200" dirty="0"/>
        </a:p>
      </cdr:txBody>
    </cdr:sp>
  </cdr:relSizeAnchor>
  <cdr:relSizeAnchor xmlns:cdr="http://schemas.openxmlformats.org/drawingml/2006/chartDrawing">
    <cdr:from>
      <cdr:x>0.75355</cdr:x>
      <cdr:y>0.79228</cdr:y>
    </cdr:from>
    <cdr:to>
      <cdr:x>0.98541</cdr:x>
      <cdr:y>0.98069</cdr:y>
    </cdr:to>
    <cdr:sp macro="" textlink="">
      <cdr:nvSpPr>
        <cdr:cNvPr id="3" name="TextBox 1"/>
        <cdr:cNvSpPr txBox="1"/>
      </cdr:nvSpPr>
      <cdr:spPr>
        <a:xfrm xmlns:a="http://schemas.openxmlformats.org/drawingml/2006/main">
          <a:off x="7488832" y="3845024"/>
          <a:ext cx="2304256"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dirty="0" smtClean="0"/>
            <a:t>55% of Users </a:t>
          </a:r>
        </a:p>
        <a:p xmlns:a="http://schemas.openxmlformats.org/drawingml/2006/main">
          <a:pPr algn="ctr"/>
          <a:r>
            <a:rPr lang="en-US" sz="2200" dirty="0" smtClean="0"/>
            <a:t>run apps in </a:t>
          </a:r>
          <a:r>
            <a:rPr lang="en-US" sz="2200" dirty="0" err="1"/>
            <a:t>P</a:t>
          </a:r>
          <a:r>
            <a:rPr lang="en-US" sz="2200" dirty="0" err="1" smtClean="0"/>
            <a:t>aaS</a:t>
          </a:r>
          <a:endParaRPr lang="ru-RU" sz="2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902FD955-A95E-4E1E-A3B3-3491770D70E9}" type="datetimeFigureOut">
              <a:rPr lang="ru-RU" smtClean="0"/>
              <a:t>18.06.2015</a:t>
            </a:fld>
            <a:endParaRPr lang="ru-RU"/>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4285DA3A-8C73-49D6-B6BA-16531253A87E}" type="slidenum">
              <a:rPr lang="ru-RU" smtClean="0"/>
              <a:t>‹#›</a:t>
            </a:fld>
            <a:endParaRPr lang="ru-RU"/>
          </a:p>
        </p:txBody>
      </p:sp>
    </p:spTree>
    <p:extLst>
      <p:ext uri="{BB962C8B-B14F-4D97-AF65-F5344CB8AC3E}">
        <p14:creationId xmlns:p14="http://schemas.microsoft.com/office/powerpoint/2010/main" val="680655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C3402240-18E8-4BA6-A53E-7A1792A59EEC}" type="datetimeFigureOut">
              <a:rPr lang="en-US" smtClean="0"/>
              <a:pPr/>
              <a:t>6/18/2015</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4D78249E-5ACD-4E52-A408-9BB999BD2D41}" type="slidenum">
              <a:rPr lang="en-US" smtClean="0"/>
              <a:pPr/>
              <a:t>‹#›</a:t>
            </a:fld>
            <a:endParaRPr lang="en-US"/>
          </a:p>
        </p:txBody>
      </p:sp>
    </p:spTree>
    <p:extLst>
      <p:ext uri="{BB962C8B-B14F-4D97-AF65-F5344CB8AC3E}">
        <p14:creationId xmlns:p14="http://schemas.microsoft.com/office/powerpoint/2010/main" val="52322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zure.microsoft.com/en-us/documentation/articles/web-sites-custom-domain-name/"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azure.microsoft.com/en-us/documentation/articles/web-sites-configure-ssl-certificate/"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hanselman.com/blog/IntroducingWindowsAzureWebJobs.aspx"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zure.microsoft.com/en-us/documentation/articles/traffic-manager-overview/#nested-profil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p>
          <a:p>
            <a:endParaRPr lang="en-US" dirty="0" smtClean="0"/>
          </a:p>
          <a:p>
            <a:r>
              <a:rPr lang="ru-RU" dirty="0" smtClean="0"/>
              <a:t>Сленг:</a:t>
            </a:r>
          </a:p>
          <a:p>
            <a:r>
              <a:rPr lang="ru-RU" dirty="0" err="1" smtClean="0"/>
              <a:t>Вижла</a:t>
            </a:r>
            <a:r>
              <a:rPr lang="ru-RU" dirty="0" smtClean="0"/>
              <a:t>,</a:t>
            </a:r>
            <a:r>
              <a:rPr lang="ru-RU" baseline="0" dirty="0" smtClean="0"/>
              <a:t> </a:t>
            </a:r>
            <a:r>
              <a:rPr lang="ru-RU" baseline="0" dirty="0" err="1" smtClean="0"/>
              <a:t>засекьюрить</a:t>
            </a:r>
            <a:r>
              <a:rPr lang="ru-RU" baseline="0" dirty="0" smtClean="0"/>
              <a:t>, </a:t>
            </a:r>
            <a:r>
              <a:rPr lang="en-US" baseline="0" dirty="0" smtClean="0"/>
              <a:t>Services</a:t>
            </a:r>
            <a:endParaRPr lang="en-US"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a:t>
            </a:fld>
            <a:endParaRPr lang="en-US"/>
          </a:p>
        </p:txBody>
      </p:sp>
    </p:spTree>
    <p:extLst>
      <p:ext uri="{BB962C8B-B14F-4D97-AF65-F5344CB8AC3E}">
        <p14:creationId xmlns:p14="http://schemas.microsoft.com/office/powerpoint/2010/main" val="260499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from:</a:t>
            </a:r>
          </a:p>
          <a:p>
            <a:r>
              <a:rPr lang="en-US" dirty="0" smtClean="0"/>
              <a:t>http://assets.rightscale.com/uploads/pdfs/RightScale-2015-State-of-the-Cloud-Report.pdf</a:t>
            </a:r>
          </a:p>
          <a:p>
            <a:r>
              <a:rPr lang="en-US" dirty="0" smtClean="0"/>
              <a:t>http://www.rightscale.com/blog/cloud-industry-insights/cloud-computing-trends-2015-state-cloud-survey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 private cloud leading VMware</a:t>
            </a:r>
          </a:p>
          <a:p>
            <a:endParaRPr lang="en-US" dirty="0" smtClean="0"/>
          </a:p>
          <a:p>
            <a:r>
              <a:rPr lang="en-US" sz="1200" b="0" i="0" kern="1200" dirty="0" smtClean="0">
                <a:solidFill>
                  <a:schemeClr val="tx1"/>
                </a:solidFill>
                <a:effectLst/>
                <a:latin typeface="+mn-lt"/>
                <a:ea typeface="+mn-ea"/>
                <a:cs typeface="+mn-cs"/>
              </a:rPr>
              <a:t>In January 2015, </a:t>
            </a:r>
            <a:r>
              <a:rPr lang="en-US" sz="1200" b="0" i="0" kern="1200" dirty="0" err="1" smtClean="0">
                <a:solidFill>
                  <a:schemeClr val="tx1"/>
                </a:solidFill>
                <a:effectLst/>
                <a:latin typeface="+mn-lt"/>
                <a:ea typeface="+mn-ea"/>
                <a:cs typeface="+mn-cs"/>
              </a:rPr>
              <a:t>RightScale</a:t>
            </a:r>
            <a:r>
              <a:rPr lang="en-US" sz="1200" b="0" i="0" kern="1200" dirty="0" smtClean="0">
                <a:solidFill>
                  <a:schemeClr val="tx1"/>
                </a:solidFill>
                <a:effectLst/>
                <a:latin typeface="+mn-lt"/>
                <a:ea typeface="+mn-ea"/>
                <a:cs typeface="+mn-cs"/>
              </a:rPr>
              <a:t> conducted its fourth annual State of the Cloud Survey of the latest cloud computing trends, with a focus on infrastructure-as-a-service. The survey asked 930 IT professionals about their adoption of cloud infrastructure and related technologies. The respondents ranged from technical executives to managers and practitioners and represented organizations of varying sizes across many industries. The margin of error is 3.2 percent.</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Крупнее</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10</a:t>
            </a:fld>
            <a:endParaRPr lang="en-US"/>
          </a:p>
        </p:txBody>
      </p:sp>
    </p:spTree>
    <p:extLst>
      <p:ext uri="{BB962C8B-B14F-4D97-AF65-F5344CB8AC3E}">
        <p14:creationId xmlns:p14="http://schemas.microsoft.com/office/powerpoint/2010/main" val="4084131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private cloud leading VMware</a:t>
            </a:r>
          </a:p>
        </p:txBody>
      </p:sp>
      <p:sp>
        <p:nvSpPr>
          <p:cNvPr id="4" name="Slide Number Placeholder 3"/>
          <p:cNvSpPr>
            <a:spLocks noGrp="1"/>
          </p:cNvSpPr>
          <p:nvPr>
            <p:ph type="sldNum" sz="quarter" idx="10"/>
          </p:nvPr>
        </p:nvSpPr>
        <p:spPr/>
        <p:txBody>
          <a:bodyPr/>
          <a:lstStyle/>
          <a:p>
            <a:fld id="{4D78249E-5ACD-4E52-A408-9BB999BD2D41}" type="slidenum">
              <a:rPr lang="en-US" smtClean="0"/>
              <a:pPr/>
              <a:t>11</a:t>
            </a:fld>
            <a:endParaRPr lang="en-US"/>
          </a:p>
        </p:txBody>
      </p:sp>
    </p:spTree>
    <p:extLst>
      <p:ext uri="{BB962C8B-B14F-4D97-AF65-F5344CB8AC3E}">
        <p14:creationId xmlns:p14="http://schemas.microsoft.com/office/powerpoint/2010/main" val="3537061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12</a:t>
            </a:fld>
            <a:endParaRPr lang="en-US"/>
          </a:p>
        </p:txBody>
      </p:sp>
    </p:spTree>
    <p:extLst>
      <p:ext uri="{BB962C8B-B14F-4D97-AF65-F5344CB8AC3E}">
        <p14:creationId xmlns:p14="http://schemas.microsoft.com/office/powerpoint/2010/main" val="4173192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Which Windows Azure Cloud Architecture?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a:t>
            </a:r>
          </a:p>
          <a:p>
            <a:r>
              <a:rPr lang="en-US" dirty="0" smtClean="0"/>
              <a:t>http://blogs.msdn.com/b/hanuk/archive/2013/12/03/which-windows-azure-cloud-architecture-paas-or-iaas.aspx</a:t>
            </a:r>
          </a:p>
          <a:p>
            <a:endParaRPr lang="en-US" dirty="0" smtClean="0"/>
          </a:p>
          <a:p>
            <a:r>
              <a:rPr lang="en-US" sz="1200" b="1" i="0" kern="1200" dirty="0" smtClean="0">
                <a:solidFill>
                  <a:schemeClr val="tx1"/>
                </a:solidFill>
                <a:effectLst/>
                <a:latin typeface="+mn-lt"/>
                <a:ea typeface="+mn-ea"/>
                <a:cs typeface="+mn-cs"/>
              </a:rPr>
              <a:t>Platform as a Service - </a:t>
            </a:r>
            <a:r>
              <a:rPr lang="en-US" sz="1200" b="1" i="0" kern="1200" dirty="0" err="1" smtClean="0">
                <a:solidFill>
                  <a:schemeClr val="tx1"/>
                </a:solidFill>
                <a:effectLst/>
                <a:latin typeface="+mn-lt"/>
                <a:ea typeface="+mn-ea"/>
                <a:cs typeface="+mn-cs"/>
              </a:rPr>
              <a:t>PaaS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the self-service enabled compute service that provisions computing resources in terms of CPU, memory and volatile disk storage through resource descriptors provided at the deployment time. The unit of deployment in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an application package and its associated data.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characterized by the stateless compute nodes which will be complimented by a collection of managed services for accelerating the application delivery to the market. These managed services shown in the picture below are not unique to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as the same can be consumed inside an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hosted application.</a:t>
            </a:r>
          </a:p>
          <a:p>
            <a:r>
              <a:rPr lang="en-US" sz="1200" b="0" i="0" kern="1200" dirty="0" smtClean="0">
                <a:solidFill>
                  <a:schemeClr val="tx1"/>
                </a:solidFill>
                <a:effectLst/>
                <a:latin typeface="+mn-lt"/>
                <a:ea typeface="+mn-ea"/>
                <a:cs typeface="+mn-cs"/>
              </a:rPr>
              <a:t>Windows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available to application developers as Web Role and Worker Role abstractions deployed into a resource container titled Cloud Service. The role abstractions encapsulate a programming model and a deployment model aided by a resource descriptor which when combined provides complete metadata for design time deployment as well as run time operations. The Web Role presents ASP.NET programming model that is meant to be used as a template for spawning individual node instances of a web farm as dictated by the accompanying XML resource descriptor.</a:t>
            </a:r>
          </a:p>
          <a:p>
            <a:r>
              <a:rPr lang="en-US" sz="1200" b="0" i="0" kern="1200" dirty="0" smtClean="0">
                <a:solidFill>
                  <a:schemeClr val="tx1"/>
                </a:solidFill>
                <a:effectLst/>
                <a:latin typeface="+mn-lt"/>
                <a:ea typeface="+mn-ea"/>
                <a:cs typeface="+mn-cs"/>
              </a:rPr>
              <a:t>The Worker Role exposes a background processing programming model for implementing batch processing farms with the necessary resources described in the accompanying XML resource descriptor.</a:t>
            </a:r>
          </a:p>
          <a:p>
            <a:r>
              <a:rPr lang="en-US" sz="1200" b="0" i="0" kern="1200" dirty="0" smtClean="0">
                <a:solidFill>
                  <a:schemeClr val="tx1"/>
                </a:solidFill>
                <a:effectLst/>
                <a:latin typeface="+mn-lt"/>
                <a:ea typeface="+mn-ea"/>
                <a:cs typeface="+mn-cs"/>
              </a:rPr>
              <a:t>There are several variations of the above roles resulting from the customizations for meeting specific platform needs. Examples are: ASP.NET MVC4 Web Role, WCF Service Web Role, Cache Worker Role and Worker Role with Service Bus Queue. These custom roles at provisioning time will invariably be mapped to either a Web Role or a Worker Role.</a:t>
            </a:r>
          </a:p>
          <a:p>
            <a:r>
              <a:rPr lang="en-US" sz="1200" b="0" i="0" kern="1200" dirty="0" smtClean="0">
                <a:solidFill>
                  <a:schemeClr val="tx1"/>
                </a:solidFill>
                <a:effectLst/>
                <a:latin typeface="+mn-lt"/>
                <a:ea typeface="+mn-ea"/>
                <a:cs typeface="+mn-cs"/>
              </a:rPr>
              <a:t>Web Role, Worker Role and Cloud Service collectively presents a design time sand box which by default constrains developers from taking hard dependencies on the underlying OS environment. Because of the low surface area between the deployed application and the OS, system software upgrades and security patches by Windows Azure is totally opaque to the application. Automated server maintenance presents a tangible </a:t>
            </a:r>
            <a:r>
              <a:rPr lang="en-US" sz="1200" b="0" i="0" kern="1200" dirty="0" err="1" smtClean="0">
                <a:solidFill>
                  <a:schemeClr val="tx1"/>
                </a:solidFill>
                <a:effectLst/>
                <a:latin typeface="+mn-lt"/>
                <a:ea typeface="+mn-ea"/>
                <a:cs typeface="+mn-cs"/>
              </a:rPr>
              <a:t>opex</a:t>
            </a:r>
            <a:r>
              <a:rPr lang="en-US" sz="1200" b="0" i="0" kern="1200" dirty="0" smtClean="0">
                <a:solidFill>
                  <a:schemeClr val="tx1"/>
                </a:solidFill>
                <a:effectLst/>
                <a:latin typeface="+mn-lt"/>
                <a:ea typeface="+mn-ea"/>
                <a:cs typeface="+mn-cs"/>
              </a:rPr>
              <a:t> savings relative to its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counterpart. The complete list of positive and negative aspects of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are listed below:</a:t>
            </a:r>
          </a:p>
          <a:p>
            <a:r>
              <a:rPr lang="en-US" sz="1200" b="1" i="0" kern="1200" dirty="0" smtClean="0">
                <a:solidFill>
                  <a:schemeClr val="tx1"/>
                </a:solidFill>
                <a:effectLst/>
                <a:latin typeface="+mn-lt"/>
                <a:ea typeface="+mn-ea"/>
                <a:cs typeface="+mn-cs"/>
              </a:rPr>
              <a:t>Advantages of </a:t>
            </a:r>
            <a:r>
              <a:rPr lang="en-US" sz="1200" b="1" i="0" kern="1200" dirty="0" err="1" smtClean="0">
                <a:solidFill>
                  <a:schemeClr val="tx1"/>
                </a:solidFill>
                <a:effectLst/>
                <a:latin typeface="+mn-lt"/>
                <a:ea typeface="+mn-ea"/>
                <a:cs typeface="+mn-cs"/>
              </a:rPr>
              <a:t>PaaS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 Low Total Cost of Ownership</a:t>
            </a:r>
          </a:p>
          <a:p>
            <a:r>
              <a:rPr lang="en-US" sz="1200" b="0" i="0" kern="1200" dirty="0" smtClean="0">
                <a:solidFill>
                  <a:schemeClr val="tx1"/>
                </a:solidFill>
                <a:effectLst/>
                <a:latin typeface="+mn-lt"/>
                <a:ea typeface="+mn-ea"/>
                <a:cs typeface="+mn-cs"/>
              </a:rPr>
              <a:t>Automated server maintenance and auto scaling of compute resources for meeting temporal resource demands are the two significant contributors towards lowering the cost of operations. Optimizing operational cost is a key requirement for services operated by cost centers like corporate IT shops which services internal employees. Profitability of certain types of services targeting external customers is sensitive to the operational cost profiles especially the services that are commodity in nature. Commodity services tend to have a lot of competition both from the open source as well as the proprietary providers; the resulting price pressure will make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 suitable hosting platform. Examples of such commodity services include content management, collaboration, storage and other horizontal services.</a:t>
            </a:r>
          </a:p>
          <a:p>
            <a:r>
              <a:rPr lang="en-US" sz="1200" b="0" i="0" kern="1200" dirty="0" smtClean="0">
                <a:solidFill>
                  <a:schemeClr val="tx1"/>
                </a:solidFill>
                <a:effectLst/>
                <a:latin typeface="+mn-lt"/>
                <a:ea typeface="+mn-ea"/>
                <a:cs typeface="+mn-cs"/>
              </a:rPr>
              <a:t>Certain intellectual property oriented cloud services in the vertical domains like airline revenue management with proprietary algorithms, reservoir simulation in upstream oil &amp; gas operations, seismic interpretation applications for oil &amp; gas exploration, real-time billing for telecom providers, etc. may not have as much price pressure as the commodity services. Providers of these services can afford to extract much larger per-seat licensing fee and hence their motivation towards a cloud architecture selection is not driven by the cost but by the flexibility of the architecture to realize the implementation. Since these vertical applications often require complete control of the OS due to the variety of factors including the usage of low level OS APIs and the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party libraries that may not be compatible with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sandbox, they may favor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Business: Accelerates Innovation</a:t>
            </a:r>
          </a:p>
          <a:p>
            <a:r>
              <a:rPr lang="en-US" sz="1200" b="0" i="0" kern="1200" dirty="0" smtClean="0">
                <a:solidFill>
                  <a:schemeClr val="tx1"/>
                </a:solidFill>
                <a:effectLst/>
                <a:latin typeface="+mn-lt"/>
                <a:ea typeface="+mn-ea"/>
                <a:cs typeface="+mn-cs"/>
              </a:rPr>
              <a:t>Azure team tests the latest OS and application platforms and makes them available for developers to use in their applications. Due to the surface area between the application and the underlying platform is optimal in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developers will be able to move to new releases easily and build innovative solutions to meet the market demands. With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applications tend to be sticky to the underlying platform due to the tight coupling resulting from the complete control developers have on the OS and application platform stack. Migrating to newer releases of the infrastructure is much harder in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resulting in applications getting stuck in the older platforms there by hampering innovation.</a:t>
            </a:r>
          </a:p>
          <a:p>
            <a:r>
              <a:rPr lang="en-US" sz="1200" b="1" i="0" kern="1200" dirty="0" smtClean="0">
                <a:solidFill>
                  <a:schemeClr val="tx1"/>
                </a:solidFill>
                <a:effectLst/>
                <a:latin typeface="+mn-lt"/>
                <a:ea typeface="+mn-ea"/>
                <a:cs typeface="+mn-cs"/>
              </a:rPr>
              <a:t>Technology: Better Development Operations</a:t>
            </a:r>
          </a:p>
          <a:p>
            <a:r>
              <a:rPr lang="en-US" sz="1200" b="0" i="0" kern="1200" dirty="0" smtClean="0">
                <a:solidFill>
                  <a:schemeClr val="tx1"/>
                </a:solidFill>
                <a:effectLst/>
                <a:latin typeface="+mn-lt"/>
                <a:ea typeface="+mn-ea"/>
                <a:cs typeface="+mn-cs"/>
              </a:rPr>
              <a:t>Windows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characterized by the REST interfaces for a fine grained interaction with the deployment artifacts. These interfaces are wrapped with developer friendly PowerShell </a:t>
            </a:r>
            <a:r>
              <a:rPr lang="en-US" sz="1200" b="0" i="0" kern="1200" dirty="0" err="1" smtClean="0">
                <a:solidFill>
                  <a:schemeClr val="tx1"/>
                </a:solidFill>
                <a:effectLst/>
                <a:latin typeface="+mn-lt"/>
                <a:ea typeface="+mn-ea"/>
                <a:cs typeface="+mn-cs"/>
              </a:rPr>
              <a:t>commandlets</a:t>
            </a:r>
            <a:r>
              <a:rPr lang="en-US" sz="1200" b="0" i="0" kern="1200" dirty="0" smtClean="0">
                <a:solidFill>
                  <a:schemeClr val="tx1"/>
                </a:solidFill>
                <a:effectLst/>
                <a:latin typeface="+mn-lt"/>
                <a:ea typeface="+mn-ea"/>
                <a:cs typeface="+mn-cs"/>
              </a:rPr>
              <a:t> for easy deployment of applications. Developers are no longer needed to work at the levels that require deep understanding of the OS and the networking infrastructure. OS patch management and upgrades are no longer needed to be part of the </a:t>
            </a:r>
            <a:r>
              <a:rPr lang="en-US" sz="1200" b="0" i="0" kern="1200" dirty="0" err="1" smtClean="0">
                <a:solidFill>
                  <a:schemeClr val="tx1"/>
                </a:solidFill>
                <a:effectLst/>
                <a:latin typeface="+mn-lt"/>
                <a:ea typeface="+mn-ea"/>
                <a:cs typeface="+mn-cs"/>
              </a:rPr>
              <a:t>runbook</a:t>
            </a:r>
            <a:r>
              <a:rPr lang="en-US" sz="1200" b="0" i="0" kern="1200" dirty="0" smtClean="0">
                <a:solidFill>
                  <a:schemeClr val="tx1"/>
                </a:solidFill>
                <a:effectLst/>
                <a:latin typeface="+mn-lt"/>
                <a:ea typeface="+mn-ea"/>
                <a:cs typeface="+mn-cs"/>
              </a:rPr>
              <a:t> for operating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hosted applications.</a:t>
            </a:r>
          </a:p>
          <a:p>
            <a:r>
              <a:rPr lang="en-US" sz="1200" b="0" i="0" kern="1200" dirty="0" smtClean="0">
                <a:solidFill>
                  <a:schemeClr val="tx1"/>
                </a:solidFill>
                <a:effectLst/>
                <a:latin typeface="+mn-lt"/>
                <a:ea typeface="+mn-ea"/>
                <a:cs typeface="+mn-cs"/>
              </a:rPr>
              <a:t>Adding a new network interface, public or private, is merely a data entry job; the developer is no longer need to be aware of the network adapters, binding IP addresses and entering port number exceptions in the server firewall or setting up routing tables.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makes all of this very simple by allowing a developer to add network endpoints with public and private port mapping through intuitive commands or UI. Developers can also specify system diagnostics like performance monitor counters and application specific events from within the deployment descriptor without ever knowing the arcane aspects of Windows Server performance monitor event configuration. Essentially developers will work with applications and data which they are very familiar with. The data may include deployment metadata as well as line of business data.</a:t>
            </a:r>
          </a:p>
          <a:p>
            <a:r>
              <a:rPr lang="en-US" sz="1200" b="1" i="0" kern="1200" dirty="0" smtClean="0">
                <a:solidFill>
                  <a:schemeClr val="tx1"/>
                </a:solidFill>
                <a:effectLst/>
                <a:latin typeface="+mn-lt"/>
                <a:ea typeface="+mn-ea"/>
                <a:cs typeface="+mn-cs"/>
              </a:rPr>
              <a:t>Technology: Mitigates Vulnerability Risks</a:t>
            </a:r>
          </a:p>
          <a:p>
            <a:r>
              <a:rPr lang="en-US" sz="1200" b="0" i="0" kern="1200" dirty="0" smtClean="0">
                <a:solidFill>
                  <a:schemeClr val="tx1"/>
                </a:solidFill>
                <a:effectLst/>
                <a:latin typeface="+mn-lt"/>
                <a:ea typeface="+mn-ea"/>
                <a:cs typeface="+mn-cs"/>
              </a:rPr>
              <a:t>Maintaining physical and/or virtual servers is a laborious process as it involves downloading of the patches, testing them on a representative sample of servers, verify application compatibility, distribute patches and perform rolling upgrades so as to not to impact the availability of the mission critical apps. In spite of the advances in automation, it still requires significant effort on the part of the IT Pros to keep the infrastructure healthy.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team takes care of the infrastructure health by keeping the infrastructure updated against all the known vulnerabilities for which fixes have been distributed. Since this process is opaque to the developers and is automatic, the risk of information breach resulting from the known vulnerabilities is significantly reduced</a:t>
            </a:r>
          </a:p>
          <a:p>
            <a:r>
              <a:rPr lang="en-US" sz="1200" b="1" i="0" kern="1200" dirty="0" smtClean="0">
                <a:solidFill>
                  <a:schemeClr val="tx1"/>
                </a:solidFill>
                <a:effectLst/>
                <a:latin typeface="+mn-lt"/>
                <a:ea typeface="+mn-ea"/>
                <a:cs typeface="+mn-cs"/>
              </a:rPr>
              <a:t>Disadvantages of </a:t>
            </a:r>
            <a:r>
              <a:rPr lang="en-US" sz="1200" b="1" i="0" kern="1200" dirty="0" err="1" smtClean="0">
                <a:solidFill>
                  <a:schemeClr val="tx1"/>
                </a:solidFill>
                <a:effectLst/>
                <a:latin typeface="+mn-lt"/>
                <a:ea typeface="+mn-ea"/>
                <a:cs typeface="+mn-cs"/>
              </a:rPr>
              <a:t>PaaS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Harder Transition to Cloud</a:t>
            </a:r>
          </a:p>
          <a:p>
            <a:r>
              <a:rPr lang="en-US" sz="1200" b="0" i="0" kern="1200" dirty="0" smtClean="0">
                <a:solidFill>
                  <a:schemeClr val="tx1"/>
                </a:solidFill>
                <a:effectLst/>
                <a:latin typeface="+mn-lt"/>
                <a:ea typeface="+mn-ea"/>
                <a:cs typeface="+mn-cs"/>
              </a:rPr>
              <a:t>Leveraging the intellectual property embedded in existing applications is relatively harder with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given the extent of rework necessary for certain types of applications due to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sandbox restrictions. Applications that rely on local file system, expect locally stored data to be persistent between restarts, applications that rely on dynamic TCP and UDP ports, applications that rely on MAC address for licensing, and applications that require reboots during installation (e.g. installation of a driver) are some examples that require rework if at all if they can be migrated to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without sacrificing the core functionality. Applications with dependencies on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SDKs and servers which may not have been certified to run inside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sandbox will also run into cloud migration issues. Due these reasons a service provider can’t transform their business through cloud adoption at the pace the market demands.</a:t>
            </a:r>
          </a:p>
          <a:p>
            <a:r>
              <a:rPr lang="en-US" sz="1200" b="1" i="0" kern="1200" dirty="0" smtClean="0">
                <a:solidFill>
                  <a:schemeClr val="tx1"/>
                </a:solidFill>
                <a:effectLst/>
                <a:latin typeface="+mn-lt"/>
                <a:ea typeface="+mn-ea"/>
                <a:cs typeface="+mn-cs"/>
              </a:rPr>
              <a:t>Technology: Application Portability Issues</a:t>
            </a:r>
          </a:p>
          <a:p>
            <a:r>
              <a:rPr lang="en-US" sz="1200" b="0" i="0" kern="1200" dirty="0" smtClean="0">
                <a:solidFill>
                  <a:schemeClr val="tx1"/>
                </a:solidFill>
                <a:effectLst/>
                <a:latin typeface="+mn-lt"/>
                <a:ea typeface="+mn-ea"/>
                <a:cs typeface="+mn-cs"/>
              </a:rPr>
              <a:t>Due to the run time environment differences between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and the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setup, applications have to be modified to be more transparent in terms of the telemetry they generate so that IT Professional can gain more insights into the operations and proactively mitigate the availability and scalability risks. Rewiring the diagnostics, accommodating resource governance in a multi-tenant setting, local file system access and implementing software metering are a few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specific work items that will impact time-to-market and application portability. Due to these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specific changes to the application, it is not easy to take the same application and run it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Technology: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ISV Ecosystem is not as mature as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ISV ecosystem is not as mature as its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counterpart yet. If an app requires a specific RMS implementation, management &amp; monitoring product or a specific license enforcement product, the chances are that these may not be available on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yet.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will be a good cloud path for such applications due to the immediate portability of these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solutions. Of course one has to work with the respective ISVs for supportability of these products before making plans for cloud hosting.</a:t>
            </a:r>
          </a:p>
          <a:p>
            <a:r>
              <a:rPr lang="en-US" sz="1200" b="1" i="0" kern="1200" dirty="0" smtClean="0">
                <a:solidFill>
                  <a:schemeClr val="tx1"/>
                </a:solidFill>
                <a:effectLst/>
                <a:latin typeface="+mn-lt"/>
                <a:ea typeface="+mn-ea"/>
                <a:cs typeface="+mn-cs"/>
              </a:rPr>
              <a:t>Technology: Different Codebases for Cloud and Premise</a:t>
            </a:r>
          </a:p>
          <a:p>
            <a:r>
              <a:rPr lang="en-US" sz="1200" b="0" i="0" kern="1200" dirty="0" smtClean="0">
                <a:solidFill>
                  <a:schemeClr val="tx1"/>
                </a:solidFill>
                <a:effectLst/>
                <a:latin typeface="+mn-lt"/>
                <a:ea typeface="+mn-ea"/>
                <a:cs typeface="+mn-cs"/>
              </a:rPr>
              <a:t>Many cloud providers require the same code base for cloud hosting as well as for deploying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at their customers. Due to the irreversible chances one has to make for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deployment, ISVs will have to maintain two different build scripts and two sets of libraries that will adapt the build to multiple deployment and run time environments. This requires deliberate architecture effort that separates core libraries from the environment specific libraries and combine them at build time or inject them at run time into the execution context. This requires skilled architects and software designers to build systems for polymorphic deployments.</a:t>
            </a:r>
          </a:p>
          <a:p>
            <a:r>
              <a:rPr lang="en-US" sz="1200" b="1" i="0" kern="1200" dirty="0" smtClean="0">
                <a:solidFill>
                  <a:schemeClr val="tx1"/>
                </a:solidFill>
                <a:effectLst/>
                <a:latin typeface="+mn-lt"/>
                <a:ea typeface="+mn-ea"/>
                <a:cs typeface="+mn-cs"/>
              </a:rPr>
              <a:t>Infrastructure as a Service -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is a managed compute service that gives complete control of the OS and the application platform stack to the application developers and IT Professional which is analogous to Hyper-V and other virtualization platforms. The unit of deployment is at the granularity of a virtual machine. Developers with the help of IT Professionals deploy virtual machines, application bits and the associated data to the target compute infrastructure. Even though developers get complete control of the stack at the design time, the deployment still needs to consider the systemic qualities of the application influenced by the storage, virtual networking and the managed services ecosystem that surrounds it. While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gives design time portability, in due course the application may take advantage of the managed services (e.g. Azure Storage, cache) that will impact its overall portability. Similar to the analysis of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we will take look at the advantages and disadvantages of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from both business and technology angles.</a:t>
            </a:r>
          </a:p>
          <a:p>
            <a:r>
              <a:rPr lang="en-US" sz="1200" b="1" i="0" kern="1200" dirty="0" smtClean="0">
                <a:solidFill>
                  <a:schemeClr val="tx1"/>
                </a:solidFill>
                <a:effectLst/>
                <a:latin typeface="+mn-lt"/>
                <a:ea typeface="+mn-ea"/>
                <a:cs typeface="+mn-cs"/>
              </a:rPr>
              <a:t>Advantages of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 Quick transition to Cloud</a:t>
            </a:r>
          </a:p>
          <a:p>
            <a:r>
              <a:rPr lang="en-US" sz="1200" b="0" i="0" kern="1200" dirty="0" smtClean="0">
                <a:solidFill>
                  <a:schemeClr val="tx1"/>
                </a:solidFill>
                <a:effectLst/>
                <a:latin typeface="+mn-lt"/>
                <a:ea typeface="+mn-ea"/>
                <a:cs typeface="+mn-cs"/>
              </a:rPr>
              <a:t>Due to the excellent portability enabled by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ISVs now can easily start offering cloud hosted services to their customers with minimal effort. This will help business expansion through upselling within the current customer base as well as into new markets (e.g. small and medium businesses who don’t have much infrastructure) and new geographies. The quick time-to-market aspects of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helps ISVs in establishing their leadership in their respective domains through the agility of technology adaption towards new inflexions in computing.</a:t>
            </a:r>
          </a:p>
          <a:p>
            <a:r>
              <a:rPr lang="en-US" sz="1200" b="1" i="0" kern="1200" dirty="0" smtClean="0">
                <a:solidFill>
                  <a:schemeClr val="tx1"/>
                </a:solidFill>
                <a:effectLst/>
                <a:latin typeface="+mn-lt"/>
                <a:ea typeface="+mn-ea"/>
                <a:cs typeface="+mn-cs"/>
              </a:rPr>
              <a:t>Technology: Mature ISV Ecosystem</a:t>
            </a:r>
          </a:p>
          <a:p>
            <a:r>
              <a:rPr lang="en-US" sz="1200" b="0" i="0" kern="1200" dirty="0" smtClean="0">
                <a:solidFill>
                  <a:schemeClr val="tx1"/>
                </a:solidFill>
                <a:effectLst/>
                <a:latin typeface="+mn-lt"/>
                <a:ea typeface="+mn-ea"/>
                <a:cs typeface="+mn-cs"/>
              </a:rPr>
              <a:t>Mature ISV ecosystem readily offers various solution and operational components that are popular in an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setting. A DRM component for protected content, a special encryption component for compliance, or a domain specific search service for information discovery within your app, anything and everything that is required by your application can be found compatible for running on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From the operations perspective, leveraging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components for integrating with the enterprise helpdesk, trouble ticket systems and management and monitoring infrastructure is pretty easy in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relative to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Technology: Complete Control</a:t>
            </a:r>
          </a:p>
          <a:p>
            <a:r>
              <a:rPr lang="en-US" sz="1200" b="0" i="0" kern="1200" dirty="0" smtClean="0">
                <a:solidFill>
                  <a:schemeClr val="tx1"/>
                </a:solidFill>
                <a:effectLst/>
                <a:latin typeface="+mn-lt"/>
                <a:ea typeface="+mn-ea"/>
                <a:cs typeface="+mn-cs"/>
              </a:rPr>
              <a:t>Applications that require complete control (e.g. Disaster Recovery services that need to clone the drive by capturing disk IO at the driver level, software licensing service based on the virtual MAC address) can be built on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The developers and IT professionals have access to the complete app platform stack, user mode subsystems and kernel level control so that the VM can be customized to the needs of the business domains they serve. Some business domains like telecom and financial services require security hardened OS distributions that can only be satisfied by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Technology: Solution Portability</a:t>
            </a:r>
          </a:p>
          <a:p>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allows excellent design time portability of the application assets as the granularity of the deployment is a Virtual Hard Drive (VHD) containing both OS and application bits. Application owners can easily migrate their Windows as well as Linux application and system code to Windows Azure without any rework. This assumes that all the system dependencies including database servers (e.g. Oracle, SQL Server, MySQL) and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components (e.g. </a:t>
            </a:r>
            <a:r>
              <a:rPr lang="en-US" sz="1200" b="0" i="0" kern="1200" dirty="0" err="1" smtClean="0">
                <a:solidFill>
                  <a:schemeClr val="tx1"/>
                </a:solidFill>
                <a:effectLst/>
                <a:latin typeface="+mn-lt"/>
                <a:ea typeface="+mn-ea"/>
                <a:cs typeface="+mn-cs"/>
              </a:rPr>
              <a:t>Redis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RabitMQ</a:t>
            </a:r>
            <a:r>
              <a:rPr lang="en-US" sz="1200" b="0" i="0" kern="1200" dirty="0" smtClean="0">
                <a:solidFill>
                  <a:schemeClr val="tx1"/>
                </a:solidFill>
                <a:effectLst/>
                <a:latin typeface="+mn-lt"/>
                <a:ea typeface="+mn-ea"/>
                <a:cs typeface="+mn-cs"/>
              </a:rPr>
              <a:t>, Cassandra) are also portable along with the application bits. ISVs often thrive to maximize the value of their investment by reusing the existing software assets in the cloud 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is a perfect vehicle for accomplishing that.</a:t>
            </a:r>
          </a:p>
          <a:p>
            <a:r>
              <a:rPr lang="en-US" sz="1200" b="1" i="0" kern="1200" dirty="0" smtClean="0">
                <a:solidFill>
                  <a:schemeClr val="tx1"/>
                </a:solidFill>
                <a:effectLst/>
                <a:latin typeface="+mn-lt"/>
                <a:ea typeface="+mn-ea"/>
                <a:cs typeface="+mn-cs"/>
              </a:rPr>
              <a:t>Disadvantages of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 Expensive to Operate</a:t>
            </a:r>
          </a:p>
          <a:p>
            <a:r>
              <a:rPr lang="en-US" sz="1200" b="0" i="0" kern="1200" dirty="0" smtClean="0">
                <a:solidFill>
                  <a:schemeClr val="tx1"/>
                </a:solidFill>
                <a:effectLst/>
                <a:latin typeface="+mn-lt"/>
                <a:ea typeface="+mn-ea"/>
                <a:cs typeface="+mn-cs"/>
              </a:rPr>
              <a:t>Expensive to operate as the solutions have to factor in the higher server maintenance for software patching and upgrades.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generally tend to operate its own database servers and other supporting application infrastructure (e.g. Active Directory) which also adds to the cost of operations relative to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more conducive to the usage of cloud provider’s managed services (e.g. Azure Storage, Azure SQL Database, Azure AD) there by making it a better </a:t>
            </a:r>
            <a:r>
              <a:rPr lang="en-US" sz="1200" b="0" i="0" kern="1200" dirty="0" err="1" smtClean="0">
                <a:solidFill>
                  <a:schemeClr val="tx1"/>
                </a:solidFill>
                <a:effectLst/>
                <a:latin typeface="+mn-lt"/>
                <a:ea typeface="+mn-ea"/>
                <a:cs typeface="+mn-cs"/>
              </a:rPr>
              <a:t>opex</a:t>
            </a:r>
            <a:r>
              <a:rPr lang="en-US" sz="1200" b="0" i="0" kern="1200" dirty="0" smtClean="0">
                <a:solidFill>
                  <a:schemeClr val="tx1"/>
                </a:solidFill>
                <a:effectLst/>
                <a:latin typeface="+mn-lt"/>
                <a:ea typeface="+mn-ea"/>
                <a:cs typeface="+mn-cs"/>
              </a:rPr>
              <a:t> friendly compared to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Business: Slows Down Innovation</a:t>
            </a:r>
          </a:p>
          <a:p>
            <a:r>
              <a:rPr lang="en-US" sz="1200" b="0" i="0" kern="1200" dirty="0" smtClean="0">
                <a:solidFill>
                  <a:schemeClr val="tx1"/>
                </a:solidFill>
                <a:effectLst/>
                <a:latin typeface="+mn-lt"/>
                <a:ea typeface="+mn-ea"/>
                <a:cs typeface="+mn-cs"/>
              </a:rPr>
              <a:t>The complete control on the OS and application server stack encourages developers to take dependencies on specific versions of the OS and app server. As a result, application migration to future versions of the OS and app server ecosystem becomes progressively harder and harder. This will not only slow down innovation but also becomes harder to find developers to maintain the existing system.</a:t>
            </a:r>
          </a:p>
          <a:p>
            <a:r>
              <a:rPr lang="en-US" sz="1200" b="1" i="0" kern="1200" dirty="0" smtClean="0">
                <a:solidFill>
                  <a:schemeClr val="tx1"/>
                </a:solidFill>
                <a:effectLst/>
                <a:latin typeface="+mn-lt"/>
                <a:ea typeface="+mn-ea"/>
                <a:cs typeface="+mn-cs"/>
              </a:rPr>
              <a:t>Business: Security Risks from Unpatched Servers</a:t>
            </a:r>
          </a:p>
          <a:p>
            <a:r>
              <a:rPr lang="en-US" sz="1200" b="0" i="0" kern="1200" dirty="0" smtClean="0">
                <a:solidFill>
                  <a:schemeClr val="tx1"/>
                </a:solidFill>
                <a:effectLst/>
                <a:latin typeface="+mn-lt"/>
                <a:ea typeface="+mn-ea"/>
                <a:cs typeface="+mn-cs"/>
              </a:rPr>
              <a:t>Many companies have well defined processes for testing and updating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severs for security vulnerabilities. These processes need to be extended to the cloud hosted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VMs to mitigate hacking risks. An unpatched server hosting sensitive data and processing logic can pose a huge PR risk for the company. There are no such problems with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as server patching is automatically taken care of.</a:t>
            </a:r>
          </a:p>
          <a:p>
            <a:r>
              <a:rPr lang="en-US" sz="1200" b="1" i="0" kern="1200" dirty="0" smtClean="0">
                <a:solidFill>
                  <a:schemeClr val="tx1"/>
                </a:solidFill>
                <a:effectLst/>
                <a:latin typeface="+mn-lt"/>
                <a:ea typeface="+mn-ea"/>
                <a:cs typeface="+mn-cs"/>
              </a:rPr>
              <a:t>Technology: Difficult to Maintain Legacy Apps</a:t>
            </a:r>
          </a:p>
          <a:p>
            <a:r>
              <a:rPr lang="en-US" sz="1200" b="0" i="0" kern="1200" dirty="0" smtClean="0">
                <a:solidFill>
                  <a:schemeClr val="tx1"/>
                </a:solidFill>
                <a:effectLst/>
                <a:latin typeface="+mn-lt"/>
                <a:ea typeface="+mn-ea"/>
                <a:cs typeface="+mn-cs"/>
              </a:rPr>
              <a:t>Can be stuck with the older version of the operating systems and application stacks. This can result in applications that are difficult to maintain and add new functionality over the period of time. This often will result in massive reengineering efforts that are very risky. For example, companies stuck with VB6, VC++ and MFC find very difficult to find programmers to maintain the systems let alone program new systems. Some point in time they have to start massive fundamental architecture work to mitigate the legacy issues.</a:t>
            </a:r>
          </a:p>
          <a:p>
            <a:r>
              <a:rPr lang="en-US" sz="1200" b="1" i="0" kern="1200" dirty="0" smtClean="0">
                <a:solidFill>
                  <a:schemeClr val="tx1"/>
                </a:solidFill>
                <a:effectLst/>
                <a:latin typeface="+mn-lt"/>
                <a:ea typeface="+mn-ea"/>
                <a:cs typeface="+mn-cs"/>
              </a:rPr>
              <a:t>Technology: Requires Rigorous Processes for Enabling </a:t>
            </a:r>
            <a:r>
              <a:rPr lang="en-US" sz="1200" b="1" i="0" kern="1200" dirty="0" err="1" smtClean="0">
                <a:solidFill>
                  <a:schemeClr val="tx1"/>
                </a:solidFill>
                <a:effectLst/>
                <a:latin typeface="+mn-lt"/>
                <a:ea typeface="+mn-ea"/>
                <a:cs typeface="+mn-cs"/>
              </a:rPr>
              <a:t>DevOps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based applications suffer from the same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issues that plague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deployments. It requires rigorous processes to bring developers and IT Pros together to build operations’ friendly applications. One of the important tools of enabling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is the deployment automation and the application instrumentation; given that these two aspects are not as fundamental to IT shops as they are to a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service provider,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requires rigorous processes to build operations friendly cloud services.</a:t>
            </a:r>
          </a:p>
          <a:p>
            <a:r>
              <a:rPr lang="en-US" sz="1200" b="1" i="0" kern="1200" dirty="0" smtClean="0">
                <a:solidFill>
                  <a:schemeClr val="tx1"/>
                </a:solidFill>
                <a:effectLst/>
                <a:latin typeface="+mn-lt"/>
                <a:ea typeface="+mn-ea"/>
                <a:cs typeface="+mn-cs"/>
              </a:rPr>
              <a:t>Technology: Requires Rigorous Server Maintenance Processes</a:t>
            </a:r>
          </a:p>
          <a:p>
            <a:r>
              <a:rPr lang="en-US" sz="1200" b="0" i="0" kern="1200" dirty="0" smtClean="0">
                <a:solidFill>
                  <a:schemeClr val="tx1"/>
                </a:solidFill>
                <a:effectLst/>
                <a:latin typeface="+mn-lt"/>
                <a:ea typeface="+mn-ea"/>
                <a:cs typeface="+mn-cs"/>
              </a:rPr>
              <a:t>Diligent processes are required for server patching and upgrades; this is more so for smaller companies than larger companies with mature server maintenance practices. Customers have to set up patch testing environment either in the cloud or an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representative app environment so that every patch that is applied to the servers will not impact production applications. IT Pros in conjunction with developers need to build smoke test scripts and run them to ensure that the patches won’t take down the mission critical systems. There is no need of patching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compute infrastructure due to the cloud provider taking care of it.</a:t>
            </a:r>
          </a:p>
          <a:p>
            <a:r>
              <a:rPr lang="en-US" sz="1200" b="1" i="0" kern="1200" dirty="0" smtClean="0">
                <a:solidFill>
                  <a:schemeClr val="tx1"/>
                </a:solidFill>
                <a:effectLst/>
                <a:latin typeface="+mn-lt"/>
                <a:ea typeface="+mn-ea"/>
                <a:cs typeface="+mn-cs"/>
              </a:rPr>
              <a:t>Conclusion</a:t>
            </a:r>
          </a:p>
          <a:p>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are part of the larger cloud ecosystem where managed services add a lot of value to the deployment in terms of the accelerated solution development. While these two cloud architectures have their respective benefits as outlined in this document, focusing on either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alone only sheds light on a smaller part of the overall application run time environment that is compute.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has a definite economic advantage for operations over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for commodity applications where cost of operations breaks the business model. On the other hand,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gives complete control of the OS and application platform stack which is a requirement for certain class of applications.</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13</a:t>
            </a:fld>
            <a:endParaRPr lang="en-US"/>
          </a:p>
        </p:txBody>
      </p:sp>
    </p:spTree>
    <p:extLst>
      <p:ext uri="{BB962C8B-B14F-4D97-AF65-F5344CB8AC3E}">
        <p14:creationId xmlns:p14="http://schemas.microsoft.com/office/powerpoint/2010/main" val="4107362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14</a:t>
            </a:fld>
            <a:endParaRPr lang="en-US"/>
          </a:p>
        </p:txBody>
      </p:sp>
    </p:spTree>
    <p:extLst>
      <p:ext uri="{BB962C8B-B14F-4D97-AF65-F5344CB8AC3E}">
        <p14:creationId xmlns:p14="http://schemas.microsoft.com/office/powerpoint/2010/main" val="2019825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Harder Transition to Cloud</a:t>
            </a:r>
            <a:endParaRPr lang="ru-RU" dirty="0" smtClean="0"/>
          </a:p>
          <a:p>
            <a:r>
              <a:rPr lang="en-US" dirty="0" smtClean="0"/>
              <a:t>Move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Different Codebases for Cloud and Premise</a:t>
            </a:r>
            <a:endParaRPr lang="ru-RU" dirty="0" smtClean="0"/>
          </a:p>
          <a:p>
            <a:r>
              <a:rPr lang="en-US" dirty="0" smtClean="0"/>
              <a:t>Configure</a:t>
            </a:r>
          </a:p>
          <a:p>
            <a:endParaRPr lang="en-US" dirty="0" smtClean="0"/>
          </a:p>
          <a:p>
            <a:r>
              <a:rPr lang="en-US" sz="2600" dirty="0" smtClean="0">
                <a:solidFill>
                  <a:schemeClr val="tx1">
                    <a:alpha val="99000"/>
                  </a:schemeClr>
                </a:solidFill>
              </a:rPr>
              <a:t>Take Advantage </a:t>
            </a:r>
            <a:r>
              <a:rPr lang="en-US" sz="2600" b="1" dirty="0" smtClean="0">
                <a:solidFill>
                  <a:schemeClr val="tx1">
                    <a:alpha val="99000"/>
                  </a:schemeClr>
                </a:solidFill>
              </a:rPr>
              <a:t>of </a:t>
            </a:r>
            <a:r>
              <a:rPr lang="en-US" sz="2600" b="1" dirty="0" err="1" smtClean="0">
                <a:solidFill>
                  <a:schemeClr val="tx1">
                    <a:alpha val="99000"/>
                  </a:schemeClr>
                </a:solidFill>
              </a:rPr>
              <a:t>PaaS</a:t>
            </a:r>
            <a:r>
              <a:rPr lang="en-US" sz="2600" dirty="0" smtClean="0">
                <a:solidFill>
                  <a:schemeClr val="tx1">
                    <a:alpha val="99000"/>
                  </a:schemeClr>
                </a:solidFill>
              </a:rPr>
              <a:t> Where You Can</a:t>
            </a:r>
          </a:p>
          <a:p>
            <a:pPr lvl="1">
              <a:spcAft>
                <a:spcPts val="600"/>
              </a:spcAft>
            </a:pPr>
            <a:r>
              <a:rPr lang="en-US" sz="2400" spc="0" dirty="0" smtClean="0"/>
              <a:t>Many Applications could benefit from migrating to a mixed deployment. </a:t>
            </a:r>
            <a:br>
              <a:rPr lang="en-US" sz="2400" spc="0" dirty="0" smtClean="0"/>
            </a:br>
            <a:r>
              <a:rPr lang="en-US" sz="2400" spc="0" dirty="0" smtClean="0"/>
              <a:t>Migrating to web/worker roles or taking advantage of other </a:t>
            </a:r>
            <a:br>
              <a:rPr lang="en-US" sz="2400" spc="0" dirty="0" smtClean="0"/>
            </a:br>
            <a:r>
              <a:rPr lang="en-US" sz="2400" spc="0" dirty="0" smtClean="0"/>
              <a:t>Windows Azure services (storage, cache etc..)</a:t>
            </a:r>
          </a:p>
          <a:p>
            <a:r>
              <a:rPr lang="en-US" sz="2600" dirty="0" smtClean="0">
                <a:solidFill>
                  <a:schemeClr val="tx1">
                    <a:alpha val="99000"/>
                  </a:schemeClr>
                </a:solidFill>
              </a:rPr>
              <a:t>Benefits of Web and Worker Roles</a:t>
            </a:r>
          </a:p>
          <a:p>
            <a:pPr lvl="1"/>
            <a:r>
              <a:rPr lang="en-US" sz="2400" spc="0" dirty="0" smtClean="0"/>
              <a:t>Simplified Deployment and Configuration</a:t>
            </a:r>
          </a:p>
          <a:p>
            <a:pPr lvl="1"/>
            <a:r>
              <a:rPr lang="en-US" sz="2400" spc="0" dirty="0" smtClean="0"/>
              <a:t>Health Model</a:t>
            </a:r>
          </a:p>
          <a:p>
            <a:pPr lvl="1"/>
            <a:r>
              <a:rPr lang="en-US" sz="2400" spc="0" dirty="0" smtClean="0"/>
              <a:t>Easy High Availability</a:t>
            </a:r>
          </a:p>
          <a:p>
            <a:pPr lvl="1"/>
            <a:r>
              <a:rPr lang="en-US" sz="2400" spc="0" dirty="0" smtClean="0"/>
              <a:t>Instance Scalability</a:t>
            </a:r>
          </a:p>
          <a:p>
            <a:pPr lvl="1"/>
            <a:r>
              <a:rPr lang="en-US" sz="2400" spc="0" dirty="0" smtClean="0"/>
              <a:t>OS Patching</a:t>
            </a:r>
          </a:p>
          <a:p>
            <a:pPr lvl="1"/>
            <a:r>
              <a:rPr lang="en-US" sz="2400" spc="0" dirty="0" smtClean="0"/>
              <a:t>Automatic Firewall Configuration</a:t>
            </a:r>
          </a:p>
          <a:p>
            <a:pPr lvl="1"/>
            <a:r>
              <a:rPr lang="en-US" sz="2400" spc="0" dirty="0" smtClean="0"/>
              <a:t>Simple Certificate Deployment</a:t>
            </a:r>
          </a:p>
          <a:p>
            <a:pPr lvl="1"/>
            <a:r>
              <a:rPr lang="en-US" sz="2400" spc="0" smtClean="0"/>
              <a:t>Many others</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15</a:t>
            </a:fld>
            <a:endParaRPr lang="en-US"/>
          </a:p>
        </p:txBody>
      </p:sp>
    </p:spTree>
    <p:extLst>
      <p:ext uri="{BB962C8B-B14F-4D97-AF65-F5344CB8AC3E}">
        <p14:creationId xmlns:p14="http://schemas.microsoft.com/office/powerpoint/2010/main" val="2799780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endParaRPr lang="en-US" dirty="0" smtClean="0"/>
          </a:p>
          <a:p>
            <a:r>
              <a:rPr lang="en-US" dirty="0" err="1" smtClean="0"/>
              <a:t>IaaS</a:t>
            </a:r>
            <a:r>
              <a:rPr lang="en-US" dirty="0" smtClean="0"/>
              <a:t>:</a:t>
            </a:r>
            <a:r>
              <a:rPr lang="en-US" baseline="0" dirty="0" smtClean="0"/>
              <a:t> VM</a:t>
            </a:r>
          </a:p>
          <a:p>
            <a:r>
              <a:rPr lang="en-US" baseline="0" dirty="0" err="1" smtClean="0"/>
              <a:t>PaaS</a:t>
            </a:r>
            <a:r>
              <a:rPr lang="en-US" baseline="0" dirty="0" smtClean="0"/>
              <a:t>: </a:t>
            </a:r>
            <a:r>
              <a:rPr lang="en-US" baseline="0" dirty="0" err="1" smtClean="0"/>
              <a:t>CloudServices</a:t>
            </a:r>
            <a:r>
              <a:rPr lang="en-US" baseline="0" dirty="0" smtClean="0"/>
              <a:t>, </a:t>
            </a:r>
            <a:r>
              <a:rPr lang="en-US" baseline="0" dirty="0" err="1" smtClean="0"/>
              <a:t>WebSites</a:t>
            </a:r>
            <a:r>
              <a:rPr lang="en-US" baseline="0" dirty="0" smtClean="0"/>
              <a:t>, SQL Azure</a:t>
            </a:r>
          </a:p>
          <a:p>
            <a:r>
              <a:rPr lang="en-US" baseline="0" dirty="0" smtClean="0"/>
              <a:t>SaaS: </a:t>
            </a:r>
            <a:r>
              <a:rPr lang="en-US" baseline="0" dirty="0" err="1" smtClean="0"/>
              <a:t>WebSites</a:t>
            </a:r>
            <a:r>
              <a:rPr lang="en-US" baseline="0" dirty="0" smtClean="0"/>
              <a:t> (Drupal, </a:t>
            </a:r>
            <a:r>
              <a:rPr lang="en-US" baseline="0" dirty="0" err="1" smtClean="0"/>
              <a:t>Jumla</a:t>
            </a:r>
            <a:r>
              <a:rPr lang="en-US" baseline="0" dirty="0" smtClean="0"/>
              <a:t>), SharePoint, </a:t>
            </a:r>
            <a:endParaRPr lang="en-US" dirty="0" smtClean="0"/>
          </a:p>
          <a:p>
            <a:endParaRPr lang="en-US" dirty="0" smtClean="0"/>
          </a:p>
          <a:p>
            <a:r>
              <a:rPr lang="en-US" dirty="0" smtClean="0"/>
              <a:t>Icons:</a:t>
            </a:r>
          </a:p>
          <a:p>
            <a:r>
              <a:rPr lang="en-US" dirty="0" smtClean="0"/>
              <a:t>https://www.amido.com/azure-icons-for-lucidchart/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16</a:t>
            </a:fld>
            <a:endParaRPr lang="en-US"/>
          </a:p>
        </p:txBody>
      </p:sp>
    </p:spTree>
    <p:extLst>
      <p:ext uri="{BB962C8B-B14F-4D97-AF65-F5344CB8AC3E}">
        <p14:creationId xmlns:p14="http://schemas.microsoft.com/office/powerpoint/2010/main" val="3449990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17</a:t>
            </a:fld>
            <a:endParaRPr lang="en-US"/>
          </a:p>
        </p:txBody>
      </p:sp>
    </p:spTree>
    <p:extLst>
      <p:ext uri="{BB962C8B-B14F-4D97-AF65-F5344CB8AC3E}">
        <p14:creationId xmlns:p14="http://schemas.microsoft.com/office/powerpoint/2010/main" val="3403262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p>
          <a:p>
            <a:r>
              <a:rPr lang="en-US" dirty="0" smtClean="0"/>
              <a:t>https://manage.windowsazure.com</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18</a:t>
            </a:fld>
            <a:endParaRPr lang="en-US"/>
          </a:p>
        </p:txBody>
      </p:sp>
    </p:spTree>
    <p:extLst>
      <p:ext uri="{BB962C8B-B14F-4D97-AF65-F5344CB8AC3E}">
        <p14:creationId xmlns:p14="http://schemas.microsoft.com/office/powerpoint/2010/main" val="1978079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Free one-month trial</a:t>
            </a:r>
          </a:p>
          <a:p>
            <a:r>
              <a:rPr lang="en-US" dirty="0" smtClean="0"/>
              <a:t>http://azure.microsoft.com/en-us/pricing/free-trial/</a:t>
            </a:r>
            <a:endParaRPr lang="ru-RU" dirty="0" smtClean="0"/>
          </a:p>
          <a:p>
            <a:endParaRPr lang="ru-RU" dirty="0" smtClean="0"/>
          </a:p>
          <a:p>
            <a:r>
              <a:rPr lang="ru-RU" dirty="0" smtClean="0"/>
              <a:t>Снимают</a:t>
            </a:r>
            <a:r>
              <a:rPr lang="ru-RU" baseline="0" dirty="0" smtClean="0"/>
              <a:t> 1</a:t>
            </a:r>
            <a:r>
              <a:rPr lang="en-US" baseline="0" dirty="0" smtClean="0"/>
              <a: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19</a:t>
            </a:fld>
            <a:endParaRPr lang="en-US"/>
          </a:p>
        </p:txBody>
      </p:sp>
    </p:spTree>
    <p:extLst>
      <p:ext uri="{BB962C8B-B14F-4D97-AF65-F5344CB8AC3E}">
        <p14:creationId xmlns:p14="http://schemas.microsoft.com/office/powerpoint/2010/main" val="3225188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2</a:t>
            </a:fld>
            <a:endParaRPr lang="en-US"/>
          </a:p>
        </p:txBody>
      </p:sp>
    </p:spTree>
    <p:extLst>
      <p:ext uri="{BB962C8B-B14F-4D97-AF65-F5344CB8AC3E}">
        <p14:creationId xmlns:p14="http://schemas.microsoft.com/office/powerpoint/2010/main" val="982293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20</a:t>
            </a:fld>
            <a:endParaRPr lang="en-US"/>
          </a:p>
        </p:txBody>
      </p:sp>
    </p:spTree>
    <p:extLst>
      <p:ext uri="{BB962C8B-B14F-4D97-AF65-F5344CB8AC3E}">
        <p14:creationId xmlns:p14="http://schemas.microsoft.com/office/powerpoint/2010/main" val="1512217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Downloads:</a:t>
            </a:r>
          </a:p>
          <a:p>
            <a:r>
              <a:rPr lang="en-US" dirty="0" smtClean="0"/>
              <a:t>http://azure.microsoft.com/en-us/downloads/</a:t>
            </a:r>
          </a:p>
          <a:p>
            <a:endParaRPr lang="en-US" b="1" dirty="0" smtClean="0"/>
          </a:p>
          <a:p>
            <a:r>
              <a:rPr lang="en-US" b="1" dirty="0" smtClean="0"/>
              <a:t>Main data</a:t>
            </a:r>
            <a:r>
              <a:rPr lang="en-US" b="1" baseline="0" dirty="0" smtClean="0"/>
              <a:t> from:</a:t>
            </a:r>
          </a:p>
          <a:p>
            <a:r>
              <a:rPr lang="en-US" dirty="0" smtClean="0"/>
              <a:t>https://msdn.microsoft.com/en-us/library/azure/dn479282.aspx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21</a:t>
            </a:fld>
            <a:endParaRPr lang="en-US"/>
          </a:p>
        </p:txBody>
      </p:sp>
    </p:spTree>
    <p:extLst>
      <p:ext uri="{BB962C8B-B14F-4D97-AF65-F5344CB8AC3E}">
        <p14:creationId xmlns:p14="http://schemas.microsoft.com/office/powerpoint/2010/main" val="984398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Link to Icon:</a:t>
            </a:r>
          </a:p>
          <a:p>
            <a:r>
              <a:rPr lang="en-US" dirty="0" smtClean="0"/>
              <a:t>https://github.com/amido/azure-vector-icons/blob/master/icons/Web%20Sites.svg</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22</a:t>
            </a:fld>
            <a:endParaRPr lang="en-US"/>
          </a:p>
        </p:txBody>
      </p:sp>
    </p:spTree>
    <p:extLst>
      <p:ext uri="{BB962C8B-B14F-4D97-AF65-F5344CB8AC3E}">
        <p14:creationId xmlns:p14="http://schemas.microsoft.com/office/powerpoint/2010/main" val="4184001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How could be created?</a:t>
            </a:r>
          </a:p>
        </p:txBody>
      </p:sp>
      <p:sp>
        <p:nvSpPr>
          <p:cNvPr id="4" name="Slide Number Placeholder 3"/>
          <p:cNvSpPr>
            <a:spLocks noGrp="1"/>
          </p:cNvSpPr>
          <p:nvPr>
            <p:ph type="sldNum" sz="quarter" idx="10"/>
          </p:nvPr>
        </p:nvSpPr>
        <p:spPr/>
        <p:txBody>
          <a:bodyPr/>
          <a:lstStyle/>
          <a:p>
            <a:fld id="{4D78249E-5ACD-4E52-A408-9BB999BD2D41}" type="slidenum">
              <a:rPr lang="en-US" smtClean="0"/>
              <a:pPr/>
              <a:t>23</a:t>
            </a:fld>
            <a:endParaRPr lang="en-US"/>
          </a:p>
        </p:txBody>
      </p:sp>
    </p:spTree>
    <p:extLst>
      <p:ext uri="{BB962C8B-B14F-4D97-AF65-F5344CB8AC3E}">
        <p14:creationId xmlns:p14="http://schemas.microsoft.com/office/powerpoint/2010/main" val="25392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dirty="0" smtClean="0"/>
          </a:p>
          <a:p>
            <a:r>
              <a:rPr lang="en-US" sz="1200" b="1" i="0" kern="1200" dirty="0" smtClean="0">
                <a:solidFill>
                  <a:schemeClr val="tx1"/>
                </a:solidFill>
                <a:effectLst/>
                <a:latin typeface="+mn-lt"/>
                <a:ea typeface="+mn-ea"/>
                <a:cs typeface="+mn-cs"/>
              </a:rPr>
              <a:t>Clear-</a:t>
            </a:r>
            <a:r>
              <a:rPr lang="en-US" sz="1200" b="1" i="0" kern="1200" dirty="0" err="1" smtClean="0">
                <a:solidFill>
                  <a:schemeClr val="tx1"/>
                </a:solidFill>
                <a:effectLst/>
                <a:latin typeface="+mn-lt"/>
                <a:ea typeface="+mn-ea"/>
                <a:cs typeface="+mn-cs"/>
              </a:rPr>
              <a:t>AzureProfile</a:t>
            </a:r>
            <a:r>
              <a:rPr lang="en-US" sz="1200" b="1" i="0" kern="1200" dirty="0" smtClean="0">
                <a:solidFill>
                  <a:schemeClr val="tx1"/>
                </a:solidFill>
                <a:effectLst/>
                <a:latin typeface="+mn-lt"/>
                <a:ea typeface="+mn-ea"/>
                <a:cs typeface="+mn-cs"/>
              </a:rPr>
              <a:t> before the Add-</a:t>
            </a:r>
            <a:r>
              <a:rPr lang="en-US" sz="1200" b="1" i="0" kern="1200" dirty="0" err="1" smtClean="0">
                <a:solidFill>
                  <a:schemeClr val="tx1"/>
                </a:solidFill>
                <a:effectLst/>
                <a:latin typeface="+mn-lt"/>
                <a:ea typeface="+mn-ea"/>
                <a:cs typeface="+mn-cs"/>
              </a:rPr>
              <a:t>AzureAccount</a:t>
            </a:r>
            <a:endParaRPr lang="en-US" b="1" dirty="0" smtClean="0"/>
          </a:p>
          <a:p>
            <a:r>
              <a:rPr lang="en-US" dirty="0" smtClean="0"/>
              <a:t>http://blogs.msdn.com/b/devfish/archive/2015/02/12/get-azurevm-your-azure-credentials-have-not-been-set-up-or-have-expired-please-run-add-azureaccount-to-set-up-your-azure-credentials.aspx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a:t>
            </a:r>
            <a:r>
              <a:rPr lang="en-US" sz="1200" b="1" i="0" kern="1200" dirty="0" err="1" smtClean="0">
                <a:solidFill>
                  <a:schemeClr val="tx1"/>
                </a:solidFill>
                <a:effectLst/>
                <a:latin typeface="+mn-lt"/>
                <a:ea typeface="+mn-ea"/>
                <a:cs typeface="+mn-cs"/>
              </a:rPr>
              <a:t>AzureAccount</a:t>
            </a:r>
            <a:endParaRPr lang="en-US" sz="1200" b="1" i="0" kern="1200" dirty="0" smtClean="0">
              <a:solidFill>
                <a:schemeClr val="tx1"/>
              </a:solidFill>
              <a:effectLst/>
              <a:latin typeface="+mn-lt"/>
              <a:ea typeface="+mn-ea"/>
              <a:cs typeface="+mn-cs"/>
            </a:endParaRPr>
          </a:p>
          <a:p>
            <a:r>
              <a:rPr lang="en-US" dirty="0" smtClean="0"/>
              <a:t>https://msdn.microsoft.com/en-us/library/dn495128.aspx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New-</a:t>
            </a:r>
            <a:r>
              <a:rPr lang="en-US" sz="1200" b="1" i="0" kern="1200" dirty="0" err="1" smtClean="0">
                <a:solidFill>
                  <a:schemeClr val="tx1"/>
                </a:solidFill>
                <a:effectLst/>
                <a:latin typeface="+mn-lt"/>
                <a:ea typeface="+mn-ea"/>
                <a:cs typeface="+mn-cs"/>
              </a:rPr>
              <a:t>AzureWebsite</a:t>
            </a:r>
            <a:endParaRPr lang="en-US" sz="1200" b="1" i="0" kern="1200" dirty="0" smtClean="0">
              <a:solidFill>
                <a:schemeClr val="tx1"/>
              </a:solidFill>
              <a:effectLst/>
              <a:latin typeface="+mn-lt"/>
              <a:ea typeface="+mn-ea"/>
              <a:cs typeface="+mn-cs"/>
            </a:endParaRPr>
          </a:p>
          <a:p>
            <a:r>
              <a:rPr lang="en-US" dirty="0" smtClean="0"/>
              <a:t>https://msdn.microsoft.com/en-us/library/azure/dn495157.aspx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24</a:t>
            </a:fld>
            <a:endParaRPr lang="en-US"/>
          </a:p>
        </p:txBody>
      </p:sp>
    </p:spTree>
    <p:extLst>
      <p:ext uri="{BB962C8B-B14F-4D97-AF65-F5344CB8AC3E}">
        <p14:creationId xmlns:p14="http://schemas.microsoft.com/office/powerpoint/2010/main" val="3577869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25</a:t>
            </a:fld>
            <a:endParaRPr lang="en-US"/>
          </a:p>
        </p:txBody>
      </p:sp>
    </p:spTree>
    <p:extLst>
      <p:ext uri="{BB962C8B-B14F-4D97-AF65-F5344CB8AC3E}">
        <p14:creationId xmlns:p14="http://schemas.microsoft.com/office/powerpoint/2010/main" val="2497725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Deploy a web app in Azure App Service</a:t>
            </a:r>
          </a:p>
          <a:p>
            <a:r>
              <a:rPr lang="en-US" dirty="0" smtClean="0"/>
              <a:t>https://azure.microsoft.com/en-us/documentation/articles/web-sites-deploy/</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26</a:t>
            </a:fld>
            <a:endParaRPr lang="en-US"/>
          </a:p>
        </p:txBody>
      </p:sp>
    </p:spTree>
    <p:extLst>
      <p:ext uri="{BB962C8B-B14F-4D97-AF65-F5344CB8AC3E}">
        <p14:creationId xmlns:p14="http://schemas.microsoft.com/office/powerpoint/2010/main" val="3861327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27</a:t>
            </a:fld>
            <a:endParaRPr lang="en-US"/>
          </a:p>
        </p:txBody>
      </p:sp>
    </p:spTree>
    <p:extLst>
      <p:ext uri="{BB962C8B-B14F-4D97-AF65-F5344CB8AC3E}">
        <p14:creationId xmlns:p14="http://schemas.microsoft.com/office/powerpoint/2010/main" val="208788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Show on</a:t>
            </a:r>
            <a:r>
              <a:rPr lang="en-US" sz="1200" b="1" i="0" kern="1200" baseline="0" dirty="0" smtClean="0">
                <a:solidFill>
                  <a:schemeClr val="tx1"/>
                </a:solidFill>
                <a:effectLst/>
                <a:latin typeface="+mn-lt"/>
                <a:ea typeface="+mn-ea"/>
                <a:cs typeface="+mn-cs"/>
              </a:rPr>
              <a:t> Azure Portal</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Secure a web app in Azure App Service</a:t>
            </a:r>
          </a:p>
          <a:p>
            <a:r>
              <a:rPr lang="en-US" dirty="0" smtClean="0"/>
              <a:t>https://azure.microsoft.com/en-us/documentation/articles/web-sites-security/</a:t>
            </a:r>
          </a:p>
          <a:p>
            <a:endParaRPr lang="en-US" dirty="0" smtClean="0"/>
          </a:p>
          <a:p>
            <a:r>
              <a:rPr lang="en-US" sz="1200" b="1" i="0" kern="1200" dirty="0" smtClean="0">
                <a:solidFill>
                  <a:schemeClr val="tx1"/>
                </a:solidFill>
                <a:effectLst/>
                <a:latin typeface="+mn-lt"/>
                <a:ea typeface="+mn-ea"/>
                <a:cs typeface="+mn-cs"/>
              </a:rPr>
              <a:t>Secure communications</a:t>
            </a:r>
          </a:p>
          <a:p>
            <a:r>
              <a:rPr lang="en-US" sz="1200" b="0" i="0" kern="1200" dirty="0" smtClean="0">
                <a:solidFill>
                  <a:schemeClr val="tx1"/>
                </a:solidFill>
                <a:effectLst/>
                <a:latin typeface="+mn-lt"/>
                <a:ea typeface="+mn-ea"/>
                <a:cs typeface="+mn-cs"/>
              </a:rPr>
              <a:t>If you use the </a:t>
            </a:r>
            <a:r>
              <a:rPr lang="en-US" sz="1200" b="1" i="1" kern="1200" dirty="0" smtClean="0">
                <a:solidFill>
                  <a:schemeClr val="tx1"/>
                </a:solidFill>
                <a:effectLst/>
                <a:latin typeface="+mn-lt"/>
                <a:ea typeface="+mn-ea"/>
                <a:cs typeface="+mn-cs"/>
              </a:rPr>
              <a:t>.azurewebsites.net</a:t>
            </a:r>
            <a:r>
              <a:rPr lang="en-US" sz="1200" b="0" i="1" kern="1200" dirty="0" smtClean="0">
                <a:solidFill>
                  <a:schemeClr val="tx1"/>
                </a:solidFill>
                <a:effectLst/>
                <a:latin typeface="+mn-lt"/>
                <a:ea typeface="+mn-ea"/>
                <a:cs typeface="+mn-cs"/>
              </a:rPr>
              <a:t> domain name created for your web app, you can immediately use HTTPS, as an SSL certificate is provided for all **</a:t>
            </a:r>
            <a:r>
              <a:rPr lang="en-US" sz="1200" b="0" i="0" kern="1200" dirty="0" smtClean="0">
                <a:solidFill>
                  <a:schemeClr val="tx1"/>
                </a:solidFill>
                <a:effectLst/>
                <a:latin typeface="+mn-lt"/>
                <a:ea typeface="+mn-ea"/>
                <a:cs typeface="+mn-cs"/>
              </a:rPr>
              <a:t>.azurewebsites.net** domain names. If your site uses a </a:t>
            </a:r>
            <a:r>
              <a:rPr lang="en-US" sz="1200" b="0" i="0" u="none" strike="noStrike" kern="1200" dirty="0" smtClean="0">
                <a:solidFill>
                  <a:schemeClr val="tx1"/>
                </a:solidFill>
                <a:effectLst/>
                <a:latin typeface="+mn-lt"/>
                <a:ea typeface="+mn-ea"/>
                <a:cs typeface="+mn-cs"/>
                <a:hlinkClick r:id="rId3"/>
              </a:rPr>
              <a:t>custom domain name</a:t>
            </a:r>
            <a:r>
              <a:rPr lang="en-US" sz="1200" b="0" i="0" kern="1200" dirty="0" smtClean="0">
                <a:solidFill>
                  <a:schemeClr val="tx1"/>
                </a:solidFill>
                <a:effectLst/>
                <a:latin typeface="+mn-lt"/>
                <a:ea typeface="+mn-ea"/>
                <a:cs typeface="+mn-cs"/>
              </a:rPr>
              <a:t>, you can upload an SSL certificate to </a:t>
            </a:r>
            <a:r>
              <a:rPr lang="en-US" sz="1200" b="0" i="0" u="none" strike="noStrike" kern="1200" dirty="0" smtClean="0">
                <a:solidFill>
                  <a:schemeClr val="tx1"/>
                </a:solidFill>
                <a:effectLst/>
                <a:latin typeface="+mn-lt"/>
                <a:ea typeface="+mn-ea"/>
                <a:cs typeface="+mn-cs"/>
                <a:hlinkClick r:id="rId4"/>
              </a:rPr>
              <a:t>enable HTTPS</a:t>
            </a:r>
            <a:r>
              <a:rPr lang="en-US" sz="1200" b="0" i="0" kern="1200" dirty="0" smtClean="0">
                <a:solidFill>
                  <a:schemeClr val="tx1"/>
                </a:solidFill>
                <a:effectLst/>
                <a:latin typeface="+mn-lt"/>
                <a:ea typeface="+mn-ea"/>
                <a:cs typeface="+mn-cs"/>
              </a:rPr>
              <a:t> for the custom domain.</a:t>
            </a:r>
          </a:p>
          <a:p>
            <a:endParaRPr lang="en-US" dirty="0" smtClean="0"/>
          </a:p>
          <a:p>
            <a:r>
              <a:rPr lang="en-US" sz="1200" b="1" i="0" kern="1200" dirty="0" smtClean="0">
                <a:solidFill>
                  <a:schemeClr val="tx1"/>
                </a:solidFill>
                <a:effectLst/>
                <a:latin typeface="+mn-lt"/>
                <a:ea typeface="+mn-ea"/>
                <a:cs typeface="+mn-cs"/>
              </a:rPr>
              <a:t>Publishing profiles and publish settings</a:t>
            </a:r>
          </a:p>
          <a:p>
            <a:r>
              <a:rPr lang="en-US" sz="1200" b="0" i="0" kern="1200" dirty="0" smtClean="0">
                <a:solidFill>
                  <a:schemeClr val="tx1"/>
                </a:solidFill>
                <a:effectLst/>
                <a:latin typeface="+mn-lt"/>
                <a:ea typeface="+mn-ea"/>
                <a:cs typeface="+mn-cs"/>
              </a:rPr>
              <a:t>When developing applications, performing management tasks, or automating tasks using utilities such as </a:t>
            </a:r>
            <a:r>
              <a:rPr lang="en-US" sz="1200" b="1" i="0" kern="1200" dirty="0" smtClean="0">
                <a:solidFill>
                  <a:schemeClr val="tx1"/>
                </a:solidFill>
                <a:effectLst/>
                <a:latin typeface="+mn-lt"/>
                <a:ea typeface="+mn-ea"/>
                <a:cs typeface="+mn-cs"/>
              </a:rPr>
              <a:t>Visual Studio</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Web Matrix</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Azure PowerShell</a:t>
            </a:r>
            <a:r>
              <a:rPr lang="en-US" sz="1200" b="0" i="0" kern="1200" dirty="0" smtClean="0">
                <a:solidFill>
                  <a:schemeClr val="tx1"/>
                </a:solidFill>
                <a:effectLst/>
                <a:latin typeface="+mn-lt"/>
                <a:ea typeface="+mn-ea"/>
                <a:cs typeface="+mn-cs"/>
              </a:rPr>
              <a:t> or the </a:t>
            </a:r>
            <a:r>
              <a:rPr lang="en-US" sz="1200" b="1" i="0" kern="1200" dirty="0" smtClean="0">
                <a:solidFill>
                  <a:schemeClr val="tx1"/>
                </a:solidFill>
                <a:effectLst/>
                <a:latin typeface="+mn-lt"/>
                <a:ea typeface="+mn-ea"/>
                <a:cs typeface="+mn-cs"/>
              </a:rPr>
              <a:t>Azure Command-Line Interface (Azure CLI)</a:t>
            </a:r>
            <a:r>
              <a:rPr lang="en-US" sz="1200" b="0" i="0" kern="1200" dirty="0" smtClean="0">
                <a:solidFill>
                  <a:schemeClr val="tx1"/>
                </a:solidFill>
                <a:effectLst/>
                <a:latin typeface="+mn-lt"/>
                <a:ea typeface="+mn-ea"/>
                <a:cs typeface="+mn-cs"/>
              </a:rPr>
              <a:t>, you can use either a </a:t>
            </a:r>
            <a:r>
              <a:rPr lang="en-US" sz="1200" b="0" i="1" kern="1200" dirty="0" smtClean="0">
                <a:solidFill>
                  <a:schemeClr val="tx1"/>
                </a:solidFill>
                <a:effectLst/>
                <a:latin typeface="+mn-lt"/>
                <a:ea typeface="+mn-ea"/>
                <a:cs typeface="+mn-cs"/>
              </a:rPr>
              <a:t>publish settings</a:t>
            </a:r>
            <a:r>
              <a:rPr lang="en-US" sz="1200" b="0" i="0" kern="1200" dirty="0" smtClean="0">
                <a:solidFill>
                  <a:schemeClr val="tx1"/>
                </a:solidFill>
                <a:effectLst/>
                <a:latin typeface="+mn-lt"/>
                <a:ea typeface="+mn-ea"/>
                <a:cs typeface="+mn-cs"/>
              </a:rPr>
              <a:t> file or a </a:t>
            </a:r>
            <a:r>
              <a:rPr lang="en-US" sz="1200" b="0" i="1" kern="1200" dirty="0" smtClean="0">
                <a:solidFill>
                  <a:schemeClr val="tx1"/>
                </a:solidFill>
                <a:effectLst/>
                <a:latin typeface="+mn-lt"/>
                <a:ea typeface="+mn-ea"/>
                <a:cs typeface="+mn-cs"/>
              </a:rPr>
              <a:t>publishing profile</a:t>
            </a:r>
            <a:r>
              <a:rPr lang="en-US" sz="1200" b="0" i="0" kern="1200" dirty="0" smtClean="0">
                <a:solidFill>
                  <a:schemeClr val="tx1"/>
                </a:solidFill>
                <a:effectLst/>
                <a:latin typeface="+mn-lt"/>
                <a:ea typeface="+mn-ea"/>
                <a:cs typeface="+mn-cs"/>
              </a:rPr>
              <a:t>. Both authenticate you to Azure, and should be secured to prevent unauthorized access.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Configuration settings, and connection strings</a:t>
            </a:r>
          </a:p>
          <a:p>
            <a:r>
              <a:rPr lang="en-US" sz="1200" b="0" i="0" kern="1200" dirty="0" smtClean="0">
                <a:solidFill>
                  <a:schemeClr val="tx1"/>
                </a:solidFill>
                <a:effectLst/>
                <a:latin typeface="+mn-lt"/>
                <a:ea typeface="+mn-ea"/>
                <a:cs typeface="+mn-cs"/>
              </a:rPr>
              <a:t>It's common practice to store connection strings, authentication credentials, and other sensitive information in configuration files. Unfortunately, these files may be exposed on your website, or checked into a public repository, exposing this information.</a:t>
            </a:r>
          </a:p>
          <a:p>
            <a:endParaRPr lang="en-US" sz="1200" b="0" i="0" kern="1200" dirty="0" smtClean="0">
              <a:solidFill>
                <a:schemeClr val="tx1"/>
              </a:solidFill>
              <a:effectLst/>
              <a:latin typeface="+mn-lt"/>
              <a:ea typeface="+mn-ea"/>
              <a:cs typeface="+mn-cs"/>
            </a:endParaRPr>
          </a:p>
          <a:p>
            <a:endParaRPr lang="en-US"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28</a:t>
            </a:fld>
            <a:endParaRPr lang="en-US"/>
          </a:p>
        </p:txBody>
      </p:sp>
    </p:spTree>
    <p:extLst>
      <p:ext uri="{BB962C8B-B14F-4D97-AF65-F5344CB8AC3E}">
        <p14:creationId xmlns:p14="http://schemas.microsoft.com/office/powerpoint/2010/main" val="841667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Definition from here:</a:t>
            </a:r>
          </a:p>
          <a:p>
            <a:r>
              <a:rPr lang="en-US" dirty="0" smtClean="0"/>
              <a:t>https://azure.microsoft.com/en-us/documentation/articles/websites-dotnet-webjobs-sdk/</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hlinkClick r:id="rId3"/>
              </a:rPr>
              <a:t>Introducing Windows Azure </a:t>
            </a:r>
            <a:r>
              <a:rPr lang="en-US" sz="1200" b="1" i="0" u="none" strike="noStrike" kern="1200" dirty="0" err="1" smtClean="0">
                <a:solidFill>
                  <a:schemeClr val="tx1"/>
                </a:solidFill>
                <a:effectLst/>
                <a:latin typeface="+mn-lt"/>
                <a:ea typeface="+mn-ea"/>
                <a:cs typeface="+mn-cs"/>
                <a:hlinkClick r:id="rId3"/>
              </a:rPr>
              <a:t>WebJobs</a:t>
            </a:r>
            <a:endParaRPr lang="en-US" sz="1200" b="1" i="0" kern="1200" dirty="0" smtClean="0">
              <a:solidFill>
                <a:schemeClr val="tx1"/>
              </a:solidFill>
              <a:effectLst/>
              <a:latin typeface="+mn-lt"/>
              <a:ea typeface="+mn-ea"/>
              <a:cs typeface="+mn-cs"/>
            </a:endParaRPr>
          </a:p>
          <a:p>
            <a:r>
              <a:rPr lang="en-US" dirty="0" smtClean="0"/>
              <a:t>http://www.hanselman.com/blog/IntroducingWindowsAzureWebJobs.aspx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29</a:t>
            </a:fld>
            <a:endParaRPr lang="en-US"/>
          </a:p>
        </p:txBody>
      </p:sp>
    </p:spTree>
    <p:extLst>
      <p:ext uri="{BB962C8B-B14F-4D97-AF65-F5344CB8AC3E}">
        <p14:creationId xmlns:p14="http://schemas.microsoft.com/office/powerpoint/2010/main" val="2216392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Which Cloud Architecture?</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canonical benefit of cloud computing is the business agility fueled by the IT scalability enabled by the massive computing resources made available to the application developers. Businesses will no longer be bogged down by the IT resource issues as they now can easily create new solutions to help existing customers, venture into new business domains and enter new markets unhindered. While the business and IT agility characteristics are common to both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some nuanced differences in the context of an application will make one of them more suitable for adoption.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78249E-5ACD-4E52-A408-9BB999BD2D41}" type="slidenum">
              <a:rPr lang="en-US" smtClean="0"/>
              <a:pPr/>
              <a:t>3</a:t>
            </a:fld>
            <a:endParaRPr lang="en-US"/>
          </a:p>
        </p:txBody>
      </p:sp>
    </p:spTree>
    <p:extLst>
      <p:ext uri="{BB962C8B-B14F-4D97-AF65-F5344CB8AC3E}">
        <p14:creationId xmlns:p14="http://schemas.microsoft.com/office/powerpoint/2010/main" val="3743387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30</a:t>
            </a:fld>
            <a:endParaRPr lang="en-US"/>
          </a:p>
        </p:txBody>
      </p:sp>
    </p:spTree>
    <p:extLst>
      <p:ext uri="{BB962C8B-B14F-4D97-AF65-F5344CB8AC3E}">
        <p14:creationId xmlns:p14="http://schemas.microsoft.com/office/powerpoint/2010/main" val="3011799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Traffic Manager Overview</a:t>
            </a:r>
          </a:p>
          <a:p>
            <a:r>
              <a:rPr lang="en-US" dirty="0" smtClean="0"/>
              <a:t>https://azure.microsoft.com/en-us/documentation/articles/traffic-manager-overview/</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31</a:t>
            </a:fld>
            <a:endParaRPr lang="en-US"/>
          </a:p>
        </p:txBody>
      </p:sp>
    </p:spTree>
    <p:extLst>
      <p:ext uri="{BB962C8B-B14F-4D97-AF65-F5344CB8AC3E}">
        <p14:creationId xmlns:p14="http://schemas.microsoft.com/office/powerpoint/2010/main" val="234760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33</a:t>
            </a:fld>
            <a:endParaRPr lang="en-US"/>
          </a:p>
        </p:txBody>
      </p:sp>
    </p:spTree>
    <p:extLst>
      <p:ext uri="{BB962C8B-B14F-4D97-AF65-F5344CB8AC3E}">
        <p14:creationId xmlns:p14="http://schemas.microsoft.com/office/powerpoint/2010/main" val="3749634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effectLst/>
                <a:latin typeface="+mn-lt"/>
                <a:ea typeface="+mn-ea"/>
                <a:cs typeface="+mn-cs"/>
              </a:rPr>
              <a:t>Improve availability of critical applications</a:t>
            </a:r>
            <a:r>
              <a:rPr lang="en-US" sz="1200" b="0" i="0" kern="1200" dirty="0" smtClean="0">
                <a:solidFill>
                  <a:schemeClr val="tx1"/>
                </a:solidFill>
                <a:effectLst/>
                <a:latin typeface="+mn-lt"/>
                <a:ea typeface="+mn-ea"/>
                <a:cs typeface="+mn-cs"/>
              </a:rPr>
              <a:t> – Traffic Manager allows you to improve the availability of your critical applications by monitoring your endpoints in Azure and providing automatic failover capabilities when an Azure cloud service, Azure website, or other location goes down.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Improve responsiveness for high performing applications</a:t>
            </a:r>
            <a:r>
              <a:rPr lang="en-US" sz="1200" b="0" i="0" kern="1200" dirty="0" smtClean="0">
                <a:solidFill>
                  <a:schemeClr val="tx1"/>
                </a:solidFill>
                <a:effectLst/>
                <a:latin typeface="+mn-lt"/>
                <a:ea typeface="+mn-ea"/>
                <a:cs typeface="+mn-cs"/>
              </a:rPr>
              <a:t> – Azure allows you to run cloud services or websites in datacenters located around the world. Traffic Manager can improve the responsiveness of your applications and content delivery times by directing end-users to the endpoint with the lowest network latency from the client.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Upgrade and perform service maintenance without downtime</a:t>
            </a:r>
            <a:r>
              <a:rPr lang="en-US" sz="1200" b="0" i="0" kern="1200" dirty="0" smtClean="0">
                <a:solidFill>
                  <a:schemeClr val="tx1"/>
                </a:solidFill>
                <a:effectLst/>
                <a:latin typeface="+mn-lt"/>
                <a:ea typeface="+mn-ea"/>
                <a:cs typeface="+mn-cs"/>
              </a:rPr>
              <a:t> – Traffic Manager supports extended scenarios for hybrid cloud and on-premises deployments including the “burst-to-cloud,” “migrate-to-cloud,” and “failover-to-cloud” scenarios. For planned maintenance, you disable the endpoint in Traffic Manager and then wait for the endpoint to complete the servicing of existing connections. When there is no more traffic to the endpoint, you update the service on that endpoint and test it, then re-enable it in Traffic Manager. This helps you to maintain and upgrade your services without downtime for clients.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Traffic distribution for large, complex deployments</a:t>
            </a:r>
            <a:r>
              <a:rPr lang="en-US" sz="1200" b="0" i="0" kern="1200" dirty="0" smtClean="0">
                <a:solidFill>
                  <a:schemeClr val="tx1"/>
                </a:solidFill>
                <a:effectLst/>
                <a:latin typeface="+mn-lt"/>
                <a:ea typeface="+mn-ea"/>
                <a:cs typeface="+mn-cs"/>
              </a:rPr>
              <a:t> – With nested Traffic Manager profiles, in which a Traffic Manager profile can have another Traffic Manager profile as an endpoint, you can create configurations to optimize performance and distribution for larger, more complex deployments. For more information, see </a:t>
            </a:r>
            <a:r>
              <a:rPr lang="en-US" sz="1200" b="0" i="0" u="none" strike="noStrike" kern="1200" dirty="0" smtClean="0">
                <a:solidFill>
                  <a:schemeClr val="tx1"/>
                </a:solidFill>
                <a:effectLst/>
                <a:latin typeface="+mn-lt"/>
                <a:ea typeface="+mn-ea"/>
                <a:cs typeface="+mn-cs"/>
                <a:hlinkClick r:id="rId3"/>
              </a:rPr>
              <a:t>Nested profiles</a:t>
            </a:r>
            <a:r>
              <a:rPr lang="en-US" sz="1200" b="0" i="0" kern="1200" dirty="0" smtClean="0">
                <a:solidFill>
                  <a:schemeClr val="tx1"/>
                </a:solidFill>
                <a:effectLst/>
                <a:latin typeface="+mn-lt"/>
                <a:ea typeface="+mn-ea"/>
                <a:cs typeface="+mn-cs"/>
              </a:rPr>
              <a: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34</a:t>
            </a:fld>
            <a:endParaRPr lang="en-US"/>
          </a:p>
        </p:txBody>
      </p:sp>
    </p:spTree>
    <p:extLst>
      <p:ext uri="{BB962C8B-B14F-4D97-AF65-F5344CB8AC3E}">
        <p14:creationId xmlns:p14="http://schemas.microsoft.com/office/powerpoint/2010/main" val="31871988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About Traffic Manager Load Balancing Methods</a:t>
            </a:r>
          </a:p>
          <a:p>
            <a:r>
              <a:rPr lang="en-US" dirty="0" smtClean="0"/>
              <a:t>https://azure.microsoft.com/en-us/documentation/articles/traffic-manager-load-balancing-methods/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35</a:t>
            </a:fld>
            <a:endParaRPr lang="en-US"/>
          </a:p>
        </p:txBody>
      </p:sp>
    </p:spTree>
    <p:extLst>
      <p:ext uri="{BB962C8B-B14F-4D97-AF65-F5344CB8AC3E}">
        <p14:creationId xmlns:p14="http://schemas.microsoft.com/office/powerpoint/2010/main" val="610993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36</a:t>
            </a:fld>
            <a:endParaRPr lang="en-US"/>
          </a:p>
        </p:txBody>
      </p:sp>
    </p:spTree>
    <p:extLst>
      <p:ext uri="{BB962C8B-B14F-4D97-AF65-F5344CB8AC3E}">
        <p14:creationId xmlns:p14="http://schemas.microsoft.com/office/powerpoint/2010/main" val="129467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p>
          <a:p>
            <a:endParaRPr lang="en-US" dirty="0" smtClean="0"/>
          </a:p>
          <a:p>
            <a:r>
              <a:rPr lang="en-US" dirty="0" smtClean="0"/>
              <a:t>Icons:</a:t>
            </a:r>
          </a:p>
          <a:p>
            <a:r>
              <a:rPr lang="en-US" dirty="0" smtClean="0"/>
              <a:t>https://www.amido.com/azure-icons-for-lucidchart/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4</a:t>
            </a:fld>
            <a:endParaRPr lang="en-US"/>
          </a:p>
        </p:txBody>
      </p:sp>
    </p:spTree>
    <p:extLst>
      <p:ext uri="{BB962C8B-B14F-4D97-AF65-F5344CB8AC3E}">
        <p14:creationId xmlns:p14="http://schemas.microsoft.com/office/powerpoint/2010/main" val="141275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5</a:t>
            </a:fld>
            <a:endParaRPr lang="en-US"/>
          </a:p>
        </p:txBody>
      </p:sp>
    </p:spTree>
    <p:extLst>
      <p:ext uri="{BB962C8B-B14F-4D97-AF65-F5344CB8AC3E}">
        <p14:creationId xmlns:p14="http://schemas.microsoft.com/office/powerpoint/2010/main" val="53990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a:t>
            </a:r>
          </a:p>
          <a:p>
            <a:endParaRPr lang="en-US" dirty="0" smtClean="0"/>
          </a:p>
          <a:p>
            <a:r>
              <a:rPr lang="en-US" dirty="0" smtClean="0"/>
              <a:t>AZURE REGION	LOCATION</a:t>
            </a:r>
          </a:p>
          <a:p>
            <a:r>
              <a:rPr lang="en-US" dirty="0" smtClean="0"/>
              <a:t>Central US	Iowa</a:t>
            </a:r>
          </a:p>
          <a:p>
            <a:r>
              <a:rPr lang="en-US" dirty="0" smtClean="0"/>
              <a:t>East US	Virginia</a:t>
            </a:r>
          </a:p>
          <a:p>
            <a:r>
              <a:rPr lang="en-US" dirty="0" smtClean="0"/>
              <a:t>East US 2	Virginia</a:t>
            </a:r>
          </a:p>
          <a:p>
            <a:r>
              <a:rPr lang="en-US" dirty="0" smtClean="0"/>
              <a:t>US </a:t>
            </a:r>
            <a:r>
              <a:rPr lang="en-US" dirty="0" err="1" smtClean="0"/>
              <a:t>Gov</a:t>
            </a:r>
            <a:r>
              <a:rPr lang="en-US" dirty="0" smtClean="0"/>
              <a:t> Iowa	Iowa</a:t>
            </a:r>
          </a:p>
          <a:p>
            <a:r>
              <a:rPr lang="en-US" dirty="0" smtClean="0"/>
              <a:t>US </a:t>
            </a:r>
            <a:r>
              <a:rPr lang="en-US" dirty="0" err="1" smtClean="0"/>
              <a:t>Gov</a:t>
            </a:r>
            <a:r>
              <a:rPr lang="en-US" dirty="0" smtClean="0"/>
              <a:t> Virginia	Virginia</a:t>
            </a:r>
          </a:p>
          <a:p>
            <a:r>
              <a:rPr lang="en-US" dirty="0" smtClean="0"/>
              <a:t>North Central US	Illinois</a:t>
            </a:r>
          </a:p>
          <a:p>
            <a:r>
              <a:rPr lang="en-US" dirty="0" smtClean="0"/>
              <a:t>South Central US	Texas</a:t>
            </a:r>
          </a:p>
          <a:p>
            <a:r>
              <a:rPr lang="en-US" dirty="0" smtClean="0"/>
              <a:t>West US	California</a:t>
            </a:r>
          </a:p>
          <a:p>
            <a:r>
              <a:rPr lang="en-US" dirty="0" smtClean="0"/>
              <a:t>North Europe	Ireland</a:t>
            </a:r>
          </a:p>
          <a:p>
            <a:r>
              <a:rPr lang="en-US" dirty="0" smtClean="0"/>
              <a:t>West Europe	Netherlands</a:t>
            </a:r>
          </a:p>
          <a:p>
            <a:r>
              <a:rPr lang="en-US" dirty="0" smtClean="0"/>
              <a:t>East Asia	Hong Kong</a:t>
            </a:r>
          </a:p>
          <a:p>
            <a:r>
              <a:rPr lang="en-US" dirty="0" smtClean="0"/>
              <a:t>Southeast Asia	Singapore</a:t>
            </a:r>
          </a:p>
          <a:p>
            <a:r>
              <a:rPr lang="en-US" dirty="0" smtClean="0"/>
              <a:t>Japan East	Tokyo, Saitama</a:t>
            </a:r>
          </a:p>
          <a:p>
            <a:r>
              <a:rPr lang="en-US" dirty="0" smtClean="0"/>
              <a:t>Japan West	Osaka</a:t>
            </a:r>
          </a:p>
          <a:p>
            <a:r>
              <a:rPr lang="en-US" dirty="0" smtClean="0"/>
              <a:t>Brazil South	Sao Paulo State</a:t>
            </a:r>
          </a:p>
          <a:p>
            <a:r>
              <a:rPr lang="en-US" dirty="0" smtClean="0"/>
              <a:t>Australia East	New South Wales</a:t>
            </a:r>
          </a:p>
          <a:p>
            <a:r>
              <a:rPr lang="en-US" dirty="0" smtClean="0"/>
              <a:t>Australia Southeast	</a:t>
            </a:r>
            <a:r>
              <a:rPr lang="en-US" dirty="0" err="1" smtClean="0"/>
              <a:t>Victoriam</a:t>
            </a:r>
            <a:r>
              <a:rPr lang="en-US" dirty="0" smtClean="0"/>
              <a:t>/</a:t>
            </a:r>
            <a:r>
              <a:rPr lang="en-US" dirty="0" err="1" smtClean="0"/>
              <a:t>en</a:t>
            </a:r>
            <a:r>
              <a:rPr lang="en-US" dirty="0" smtClean="0"/>
              <a:t>-us/regions/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6</a:t>
            </a:fld>
            <a:endParaRPr lang="en-US"/>
          </a:p>
        </p:txBody>
      </p:sp>
    </p:spTree>
    <p:extLst>
      <p:ext uri="{BB962C8B-B14F-4D97-AF65-F5344CB8AC3E}">
        <p14:creationId xmlns:p14="http://schemas.microsoft.com/office/powerpoint/2010/main" val="83019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http://azure.microsoft.com/en-us/pricing/calculator/?scenario=appservice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7</a:t>
            </a:fld>
            <a:endParaRPr lang="en-US"/>
          </a:p>
        </p:txBody>
      </p:sp>
    </p:spTree>
    <p:extLst>
      <p:ext uri="{BB962C8B-B14F-4D97-AF65-F5344CB8AC3E}">
        <p14:creationId xmlns:p14="http://schemas.microsoft.com/office/powerpoint/2010/main" val="192313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8</a:t>
            </a:fld>
            <a:endParaRPr lang="en-US"/>
          </a:p>
        </p:txBody>
      </p:sp>
    </p:spTree>
    <p:extLst>
      <p:ext uri="{BB962C8B-B14F-4D97-AF65-F5344CB8AC3E}">
        <p14:creationId xmlns:p14="http://schemas.microsoft.com/office/powerpoint/2010/main" val="1364208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t>
            </a:r>
            <a:r>
              <a:rPr lang="en-US" sz="1200" b="0" i="0" kern="1200" dirty="0" smtClean="0">
                <a:solidFill>
                  <a:schemeClr val="tx1"/>
                </a:solidFill>
                <a:effectLst/>
                <a:latin typeface="+mn-lt"/>
                <a:ea typeface="+mn-ea"/>
                <a:cs typeface="+mn-cs"/>
              </a:rPr>
              <a:t>Windows Azure vs. Amazon AWS</a:t>
            </a:r>
            <a:r>
              <a:rPr lang="en-US" dirty="0" smtClean="0"/>
              <a:t>”:</a:t>
            </a:r>
          </a:p>
          <a:p>
            <a:r>
              <a:rPr lang="en-US" dirty="0" smtClean="0"/>
              <a:t>http://www.slideshare.net/tekcraft/azure-vsamazon?related=1</a:t>
            </a:r>
          </a:p>
          <a:p>
            <a:endParaRPr lang="en-US" dirty="0" smtClean="0"/>
          </a:p>
          <a:p>
            <a:endParaRPr lang="en-US" dirty="0" smtClean="0"/>
          </a:p>
          <a:p>
            <a:r>
              <a:rPr lang="en-US" dirty="0" smtClean="0"/>
              <a:t>https://image.slidesharecdn.com/warofattritioninfographicv1-150103195155-conversion-gate02/95/war-of-attrition-aws-vs-google-ibm-and-microsoft-azure-1-638.jpg?cb=1424632280</a:t>
            </a:r>
            <a:endParaRPr lang="ru-RU"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9</a:t>
            </a:fld>
            <a:endParaRPr lang="en-US"/>
          </a:p>
        </p:txBody>
      </p:sp>
    </p:spTree>
    <p:extLst>
      <p:ext uri="{BB962C8B-B14F-4D97-AF65-F5344CB8AC3E}">
        <p14:creationId xmlns:p14="http://schemas.microsoft.com/office/powerpoint/2010/main" val="1127935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209800"/>
            <a:ext cx="7010400" cy="1466850"/>
          </a:xfrm>
        </p:spPr>
        <p:txBody>
          <a:bodyPr/>
          <a:lstStyle>
            <a:lvl1pPr>
              <a:defRPr>
                <a:latin typeface="Arial" pitchFamily="34" charset="0"/>
                <a:cs typeface="Arial" pitchFamily="34" charset="0"/>
              </a:defRPr>
            </a:lvl1pPr>
          </a:lstStyle>
          <a:p>
            <a:r>
              <a:rPr lang="ru-RU" smtClean="0"/>
              <a:t>Образец заголовка</a:t>
            </a:r>
            <a:endParaRPr lang="en-US" dirty="0"/>
          </a:p>
        </p:txBody>
      </p:sp>
      <p:sp>
        <p:nvSpPr>
          <p:cNvPr id="3" name="Subtitle 2"/>
          <p:cNvSpPr>
            <a:spLocks noGrp="1"/>
          </p:cNvSpPr>
          <p:nvPr>
            <p:ph type="subTitle" idx="1"/>
          </p:nvPr>
        </p:nvSpPr>
        <p:spPr>
          <a:xfrm>
            <a:off x="4064000" y="3886200"/>
            <a:ext cx="70104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229600" y="5715003"/>
            <a:ext cx="2844800" cy="365125"/>
          </a:xfrm>
        </p:spPr>
        <p:txBody>
          <a:bodyPr/>
          <a:lstStyle>
            <a:lvl1pPr>
              <a:defRPr>
                <a:latin typeface="Arial" pitchFamily="34" charset="0"/>
                <a:cs typeface="Arial" pitchFamily="34" charset="0"/>
              </a:defRPr>
            </a:lvl1pPr>
          </a:lstStyle>
          <a:p>
            <a:fld id="{5B106E36-FD25-4E2D-B0AA-010F637433A0}" type="datetimeFigureOut">
              <a:rPr lang="ru-RU" smtClean="0"/>
              <a:pPr/>
              <a:t>18.06.2015</a:t>
            </a:fld>
            <a:endParaRPr lang="ru-RU"/>
          </a:p>
        </p:txBody>
      </p:sp>
      <p:sp>
        <p:nvSpPr>
          <p:cNvPr id="5" name="Footer Placeholder 4"/>
          <p:cNvSpPr>
            <a:spLocks noGrp="1"/>
          </p:cNvSpPr>
          <p:nvPr>
            <p:ph type="ftr" sz="quarter" idx="11"/>
          </p:nvPr>
        </p:nvSpPr>
        <p:spPr>
          <a:xfrm>
            <a:off x="4064000" y="6477003"/>
            <a:ext cx="3860800" cy="365125"/>
          </a:xfrm>
        </p:spPr>
        <p:txBody>
          <a:bodyPr/>
          <a:lstStyle>
            <a:lvl1pPr>
              <a:defRPr>
                <a:latin typeface="Arial" pitchFamily="34" charset="0"/>
                <a:cs typeface="Arial" pitchFamily="34" charset="0"/>
              </a:defRPr>
            </a:lvl1pPr>
          </a:lstStyle>
          <a:p>
            <a:endParaRPr lang="ru-RU"/>
          </a:p>
        </p:txBody>
      </p:sp>
      <p:sp>
        <p:nvSpPr>
          <p:cNvPr id="6" name="Slide Number Placeholder 5"/>
          <p:cNvSpPr>
            <a:spLocks noGrp="1"/>
          </p:cNvSpPr>
          <p:nvPr>
            <p:ph type="sldNum" sz="quarter" idx="12"/>
          </p:nvPr>
        </p:nvSpPr>
        <p:spPr>
          <a:xfrm>
            <a:off x="10668000" y="6477003"/>
            <a:ext cx="508000" cy="365125"/>
          </a:xfrm>
        </p:spPr>
        <p:txBody>
          <a:bodyPr/>
          <a:lstStyle>
            <a:lvl1pPr>
              <a:defRPr>
                <a:latin typeface="Arial" pitchFamily="34" charset="0"/>
                <a:cs typeface="Arial" pitchFamily="34" charset="0"/>
              </a:defRPr>
            </a:lvl1pPr>
          </a:lstStyle>
          <a:p>
            <a:fld id="{725C68B6-61C2-468F-89AB-4B9F7531AA68}" type="slidenum">
              <a:rPr lang="ru-RU" smtClean="0"/>
              <a:pPr/>
              <a:t>‹#›</a:t>
            </a:fld>
            <a:endParaRPr lang="ru-RU"/>
          </a:p>
        </p:txBody>
      </p:sp>
      <p:sp>
        <p:nvSpPr>
          <p:cNvPr id="7" name="Rectangle 6"/>
          <p:cNvSpPr/>
          <p:nvPr userDrawn="1"/>
        </p:nvSpPr>
        <p:spPr>
          <a:xfrm>
            <a:off x="335360" y="0"/>
            <a:ext cx="3096344"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921372" y="476672"/>
            <a:ext cx="1924319" cy="6477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a:xfrm>
            <a:off x="2133600" y="274641"/>
            <a:ext cx="6502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2133600" y="6492878"/>
            <a:ext cx="2844800" cy="365125"/>
          </a:xfrm>
        </p:spPr>
        <p:txBody>
          <a:bodyPr/>
          <a:lstStyle/>
          <a:p>
            <a:fld id="{5B106E36-FD25-4E2D-B0AA-010F637433A0}" type="datetimeFigureOut">
              <a:rPr lang="ru-RU" smtClean="0"/>
              <a:pPr/>
              <a:t>18.06.2015</a:t>
            </a:fld>
            <a:endParaRPr lang="ru-RU"/>
          </a:p>
        </p:txBody>
      </p:sp>
      <p:sp>
        <p:nvSpPr>
          <p:cNvPr id="5" name="Footer Placeholder 4"/>
          <p:cNvSpPr>
            <a:spLocks noGrp="1"/>
          </p:cNvSpPr>
          <p:nvPr>
            <p:ph type="ftr" sz="quarter" idx="11"/>
          </p:nvPr>
        </p:nvSpPr>
        <p:spPr>
          <a:xfrm>
            <a:off x="5892800" y="6492878"/>
            <a:ext cx="3860800" cy="365125"/>
          </a:xfrm>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25" indent="-4032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37" indent="-346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23" indent="-3365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179223351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98904"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pic>
        <p:nvPicPr>
          <p:cNvPr id="7"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844799" y="4406903"/>
            <a:ext cx="8481484" cy="1362075"/>
          </a:xfrm>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2844799" y="2906713"/>
            <a:ext cx="848148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652000"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sz="half" idx="1"/>
          </p:nvPr>
        </p:nvSpPr>
        <p:spPr>
          <a:xfrm>
            <a:off x="2133600" y="1600203"/>
            <a:ext cx="467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010400" y="1600203"/>
            <a:ext cx="4775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524000"/>
            <a:ext cx="46736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133600" y="2163762"/>
            <a:ext cx="4673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010400" y="1524000"/>
            <a:ext cx="47752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010400" y="2163762"/>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8" name="Footer Placeholder 7"/>
          <p:cNvSpPr>
            <a:spLocks noGrp="1"/>
          </p:cNvSpPr>
          <p:nvPr>
            <p:ph type="ftr" sz="quarter" idx="11"/>
          </p:nvPr>
        </p:nvSpPr>
        <p:spPr>
          <a:xfrm>
            <a:off x="16416763" y="9019906"/>
            <a:ext cx="313287" cy="73046"/>
          </a:xfrm>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pic>
        <p:nvPicPr>
          <p:cNvPr id="2050"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Date Placeholder 2"/>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pic>
        <p:nvPicPr>
          <p:cNvPr id="6"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pic>
        <p:nvPicPr>
          <p:cNvPr id="5"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3602" y="273050"/>
            <a:ext cx="3909484" cy="1162050"/>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6197600" y="273053"/>
            <a:ext cx="5588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133602" y="1435103"/>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946400"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946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94640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3600" y="274638"/>
            <a:ext cx="9651999" cy="1143000"/>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600203"/>
            <a:ext cx="96520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13360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18.06.2015</a:t>
            </a:fld>
            <a:endParaRPr lang="ru-RU"/>
          </a:p>
        </p:txBody>
      </p:sp>
      <p:sp>
        <p:nvSpPr>
          <p:cNvPr id="5" name="Footer Placeholder 4"/>
          <p:cNvSpPr>
            <a:spLocks noGrp="1"/>
          </p:cNvSpPr>
          <p:nvPr>
            <p:ph type="ftr" sz="quarter" idx="3"/>
          </p:nvPr>
        </p:nvSpPr>
        <p:spPr>
          <a:xfrm>
            <a:off x="58928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668000" y="6492878"/>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
        <p:nvSpPr>
          <p:cNvPr id="8" name="Rectangle 7"/>
          <p:cNvSpPr/>
          <p:nvPr userDrawn="1"/>
        </p:nvSpPr>
        <p:spPr>
          <a:xfrm>
            <a:off x="335360" y="0"/>
            <a:ext cx="1080120"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35360" cy="6858000"/>
          </a:xfrm>
          <a:prstGeom prst="rect">
            <a:avLst/>
          </a:prstGeom>
          <a:gradFill>
            <a:gsLst>
              <a:gs pos="0">
                <a:srgbClr val="930000"/>
              </a:gs>
              <a:gs pos="100000">
                <a:srgbClr val="CC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4"/>
          <a:stretch>
            <a:fillRect/>
          </a:stretch>
        </p:blipFill>
        <p:spPr>
          <a:xfrm>
            <a:off x="11785934" y="6237311"/>
            <a:ext cx="409537" cy="636563"/>
          </a:xfrm>
          <a:prstGeom prst="rect">
            <a:avLst/>
          </a:prstGeom>
        </p:spPr>
      </p:pic>
      <p:pic>
        <p:nvPicPr>
          <p:cNvPr id="10" name="Picture 9"/>
          <p:cNvPicPr>
            <a:picLocks noChangeAspect="1"/>
          </p:cNvPicPr>
          <p:nvPr userDrawn="1"/>
        </p:nvPicPr>
        <p:blipFill>
          <a:blip r:embed="rId15"/>
          <a:stretch>
            <a:fillRect/>
          </a:stretch>
        </p:blipFill>
        <p:spPr>
          <a:xfrm>
            <a:off x="447816" y="316614"/>
            <a:ext cx="847711" cy="3015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diagramColors" Target="../diagrams/colors3.xml"/><Relationship Id="rId12"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24.png"/><Relationship Id="rId5" Type="http://schemas.openxmlformats.org/officeDocument/2006/relationships/diagramLayout" Target="../diagrams/layout3.xml"/><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diagramData" Target="../diagrams/data3.xml"/><Relationship Id="rId9" Type="http://schemas.openxmlformats.org/officeDocument/2006/relationships/image" Target="../media/image22.png"/><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ontoso.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www.workshop.info/"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image.slidesharecdn.com/warofattritioninfographicv1-150103195155-conversion-gate02/95/war-of-attrition-aws-vs-google-ibm-and-microsoft-azure-1-638.jpg?cb=1424632280" TargetMode="External"/><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8008" y="2492896"/>
            <a:ext cx="4330328" cy="931168"/>
          </a:xfrm>
        </p:spPr>
        <p:txBody>
          <a:bodyPr>
            <a:normAutofit/>
          </a:bodyPr>
          <a:lstStyle/>
          <a:p>
            <a:r>
              <a:rPr lang="en-US" b="1" dirty="0" smtClean="0">
                <a:solidFill>
                  <a:srgbClr val="00B0F0"/>
                </a:solidFill>
              </a:rPr>
              <a:t>Microsoft Azure</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Brief Overview and </a:t>
            </a:r>
            <a:r>
              <a:rPr lang="en-US" dirty="0">
                <a:solidFill>
                  <a:srgbClr val="00B0F0"/>
                </a:solidFill>
              </a:rPr>
              <a:t>Creation </a:t>
            </a:r>
            <a:r>
              <a:rPr lang="en-US" dirty="0" smtClean="0">
                <a:solidFill>
                  <a:srgbClr val="00B0F0"/>
                </a:solidFill>
              </a:rPr>
              <a:t>of Test Website</a:t>
            </a:r>
            <a:endParaRPr lang="en-US" dirty="0">
              <a:solidFill>
                <a:srgbClr val="00B0F0"/>
              </a:solidFill>
            </a:endParaRPr>
          </a:p>
        </p:txBody>
      </p:sp>
      <p:pic>
        <p:nvPicPr>
          <p:cNvPr id="1026" name="Picture 2" descr="http://www.touchandsense.com/wp-content/uploads/2015/04/WindowsAz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088" y="21663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9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a:t>
            </a:r>
            <a:r>
              <a:rPr lang="en-US" dirty="0"/>
              <a:t>Cloud </a:t>
            </a:r>
            <a:r>
              <a:rPr lang="en-US" dirty="0" smtClean="0"/>
              <a:t>Usage 2015</a:t>
            </a:r>
            <a:endParaRPr lang="ru-RU" dirty="0"/>
          </a:p>
        </p:txBody>
      </p:sp>
      <p:graphicFrame>
        <p:nvGraphicFramePr>
          <p:cNvPr id="14" name="Chart 13"/>
          <p:cNvGraphicFramePr/>
          <p:nvPr>
            <p:extLst>
              <p:ext uri="{D42A27DB-BD31-4B8C-83A1-F6EECF244321}">
                <p14:modId xmlns:p14="http://schemas.microsoft.com/office/powerpoint/2010/main" val="841160366"/>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08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Public Cloud Usage 2015 vs. 2014</a:t>
            </a:r>
            <a:endParaRPr lang="ru-RU" dirty="0"/>
          </a:p>
        </p:txBody>
      </p:sp>
      <p:graphicFrame>
        <p:nvGraphicFramePr>
          <p:cNvPr id="14" name="Chart 13"/>
          <p:cNvGraphicFramePr/>
          <p:nvPr>
            <p:extLst>
              <p:ext uri="{D42A27DB-BD31-4B8C-83A1-F6EECF244321}">
                <p14:modId xmlns:p14="http://schemas.microsoft.com/office/powerpoint/2010/main" val="414136276"/>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055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31504" y="4406903"/>
            <a:ext cx="10560496" cy="1362075"/>
          </a:xfrm>
        </p:spPr>
        <p:txBody>
          <a:bodyPr/>
          <a:lstStyle/>
          <a:p>
            <a:pPr algn="ctr"/>
            <a:r>
              <a:rPr lang="en-US" dirty="0" smtClean="0">
                <a:solidFill>
                  <a:srgbClr val="00B0F0"/>
                </a:solidFill>
              </a:rPr>
              <a:t>Cloud Service Models</a:t>
            </a:r>
            <a:endParaRPr lang="ru-RU" dirty="0">
              <a:solidFill>
                <a:srgbClr val="00B0F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663" y="1772816"/>
            <a:ext cx="4332178" cy="2424622"/>
          </a:xfrm>
          <a:prstGeom prst="rect">
            <a:avLst/>
          </a:prstGeom>
        </p:spPr>
      </p:pic>
    </p:spTree>
    <p:extLst>
      <p:ext uri="{BB962C8B-B14F-4D97-AF65-F5344CB8AC3E}">
        <p14:creationId xmlns:p14="http://schemas.microsoft.com/office/powerpoint/2010/main" val="36842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endParaRPr lang="ru-RU" dirty="0"/>
          </a:p>
        </p:txBody>
      </p:sp>
      <p:grpSp>
        <p:nvGrpSpPr>
          <p:cNvPr id="25" name="Group 24"/>
          <p:cNvGrpSpPr/>
          <p:nvPr/>
        </p:nvGrpSpPr>
        <p:grpSpPr>
          <a:xfrm>
            <a:off x="1703512" y="1340768"/>
            <a:ext cx="2401948" cy="5112568"/>
            <a:chOff x="1703512" y="1268760"/>
            <a:chExt cx="2401948" cy="5112568"/>
          </a:xfrm>
        </p:grpSpPr>
        <p:sp>
          <p:nvSpPr>
            <p:cNvPr id="6" name="Freeform 5"/>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kern="1200" dirty="0" smtClean="0"/>
                <a:t>Private</a:t>
              </a:r>
            </a:p>
            <a:p>
              <a:pPr lvl="0" algn="ctr" defTabSz="1066800">
                <a:lnSpc>
                  <a:spcPct val="90000"/>
                </a:lnSpc>
                <a:spcBef>
                  <a:spcPct val="0"/>
                </a:spcBef>
                <a:spcAft>
                  <a:spcPct val="35000"/>
                </a:spcAft>
              </a:pPr>
              <a:r>
                <a:rPr lang="en-US" sz="2000" kern="1200" dirty="0" smtClean="0"/>
                <a:t>(On-</a:t>
              </a:r>
              <a:r>
                <a:rPr lang="en-US" sz="2200" kern="1200" dirty="0" smtClean="0"/>
                <a:t>Premises)</a:t>
              </a:r>
              <a:endParaRPr lang="ru-RU" sz="2200" kern="1200" dirty="0"/>
            </a:p>
          </p:txBody>
        </p:sp>
        <p:grpSp>
          <p:nvGrpSpPr>
            <p:cNvPr id="24" name="Group 23"/>
            <p:cNvGrpSpPr/>
            <p:nvPr/>
          </p:nvGrpSpPr>
          <p:grpSpPr>
            <a:xfrm>
              <a:off x="1946154" y="2347542"/>
              <a:ext cx="1921558" cy="3728623"/>
              <a:chOff x="1946154" y="2347542"/>
              <a:chExt cx="1921558" cy="3728623"/>
            </a:xfrm>
          </p:grpSpPr>
          <p:sp>
            <p:nvSpPr>
              <p:cNvPr id="7" name="Freeform 6"/>
              <p:cNvSpPr/>
              <p:nvPr/>
            </p:nvSpPr>
            <p:spPr>
              <a:xfrm>
                <a:off x="1946154"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8" name="Freeform 7"/>
              <p:cNvSpPr/>
              <p:nvPr/>
            </p:nvSpPr>
            <p:spPr>
              <a:xfrm>
                <a:off x="1946154"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9" name="Freeform 8"/>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10" name="Freeform 9"/>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11" name="Freeform 10"/>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12" name="Freeform 11"/>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13" name="Freeform 12"/>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14" name="Freeform 13"/>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15" name="Freeform 14"/>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26" name="Group 25"/>
          <p:cNvGrpSpPr/>
          <p:nvPr/>
        </p:nvGrpSpPr>
        <p:grpSpPr>
          <a:xfrm>
            <a:off x="4244584" y="1340768"/>
            <a:ext cx="2401948" cy="5112568"/>
            <a:chOff x="1703512" y="1268760"/>
            <a:chExt cx="2401948" cy="5112568"/>
          </a:xfrm>
        </p:grpSpPr>
        <p:sp>
          <p:nvSpPr>
            <p:cNvPr id="27" name="Freeform 26"/>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Infrastructure </a:t>
              </a:r>
              <a:endParaRPr lang="en-US" sz="2000" dirty="0" smtClean="0"/>
            </a:p>
            <a:p>
              <a:pPr lvl="0" algn="ctr" defTabSz="1066800">
                <a:lnSpc>
                  <a:spcPct val="90000"/>
                </a:lnSpc>
                <a:spcBef>
                  <a:spcPct val="0"/>
                </a:spcBef>
                <a:spcAft>
                  <a:spcPct val="35000"/>
                </a:spcAft>
              </a:pPr>
              <a:r>
                <a:rPr lang="en-US" sz="2000" dirty="0" smtClean="0"/>
                <a:t>(</a:t>
              </a:r>
              <a:r>
                <a:rPr lang="en-US" sz="2000" dirty="0"/>
                <a:t>as a Service)</a:t>
              </a:r>
              <a:endParaRPr lang="ru-RU" sz="2000" dirty="0"/>
            </a:p>
          </p:txBody>
        </p:sp>
        <p:grpSp>
          <p:nvGrpSpPr>
            <p:cNvPr id="28" name="Group 27"/>
            <p:cNvGrpSpPr/>
            <p:nvPr/>
          </p:nvGrpSpPr>
          <p:grpSpPr>
            <a:xfrm>
              <a:off x="1946154" y="2347542"/>
              <a:ext cx="1932224" cy="3728623"/>
              <a:chOff x="1946154" y="2347542"/>
              <a:chExt cx="1932224" cy="3728623"/>
            </a:xfrm>
          </p:grpSpPr>
          <p:sp>
            <p:nvSpPr>
              <p:cNvPr id="29" name="Freeform 28"/>
              <p:cNvSpPr/>
              <p:nvPr/>
            </p:nvSpPr>
            <p:spPr>
              <a:xfrm>
                <a:off x="1956820"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30" name="Freeform 29"/>
              <p:cNvSpPr/>
              <p:nvPr/>
            </p:nvSpPr>
            <p:spPr>
              <a:xfrm>
                <a:off x="1956820"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31" name="Freeform 30"/>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32" name="Freeform 31"/>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33" name="Freeform 32"/>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34" name="Freeform 33"/>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35" name="Freeform 34"/>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36" name="Freeform 35"/>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37" name="Freeform 36"/>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38" name="Group 37"/>
          <p:cNvGrpSpPr/>
          <p:nvPr/>
        </p:nvGrpSpPr>
        <p:grpSpPr>
          <a:xfrm>
            <a:off x="6785656" y="1340768"/>
            <a:ext cx="2401948" cy="5112568"/>
            <a:chOff x="1703512" y="1268760"/>
            <a:chExt cx="2401948" cy="5112568"/>
          </a:xfrm>
        </p:grpSpPr>
        <p:sp>
          <p:nvSpPr>
            <p:cNvPr id="39" name="Freeform 38"/>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Platform </a:t>
              </a:r>
            </a:p>
            <a:p>
              <a:pPr lvl="0" algn="ctr" defTabSz="1066800">
                <a:lnSpc>
                  <a:spcPct val="90000"/>
                </a:lnSpc>
                <a:spcBef>
                  <a:spcPct val="0"/>
                </a:spcBef>
                <a:spcAft>
                  <a:spcPct val="35000"/>
                </a:spcAft>
              </a:pPr>
              <a:r>
                <a:rPr lang="en-US" sz="2000" dirty="0"/>
                <a:t>(as a Service)</a:t>
              </a:r>
              <a:endParaRPr lang="ru-RU" sz="2000" dirty="0"/>
            </a:p>
          </p:txBody>
        </p:sp>
        <p:grpSp>
          <p:nvGrpSpPr>
            <p:cNvPr id="40" name="Group 39"/>
            <p:cNvGrpSpPr/>
            <p:nvPr/>
          </p:nvGrpSpPr>
          <p:grpSpPr>
            <a:xfrm>
              <a:off x="1946154" y="2347131"/>
              <a:ext cx="1921558" cy="3729034"/>
              <a:chOff x="1946154" y="2347131"/>
              <a:chExt cx="1921558" cy="3729034"/>
            </a:xfrm>
          </p:grpSpPr>
          <p:sp>
            <p:nvSpPr>
              <p:cNvPr id="41" name="Freeform 40"/>
              <p:cNvSpPr/>
              <p:nvPr/>
            </p:nvSpPr>
            <p:spPr>
              <a:xfrm>
                <a:off x="1946154" y="2347131"/>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42" name="Freeform 41"/>
              <p:cNvSpPr/>
              <p:nvPr/>
            </p:nvSpPr>
            <p:spPr>
              <a:xfrm>
                <a:off x="1946154" y="2767215"/>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43" name="Freeform 42"/>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44" name="Freeform 43"/>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45" name="Freeform 44"/>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46" name="Freeform 45"/>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47" name="Freeform 46"/>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48" name="Freeform 47"/>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49" name="Freeform 48"/>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50" name="Group 49"/>
          <p:cNvGrpSpPr/>
          <p:nvPr/>
        </p:nvGrpSpPr>
        <p:grpSpPr>
          <a:xfrm>
            <a:off x="9334930" y="1340768"/>
            <a:ext cx="2401948" cy="5112568"/>
            <a:chOff x="1703512" y="1268760"/>
            <a:chExt cx="2401948" cy="5112568"/>
          </a:xfrm>
        </p:grpSpPr>
        <p:sp>
          <p:nvSpPr>
            <p:cNvPr id="51" name="Freeform 50"/>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Software </a:t>
              </a:r>
            </a:p>
            <a:p>
              <a:pPr lvl="0" algn="ctr" defTabSz="1066800">
                <a:lnSpc>
                  <a:spcPct val="90000"/>
                </a:lnSpc>
                <a:spcBef>
                  <a:spcPct val="0"/>
                </a:spcBef>
                <a:spcAft>
                  <a:spcPct val="35000"/>
                </a:spcAft>
              </a:pPr>
              <a:r>
                <a:rPr lang="en-US" sz="2000" dirty="0"/>
                <a:t>(as a Service)</a:t>
              </a:r>
              <a:endParaRPr lang="ru-RU" sz="2000" dirty="0"/>
            </a:p>
          </p:txBody>
        </p:sp>
        <p:grpSp>
          <p:nvGrpSpPr>
            <p:cNvPr id="52" name="Group 51"/>
            <p:cNvGrpSpPr/>
            <p:nvPr/>
          </p:nvGrpSpPr>
          <p:grpSpPr>
            <a:xfrm>
              <a:off x="1946154" y="2337856"/>
              <a:ext cx="1921558" cy="3738309"/>
              <a:chOff x="1946154" y="2337856"/>
              <a:chExt cx="1921558" cy="3738309"/>
            </a:xfrm>
          </p:grpSpPr>
          <p:sp>
            <p:nvSpPr>
              <p:cNvPr id="53" name="Freeform 52"/>
              <p:cNvSpPr/>
              <p:nvPr/>
            </p:nvSpPr>
            <p:spPr>
              <a:xfrm>
                <a:off x="1946154" y="233785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54" name="Freeform 53"/>
              <p:cNvSpPr/>
              <p:nvPr/>
            </p:nvSpPr>
            <p:spPr>
              <a:xfrm>
                <a:off x="1946154" y="275794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55" name="Freeform 54"/>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56" name="Freeform 55"/>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57" name="Freeform 56"/>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58" name="Freeform 57"/>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59" name="Freeform 58"/>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60" name="Freeform 59"/>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61" name="Freeform 60"/>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sp>
        <p:nvSpPr>
          <p:cNvPr id="62" name="Freeform 61"/>
          <p:cNvSpPr/>
          <p:nvPr/>
        </p:nvSpPr>
        <p:spPr>
          <a:xfrm>
            <a:off x="7752184" y="448776"/>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dirty="0" smtClean="0">
                <a:solidFill>
                  <a:schemeClr val="tx1"/>
                </a:solidFill>
              </a:rPr>
              <a:t>Managed by Customer</a:t>
            </a:r>
            <a:endParaRPr lang="ru-RU" sz="1800" kern="1200" dirty="0">
              <a:solidFill>
                <a:schemeClr val="tx1"/>
              </a:solidFill>
            </a:endParaRPr>
          </a:p>
        </p:txBody>
      </p:sp>
      <p:sp>
        <p:nvSpPr>
          <p:cNvPr id="63" name="Freeform 62"/>
          <p:cNvSpPr/>
          <p:nvPr/>
        </p:nvSpPr>
        <p:spPr>
          <a:xfrm>
            <a:off x="7752184" y="879884"/>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Managed by Vendor</a:t>
            </a:r>
            <a:endParaRPr lang="ru-RU" sz="1800" kern="1200" dirty="0">
              <a:solidFill>
                <a:schemeClr val="tx1"/>
              </a:solidFill>
            </a:endParaRPr>
          </a:p>
        </p:txBody>
      </p:sp>
    </p:spTree>
    <p:extLst>
      <p:ext uri="{BB962C8B-B14F-4D97-AF65-F5344CB8AC3E}">
        <p14:creationId xmlns:p14="http://schemas.microsoft.com/office/powerpoint/2010/main" val="41516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10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10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10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1066800">
              <a:lnSpc>
                <a:spcPct val="90000"/>
              </a:lnSpc>
              <a:spcAft>
                <a:spcPct val="35000"/>
              </a:spcAft>
            </a:pPr>
            <a:r>
              <a:rPr lang="en-US" dirty="0"/>
              <a:t>Infrastructure </a:t>
            </a:r>
            <a:r>
              <a:rPr lang="en-US" dirty="0" smtClean="0"/>
              <a:t>(</a:t>
            </a:r>
            <a:r>
              <a:rPr lang="en-US" dirty="0"/>
              <a:t>as a Service)</a:t>
            </a:r>
            <a:endParaRPr lang="ru-RU" dirty="0"/>
          </a:p>
        </p:txBody>
      </p:sp>
      <p:graphicFrame>
        <p:nvGraphicFramePr>
          <p:cNvPr id="4" name="Diagram 3"/>
          <p:cNvGraphicFramePr/>
          <p:nvPr>
            <p:extLst>
              <p:ext uri="{D42A27DB-BD31-4B8C-83A1-F6EECF244321}">
                <p14:modId xmlns:p14="http://schemas.microsoft.com/office/powerpoint/2010/main" val="2166433443"/>
              </p:ext>
            </p:extLst>
          </p:nvPr>
        </p:nvGraphicFramePr>
        <p:xfrm>
          <a:off x="2116338" y="2420888"/>
          <a:ext cx="9236246" cy="4288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1780308" y="1339130"/>
            <a:ext cx="10082073" cy="1225774"/>
            <a:chOff x="1780308" y="4012490"/>
            <a:chExt cx="10082073" cy="1225774"/>
          </a:xfrm>
        </p:grpSpPr>
        <p:sp>
          <p:nvSpPr>
            <p:cNvPr id="6" name="Rounded Rectangle 5"/>
            <p:cNvSpPr/>
            <p:nvPr/>
          </p:nvSpPr>
          <p:spPr>
            <a:xfrm>
              <a:off x="1780308" y="4012490"/>
              <a:ext cx="10009112" cy="1225774"/>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2133601" y="4037934"/>
              <a:ext cx="9728780" cy="1200329"/>
            </a:xfrm>
            <a:prstGeom prst="rect">
              <a:avLst/>
            </a:prstGeom>
          </p:spPr>
          <p:txBody>
            <a:bodyPr wrap="square">
              <a:spAutoFit/>
            </a:bodyPr>
            <a:lstStyle/>
            <a:p>
              <a:r>
                <a:rPr lang="en-US" sz="2400" dirty="0" smtClean="0"/>
                <a:t>	</a:t>
              </a:r>
              <a:r>
                <a:rPr lang="en-US" sz="2400" dirty="0" err="1"/>
                <a:t>IaaS</a:t>
              </a:r>
              <a:r>
                <a:rPr lang="en-US" sz="2400" dirty="0"/>
                <a:t> is a managed compute service that gives complete control of the OS and the application platform stack to the </a:t>
              </a:r>
              <a:r>
                <a:rPr lang="en-US" sz="2400" dirty="0" smtClean="0"/>
                <a:t>IT Professional. </a:t>
              </a:r>
              <a:r>
                <a:rPr lang="en-US" sz="2400" dirty="0"/>
                <a:t>The unit of deployment is at the granularity of a virtual machine.</a:t>
              </a:r>
            </a:p>
          </p:txBody>
        </p:sp>
      </p:grpSp>
    </p:spTree>
    <p:extLst>
      <p:ext uri="{BB962C8B-B14F-4D97-AF65-F5344CB8AC3E}">
        <p14:creationId xmlns:p14="http://schemas.microsoft.com/office/powerpoint/2010/main" val="213849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defTabSz="1066800">
              <a:lnSpc>
                <a:spcPct val="90000"/>
              </a:lnSpc>
              <a:spcAft>
                <a:spcPct val="35000"/>
              </a:spcAft>
            </a:pPr>
            <a:r>
              <a:rPr lang="en-US" dirty="0"/>
              <a:t>Platform </a:t>
            </a:r>
            <a:r>
              <a:rPr lang="en-US" dirty="0" smtClean="0"/>
              <a:t>(</a:t>
            </a:r>
            <a:r>
              <a:rPr lang="en-US" dirty="0"/>
              <a:t>as a Service</a:t>
            </a:r>
            <a:r>
              <a:rPr lang="en-US" dirty="0" smtClean="0"/>
              <a:t>)</a:t>
            </a:r>
            <a:endParaRPr lang="ru-RU" dirty="0"/>
          </a:p>
        </p:txBody>
      </p:sp>
      <p:graphicFrame>
        <p:nvGraphicFramePr>
          <p:cNvPr id="8" name="Diagram 7"/>
          <p:cNvGraphicFramePr/>
          <p:nvPr>
            <p:extLst>
              <p:ext uri="{D42A27DB-BD31-4B8C-83A1-F6EECF244321}">
                <p14:modId xmlns:p14="http://schemas.microsoft.com/office/powerpoint/2010/main" val="3920793545"/>
              </p:ext>
            </p:extLst>
          </p:nvPr>
        </p:nvGraphicFramePr>
        <p:xfrm>
          <a:off x="2116338" y="2636912"/>
          <a:ext cx="9236246" cy="4288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p:cNvGrpSpPr/>
          <p:nvPr/>
        </p:nvGrpSpPr>
        <p:grpSpPr>
          <a:xfrm>
            <a:off x="1780308" y="1211268"/>
            <a:ext cx="10082073" cy="1569660"/>
            <a:chOff x="1780308" y="3812620"/>
            <a:chExt cx="10082073" cy="1569660"/>
          </a:xfrm>
        </p:grpSpPr>
        <p:sp>
          <p:nvSpPr>
            <p:cNvPr id="10" name="Rounded Rectangle 9"/>
            <p:cNvSpPr/>
            <p:nvPr/>
          </p:nvSpPr>
          <p:spPr>
            <a:xfrm>
              <a:off x="1780308" y="3870112"/>
              <a:ext cx="10009112" cy="1497652"/>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2133601" y="3812620"/>
              <a:ext cx="9728780" cy="1569660"/>
            </a:xfrm>
            <a:prstGeom prst="rect">
              <a:avLst/>
            </a:prstGeom>
          </p:spPr>
          <p:txBody>
            <a:bodyPr wrap="square">
              <a:spAutoFit/>
            </a:bodyPr>
            <a:lstStyle/>
            <a:p>
              <a:r>
                <a:rPr lang="en-US" sz="2400" dirty="0" smtClean="0"/>
                <a:t>	“</a:t>
              </a:r>
              <a:r>
                <a:rPr lang="en-US" sz="2400" dirty="0" err="1" smtClean="0"/>
                <a:t>PaaS</a:t>
              </a:r>
              <a:r>
                <a:rPr lang="en-US" sz="2400" dirty="0" smtClean="0"/>
                <a:t> </a:t>
              </a:r>
              <a:r>
                <a:rPr lang="en-US" sz="2400" dirty="0"/>
                <a:t>is the self-service enabled compute service that provisions computing resources in terms of CPU, memory and </a:t>
              </a:r>
              <a:r>
                <a:rPr lang="en-US" sz="2400" dirty="0" smtClean="0"/>
                <a:t>disk storage. </a:t>
              </a:r>
              <a:r>
                <a:rPr lang="en-US" sz="2400" dirty="0"/>
                <a:t>The unit of deployment </a:t>
              </a:r>
              <a:r>
                <a:rPr lang="en-US" sz="2400" dirty="0" smtClean="0"/>
                <a:t>is </a:t>
              </a:r>
              <a:r>
                <a:rPr lang="en-US" sz="2400" dirty="0"/>
                <a:t>an application package and its associated data</a:t>
              </a:r>
              <a:r>
                <a:rPr lang="en-US" sz="2400" dirty="0" smtClean="0"/>
                <a:t>.”</a:t>
              </a:r>
              <a:endParaRPr lang="en-US" sz="2400" dirty="0"/>
            </a:p>
          </p:txBody>
        </p:sp>
      </p:grpSp>
    </p:spTree>
    <p:extLst>
      <p:ext uri="{BB962C8B-B14F-4D97-AF65-F5344CB8AC3E}">
        <p14:creationId xmlns:p14="http://schemas.microsoft.com/office/powerpoint/2010/main" val="215654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Models and Azure</a:t>
            </a:r>
            <a:endParaRPr lang="ru-RU" dirty="0"/>
          </a:p>
        </p:txBody>
      </p:sp>
      <p:pic>
        <p:nvPicPr>
          <p:cNvPr id="46" name="Picture 2" descr="Virtual Mach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328" y="116633"/>
            <a:ext cx="317828" cy="2880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905918627"/>
              </p:ext>
            </p:extLst>
          </p:nvPr>
        </p:nvGraphicFramePr>
        <p:xfrm>
          <a:off x="1703512" y="1052736"/>
          <a:ext cx="10297144"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2" descr="Virtual Mach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223" y="2430000"/>
            <a:ext cx="397241"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bsite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41310" y="242280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oud-servic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07751" y="3212976"/>
            <a:ext cx="427118"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106c4.wpc.azureedge.net/80106C4/Gallery-Prod/cdn/2015-02-24/prod20150401-microsoft-windowsazure-gallery/WordPress.ScalableWordPress.0.7.0-preview/Icons/larg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186156" y="2422426"/>
            <a:ext cx="359999"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rovider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83547" y="479407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106c4.wpc.azureedge.net/80106C4/Gallery-Prod/cdn/2015-02-24/prod20150401-microsoft-windowsazure-gallery/PTVS.Django.0.4.5-preview/Icons/Larg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186155" y="321297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106c4.wpc.azureedge.net/80106C4/Gallery-Prod/cdn/2015-02-24/prod20150401-microsoft-windowsazure-gallery/Joomla.Joomla.0.6.17-preview/Icons/Larg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83547" y="400352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zure-marketplace.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19146" y="5584626"/>
            <a:ext cx="282857"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63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err="1" smtClean="0"/>
              <a:t>IaaS</a:t>
            </a:r>
            <a:r>
              <a:rPr lang="en-US" dirty="0" smtClean="0"/>
              <a:t> vs </a:t>
            </a:r>
            <a:r>
              <a:rPr lang="en-US" dirty="0" err="1" smtClean="0"/>
              <a:t>PaaS</a:t>
            </a:r>
            <a:r>
              <a:rPr lang="en-US" dirty="0" smtClean="0"/>
              <a:t> Statistics</a:t>
            </a:r>
            <a:endParaRPr lang="ru-RU" dirty="0"/>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2905198722"/>
              </p:ext>
            </p:extLst>
          </p:nvPr>
        </p:nvGraphicFramePr>
        <p:xfrm>
          <a:off x="1847528" y="1457050"/>
          <a:ext cx="9938072" cy="48531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527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5480" y="4406903"/>
            <a:ext cx="10776520" cy="1362075"/>
          </a:xfrm>
        </p:spPr>
        <p:txBody>
          <a:bodyPr/>
          <a:lstStyle/>
          <a:p>
            <a:pPr algn="ctr"/>
            <a:r>
              <a:rPr lang="en-US" dirty="0" smtClean="0">
                <a:solidFill>
                  <a:srgbClr val="00B0F0"/>
                </a:solidFill>
              </a:rPr>
              <a:t>From </a:t>
            </a:r>
            <a:r>
              <a:rPr lang="en-US" dirty="0">
                <a:solidFill>
                  <a:srgbClr val="00B0F0"/>
                </a:solidFill>
              </a:rPr>
              <a:t>Words to </a:t>
            </a:r>
            <a:r>
              <a:rPr lang="en-US" dirty="0" smtClean="0">
                <a:solidFill>
                  <a:srgbClr val="00B0F0"/>
                </a:solidFill>
              </a:rPr>
              <a:t>Deeds</a:t>
            </a:r>
            <a:endParaRPr lang="ru-RU" dirty="0">
              <a:solidFill>
                <a:srgbClr val="00B0F0"/>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91784" y="1484784"/>
            <a:ext cx="2423911"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7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1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Try (Free Trial)</a:t>
            </a:r>
            <a:endParaRPr lang="ru-RU" dirty="0"/>
          </a:p>
        </p:txBody>
      </p:sp>
      <p:grpSp>
        <p:nvGrpSpPr>
          <p:cNvPr id="3" name="Group 2"/>
          <p:cNvGrpSpPr/>
          <p:nvPr/>
        </p:nvGrpSpPr>
        <p:grpSpPr>
          <a:xfrm>
            <a:off x="1703512" y="1556792"/>
            <a:ext cx="10271385" cy="4320480"/>
            <a:chOff x="1775520" y="1484784"/>
            <a:chExt cx="10271385" cy="4320480"/>
          </a:xfrm>
        </p:grpSpPr>
        <p:sp>
          <p:nvSpPr>
            <p:cNvPr id="9" name="Rectangle 8"/>
            <p:cNvSpPr/>
            <p:nvPr/>
          </p:nvSpPr>
          <p:spPr>
            <a:xfrm>
              <a:off x="1775520" y="1750400"/>
              <a:ext cx="10271385" cy="4054864"/>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Picture 10"/>
            <p:cNvPicPr>
              <a:picLocks noChangeAspect="1"/>
            </p:cNvPicPr>
            <p:nvPr/>
          </p:nvPicPr>
          <p:blipFill>
            <a:blip r:embed="rId3"/>
            <a:stretch>
              <a:fillRect/>
            </a:stretch>
          </p:blipFill>
          <p:spPr>
            <a:xfrm>
              <a:off x="1916538" y="2018162"/>
              <a:ext cx="9989348" cy="3519340"/>
            </a:xfrm>
            <a:prstGeom prst="rect">
              <a:avLst/>
            </a:prstGeom>
          </p:spPr>
        </p:pic>
        <p:sp>
          <p:nvSpPr>
            <p:cNvPr id="13" name="Rectangle 12"/>
            <p:cNvSpPr/>
            <p:nvPr/>
          </p:nvSpPr>
          <p:spPr>
            <a:xfrm>
              <a:off x="10534737" y="148478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spTree>
    <p:extLst>
      <p:ext uri="{BB962C8B-B14F-4D97-AF65-F5344CB8AC3E}">
        <p14:creationId xmlns:p14="http://schemas.microsoft.com/office/powerpoint/2010/main" val="23072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What is Microsoft Azure</a:t>
            </a:r>
            <a:r>
              <a:rPr lang="ru-RU" dirty="0" smtClean="0">
                <a:solidFill>
                  <a:srgbClr val="00B0F0"/>
                </a:solidFill>
              </a:rPr>
              <a:t>?</a:t>
            </a:r>
            <a:endParaRPr lang="ru-RU" dirty="0">
              <a:solidFill>
                <a:srgbClr val="00B0F0"/>
              </a:solidFill>
            </a:endParaRPr>
          </a:p>
        </p:txBody>
      </p:sp>
      <p:pic>
        <p:nvPicPr>
          <p:cNvPr id="4098" name="Picture 2" descr="http://findicons.com/files/icons/1049/2s_space_emotions_v2/256/ques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540" y="155679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0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a:t>
            </a:r>
            <a:endParaRPr lang="ru-RU" dirty="0"/>
          </a:p>
        </p:txBody>
      </p:sp>
      <p:sp>
        <p:nvSpPr>
          <p:cNvPr id="3" name="Content Placeholder 2"/>
          <p:cNvSpPr>
            <a:spLocks noGrp="1"/>
          </p:cNvSpPr>
          <p:nvPr>
            <p:ph idx="1"/>
          </p:nvPr>
        </p:nvSpPr>
        <p:spPr>
          <a:xfrm>
            <a:off x="2133600" y="1412776"/>
            <a:ext cx="9652000" cy="4525963"/>
          </a:xfrm>
        </p:spPr>
        <p:txBody>
          <a:bodyPr/>
          <a:lstStyle/>
          <a:p>
            <a:pPr>
              <a:lnSpc>
                <a:spcPct val="150000"/>
              </a:lnSpc>
            </a:pPr>
            <a:r>
              <a:rPr lang="en-US" dirty="0" smtClean="0"/>
              <a:t>From Visual Studio with Azure SDK</a:t>
            </a:r>
          </a:p>
          <a:p>
            <a:pPr>
              <a:lnSpc>
                <a:spcPct val="150000"/>
              </a:lnSpc>
            </a:pPr>
            <a:r>
              <a:rPr lang="en-US" dirty="0"/>
              <a:t>From M</a:t>
            </a:r>
            <a:r>
              <a:rPr lang="en-US" dirty="0" smtClean="0"/>
              <a:t>anagement Portals:</a:t>
            </a:r>
          </a:p>
          <a:p>
            <a:pPr lvl="1">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manage.windowsazure.com</a:t>
            </a:r>
            <a:endParaRPr lang="en-US" dirty="0" smtClean="0"/>
          </a:p>
          <a:p>
            <a:pPr lvl="1">
              <a:buFont typeface="Courier New" panose="02070309020205020404" pitchFamily="49" charset="0"/>
              <a:buChar char="o"/>
            </a:pPr>
            <a:r>
              <a:rPr lang="en-US" dirty="0">
                <a:hlinkClick r:id="rId4"/>
              </a:rPr>
              <a:t>https://</a:t>
            </a:r>
            <a:r>
              <a:rPr lang="en-US" dirty="0" smtClean="0">
                <a:hlinkClick r:id="rId4"/>
              </a:rPr>
              <a:t>portal.azure.com</a:t>
            </a:r>
            <a:r>
              <a:rPr lang="en-US" dirty="0" smtClean="0"/>
              <a:t> (beta)</a:t>
            </a:r>
          </a:p>
          <a:p>
            <a:pPr>
              <a:lnSpc>
                <a:spcPct val="150000"/>
              </a:lnSpc>
            </a:pPr>
            <a:r>
              <a:rPr lang="en-US" dirty="0" smtClean="0"/>
              <a:t>Using PowerShell Console</a:t>
            </a:r>
            <a:endParaRPr lang="ru-RU" dirty="0"/>
          </a:p>
        </p:txBody>
      </p:sp>
    </p:spTree>
    <p:extLst>
      <p:ext uri="{BB962C8B-B14F-4D97-AF65-F5344CB8AC3E}">
        <p14:creationId xmlns:p14="http://schemas.microsoft.com/office/powerpoint/2010/main" val="3488655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SDK and Command-line Tools</a:t>
            </a:r>
            <a:endParaRPr lang="ru-RU" dirty="0"/>
          </a:p>
        </p:txBody>
      </p:sp>
      <p:grpSp>
        <p:nvGrpSpPr>
          <p:cNvPr id="3" name="Group 2"/>
          <p:cNvGrpSpPr/>
          <p:nvPr/>
        </p:nvGrpSpPr>
        <p:grpSpPr>
          <a:xfrm>
            <a:off x="1806784" y="1628800"/>
            <a:ext cx="10009112" cy="2113677"/>
            <a:chOff x="1806784" y="1747370"/>
            <a:chExt cx="10009112" cy="2113677"/>
          </a:xfrm>
        </p:grpSpPr>
        <p:sp>
          <p:nvSpPr>
            <p:cNvPr id="4" name="Rounded Rectangle 3"/>
            <p:cNvSpPr/>
            <p:nvPr/>
          </p:nvSpPr>
          <p:spPr>
            <a:xfrm>
              <a:off x="1806784" y="1747370"/>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1943100" y="2019378"/>
              <a:ext cx="9728780" cy="1569660"/>
            </a:xfrm>
            <a:prstGeom prst="rect">
              <a:avLst/>
            </a:prstGeom>
          </p:spPr>
          <p:txBody>
            <a:bodyPr wrap="square">
              <a:spAutoFit/>
            </a:bodyPr>
            <a:lstStyle/>
            <a:p>
              <a:r>
                <a:rPr lang="en-US" sz="2400" dirty="0" smtClean="0"/>
                <a:t>	The </a:t>
              </a:r>
              <a:r>
                <a:rPr lang="en-US" sz="2400" dirty="0"/>
                <a:t>Azure SDK for .NET is the core building block that helps developers author Cloud Services using Azure Service Runtime Programming model, debug using emulators on the local machine, and deploy to Azure data centers in the cloud.</a:t>
              </a:r>
            </a:p>
          </p:txBody>
        </p:sp>
      </p:grpSp>
      <p:grpSp>
        <p:nvGrpSpPr>
          <p:cNvPr id="9" name="Group 8"/>
          <p:cNvGrpSpPr/>
          <p:nvPr/>
        </p:nvGrpSpPr>
        <p:grpSpPr>
          <a:xfrm>
            <a:off x="1824306" y="3962483"/>
            <a:ext cx="10009112" cy="1796219"/>
            <a:chOff x="1824306" y="4081053"/>
            <a:chExt cx="10009112" cy="1796219"/>
          </a:xfrm>
        </p:grpSpPr>
        <p:sp>
          <p:nvSpPr>
            <p:cNvPr id="7" name="Rounded Rectangle 6"/>
            <p:cNvSpPr/>
            <p:nvPr/>
          </p:nvSpPr>
          <p:spPr>
            <a:xfrm>
              <a:off x="1824306" y="4081053"/>
              <a:ext cx="10009112" cy="1796219"/>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960622" y="4353061"/>
              <a:ext cx="9728780" cy="1200329"/>
            </a:xfrm>
            <a:prstGeom prst="rect">
              <a:avLst/>
            </a:prstGeom>
          </p:spPr>
          <p:txBody>
            <a:bodyPr wrap="square">
              <a:spAutoFit/>
            </a:bodyPr>
            <a:lstStyle/>
            <a:p>
              <a:r>
                <a:rPr lang="en-US" sz="2400" dirty="0" smtClean="0"/>
                <a:t>	The </a:t>
              </a:r>
              <a:r>
                <a:rPr lang="en-US" sz="2400" dirty="0"/>
                <a:t>Azure SDK Policy covers Azure SDK Authoring Tools, Command line utilities, Compute &amp; Storage Emulators, and Azure Tools for Microsoft Visual Studio.</a:t>
              </a:r>
              <a:endParaRPr lang="ru-RU" sz="2400" dirty="0"/>
            </a:p>
          </p:txBody>
        </p:sp>
      </p:grpSp>
    </p:spTree>
    <p:extLst>
      <p:ext uri="{BB962C8B-B14F-4D97-AF65-F5344CB8AC3E}">
        <p14:creationId xmlns:p14="http://schemas.microsoft.com/office/powerpoint/2010/main" val="319518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37112"/>
            <a:ext cx="10776520" cy="1362075"/>
          </a:xfrm>
        </p:spPr>
        <p:txBody>
          <a:bodyPr/>
          <a:lstStyle/>
          <a:p>
            <a:pPr algn="ctr"/>
            <a:r>
              <a:rPr lang="en-US" dirty="0" smtClean="0">
                <a:solidFill>
                  <a:srgbClr val="00B0F0"/>
                </a:solidFill>
              </a:rPr>
              <a:t>App Service (Web App)</a:t>
            </a:r>
            <a:endParaRPr lang="ru-RU" dirty="0">
              <a:solidFill>
                <a:srgbClr val="00B0F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52" y="1844824"/>
            <a:ext cx="2032176" cy="2032176"/>
          </a:xfrm>
          <a:prstGeom prst="rect">
            <a:avLst/>
          </a:prstGeom>
        </p:spPr>
      </p:pic>
    </p:spTree>
    <p:extLst>
      <p:ext uri="{BB962C8B-B14F-4D97-AF65-F5344CB8AC3E}">
        <p14:creationId xmlns:p14="http://schemas.microsoft.com/office/powerpoint/2010/main" val="301107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Create App </a:t>
            </a:r>
            <a:r>
              <a:rPr lang="en-US" dirty="0"/>
              <a:t>S</a:t>
            </a:r>
            <a:r>
              <a:rPr lang="en-US" dirty="0" smtClean="0"/>
              <a:t>ervice</a:t>
            </a:r>
            <a:endParaRPr lang="ru-RU" dirty="0"/>
          </a:p>
        </p:txBody>
      </p:sp>
      <p:sp>
        <p:nvSpPr>
          <p:cNvPr id="5" name="Content Placeholder 4"/>
          <p:cNvSpPr>
            <a:spLocks noGrp="1"/>
          </p:cNvSpPr>
          <p:nvPr>
            <p:ph idx="1"/>
          </p:nvPr>
        </p:nvSpPr>
        <p:spPr>
          <a:xfrm>
            <a:off x="2133600" y="1484784"/>
            <a:ext cx="10696750" cy="7295619"/>
          </a:xfrm>
        </p:spPr>
        <p:txBody>
          <a:bodyPr/>
          <a:lstStyle/>
          <a:p>
            <a:pPr>
              <a:lnSpc>
                <a:spcPct val="150000"/>
              </a:lnSpc>
            </a:pPr>
            <a:r>
              <a:rPr lang="en-US" dirty="0" smtClean="0"/>
              <a:t>From Management Portals</a:t>
            </a:r>
          </a:p>
          <a:p>
            <a:pPr>
              <a:lnSpc>
                <a:spcPct val="150000"/>
              </a:lnSpc>
            </a:pPr>
            <a:endParaRPr lang="en-US" dirty="0"/>
          </a:p>
          <a:p>
            <a:pPr>
              <a:lnSpc>
                <a:spcPct val="150000"/>
              </a:lnSpc>
            </a:pPr>
            <a:endParaRPr lang="en-US" dirty="0" smtClean="0"/>
          </a:p>
          <a:p>
            <a:r>
              <a:rPr lang="en-US" dirty="0" smtClean="0"/>
              <a:t>From Visual Studio Interface</a:t>
            </a:r>
          </a:p>
          <a:p>
            <a:endParaRPr lang="en-US" dirty="0"/>
          </a:p>
          <a:p>
            <a:endParaRPr lang="en-US" dirty="0" smtClean="0"/>
          </a:p>
          <a:p>
            <a:endParaRPr lang="en-US" dirty="0"/>
          </a:p>
          <a:p>
            <a:endParaRPr lang="en-US" dirty="0" smtClean="0"/>
          </a:p>
          <a:p>
            <a:r>
              <a:rPr lang="en-US" dirty="0"/>
              <a:t>Using PowerShell Console</a:t>
            </a:r>
            <a:endParaRPr lang="ru-RU" dirty="0"/>
          </a:p>
          <a:p>
            <a:endParaRPr lang="en-US" dirty="0" smtClean="0"/>
          </a:p>
          <a:p>
            <a:endParaRPr lang="ru-RU" dirty="0"/>
          </a:p>
        </p:txBody>
      </p:sp>
      <p:grpSp>
        <p:nvGrpSpPr>
          <p:cNvPr id="2" name="Group 1"/>
          <p:cNvGrpSpPr/>
          <p:nvPr/>
        </p:nvGrpSpPr>
        <p:grpSpPr>
          <a:xfrm>
            <a:off x="6358273" y="1412776"/>
            <a:ext cx="5688632" cy="1944216"/>
            <a:chOff x="3863752" y="2564904"/>
            <a:chExt cx="5688632" cy="1944216"/>
          </a:xfrm>
        </p:grpSpPr>
        <p:grpSp>
          <p:nvGrpSpPr>
            <p:cNvPr id="6" name="Group 5"/>
            <p:cNvGrpSpPr/>
            <p:nvPr/>
          </p:nvGrpSpPr>
          <p:grpSpPr>
            <a:xfrm>
              <a:off x="3863752" y="2564904"/>
              <a:ext cx="5688632" cy="1944216"/>
              <a:chOff x="3719736" y="3273204"/>
              <a:chExt cx="5688632" cy="1944216"/>
            </a:xfrm>
          </p:grpSpPr>
          <p:sp>
            <p:nvSpPr>
              <p:cNvPr id="7" name="Rectangle 6"/>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1" name="Picture 2" descr="C:\Users\Ryabov\AppData\Local\Temp\SNAGHTMLa2391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308" y="3049679"/>
              <a:ext cx="4753520" cy="13639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6341535" y="3645024"/>
            <a:ext cx="5688632" cy="1944216"/>
            <a:chOff x="469776" y="2528900"/>
            <a:chExt cx="5688632" cy="1944216"/>
          </a:xfrm>
        </p:grpSpPr>
        <p:grpSp>
          <p:nvGrpSpPr>
            <p:cNvPr id="14" name="Group 13"/>
            <p:cNvGrpSpPr/>
            <p:nvPr/>
          </p:nvGrpSpPr>
          <p:grpSpPr>
            <a:xfrm>
              <a:off x="469776" y="2528900"/>
              <a:ext cx="5688632" cy="1944216"/>
              <a:chOff x="3719736" y="3273204"/>
              <a:chExt cx="5688632" cy="1944216"/>
            </a:xfrm>
          </p:grpSpPr>
          <p:sp>
            <p:nvSpPr>
              <p:cNvPr id="16" name="Rectangle 15"/>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8" name="Picture 4" descr="C:\Users\Ryabov\AppData\Local\Temp\SNAGHTMLa2b65e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3047593"/>
              <a:ext cx="4521104" cy="11721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6159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App </a:t>
            </a:r>
            <a:r>
              <a:rPr lang="en-US" dirty="0" smtClean="0"/>
              <a:t>Service from PowerShell</a:t>
            </a:r>
            <a:endParaRPr lang="ru-RU" dirty="0"/>
          </a:p>
        </p:txBody>
      </p:sp>
      <p:grpSp>
        <p:nvGrpSpPr>
          <p:cNvPr id="13" name="Group 12"/>
          <p:cNvGrpSpPr/>
          <p:nvPr/>
        </p:nvGrpSpPr>
        <p:grpSpPr>
          <a:xfrm>
            <a:off x="1847528" y="1488288"/>
            <a:ext cx="9937104" cy="5015691"/>
            <a:chOff x="1847528" y="1488288"/>
            <a:chExt cx="9937104" cy="5015691"/>
          </a:xfrm>
        </p:grpSpPr>
        <p:grpSp>
          <p:nvGrpSpPr>
            <p:cNvPr id="11" name="Group 10"/>
            <p:cNvGrpSpPr/>
            <p:nvPr/>
          </p:nvGrpSpPr>
          <p:grpSpPr>
            <a:xfrm>
              <a:off x="1847528" y="1488288"/>
              <a:ext cx="9937104" cy="4821032"/>
              <a:chOff x="1847528" y="1488288"/>
              <a:chExt cx="9937104" cy="4821032"/>
            </a:xfrm>
          </p:grpSpPr>
          <p:grpSp>
            <p:nvGrpSpPr>
              <p:cNvPr id="5" name="Group 4"/>
              <p:cNvGrpSpPr/>
              <p:nvPr/>
            </p:nvGrpSpPr>
            <p:grpSpPr>
              <a:xfrm>
                <a:off x="1847528" y="1488288"/>
                <a:ext cx="9937104" cy="4821032"/>
                <a:chOff x="3719736" y="3343854"/>
                <a:chExt cx="9937104" cy="4821032"/>
              </a:xfrm>
            </p:grpSpPr>
            <p:sp>
              <p:nvSpPr>
                <p:cNvPr id="7" name="Rectangle 6"/>
                <p:cNvSpPr/>
                <p:nvPr/>
              </p:nvSpPr>
              <p:spPr>
                <a:xfrm>
                  <a:off x="3719736" y="3538513"/>
                  <a:ext cx="9937104" cy="4626373"/>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1997590" y="3343854"/>
                  <a:ext cx="1656184" cy="389318"/>
                </a:xfrm>
                <a:prstGeom prst="rect">
                  <a:avLst/>
                </a:prstGeom>
                <a:solidFill>
                  <a:srgbClr val="0070C0"/>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 S</a:t>
                  </a:r>
                  <a:r>
                    <a:rPr lang="en-US" dirty="0" smtClean="0"/>
                    <a:t>nippet</a:t>
                  </a:r>
                  <a:endParaRPr lang="ru-RU" dirty="0"/>
                </a:p>
              </p:txBody>
            </p:sp>
          </p:grpSp>
          <p:sp>
            <p:nvSpPr>
              <p:cNvPr id="10" name="Rectangle 9"/>
              <p:cNvSpPr/>
              <p:nvPr/>
            </p:nvSpPr>
            <p:spPr>
              <a:xfrm>
                <a:off x="1847528" y="1891424"/>
                <a:ext cx="9934038" cy="4247317"/>
              </a:xfrm>
              <a:prstGeom prst="rect">
                <a:avLst/>
              </a:prstGeom>
            </p:spPr>
            <p:txBody>
              <a:bodyPr wrap="square">
                <a:spAutoFit/>
              </a:bodyPr>
              <a:lstStyle/>
              <a:p>
                <a:pPr marL="360000"/>
                <a:r>
                  <a:rPr lang="en-US" dirty="0" smtClean="0">
                    <a:solidFill>
                      <a:srgbClr val="FF4500"/>
                    </a:solidFill>
                  </a:rPr>
                  <a:t>$</a:t>
                </a:r>
                <a:r>
                  <a:rPr lang="en-US" dirty="0" err="1" smtClean="0">
                    <a:solidFill>
                      <a:srgbClr val="FF4500"/>
                    </a:solidFill>
                  </a:rPr>
                  <a:t>AzureSubscriptionId</a:t>
                </a:r>
                <a:r>
                  <a:rPr lang="en-US" dirty="0" smtClean="0">
                    <a:solidFill>
                      <a:prstClr val="black"/>
                    </a:solidFill>
                  </a:rPr>
                  <a:t> </a:t>
                </a:r>
                <a:r>
                  <a:rPr lang="en-US" dirty="0">
                    <a:solidFill>
                      <a:srgbClr val="A9A9A9"/>
                    </a:solidFill>
                  </a:rPr>
                  <a:t>=</a:t>
                </a:r>
                <a:r>
                  <a:rPr lang="en-US" dirty="0">
                    <a:solidFill>
                      <a:prstClr val="black"/>
                    </a:solidFill>
                  </a:rPr>
                  <a:t> </a:t>
                </a:r>
                <a:r>
                  <a:rPr lang="en-US" dirty="0" smtClean="0">
                    <a:solidFill>
                      <a:srgbClr val="8B0000"/>
                    </a:solidFill>
                  </a:rPr>
                  <a:t>"</a:t>
                </a:r>
                <a:r>
                  <a:rPr lang="en-US" dirty="0" err="1" smtClean="0">
                    <a:solidFill>
                      <a:srgbClr val="8B0000"/>
                    </a:solidFill>
                  </a:rPr>
                  <a:t>Some_Azure_Subscription_Id</a:t>
                </a:r>
                <a:r>
                  <a:rPr lang="en-US" dirty="0" smtClean="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Import-</a:t>
                </a:r>
                <a:r>
                  <a:rPr lang="en-US" dirty="0" err="1">
                    <a:solidFill>
                      <a:srgbClr val="0000FF"/>
                    </a:solidFill>
                  </a:rPr>
                  <a:t>AzurePublishSettingsFile</a:t>
                </a:r>
                <a:r>
                  <a:rPr lang="en-US" dirty="0">
                    <a:solidFill>
                      <a:prstClr val="black"/>
                    </a:solidFill>
                  </a:rPr>
                  <a:t> </a:t>
                </a:r>
                <a:r>
                  <a:rPr lang="en-US" dirty="0" smtClean="0">
                    <a:solidFill>
                      <a:srgbClr val="8B0000"/>
                    </a:solidFill>
                  </a:rPr>
                  <a:t>“**\*.publishsettings"</a:t>
                </a:r>
                <a:endParaRPr lang="en-US" dirty="0">
                  <a:solidFill>
                    <a:prstClr val="black"/>
                  </a:solidFill>
                </a:endParaRPr>
              </a:p>
              <a:p>
                <a:pPr marL="360000"/>
                <a:r>
                  <a:rPr lang="en-US" dirty="0">
                    <a:solidFill>
                      <a:srgbClr val="0000FF"/>
                    </a:solidFill>
                  </a:rPr>
                  <a:t>Set-</a:t>
                </a:r>
                <a:r>
                  <a:rPr lang="en-US" dirty="0" err="1">
                    <a:solidFill>
                      <a:srgbClr val="0000FF"/>
                    </a:solidFill>
                  </a:rPr>
                  <a:t>AzureSubscription</a:t>
                </a:r>
                <a:r>
                  <a:rPr lang="en-US" dirty="0">
                    <a:solidFill>
                      <a:prstClr val="black"/>
                    </a:solidFill>
                  </a:rPr>
                  <a:t> </a:t>
                </a:r>
                <a:r>
                  <a:rPr lang="en-US" dirty="0">
                    <a:solidFill>
                      <a:srgbClr val="000080"/>
                    </a:solidFill>
                  </a:rPr>
                  <a:t>–</a:t>
                </a:r>
                <a:r>
                  <a:rPr lang="en-US" dirty="0" err="1">
                    <a:solidFill>
                      <a:srgbClr val="000080"/>
                    </a:solidFill>
                  </a:rPr>
                  <a:t>SubscriptionId</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AzureSubscriptionId</a:t>
                </a:r>
                <a:endParaRPr lang="en-US" dirty="0">
                  <a:solidFill>
                    <a:prstClr val="black"/>
                  </a:solidFill>
                </a:endParaRPr>
              </a:p>
              <a:p>
                <a:pPr marL="360000"/>
                <a:endParaRPr lang="ru-RU" dirty="0">
                  <a:solidFill>
                    <a:prstClr val="black"/>
                  </a:solidFill>
                </a:endParaRPr>
              </a:p>
              <a:p>
                <a:pPr marL="360000"/>
                <a:r>
                  <a:rPr lang="en-US" dirty="0">
                    <a:solidFill>
                      <a:srgbClr val="FF4500"/>
                    </a:solidFill>
                  </a:rPr>
                  <a:t>$</a:t>
                </a:r>
                <a:r>
                  <a:rPr lang="en-US" dirty="0" err="1" smtClean="0">
                    <a:solidFill>
                      <a:srgbClr val="FF4500"/>
                    </a:solidFill>
                  </a:rPr>
                  <a:t>AzureTestWebSite</a:t>
                </a:r>
                <a:r>
                  <a:rPr lang="en-US" dirty="0" smtClean="0">
                    <a:solidFill>
                      <a:prstClr val="black"/>
                    </a:solidFill>
                  </a:rPr>
                  <a:t> </a:t>
                </a:r>
                <a:r>
                  <a:rPr lang="en-US" dirty="0">
                    <a:solidFill>
                      <a:srgbClr val="A9A9A9"/>
                    </a:solidFill>
                  </a:rPr>
                  <a:t>=</a:t>
                </a:r>
                <a:r>
                  <a:rPr lang="en-US" dirty="0">
                    <a:solidFill>
                      <a:prstClr val="black"/>
                    </a:solidFill>
                  </a:rPr>
                  <a:t> </a:t>
                </a:r>
                <a:r>
                  <a:rPr lang="en-US" dirty="0">
                    <a:solidFill>
                      <a:srgbClr val="8B0000"/>
                    </a:solidFill>
                  </a:rPr>
                  <a:t>"workshop-created-from-</a:t>
                </a:r>
                <a:r>
                  <a:rPr lang="en-US" dirty="0" err="1">
                    <a:solidFill>
                      <a:srgbClr val="8B0000"/>
                    </a:solidFill>
                  </a:rPr>
                  <a:t>ps</a:t>
                </a:r>
                <a:r>
                  <a:rPr lang="en-US" dirty="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smtClean="0">
                    <a:solidFill>
                      <a:srgbClr val="0000FF"/>
                    </a:solidFill>
                  </a:rPr>
                  <a:t>New-</a:t>
                </a:r>
                <a:r>
                  <a:rPr lang="en-US" dirty="0" err="1" smtClean="0">
                    <a:solidFill>
                      <a:srgbClr val="0000FF"/>
                    </a:solidFill>
                  </a:rPr>
                  <a:t>AzureWebsite</a:t>
                </a:r>
                <a:r>
                  <a:rPr lang="en-US" dirty="0" smtClean="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Stop-</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Remove-</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srgbClr val="0000FF"/>
                    </a:solidFill>
                  </a:rPr>
                  <a:t> </a:t>
                </a:r>
              </a:p>
            </p:txBody>
          </p:sp>
        </p:grpSp>
        <p:sp>
          <p:nvSpPr>
            <p:cNvPr id="12" name="Rectangle 11"/>
            <p:cNvSpPr/>
            <p:nvPr/>
          </p:nvSpPr>
          <p:spPr>
            <a:xfrm>
              <a:off x="9408368" y="6114661"/>
              <a:ext cx="2374656" cy="389318"/>
            </a:xfrm>
            <a:prstGeom prst="rect">
              <a:avLst/>
            </a:prstGeom>
            <a:solidFill>
              <a:schemeClr val="tx2">
                <a:lumMod val="40000"/>
                <a:lumOff val="60000"/>
              </a:schemeClr>
            </a:solidFill>
            <a:ln>
              <a:solidFill>
                <a:schemeClr val="tx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CreateWebSite.ps1</a:t>
              </a:r>
              <a:endParaRPr lang="ru-RU" dirty="0"/>
            </a:p>
          </p:txBody>
        </p:sp>
      </p:grpSp>
    </p:spTree>
    <p:extLst>
      <p:ext uri="{BB962C8B-B14F-4D97-AF65-F5344CB8AC3E}">
        <p14:creationId xmlns:p14="http://schemas.microsoft.com/office/powerpoint/2010/main" val="132314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Web App Configuration</a:t>
            </a:r>
            <a:endParaRPr lang="ru-RU" dirty="0"/>
          </a:p>
        </p:txBody>
      </p:sp>
      <p:grpSp>
        <p:nvGrpSpPr>
          <p:cNvPr id="13" name="Group 12"/>
          <p:cNvGrpSpPr/>
          <p:nvPr/>
        </p:nvGrpSpPr>
        <p:grpSpPr>
          <a:xfrm>
            <a:off x="1703512" y="1556792"/>
            <a:ext cx="10271385" cy="4320480"/>
            <a:chOff x="1703512" y="1556792"/>
            <a:chExt cx="10271385" cy="4320480"/>
          </a:xfrm>
        </p:grpSpPr>
        <p:grpSp>
          <p:nvGrpSpPr>
            <p:cNvPr id="12" name="Group 11"/>
            <p:cNvGrpSpPr/>
            <p:nvPr/>
          </p:nvGrpSpPr>
          <p:grpSpPr>
            <a:xfrm>
              <a:off x="1703512" y="1556792"/>
              <a:ext cx="10271385" cy="4320480"/>
              <a:chOff x="1703512" y="1556792"/>
              <a:chExt cx="10271385" cy="4320480"/>
            </a:xfrm>
          </p:grpSpPr>
          <p:grpSp>
            <p:nvGrpSpPr>
              <p:cNvPr id="4" name="Group 3"/>
              <p:cNvGrpSpPr/>
              <p:nvPr/>
            </p:nvGrpSpPr>
            <p:grpSpPr>
              <a:xfrm>
                <a:off x="1703512" y="1556792"/>
                <a:ext cx="10271385" cy="4320480"/>
                <a:chOff x="1775520" y="1484784"/>
                <a:chExt cx="10271385" cy="4320480"/>
              </a:xfrm>
            </p:grpSpPr>
            <p:sp>
              <p:nvSpPr>
                <p:cNvPr id="5" name="Rectangle 4"/>
                <p:cNvSpPr/>
                <p:nvPr/>
              </p:nvSpPr>
              <p:spPr>
                <a:xfrm>
                  <a:off x="1775520" y="1750400"/>
                  <a:ext cx="10271385" cy="4054864"/>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10534737" y="148478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8" name="Picture 7"/>
              <p:cNvPicPr>
                <a:picLocks noChangeAspect="1"/>
              </p:cNvPicPr>
              <p:nvPr/>
            </p:nvPicPr>
            <p:blipFill>
              <a:blip r:embed="rId3"/>
              <a:stretch>
                <a:fillRect/>
              </a:stretch>
            </p:blipFill>
            <p:spPr>
              <a:xfrm>
                <a:off x="2203199" y="1963617"/>
                <a:ext cx="9272010" cy="3791222"/>
              </a:xfrm>
              <a:prstGeom prst="rect">
                <a:avLst/>
              </a:prstGeom>
            </p:spPr>
          </p:pic>
        </p:grpSp>
        <p:sp>
          <p:nvSpPr>
            <p:cNvPr id="11" name="Rectangle 10"/>
            <p:cNvSpPr/>
            <p:nvPr/>
          </p:nvSpPr>
          <p:spPr>
            <a:xfrm>
              <a:off x="2351584" y="2492896"/>
              <a:ext cx="7776864" cy="50405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329688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 </a:t>
            </a:r>
            <a:r>
              <a:rPr lang="en-US" dirty="0" smtClean="0"/>
              <a:t>Web App</a:t>
            </a:r>
            <a:endParaRPr lang="en-US" dirty="0"/>
          </a:p>
        </p:txBody>
      </p:sp>
      <p:sp>
        <p:nvSpPr>
          <p:cNvPr id="3" name="Content Placeholder 2"/>
          <p:cNvSpPr>
            <a:spLocks noGrp="1"/>
          </p:cNvSpPr>
          <p:nvPr>
            <p:ph idx="1"/>
          </p:nvPr>
        </p:nvSpPr>
        <p:spPr>
          <a:xfrm>
            <a:off x="2133600" y="1484784"/>
            <a:ext cx="9652000" cy="4525963"/>
          </a:xfrm>
        </p:spPr>
        <p:txBody>
          <a:bodyPr/>
          <a:lstStyle/>
          <a:p>
            <a:pPr>
              <a:lnSpc>
                <a:spcPct val="150000"/>
              </a:lnSpc>
            </a:pPr>
            <a:r>
              <a:rPr lang="en-US" dirty="0"/>
              <a:t>Deploy from a cloud-hosted source control system</a:t>
            </a:r>
          </a:p>
          <a:p>
            <a:pPr>
              <a:lnSpc>
                <a:spcPct val="150000"/>
              </a:lnSpc>
            </a:pPr>
            <a:r>
              <a:rPr lang="en-US" dirty="0"/>
              <a:t>Deploying from an IDE</a:t>
            </a:r>
          </a:p>
          <a:p>
            <a:pPr>
              <a:lnSpc>
                <a:spcPct val="150000"/>
              </a:lnSpc>
            </a:pPr>
            <a:r>
              <a:rPr lang="en-US" dirty="0"/>
              <a:t>Deploy using an FTP utility</a:t>
            </a:r>
          </a:p>
          <a:p>
            <a:pPr>
              <a:lnSpc>
                <a:spcPct val="150000"/>
              </a:lnSpc>
              <a:spcAft>
                <a:spcPts val="1000"/>
              </a:spcAft>
            </a:pPr>
            <a:r>
              <a:rPr lang="en-US" dirty="0"/>
              <a:t>Deploying from an on-premises source control system</a:t>
            </a:r>
          </a:p>
          <a:p>
            <a:r>
              <a:rPr lang="en-US" dirty="0"/>
              <a:t>Deploy using command-line tools and the Azure REST management </a:t>
            </a:r>
            <a:r>
              <a:rPr lang="en-US" dirty="0" smtClean="0"/>
              <a:t>API</a:t>
            </a:r>
          </a:p>
          <a:p>
            <a:pPr>
              <a:lnSpc>
                <a:spcPct val="150000"/>
              </a:lnSpc>
            </a:pPr>
            <a:r>
              <a:rPr lang="en-US" dirty="0"/>
              <a:t>Octopus Deploy</a:t>
            </a:r>
          </a:p>
          <a:p>
            <a:endParaRPr lang="en-US" dirty="0"/>
          </a:p>
          <a:p>
            <a:endParaRPr lang="ru-RU" dirty="0"/>
          </a:p>
        </p:txBody>
      </p:sp>
    </p:spTree>
    <p:extLst>
      <p:ext uri="{BB962C8B-B14F-4D97-AF65-F5344CB8AC3E}">
        <p14:creationId xmlns:p14="http://schemas.microsoft.com/office/powerpoint/2010/main" val="62219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Access</a:t>
            </a:r>
            <a:endParaRPr lang="ru-RU" dirty="0"/>
          </a:p>
        </p:txBody>
      </p:sp>
      <p:grpSp>
        <p:nvGrpSpPr>
          <p:cNvPr id="4" name="Group 3"/>
          <p:cNvGrpSpPr/>
          <p:nvPr/>
        </p:nvGrpSpPr>
        <p:grpSpPr>
          <a:xfrm>
            <a:off x="1806784" y="1412776"/>
            <a:ext cx="10009112" cy="1393597"/>
            <a:chOff x="1806784" y="1747370"/>
            <a:chExt cx="10009112" cy="1393597"/>
          </a:xfrm>
        </p:grpSpPr>
        <p:sp>
          <p:nvSpPr>
            <p:cNvPr id="6" name="Rounded Rectangle 5"/>
            <p:cNvSpPr/>
            <p:nvPr/>
          </p:nvSpPr>
          <p:spPr>
            <a:xfrm>
              <a:off x="1806784" y="1747370"/>
              <a:ext cx="10009112" cy="139359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1943100" y="2019378"/>
              <a:ext cx="9728780" cy="830997"/>
            </a:xfrm>
            <a:prstGeom prst="rect">
              <a:avLst/>
            </a:prstGeom>
          </p:spPr>
          <p:txBody>
            <a:bodyPr wrap="square">
              <a:spAutoFit/>
            </a:bodyPr>
            <a:lstStyle/>
            <a:p>
              <a:r>
                <a:rPr lang="en-US" sz="2400" dirty="0" smtClean="0"/>
                <a:t>	Just create FTP credentials and use provided on Management Portal access points</a:t>
              </a:r>
              <a:endParaRPr lang="en-US" sz="2400" dirty="0"/>
            </a:p>
          </p:txBody>
        </p:sp>
      </p:grpSp>
      <p:grpSp>
        <p:nvGrpSpPr>
          <p:cNvPr id="3" name="Group 2"/>
          <p:cNvGrpSpPr/>
          <p:nvPr/>
        </p:nvGrpSpPr>
        <p:grpSpPr>
          <a:xfrm>
            <a:off x="3719736" y="2938610"/>
            <a:ext cx="5688632" cy="3358215"/>
            <a:chOff x="3719736" y="3273204"/>
            <a:chExt cx="5688632" cy="3358215"/>
          </a:xfrm>
        </p:grpSpPr>
        <p:sp>
          <p:nvSpPr>
            <p:cNvPr id="13" name="Rectangle 12"/>
            <p:cNvSpPr/>
            <p:nvPr/>
          </p:nvSpPr>
          <p:spPr>
            <a:xfrm>
              <a:off x="3719736" y="3538512"/>
              <a:ext cx="5688632" cy="3092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Screenshots</a:t>
              </a:r>
              <a:endParaRPr lang="ru-RU" dirty="0"/>
            </a:p>
          </p:txBody>
        </p:sp>
        <p:pic>
          <p:nvPicPr>
            <p:cNvPr id="9" name="Picture 8"/>
            <p:cNvPicPr>
              <a:picLocks noChangeAspect="1"/>
            </p:cNvPicPr>
            <p:nvPr/>
          </p:nvPicPr>
          <p:blipFill>
            <a:blip r:embed="rId3"/>
            <a:stretch>
              <a:fillRect/>
            </a:stretch>
          </p:blipFill>
          <p:spPr>
            <a:xfrm>
              <a:off x="4727848" y="3733519"/>
              <a:ext cx="3866667" cy="533333"/>
            </a:xfrm>
            <a:prstGeom prst="rect">
              <a:avLst/>
            </a:prstGeom>
          </p:spPr>
        </p:pic>
        <p:pic>
          <p:nvPicPr>
            <p:cNvPr id="10" name="Picture 9"/>
            <p:cNvPicPr>
              <a:picLocks noChangeAspect="1"/>
            </p:cNvPicPr>
            <p:nvPr/>
          </p:nvPicPr>
          <p:blipFill>
            <a:blip r:embed="rId4"/>
            <a:stretch>
              <a:fillRect/>
            </a:stretch>
          </p:blipFill>
          <p:spPr>
            <a:xfrm>
              <a:off x="4832609" y="4266852"/>
              <a:ext cx="3657143" cy="2266667"/>
            </a:xfrm>
            <a:prstGeom prst="rect">
              <a:avLst/>
            </a:prstGeom>
          </p:spPr>
        </p:pic>
      </p:grpSp>
    </p:spTree>
    <p:extLst>
      <p:ext uri="{BB962C8B-B14F-4D97-AF65-F5344CB8AC3E}">
        <p14:creationId xmlns:p14="http://schemas.microsoft.com/office/powerpoint/2010/main" val="3176013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a </a:t>
            </a:r>
            <a:r>
              <a:rPr lang="en-US" dirty="0" smtClean="0"/>
              <a:t>Web App </a:t>
            </a:r>
            <a:r>
              <a:rPr lang="en-US" dirty="0"/>
              <a:t>in Azure App </a:t>
            </a:r>
            <a:r>
              <a:rPr lang="en-US" dirty="0" smtClean="0"/>
              <a:t>Service</a:t>
            </a:r>
            <a:endParaRPr lang="ru-RU" dirty="0"/>
          </a:p>
        </p:txBody>
      </p:sp>
      <p:sp>
        <p:nvSpPr>
          <p:cNvPr id="3" name="Content Placeholder 2"/>
          <p:cNvSpPr>
            <a:spLocks noGrp="1"/>
          </p:cNvSpPr>
          <p:nvPr>
            <p:ph idx="1"/>
          </p:nvPr>
        </p:nvSpPr>
        <p:spPr/>
        <p:txBody>
          <a:bodyPr/>
          <a:lstStyle/>
          <a:p>
            <a:pPr>
              <a:lnSpc>
                <a:spcPct val="150000"/>
              </a:lnSpc>
            </a:pPr>
            <a:r>
              <a:rPr lang="en-US" dirty="0"/>
              <a:t>Secure </a:t>
            </a:r>
            <a:r>
              <a:rPr lang="en-US" dirty="0" smtClean="0"/>
              <a:t>communications </a:t>
            </a:r>
            <a:r>
              <a:rPr lang="en-US" i="1" dirty="0" smtClean="0"/>
              <a:t>(HTTPS</a:t>
            </a:r>
            <a:r>
              <a:rPr lang="en-US" i="1" dirty="0" smtClean="0"/>
              <a:t>)</a:t>
            </a:r>
            <a:endParaRPr lang="en-US" i="1" dirty="0"/>
          </a:p>
          <a:p>
            <a:pPr>
              <a:lnSpc>
                <a:spcPct val="150000"/>
              </a:lnSpc>
            </a:pPr>
            <a:r>
              <a:rPr lang="en-US" dirty="0"/>
              <a:t>Secure </a:t>
            </a:r>
            <a:r>
              <a:rPr lang="en-US" dirty="0" smtClean="0"/>
              <a:t>development</a:t>
            </a:r>
            <a:endParaRPr lang="en-US" dirty="0" smtClean="0"/>
          </a:p>
          <a:p>
            <a:pPr lvl="1">
              <a:lnSpc>
                <a:spcPct val="150000"/>
              </a:lnSpc>
            </a:pPr>
            <a:r>
              <a:rPr lang="en-US" dirty="0"/>
              <a:t>Publishing profiles and publish </a:t>
            </a:r>
            <a:r>
              <a:rPr lang="en-US" dirty="0" smtClean="0"/>
              <a:t>settings</a:t>
            </a:r>
            <a:endParaRPr lang="en-US" dirty="0"/>
          </a:p>
          <a:p>
            <a:pPr lvl="1">
              <a:lnSpc>
                <a:spcPct val="150000"/>
              </a:lnSpc>
            </a:pPr>
            <a:r>
              <a:rPr lang="en-US" dirty="0"/>
              <a:t>Configuration settings, and connection </a:t>
            </a:r>
            <a:r>
              <a:rPr lang="en-US" dirty="0" smtClean="0"/>
              <a:t>strings</a:t>
            </a:r>
            <a:endParaRPr lang="en-US" dirty="0"/>
          </a:p>
          <a:p>
            <a:pPr>
              <a:lnSpc>
                <a:spcPct val="150000"/>
              </a:lnSpc>
            </a:pPr>
            <a:r>
              <a:rPr lang="en-US" dirty="0" smtClean="0"/>
              <a:t>SFTP</a:t>
            </a:r>
            <a:endParaRPr lang="en-US" dirty="0"/>
          </a:p>
          <a:p>
            <a:endParaRPr lang="ru-RU" dirty="0"/>
          </a:p>
        </p:txBody>
      </p:sp>
    </p:spTree>
    <p:extLst>
      <p:ext uri="{BB962C8B-B14F-4D97-AF65-F5344CB8AC3E}">
        <p14:creationId xmlns:p14="http://schemas.microsoft.com/office/powerpoint/2010/main" val="3291773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Jobs</a:t>
            </a:r>
            <a:endParaRPr lang="ru-RU" dirty="0"/>
          </a:p>
        </p:txBody>
      </p:sp>
      <p:grpSp>
        <p:nvGrpSpPr>
          <p:cNvPr id="4" name="Group 3"/>
          <p:cNvGrpSpPr/>
          <p:nvPr/>
        </p:nvGrpSpPr>
        <p:grpSpPr>
          <a:xfrm>
            <a:off x="1806784" y="1412776"/>
            <a:ext cx="10009112" cy="2160240"/>
            <a:chOff x="1806784" y="1747370"/>
            <a:chExt cx="10009112" cy="2160240"/>
          </a:xfrm>
        </p:grpSpPr>
        <p:sp>
          <p:nvSpPr>
            <p:cNvPr id="5" name="Rounded Rectangle 4"/>
            <p:cNvSpPr/>
            <p:nvPr/>
          </p:nvSpPr>
          <p:spPr>
            <a:xfrm>
              <a:off x="1806784" y="1747370"/>
              <a:ext cx="10009112" cy="2160240"/>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1943100" y="1819378"/>
              <a:ext cx="9728780" cy="1938992"/>
            </a:xfrm>
            <a:prstGeom prst="rect">
              <a:avLst/>
            </a:prstGeom>
          </p:spPr>
          <p:txBody>
            <a:bodyPr wrap="square">
              <a:spAutoFit/>
            </a:bodyPr>
            <a:lstStyle/>
            <a:p>
              <a:r>
                <a:rPr lang="en-US" sz="2400" dirty="0" smtClean="0"/>
                <a:t>	</a:t>
              </a:r>
              <a:r>
                <a:rPr lang="en-US" sz="2400" dirty="0" err="1"/>
                <a:t>WebJobs</a:t>
              </a:r>
              <a:r>
                <a:rPr lang="en-US" sz="2400" dirty="0"/>
                <a:t> is a feature of Azure App Service that enables </a:t>
              </a:r>
              <a:r>
                <a:rPr lang="en-US" sz="2400" dirty="0" smtClean="0"/>
                <a:t>developers to </a:t>
              </a:r>
              <a:r>
                <a:rPr lang="en-US" sz="2400" dirty="0"/>
                <a:t>run a program or script in the same context as a web app. The purpose of the </a:t>
              </a:r>
              <a:r>
                <a:rPr lang="en-US" sz="2400" dirty="0" err="1"/>
                <a:t>WebJobs</a:t>
              </a:r>
              <a:r>
                <a:rPr lang="en-US" sz="2400" dirty="0"/>
                <a:t> SDK is to simplify the task of writing code that runs as a </a:t>
              </a:r>
              <a:r>
                <a:rPr lang="en-US" sz="2400" dirty="0" err="1"/>
                <a:t>WebJob</a:t>
              </a:r>
              <a:r>
                <a:rPr lang="en-US" sz="2400" dirty="0"/>
                <a:t> and works with Azure Storage queues, blobs, and tables, and Service Bus queues.</a:t>
              </a:r>
            </a:p>
          </p:txBody>
        </p:sp>
      </p:grpSp>
      <p:graphicFrame>
        <p:nvGraphicFramePr>
          <p:cNvPr id="10" name="Diagram 9"/>
          <p:cNvGraphicFramePr/>
          <p:nvPr>
            <p:extLst>
              <p:ext uri="{D42A27DB-BD31-4B8C-83A1-F6EECF244321}">
                <p14:modId xmlns:p14="http://schemas.microsoft.com/office/powerpoint/2010/main" val="1220910978"/>
              </p:ext>
            </p:extLst>
          </p:nvPr>
        </p:nvGraphicFramePr>
        <p:xfrm>
          <a:off x="4367808" y="3861048"/>
          <a:ext cx="4928096" cy="2061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981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Official Website</a:t>
            </a:r>
            <a:endParaRPr lang="ru-RU" dirty="0"/>
          </a:p>
        </p:txBody>
      </p:sp>
      <p:grpSp>
        <p:nvGrpSpPr>
          <p:cNvPr id="8" name="Group 7"/>
          <p:cNvGrpSpPr/>
          <p:nvPr/>
        </p:nvGrpSpPr>
        <p:grpSpPr>
          <a:xfrm>
            <a:off x="1780308" y="1675363"/>
            <a:ext cx="10082073" cy="2113677"/>
            <a:chOff x="1780308" y="4012489"/>
            <a:chExt cx="10082073" cy="2113677"/>
          </a:xfrm>
        </p:grpSpPr>
        <p:sp>
          <p:nvSpPr>
            <p:cNvPr id="5" name="Rounded Rectangle 4"/>
            <p:cNvSpPr/>
            <p:nvPr/>
          </p:nvSpPr>
          <p:spPr>
            <a:xfrm>
              <a:off x="1780308" y="4012489"/>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33601" y="4284497"/>
              <a:ext cx="9728780" cy="1569660"/>
            </a:xfrm>
            <a:prstGeom prst="rect">
              <a:avLst/>
            </a:prstGeom>
          </p:spPr>
          <p:txBody>
            <a:bodyPr wrap="square">
              <a:spAutoFit/>
            </a:bodyPr>
            <a:lstStyle/>
            <a:p>
              <a:r>
                <a:rPr lang="en-US" sz="2400" dirty="0" smtClean="0"/>
                <a:t>	</a:t>
              </a:r>
              <a:r>
                <a:rPr lang="en-US" sz="2400" dirty="0"/>
                <a:t>“Azure is Microsoft’s cloud computing platform, a growing collection of integrated services - analytics, computing, database, mobile, networking, storage, and web - for moving faster, achieving more, and saving money.”</a:t>
              </a:r>
            </a:p>
          </p:txBody>
        </p:sp>
      </p:grpSp>
      <p:grpSp>
        <p:nvGrpSpPr>
          <p:cNvPr id="12" name="Group 11"/>
          <p:cNvGrpSpPr/>
          <p:nvPr/>
        </p:nvGrpSpPr>
        <p:grpSpPr>
          <a:xfrm>
            <a:off x="4583832" y="4365104"/>
            <a:ext cx="4652348" cy="617612"/>
            <a:chOff x="4583832" y="4365104"/>
            <a:chExt cx="4652348" cy="617612"/>
          </a:xfrm>
        </p:grpSpPr>
        <p:sp>
          <p:nvSpPr>
            <p:cNvPr id="10" name="Rounded Rectangle 9"/>
            <p:cNvSpPr/>
            <p:nvPr/>
          </p:nvSpPr>
          <p:spPr>
            <a:xfrm>
              <a:off x="4583832" y="4365104"/>
              <a:ext cx="4652348" cy="617612"/>
            </a:xfrm>
            <a:prstGeom prst="roundRect">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4748047" y="4444583"/>
              <a:ext cx="4372289" cy="466123"/>
            </a:xfrm>
            <a:prstGeom prst="rect">
              <a:avLst/>
            </a:prstGeom>
            <a:ln>
              <a:noFill/>
            </a:ln>
          </p:spPr>
          <p:txBody>
            <a:bodyPr wrap="square">
              <a:spAutoFit/>
            </a:bodyPr>
            <a:lstStyle/>
            <a:p>
              <a:pPr algn="ctr"/>
              <a:r>
                <a:rPr lang="en-US" sz="2400" dirty="0" smtClean="0">
                  <a:hlinkClick r:id="rId3"/>
                </a:rPr>
                <a:t>http</a:t>
              </a:r>
              <a:r>
                <a:rPr lang="en-US" sz="2400" dirty="0">
                  <a:hlinkClick r:id="rId3"/>
                </a:rPr>
                <a:t>://azure.microsoft.com/</a:t>
              </a:r>
              <a:r>
                <a:rPr lang="en-US" sz="2400" dirty="0"/>
                <a:t> </a:t>
              </a:r>
              <a:endParaRPr lang="ru-RU" sz="2400" dirty="0"/>
            </a:p>
          </p:txBody>
        </p:sp>
      </p:grpSp>
    </p:spTree>
    <p:extLst>
      <p:ext uri="{BB962C8B-B14F-4D97-AF65-F5344CB8AC3E}">
        <p14:creationId xmlns:p14="http://schemas.microsoft.com/office/powerpoint/2010/main" val="10090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Traffic Manager</a:t>
            </a:r>
            <a:endParaRPr lang="ru-RU" dirty="0">
              <a:solidFill>
                <a:srgbClr val="00B0F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52" y="2132856"/>
            <a:ext cx="2032176" cy="2001693"/>
          </a:xfrm>
          <a:prstGeom prst="rect">
            <a:avLst/>
          </a:prstGeom>
        </p:spPr>
      </p:pic>
    </p:spTree>
    <p:extLst>
      <p:ext uri="{BB962C8B-B14F-4D97-AF65-F5344CB8AC3E}">
        <p14:creationId xmlns:p14="http://schemas.microsoft.com/office/powerpoint/2010/main" val="200399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 (Overview)</a:t>
            </a:r>
            <a:endParaRPr lang="ru-RU" dirty="0"/>
          </a:p>
        </p:txBody>
      </p:sp>
      <p:grpSp>
        <p:nvGrpSpPr>
          <p:cNvPr id="4" name="Group 3"/>
          <p:cNvGrpSpPr/>
          <p:nvPr/>
        </p:nvGrpSpPr>
        <p:grpSpPr>
          <a:xfrm>
            <a:off x="1703527" y="1484785"/>
            <a:ext cx="10056560" cy="1368152"/>
            <a:chOff x="1780308" y="4012490"/>
            <a:chExt cx="10056560" cy="1368152"/>
          </a:xfrm>
        </p:grpSpPr>
        <p:sp>
          <p:nvSpPr>
            <p:cNvPr id="5" name="Rounded Rectangle 4"/>
            <p:cNvSpPr/>
            <p:nvPr/>
          </p:nvSpPr>
          <p:spPr>
            <a:xfrm>
              <a:off x="1780308" y="4012490"/>
              <a:ext cx="10009112" cy="1368152"/>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08088" y="4099831"/>
              <a:ext cx="9728780" cy="1200329"/>
            </a:xfrm>
            <a:prstGeom prst="rect">
              <a:avLst/>
            </a:prstGeom>
          </p:spPr>
          <p:txBody>
            <a:bodyPr wrap="square">
              <a:spAutoFit/>
            </a:bodyPr>
            <a:lstStyle/>
            <a:p>
              <a:r>
                <a:rPr lang="en-US" sz="2400" dirty="0"/>
                <a:t>	</a:t>
              </a:r>
              <a:r>
                <a:rPr lang="en-US" sz="2400" dirty="0" smtClean="0"/>
                <a:t>“</a:t>
              </a:r>
              <a:r>
                <a:rPr lang="en-US" sz="2400" dirty="0"/>
                <a:t>Microsoft Azure Traffic Manager allows </a:t>
              </a:r>
              <a:r>
                <a:rPr lang="en-US" sz="2400" dirty="0" smtClean="0"/>
                <a:t>to </a:t>
              </a:r>
              <a:r>
                <a:rPr lang="en-US" sz="2400" dirty="0"/>
                <a:t>control the distribution of user traffic to </a:t>
              </a:r>
              <a:r>
                <a:rPr lang="en-US" sz="2400" dirty="0" smtClean="0"/>
                <a:t>specified </a:t>
              </a:r>
              <a:r>
                <a:rPr lang="en-US" sz="2400" dirty="0"/>
                <a:t>endpoints, which can include Azure cloud services, websites, and other </a:t>
              </a:r>
              <a:r>
                <a:rPr lang="en-US" sz="2400" dirty="0" smtClean="0"/>
                <a:t>endpoints.”</a:t>
              </a:r>
              <a:endParaRPr lang="en-US" sz="2400" dirty="0"/>
            </a:p>
          </p:txBody>
        </p:sp>
      </p:grpSp>
      <p:grpSp>
        <p:nvGrpSpPr>
          <p:cNvPr id="8" name="Group 7"/>
          <p:cNvGrpSpPr/>
          <p:nvPr/>
        </p:nvGrpSpPr>
        <p:grpSpPr>
          <a:xfrm>
            <a:off x="1703512" y="3212976"/>
            <a:ext cx="10056560" cy="1584176"/>
            <a:chOff x="1780308" y="4012490"/>
            <a:chExt cx="10056560" cy="1584176"/>
          </a:xfrm>
        </p:grpSpPr>
        <p:sp>
          <p:nvSpPr>
            <p:cNvPr id="9" name="Rounded Rectangle 8"/>
            <p:cNvSpPr/>
            <p:nvPr/>
          </p:nvSpPr>
          <p:spPr>
            <a:xfrm>
              <a:off x="1780308" y="4012490"/>
              <a:ext cx="10009112" cy="1584176"/>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2108088" y="4180312"/>
              <a:ext cx="9728780" cy="1200329"/>
            </a:xfrm>
            <a:prstGeom prst="rect">
              <a:avLst/>
            </a:prstGeom>
          </p:spPr>
          <p:txBody>
            <a:bodyPr wrap="square">
              <a:spAutoFit/>
            </a:bodyPr>
            <a:lstStyle/>
            <a:p>
              <a:r>
                <a:rPr lang="en-US" sz="2400" dirty="0"/>
                <a:t>	</a:t>
              </a:r>
              <a:r>
                <a:rPr lang="en-US" sz="2400" dirty="0" smtClean="0"/>
                <a:t>“Traffic </a:t>
              </a:r>
              <a:r>
                <a:rPr lang="en-US" sz="2400" dirty="0"/>
                <a:t>Manager works by applying an intelligent policy engine to Domain Name System (DNS) queries for the domain names of </a:t>
              </a:r>
              <a:r>
                <a:rPr lang="en-US" sz="2400" dirty="0" smtClean="0"/>
                <a:t>Internet </a:t>
              </a:r>
              <a:r>
                <a:rPr lang="en-US" sz="2400" dirty="0"/>
                <a:t>resources</a:t>
              </a:r>
              <a:r>
                <a:rPr lang="en-US" sz="2400" dirty="0" smtClean="0"/>
                <a:t>.”</a:t>
              </a:r>
              <a:endParaRPr lang="en-US" sz="2400" dirty="0"/>
            </a:p>
          </p:txBody>
        </p:sp>
      </p:grpSp>
    </p:spTree>
    <p:extLst>
      <p:ext uri="{BB962C8B-B14F-4D97-AF65-F5344CB8AC3E}">
        <p14:creationId xmlns:p14="http://schemas.microsoft.com/office/powerpoint/2010/main" val="320595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t>
            </a:r>
            <a:r>
              <a:rPr lang="en-US" dirty="0" smtClean="0"/>
              <a:t>Agreements (SLA)</a:t>
            </a:r>
            <a:endParaRPr lang="en-US" dirty="0"/>
          </a:p>
        </p:txBody>
      </p:sp>
      <p:grpSp>
        <p:nvGrpSpPr>
          <p:cNvPr id="5" name="Group 4"/>
          <p:cNvGrpSpPr/>
          <p:nvPr/>
        </p:nvGrpSpPr>
        <p:grpSpPr>
          <a:xfrm>
            <a:off x="1703527" y="3140969"/>
            <a:ext cx="10056560" cy="2160239"/>
            <a:chOff x="1780308" y="4012489"/>
            <a:chExt cx="10056560" cy="2160239"/>
          </a:xfrm>
        </p:grpSpPr>
        <p:sp>
          <p:nvSpPr>
            <p:cNvPr id="6" name="Rounded Rectangle 5"/>
            <p:cNvSpPr/>
            <p:nvPr/>
          </p:nvSpPr>
          <p:spPr>
            <a:xfrm>
              <a:off x="1780308" y="4012489"/>
              <a:ext cx="10009112" cy="2160239"/>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2108088" y="4099831"/>
              <a:ext cx="9728780" cy="1938992"/>
            </a:xfrm>
            <a:prstGeom prst="rect">
              <a:avLst/>
            </a:prstGeom>
          </p:spPr>
          <p:txBody>
            <a:bodyPr wrap="square">
              <a:spAutoFit/>
            </a:bodyPr>
            <a:lstStyle/>
            <a:p>
              <a:r>
                <a:rPr lang="en-US" sz="2400" dirty="0"/>
                <a:t>	</a:t>
              </a:r>
              <a:r>
                <a:rPr lang="en-US" sz="2400" dirty="0" smtClean="0"/>
                <a:t>“</a:t>
              </a:r>
              <a:r>
                <a:rPr lang="en-US" sz="2400" dirty="0" smtClean="0"/>
                <a:t>We </a:t>
              </a:r>
              <a:r>
                <a:rPr lang="en-US" sz="2400" i="1" dirty="0" smtClean="0"/>
                <a:t>[Microsoft Azure Team] </a:t>
              </a:r>
              <a:r>
                <a:rPr lang="en-US" sz="2400" dirty="0"/>
                <a:t>guarantee that Web Apps, Mobile Apps, Logic Apps, and API Apps running in a customer subscription will be available 99.9% of the time, with a 99.95% SLA provided when multiple instances and traffic manager are used. No SLA is provided for Apps or sites under either the Free or Shared tiers.</a:t>
              </a:r>
              <a:r>
                <a:rPr lang="en-US" sz="2400" dirty="0" smtClean="0"/>
                <a:t>”</a:t>
              </a:r>
              <a:endParaRPr lang="en-US" sz="2400" dirty="0"/>
            </a:p>
          </p:txBody>
        </p:sp>
      </p:grpSp>
      <p:grpSp>
        <p:nvGrpSpPr>
          <p:cNvPr id="8" name="Group 7"/>
          <p:cNvGrpSpPr/>
          <p:nvPr/>
        </p:nvGrpSpPr>
        <p:grpSpPr>
          <a:xfrm>
            <a:off x="4295800" y="1453298"/>
            <a:ext cx="4392488" cy="1296143"/>
            <a:chOff x="4372596" y="4125017"/>
            <a:chExt cx="4392488" cy="1296143"/>
          </a:xfrm>
        </p:grpSpPr>
        <p:sp>
          <p:nvSpPr>
            <p:cNvPr id="9" name="Rounded Rectangle 8"/>
            <p:cNvSpPr/>
            <p:nvPr/>
          </p:nvSpPr>
          <p:spPr>
            <a:xfrm>
              <a:off x="4372596" y="4125017"/>
              <a:ext cx="4248472" cy="1296143"/>
            </a:xfrm>
            <a:prstGeom prst="round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4516612" y="4449924"/>
              <a:ext cx="4248472" cy="646331"/>
            </a:xfrm>
            <a:prstGeom prst="rect">
              <a:avLst/>
            </a:prstGeom>
          </p:spPr>
          <p:txBody>
            <a:bodyPr wrap="square">
              <a:spAutoFit/>
            </a:bodyPr>
            <a:lstStyle/>
            <a:p>
              <a:pPr algn="ctr"/>
              <a:r>
                <a:rPr lang="en-US" sz="3600" dirty="0" smtClean="0">
                  <a:solidFill>
                    <a:srgbClr val="FF0000"/>
                  </a:solidFill>
                </a:rPr>
                <a:t>99.95</a:t>
              </a:r>
              <a:r>
                <a:rPr lang="en-US" sz="3600" dirty="0">
                  <a:solidFill>
                    <a:srgbClr val="FF0000"/>
                  </a:solidFill>
                </a:rPr>
                <a:t>%</a:t>
              </a:r>
              <a:endParaRPr lang="en-US" sz="3600" dirty="0">
                <a:solidFill>
                  <a:srgbClr val="FF0000"/>
                </a:solidFill>
              </a:endParaRPr>
            </a:p>
          </p:txBody>
        </p:sp>
      </p:grpSp>
    </p:spTree>
    <p:extLst>
      <p:ext uri="{BB962C8B-B14F-4D97-AF65-F5344CB8AC3E}">
        <p14:creationId xmlns:p14="http://schemas.microsoft.com/office/powerpoint/2010/main" val="233969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Traffic Manager Works</a:t>
            </a:r>
            <a:endParaRPr lang="ru-RU" dirty="0"/>
          </a:p>
        </p:txBody>
      </p:sp>
      <p:sp>
        <p:nvSpPr>
          <p:cNvPr id="66" name="Freeform 53"/>
          <p:cNvSpPr>
            <a:spLocks noEditPoints="1"/>
          </p:cNvSpPr>
          <p:nvPr/>
        </p:nvSpPr>
        <p:spPr bwMode="black">
          <a:xfrm>
            <a:off x="1761952" y="2838866"/>
            <a:ext cx="902768" cy="101880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67" name="Group 66"/>
          <p:cNvGrpSpPr/>
          <p:nvPr/>
        </p:nvGrpSpPr>
        <p:grpSpPr>
          <a:xfrm>
            <a:off x="4860059" y="2441904"/>
            <a:ext cx="6564531" cy="3916700"/>
            <a:chOff x="5400819" y="2176440"/>
            <a:chExt cx="6564531" cy="3916700"/>
          </a:xfrm>
        </p:grpSpPr>
        <p:grpSp>
          <p:nvGrpSpPr>
            <p:cNvPr id="68" name="Group 67"/>
            <p:cNvGrpSpPr/>
            <p:nvPr/>
          </p:nvGrpSpPr>
          <p:grpSpPr>
            <a:xfrm>
              <a:off x="5400819" y="2176440"/>
              <a:ext cx="6564531" cy="3916700"/>
              <a:chOff x="5399406" y="2179679"/>
              <a:chExt cx="6564531" cy="3916700"/>
            </a:xfrm>
          </p:grpSpPr>
          <p:sp>
            <p:nvSpPr>
              <p:cNvPr id="70" name="Flowchart: Card 69"/>
              <p:cNvSpPr/>
              <p:nvPr/>
            </p:nvSpPr>
            <p:spPr bwMode="auto">
              <a:xfrm>
                <a:off x="9375158" y="4656957"/>
                <a:ext cx="2588779" cy="1439422"/>
              </a:xfrm>
              <a:prstGeom prst="flowChartPunchedCard">
                <a:avLst/>
              </a:prstGeom>
              <a:solidFill>
                <a:schemeClr val="accent3"/>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182880" rIns="91436" bIns="45718" numCol="1" rtlCol="0" anchor="ctr" anchorCtr="0" compatLnSpc="1">
                <a:prstTxWarp prst="textNoShape">
                  <a:avLst/>
                </a:prstTxWarp>
              </a:bodyPr>
              <a:lstStyle/>
              <a:p>
                <a:pPr defTabSz="914099"/>
                <a:r>
                  <a:rPr lang="en-US" sz="1400" spc="-50" dirty="0">
                    <a:solidFill>
                      <a:schemeClr val="bg1">
                        <a:alpha val="99000"/>
                      </a:schemeClr>
                    </a:solidFill>
                  </a:rPr>
                  <a:t>“choose the best performing deployment” between:</a:t>
                </a:r>
              </a:p>
              <a:p>
                <a:pPr defTabSz="914099"/>
                <a:endParaRPr lang="en-US" sz="1000" spc="-50" dirty="0">
                  <a:solidFill>
                    <a:schemeClr val="bg1">
                      <a:alpha val="99000"/>
                    </a:schemeClr>
                  </a:solidFill>
                </a:endParaRPr>
              </a:p>
              <a:p>
                <a:pPr defTabSz="914099"/>
                <a:r>
                  <a:rPr lang="en-US" sz="1000" spc="-50" dirty="0">
                    <a:solidFill>
                      <a:schemeClr val="bg1">
                        <a:alpha val="99000"/>
                      </a:schemeClr>
                    </a:solidFill>
                  </a:rPr>
                  <a:t>Deployment A</a:t>
                </a:r>
              </a:p>
              <a:p>
                <a:pPr defTabSz="914099"/>
                <a:r>
                  <a:rPr lang="en-US" sz="1000" spc="-50" dirty="0">
                    <a:solidFill>
                      <a:schemeClr val="bg1">
                        <a:alpha val="99000"/>
                      </a:schemeClr>
                    </a:solidFill>
                  </a:rPr>
                  <a:t>Deployment B</a:t>
                </a:r>
              </a:p>
              <a:p>
                <a:pPr defTabSz="914099"/>
                <a:r>
                  <a:rPr lang="en-US" sz="1000" spc="-50" dirty="0">
                    <a:solidFill>
                      <a:schemeClr val="bg1">
                        <a:alpha val="99000"/>
                      </a:schemeClr>
                    </a:solidFill>
                  </a:rPr>
                  <a:t>Deployment </a:t>
                </a:r>
                <a:r>
                  <a:rPr lang="en-US" sz="1000" spc="-50" dirty="0" smtClean="0">
                    <a:solidFill>
                      <a:schemeClr val="bg1">
                        <a:alpha val="99000"/>
                      </a:schemeClr>
                    </a:solidFill>
                  </a:rPr>
                  <a:t>C</a:t>
                </a:r>
              </a:p>
              <a:p>
                <a:pPr defTabSz="914099"/>
                <a:endParaRPr lang="en-US" sz="1050" spc="-50" dirty="0">
                  <a:solidFill>
                    <a:schemeClr val="bg1">
                      <a:alpha val="99000"/>
                    </a:schemeClr>
                  </a:solidFill>
                </a:endParaRPr>
              </a:p>
            </p:txBody>
          </p:sp>
          <p:sp>
            <p:nvSpPr>
              <p:cNvPr id="71" name="Rectangle 70"/>
              <p:cNvSpPr/>
              <p:nvPr/>
            </p:nvSpPr>
            <p:spPr bwMode="auto">
              <a:xfrm>
                <a:off x="5931219" y="2721961"/>
                <a:ext cx="914400" cy="914400"/>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DNS Server</a:t>
                </a:r>
              </a:p>
            </p:txBody>
          </p:sp>
          <p:cxnSp>
            <p:nvCxnSpPr>
              <p:cNvPr id="72" name="Straight Arrow Connector 71"/>
              <p:cNvCxnSpPr/>
              <p:nvPr/>
            </p:nvCxnSpPr>
            <p:spPr>
              <a:xfrm flipV="1">
                <a:off x="5399406" y="3136723"/>
                <a:ext cx="531813" cy="11558"/>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6012148" y="2235998"/>
                <a:ext cx="2627322" cy="153888"/>
              </a:xfrm>
              <a:prstGeom prst="rect">
                <a:avLst/>
              </a:prstGeom>
              <a:noFill/>
            </p:spPr>
            <p:txBody>
              <a:bodyPr wrap="none" lIns="0" tIns="0" rIns="0" bIns="0" rtlCol="0">
                <a:spAutoFit/>
              </a:bodyPr>
              <a:lstStyle/>
              <a:p>
                <a:r>
                  <a:rPr lang="en-US" sz="1000" dirty="0" smtClean="0">
                    <a:gradFill>
                      <a:gsLst>
                        <a:gs pos="0">
                          <a:schemeClr val="tx1"/>
                        </a:gs>
                        <a:gs pos="86000">
                          <a:schemeClr val="tx1"/>
                        </a:gs>
                      </a:gsLst>
                      <a:lin ang="5400000" scaled="0"/>
                    </a:gradFill>
                  </a:rPr>
                  <a:t>Q: What is </a:t>
                </a:r>
                <a:r>
                  <a:rPr lang="en-US" sz="1000" dirty="0" smtClean="0">
                    <a:gradFill>
                      <a:gsLst>
                        <a:gs pos="0">
                          <a:schemeClr val="tx1"/>
                        </a:gs>
                        <a:gs pos="86000">
                          <a:schemeClr val="tx1"/>
                        </a:gs>
                      </a:gsLst>
                      <a:lin ang="5400000" scaled="0"/>
                    </a:gradFill>
                    <a:hlinkClick r:id="rId3"/>
                  </a:rPr>
                  <a:t>workshop-web-app.trafficmgr.com</a:t>
                </a:r>
                <a:r>
                  <a:rPr lang="en-US" sz="1000" dirty="0" smtClean="0">
                    <a:gradFill>
                      <a:gsLst>
                        <a:gs pos="0">
                          <a:schemeClr val="tx1"/>
                        </a:gs>
                        <a:gs pos="86000">
                          <a:schemeClr val="tx1"/>
                        </a:gs>
                      </a:gsLst>
                      <a:lin ang="5400000" scaled="0"/>
                    </a:gradFill>
                  </a:rPr>
                  <a:t>?</a:t>
                </a:r>
              </a:p>
            </p:txBody>
          </p:sp>
          <p:sp>
            <p:nvSpPr>
              <p:cNvPr id="74" name="Rectangle 73"/>
              <p:cNvSpPr/>
              <p:nvPr/>
            </p:nvSpPr>
            <p:spPr bwMode="auto">
              <a:xfrm>
                <a:off x="7226619" y="2721962"/>
                <a:ext cx="914400" cy="914400"/>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Policy Engine</a:t>
                </a:r>
              </a:p>
            </p:txBody>
          </p:sp>
          <p:cxnSp>
            <p:nvCxnSpPr>
              <p:cNvPr id="75" name="Straight Arrow Connector 74"/>
              <p:cNvCxnSpPr>
                <a:endCxn id="74" idx="1"/>
              </p:cNvCxnSpPr>
              <p:nvPr/>
            </p:nvCxnSpPr>
            <p:spPr>
              <a:xfrm>
                <a:off x="6845619" y="3179162"/>
                <a:ext cx="381000" cy="0"/>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76" name="Rectangle 75"/>
              <p:cNvSpPr/>
              <p:nvPr/>
            </p:nvSpPr>
            <p:spPr bwMode="auto">
              <a:xfrm>
                <a:off x="7226619" y="5070612"/>
                <a:ext cx="914400" cy="914400"/>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Traffic Manager</a:t>
                </a:r>
              </a:p>
            </p:txBody>
          </p:sp>
          <p:cxnSp>
            <p:nvCxnSpPr>
              <p:cNvPr id="77" name="Straight Arrow Connector 76"/>
              <p:cNvCxnSpPr>
                <a:endCxn id="76" idx="0"/>
              </p:cNvCxnSpPr>
              <p:nvPr/>
            </p:nvCxnSpPr>
            <p:spPr>
              <a:xfrm>
                <a:off x="7683819" y="3604663"/>
                <a:ext cx="0" cy="1465949"/>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a:off x="8141019" y="5517625"/>
                <a:ext cx="1234140" cy="10187"/>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79" name="Oval 78"/>
              <p:cNvSpPr/>
              <p:nvPr/>
            </p:nvSpPr>
            <p:spPr bwMode="auto">
              <a:xfrm>
                <a:off x="5714513" y="2179679"/>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5</a:t>
                </a:r>
              </a:p>
            </p:txBody>
          </p:sp>
        </p:grpSp>
        <p:sp>
          <p:nvSpPr>
            <p:cNvPr id="69" name="Rectangle 68"/>
            <p:cNvSpPr/>
            <p:nvPr/>
          </p:nvSpPr>
          <p:spPr>
            <a:xfrm>
              <a:off x="9757571" y="4666632"/>
              <a:ext cx="1991757" cy="276999"/>
            </a:xfrm>
            <a:prstGeom prst="rect">
              <a:avLst/>
            </a:prstGeom>
          </p:spPr>
          <p:txBody>
            <a:bodyPr wrap="square">
              <a:spAutoFit/>
            </a:bodyPr>
            <a:lstStyle/>
            <a:p>
              <a:pPr algn="ctr" defTabSz="914099"/>
              <a:r>
                <a:rPr lang="en-US" sz="1200" b="1" spc="-50" dirty="0">
                  <a:solidFill>
                    <a:schemeClr val="bg1">
                      <a:alpha val="99000"/>
                    </a:schemeClr>
                  </a:solidFill>
                </a:rPr>
                <a:t>workshop-web-app </a:t>
              </a:r>
              <a:r>
                <a:rPr lang="en-US" sz="1200" b="1" spc="-50" dirty="0" smtClean="0">
                  <a:solidFill>
                    <a:schemeClr val="bg1">
                      <a:alpha val="99000"/>
                    </a:schemeClr>
                  </a:solidFill>
                </a:rPr>
                <a:t>policy</a:t>
              </a:r>
              <a:endParaRPr lang="en-US" sz="1200" b="1" spc="-50" dirty="0">
                <a:solidFill>
                  <a:schemeClr val="bg1">
                    <a:alpha val="99000"/>
                  </a:schemeClr>
                </a:solidFill>
              </a:endParaRPr>
            </a:p>
          </p:txBody>
        </p:sp>
      </p:grpSp>
      <p:cxnSp>
        <p:nvCxnSpPr>
          <p:cNvPr id="80" name="Straight Arrow Connector 79"/>
          <p:cNvCxnSpPr/>
          <p:nvPr/>
        </p:nvCxnSpPr>
        <p:spPr>
          <a:xfrm flipH="1" flipV="1">
            <a:off x="6280536" y="5774193"/>
            <a:ext cx="406736" cy="0"/>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2465770" y="3901826"/>
            <a:ext cx="3814766" cy="2456778"/>
            <a:chOff x="2465770" y="3901826"/>
            <a:chExt cx="3814766" cy="2456778"/>
          </a:xfrm>
        </p:grpSpPr>
        <p:sp>
          <p:nvSpPr>
            <p:cNvPr id="82" name="Rectangle 81"/>
            <p:cNvSpPr/>
            <p:nvPr/>
          </p:nvSpPr>
          <p:spPr bwMode="auto">
            <a:xfrm>
              <a:off x="2465770" y="4304902"/>
              <a:ext cx="3814766" cy="2053702"/>
            </a:xfrm>
            <a:prstGeom prst="rect">
              <a:avLst/>
            </a:prstGeom>
            <a:solidFill>
              <a:schemeClr val="accent4">
                <a:lumMod val="75000"/>
              </a:schemeClr>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800" spc="-50" dirty="0" smtClean="0">
                <a:gradFill>
                  <a:gsLst>
                    <a:gs pos="0">
                      <a:srgbClr val="000000"/>
                    </a:gs>
                    <a:gs pos="100000">
                      <a:srgbClr val="000000"/>
                    </a:gs>
                  </a:gsLst>
                  <a:lin ang="5400000" scaled="0"/>
                </a:gradFill>
              </a:endParaRPr>
            </a:p>
          </p:txBody>
        </p:sp>
        <p:sp>
          <p:nvSpPr>
            <p:cNvPr id="83" name="Freeform 40"/>
            <p:cNvSpPr>
              <a:spLocks noEditPoints="1"/>
            </p:cNvSpPr>
            <p:nvPr/>
          </p:nvSpPr>
          <p:spPr bwMode="black">
            <a:xfrm>
              <a:off x="2725046" y="4933658"/>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0"/>
            <p:cNvSpPr>
              <a:spLocks noEditPoints="1"/>
            </p:cNvSpPr>
            <p:nvPr/>
          </p:nvSpPr>
          <p:spPr bwMode="black">
            <a:xfrm>
              <a:off x="4033370" y="4933658"/>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0"/>
            <p:cNvSpPr>
              <a:spLocks noEditPoints="1"/>
            </p:cNvSpPr>
            <p:nvPr/>
          </p:nvSpPr>
          <p:spPr bwMode="black">
            <a:xfrm>
              <a:off x="5391872" y="4933658"/>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Multiply 85"/>
            <p:cNvSpPr/>
            <p:nvPr/>
          </p:nvSpPr>
          <p:spPr bwMode="auto">
            <a:xfrm>
              <a:off x="4033370" y="4978204"/>
              <a:ext cx="647700" cy="609600"/>
            </a:xfrm>
            <a:prstGeom prst="mathMultiply">
              <a:avLst/>
            </a:prstGeom>
            <a:solidFill>
              <a:schemeClr val="accent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800" spc="-50" dirty="0">
                <a:gradFill>
                  <a:gsLst>
                    <a:gs pos="0">
                      <a:srgbClr val="000000"/>
                    </a:gs>
                    <a:gs pos="100000">
                      <a:srgbClr val="000000"/>
                    </a:gs>
                  </a:gsLst>
                  <a:lin ang="5400000" scaled="0"/>
                </a:gradFill>
              </a:endParaRPr>
            </a:p>
          </p:txBody>
        </p:sp>
        <p:cxnSp>
          <p:nvCxnSpPr>
            <p:cNvPr id="87" name="Straight Arrow Connector 86"/>
            <p:cNvCxnSpPr/>
            <p:nvPr/>
          </p:nvCxnSpPr>
          <p:spPr>
            <a:xfrm flipH="1">
              <a:off x="3484795" y="3901826"/>
              <a:ext cx="731520" cy="1572768"/>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p:nvPr/>
          </p:nvCxnSpPr>
          <p:spPr>
            <a:xfrm>
              <a:off x="4577352" y="3901826"/>
              <a:ext cx="731520" cy="1574735"/>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89" name="TextBox 88"/>
            <p:cNvSpPr txBox="1"/>
            <p:nvPr/>
          </p:nvSpPr>
          <p:spPr>
            <a:xfrm>
              <a:off x="2626982" y="5727800"/>
              <a:ext cx="971420" cy="369332"/>
            </a:xfrm>
            <a:prstGeom prst="rect">
              <a:avLst/>
            </a:prstGeom>
            <a:noFill/>
          </p:spPr>
          <p:txBody>
            <a:bodyPr wrap="none" lIns="0" tIns="0" rIns="0" bIns="0" rtlCol="0">
              <a:spAutoFit/>
            </a:bodyPr>
            <a:lstStyle/>
            <a:p>
              <a:r>
                <a:rPr lang="en-US" sz="1200" dirty="0" smtClean="0">
                  <a:solidFill>
                    <a:schemeClr val="bg1">
                      <a:alpha val="99000"/>
                    </a:schemeClr>
                  </a:solidFill>
                </a:rPr>
                <a:t>Deployment A</a:t>
              </a:r>
            </a:p>
            <a:p>
              <a:pPr algn="ctr"/>
              <a:r>
                <a:rPr lang="en-US" sz="1200" dirty="0" smtClean="0">
                  <a:solidFill>
                    <a:schemeClr val="bg1">
                      <a:alpha val="99000"/>
                    </a:schemeClr>
                  </a:solidFill>
                </a:rPr>
                <a:t>US North</a:t>
              </a:r>
            </a:p>
          </p:txBody>
        </p:sp>
        <p:sp>
          <p:nvSpPr>
            <p:cNvPr id="90" name="TextBox 89"/>
            <p:cNvSpPr txBox="1"/>
            <p:nvPr/>
          </p:nvSpPr>
          <p:spPr>
            <a:xfrm>
              <a:off x="5230161" y="5774670"/>
              <a:ext cx="960199" cy="369332"/>
            </a:xfrm>
            <a:prstGeom prst="rect">
              <a:avLst/>
            </a:prstGeom>
            <a:noFill/>
          </p:spPr>
          <p:txBody>
            <a:bodyPr wrap="none" lIns="0" tIns="0" rIns="0" bIns="0" rtlCol="0">
              <a:spAutoFit/>
            </a:bodyPr>
            <a:lstStyle/>
            <a:p>
              <a:pPr algn="ctr"/>
              <a:r>
                <a:rPr lang="en-US" sz="1200" dirty="0" smtClean="0">
                  <a:solidFill>
                    <a:schemeClr val="bg1">
                      <a:alpha val="99000"/>
                    </a:schemeClr>
                  </a:solidFill>
                </a:rPr>
                <a:t>Deployment B</a:t>
              </a:r>
            </a:p>
            <a:p>
              <a:pPr algn="ctr"/>
              <a:r>
                <a:rPr lang="en-US" sz="1200" dirty="0" smtClean="0">
                  <a:solidFill>
                    <a:schemeClr val="bg1">
                      <a:alpha val="99000"/>
                    </a:schemeClr>
                  </a:solidFill>
                </a:rPr>
                <a:t>West Europe</a:t>
              </a:r>
            </a:p>
          </p:txBody>
        </p:sp>
        <p:sp>
          <p:nvSpPr>
            <p:cNvPr id="91" name="TextBox 90"/>
            <p:cNvSpPr txBox="1"/>
            <p:nvPr/>
          </p:nvSpPr>
          <p:spPr>
            <a:xfrm>
              <a:off x="3906451" y="5727800"/>
              <a:ext cx="914400" cy="369332"/>
            </a:xfrm>
            <a:prstGeom prst="rect">
              <a:avLst/>
            </a:prstGeom>
            <a:noFill/>
          </p:spPr>
          <p:txBody>
            <a:bodyPr wrap="square" lIns="0" tIns="0" rIns="0" bIns="0" rtlCol="0">
              <a:spAutoFit/>
            </a:bodyPr>
            <a:lstStyle/>
            <a:p>
              <a:pPr algn="ctr"/>
              <a:r>
                <a:rPr lang="en-US" sz="1200" dirty="0" smtClean="0">
                  <a:solidFill>
                    <a:schemeClr val="bg1">
                      <a:alpha val="99000"/>
                    </a:schemeClr>
                  </a:solidFill>
                </a:rPr>
                <a:t>Deployment C (Down)</a:t>
              </a:r>
            </a:p>
          </p:txBody>
        </p:sp>
        <p:sp>
          <p:nvSpPr>
            <p:cNvPr id="92" name="Rectangle 91"/>
            <p:cNvSpPr/>
            <p:nvPr/>
          </p:nvSpPr>
          <p:spPr>
            <a:xfrm>
              <a:off x="2546736" y="4551608"/>
              <a:ext cx="1090363" cy="261610"/>
            </a:xfrm>
            <a:prstGeom prst="rect">
              <a:avLst/>
            </a:prstGeom>
          </p:spPr>
          <p:txBody>
            <a:bodyPr wrap="none">
              <a:spAutoFit/>
            </a:bodyPr>
            <a:lstStyle/>
            <a:p>
              <a:r>
                <a:rPr lang="en-US" sz="1100" dirty="0" smtClean="0">
                  <a:solidFill>
                    <a:schemeClr val="bg1">
                      <a:alpha val="99000"/>
                    </a:schemeClr>
                  </a:solidFill>
                </a:rPr>
                <a:t>IP=11.22.33.44</a:t>
              </a:r>
              <a:endParaRPr lang="en-US" sz="1100" dirty="0">
                <a:solidFill>
                  <a:schemeClr val="bg1">
                    <a:alpha val="99000"/>
                  </a:schemeClr>
                </a:solidFill>
              </a:endParaRPr>
            </a:p>
          </p:txBody>
        </p:sp>
        <p:sp>
          <p:nvSpPr>
            <p:cNvPr id="93" name="Rectangle 92"/>
            <p:cNvSpPr/>
            <p:nvPr/>
          </p:nvSpPr>
          <p:spPr>
            <a:xfrm>
              <a:off x="5139197" y="4551608"/>
              <a:ext cx="1090363" cy="261610"/>
            </a:xfrm>
            <a:prstGeom prst="rect">
              <a:avLst/>
            </a:prstGeom>
          </p:spPr>
          <p:txBody>
            <a:bodyPr wrap="none">
              <a:spAutoFit/>
            </a:bodyPr>
            <a:lstStyle/>
            <a:p>
              <a:r>
                <a:rPr lang="en-US" sz="1100" dirty="0" smtClean="0">
                  <a:solidFill>
                    <a:schemeClr val="bg1">
                      <a:alpha val="99000"/>
                    </a:schemeClr>
                  </a:solidFill>
                </a:rPr>
                <a:t>IP=22.33.44.55</a:t>
              </a:r>
              <a:endParaRPr lang="en-US" sz="1100" dirty="0">
                <a:solidFill>
                  <a:schemeClr val="bg1">
                    <a:alpha val="99000"/>
                  </a:schemeClr>
                </a:solidFill>
              </a:endParaRPr>
            </a:p>
          </p:txBody>
        </p:sp>
        <p:sp>
          <p:nvSpPr>
            <p:cNvPr id="94" name="Rectangle 93"/>
            <p:cNvSpPr/>
            <p:nvPr/>
          </p:nvSpPr>
          <p:spPr>
            <a:xfrm>
              <a:off x="3842966" y="4551608"/>
              <a:ext cx="1090363" cy="261610"/>
            </a:xfrm>
            <a:prstGeom prst="rect">
              <a:avLst/>
            </a:prstGeom>
          </p:spPr>
          <p:txBody>
            <a:bodyPr wrap="none">
              <a:spAutoFit/>
            </a:bodyPr>
            <a:lstStyle/>
            <a:p>
              <a:r>
                <a:rPr lang="en-US" sz="1100" dirty="0" smtClean="0">
                  <a:solidFill>
                    <a:schemeClr val="bg1">
                      <a:alpha val="99000"/>
                    </a:schemeClr>
                  </a:solidFill>
                </a:rPr>
                <a:t>IP=33.44.55.66</a:t>
              </a:r>
              <a:endParaRPr lang="en-US" sz="1100" dirty="0">
                <a:solidFill>
                  <a:schemeClr val="bg1">
                    <a:alpha val="99000"/>
                  </a:schemeClr>
                </a:solidFill>
              </a:endParaRPr>
            </a:p>
          </p:txBody>
        </p:sp>
        <p:sp>
          <p:nvSpPr>
            <p:cNvPr id="95" name="Rectangle 94"/>
            <p:cNvSpPr/>
            <p:nvPr/>
          </p:nvSpPr>
          <p:spPr>
            <a:xfrm>
              <a:off x="3469739" y="3979090"/>
              <a:ext cx="516488" cy="261610"/>
            </a:xfrm>
            <a:prstGeom prst="rect">
              <a:avLst/>
            </a:prstGeom>
          </p:spPr>
          <p:txBody>
            <a:bodyPr wrap="none">
              <a:spAutoFit/>
            </a:bodyPr>
            <a:lstStyle/>
            <a:p>
              <a:r>
                <a:rPr lang="en-US" sz="1100" dirty="0" smtClean="0">
                  <a:solidFill>
                    <a:schemeClr val="tx1">
                      <a:lumMod val="90000"/>
                      <a:lumOff val="10000"/>
                      <a:alpha val="99000"/>
                    </a:schemeClr>
                  </a:solidFill>
                </a:rPr>
                <a:t>20ms</a:t>
              </a:r>
              <a:endParaRPr lang="en-US" sz="1100" dirty="0">
                <a:solidFill>
                  <a:schemeClr val="tx1">
                    <a:lumMod val="90000"/>
                    <a:lumOff val="10000"/>
                    <a:alpha val="99000"/>
                  </a:schemeClr>
                </a:solidFill>
              </a:endParaRPr>
            </a:p>
          </p:txBody>
        </p:sp>
        <p:sp>
          <p:nvSpPr>
            <p:cNvPr id="96" name="Rectangle 95"/>
            <p:cNvSpPr/>
            <p:nvPr/>
          </p:nvSpPr>
          <p:spPr>
            <a:xfrm>
              <a:off x="4788835" y="3979089"/>
              <a:ext cx="516488" cy="261610"/>
            </a:xfrm>
            <a:prstGeom prst="rect">
              <a:avLst/>
            </a:prstGeom>
          </p:spPr>
          <p:txBody>
            <a:bodyPr wrap="none">
              <a:spAutoFit/>
            </a:bodyPr>
            <a:lstStyle/>
            <a:p>
              <a:r>
                <a:rPr lang="en-US" sz="1100" dirty="0">
                  <a:solidFill>
                    <a:schemeClr val="tx1">
                      <a:lumMod val="90000"/>
                      <a:lumOff val="10000"/>
                      <a:alpha val="99000"/>
                    </a:schemeClr>
                  </a:solidFill>
                </a:rPr>
                <a:t>80ms</a:t>
              </a:r>
            </a:p>
          </p:txBody>
        </p:sp>
      </p:grpSp>
      <p:grpSp>
        <p:nvGrpSpPr>
          <p:cNvPr id="97" name="Group 96"/>
          <p:cNvGrpSpPr/>
          <p:nvPr/>
        </p:nvGrpSpPr>
        <p:grpSpPr>
          <a:xfrm>
            <a:off x="4004423" y="1366675"/>
            <a:ext cx="4539849" cy="1773422"/>
            <a:chOff x="4545183" y="1101211"/>
            <a:chExt cx="4539849" cy="1773422"/>
          </a:xfrm>
        </p:grpSpPr>
        <p:sp>
          <p:nvSpPr>
            <p:cNvPr id="98" name="Rectangle 97"/>
            <p:cNvSpPr/>
            <p:nvPr/>
          </p:nvSpPr>
          <p:spPr bwMode="auto">
            <a:xfrm>
              <a:off x="6003276" y="1101211"/>
              <a:ext cx="1839517" cy="558943"/>
            </a:xfrm>
            <a:prstGeom prst="rect">
              <a:avLst/>
            </a:prstGeom>
            <a:solidFill>
              <a:schemeClr val="accent6"/>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spc="-50" dirty="0" smtClean="0">
                  <a:solidFill>
                    <a:schemeClr val="bg1">
                      <a:alpha val="99000"/>
                    </a:schemeClr>
                  </a:solidFill>
                </a:rPr>
                <a:t>ns1.workshop.info</a:t>
              </a:r>
              <a:endParaRPr lang="en-US" sz="1200" spc="-50" dirty="0">
                <a:solidFill>
                  <a:schemeClr val="bg1">
                    <a:alpha val="99000"/>
                  </a:schemeClr>
                </a:solidFill>
              </a:endParaRPr>
            </a:p>
            <a:p>
              <a:pPr algn="ctr" defTabSz="914099">
                <a:lnSpc>
                  <a:spcPct val="90000"/>
                </a:lnSpc>
              </a:pPr>
              <a:r>
                <a:rPr lang="en-US" sz="1200" spc="-50" dirty="0" smtClean="0">
                  <a:solidFill>
                    <a:schemeClr val="bg1">
                      <a:alpha val="99000"/>
                    </a:schemeClr>
                  </a:solidFill>
                </a:rPr>
                <a:t>ns2.workshop.info</a:t>
              </a:r>
              <a:endParaRPr lang="en-US" sz="1200" spc="-50" dirty="0">
                <a:solidFill>
                  <a:schemeClr val="bg1">
                    <a:alpha val="99000"/>
                  </a:schemeClr>
                </a:solidFill>
              </a:endParaRPr>
            </a:p>
          </p:txBody>
        </p:sp>
        <p:cxnSp>
          <p:nvCxnSpPr>
            <p:cNvPr id="99" name="Straight Arrow Connector 98"/>
            <p:cNvCxnSpPr/>
            <p:nvPr/>
          </p:nvCxnSpPr>
          <p:spPr>
            <a:xfrm flipV="1">
              <a:off x="4982418" y="1612234"/>
              <a:ext cx="1455430" cy="1109727"/>
            </a:xfrm>
            <a:prstGeom prst="straightConnector1">
              <a:avLst/>
            </a:prstGeom>
            <a:ln>
              <a:solidFill>
                <a:schemeClr val="accent6"/>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cxnSp>
          <p:nvCxnSpPr>
            <p:cNvPr id="100" name="Straight Arrow Connector 99"/>
            <p:cNvCxnSpPr/>
            <p:nvPr/>
          </p:nvCxnSpPr>
          <p:spPr>
            <a:xfrm flipV="1">
              <a:off x="4545183" y="1612234"/>
              <a:ext cx="1564053" cy="1262399"/>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101" name="TextBox 100"/>
            <p:cNvSpPr txBox="1"/>
            <p:nvPr/>
          </p:nvSpPr>
          <p:spPr>
            <a:xfrm>
              <a:off x="6215657" y="1730218"/>
              <a:ext cx="2869375" cy="400110"/>
            </a:xfrm>
            <a:prstGeom prst="rect">
              <a:avLst/>
            </a:prstGeom>
            <a:noFill/>
          </p:spPr>
          <p:txBody>
            <a:bodyPr wrap="none" lIns="0" tIns="0" rIns="0" bIns="0" rtlCol="0">
              <a:spAutoFit/>
            </a:bodyPr>
            <a:lstStyle/>
            <a:p>
              <a:pPr>
                <a:spcBef>
                  <a:spcPts val="600"/>
                </a:spcBef>
              </a:pPr>
              <a:r>
                <a:rPr lang="en-US" sz="1050" dirty="0" smtClean="0">
                  <a:gradFill>
                    <a:gsLst>
                      <a:gs pos="0">
                        <a:schemeClr val="tx1"/>
                      </a:gs>
                      <a:gs pos="86000">
                        <a:schemeClr val="tx1"/>
                      </a:gs>
                    </a:gsLst>
                    <a:lin ang="5400000" scaled="0"/>
                  </a:gradFill>
                </a:rPr>
                <a:t>Q: What is </a:t>
              </a:r>
              <a:r>
                <a:rPr lang="en-US" sz="1050" dirty="0" smtClean="0">
                  <a:gradFill>
                    <a:gsLst>
                      <a:gs pos="0">
                        <a:schemeClr val="tx1"/>
                      </a:gs>
                      <a:gs pos="86000">
                        <a:schemeClr val="tx1"/>
                      </a:gs>
                    </a:gsLst>
                    <a:lin ang="5400000" scaled="0"/>
                  </a:gradFill>
                  <a:hlinkClick r:id="rId4"/>
                </a:rPr>
                <a:t>www.workshop.info</a:t>
              </a:r>
              <a:r>
                <a:rPr lang="en-US" sz="1050" dirty="0" smtClean="0">
                  <a:gradFill>
                    <a:gsLst>
                      <a:gs pos="0">
                        <a:schemeClr val="tx1"/>
                      </a:gs>
                      <a:gs pos="86000">
                        <a:schemeClr val="tx1"/>
                      </a:gs>
                    </a:gsLst>
                    <a:lin ang="5400000" scaled="0"/>
                  </a:gradFill>
                </a:rPr>
                <a:t>?</a:t>
              </a:r>
            </a:p>
            <a:p>
              <a:pPr>
                <a:spcBef>
                  <a:spcPts val="600"/>
                </a:spcBef>
              </a:pPr>
              <a:r>
                <a:rPr lang="en-US" sz="1050" dirty="0" smtClean="0">
                  <a:gradFill>
                    <a:gsLst>
                      <a:gs pos="0">
                        <a:schemeClr val="tx1"/>
                      </a:gs>
                      <a:gs pos="100000">
                        <a:schemeClr val="tx1"/>
                      </a:gs>
                    </a:gsLst>
                    <a:lin ang="5400000" scaled="0"/>
                  </a:gradFill>
                </a:rPr>
                <a:t>A: CNAME to workshop-web-app.trafficmgr.com</a:t>
              </a:r>
            </a:p>
          </p:txBody>
        </p:sp>
        <p:sp>
          <p:nvSpPr>
            <p:cNvPr id="102" name="Oval 101"/>
            <p:cNvSpPr/>
            <p:nvPr/>
          </p:nvSpPr>
          <p:spPr bwMode="auto">
            <a:xfrm>
              <a:off x="5935816" y="1684242"/>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3</a:t>
              </a:r>
            </a:p>
          </p:txBody>
        </p:sp>
        <p:sp>
          <p:nvSpPr>
            <p:cNvPr id="103" name="Oval 102"/>
            <p:cNvSpPr/>
            <p:nvPr/>
          </p:nvSpPr>
          <p:spPr bwMode="auto">
            <a:xfrm>
              <a:off x="5935816" y="1940641"/>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4</a:t>
              </a:r>
            </a:p>
          </p:txBody>
        </p:sp>
      </p:grpSp>
      <p:grpSp>
        <p:nvGrpSpPr>
          <p:cNvPr id="104" name="Group 103"/>
          <p:cNvGrpSpPr/>
          <p:nvPr/>
        </p:nvGrpSpPr>
        <p:grpSpPr>
          <a:xfrm>
            <a:off x="8835812" y="2253669"/>
            <a:ext cx="2588780" cy="2297940"/>
            <a:chOff x="8497698" y="1988205"/>
            <a:chExt cx="2588780" cy="2297940"/>
          </a:xfrm>
        </p:grpSpPr>
        <p:sp>
          <p:nvSpPr>
            <p:cNvPr id="105" name="Rectangle 104"/>
            <p:cNvSpPr/>
            <p:nvPr/>
          </p:nvSpPr>
          <p:spPr bwMode="auto">
            <a:xfrm>
              <a:off x="8508253" y="3252273"/>
              <a:ext cx="2578224" cy="1033872"/>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a:solidFill>
                  <a:schemeClr val="bg1">
                    <a:alpha val="99000"/>
                  </a:schemeClr>
                </a:solidFill>
              </a:endParaRPr>
            </a:p>
          </p:txBody>
        </p:sp>
        <p:sp>
          <p:nvSpPr>
            <p:cNvPr id="106" name="Rectangle 105"/>
            <p:cNvSpPr/>
            <p:nvPr/>
          </p:nvSpPr>
          <p:spPr bwMode="auto">
            <a:xfrm>
              <a:off x="8511760" y="2627170"/>
              <a:ext cx="2574717" cy="531702"/>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a:solidFill>
                  <a:schemeClr val="bg1">
                    <a:alpha val="99000"/>
                  </a:schemeClr>
                </a:solidFill>
              </a:endParaRPr>
            </a:p>
          </p:txBody>
        </p:sp>
        <p:sp>
          <p:nvSpPr>
            <p:cNvPr id="107" name="Rectangle 106"/>
            <p:cNvSpPr/>
            <p:nvPr/>
          </p:nvSpPr>
          <p:spPr bwMode="auto">
            <a:xfrm>
              <a:off x="8497698" y="1988205"/>
              <a:ext cx="2588780" cy="531702"/>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a:solidFill>
                  <a:schemeClr val="bg1">
                    <a:alpha val="99000"/>
                  </a:schemeClr>
                </a:solidFill>
              </a:endParaRPr>
            </a:p>
          </p:txBody>
        </p:sp>
        <p:sp>
          <p:nvSpPr>
            <p:cNvPr id="108" name="Oval 107"/>
            <p:cNvSpPr/>
            <p:nvPr/>
          </p:nvSpPr>
          <p:spPr bwMode="auto">
            <a:xfrm>
              <a:off x="8568024" y="2128814"/>
              <a:ext cx="228600" cy="241756"/>
            </a:xfrm>
            <a:prstGeom prst="ellipse">
              <a:avLst/>
            </a:prstGeom>
            <a:solidFill>
              <a:srgbClr val="0070C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6</a:t>
              </a:r>
            </a:p>
          </p:txBody>
        </p:sp>
        <p:sp>
          <p:nvSpPr>
            <p:cNvPr id="109" name="Oval 108"/>
            <p:cNvSpPr/>
            <p:nvPr/>
          </p:nvSpPr>
          <p:spPr bwMode="auto">
            <a:xfrm>
              <a:off x="8568024" y="2772143"/>
              <a:ext cx="228600" cy="241756"/>
            </a:xfrm>
            <a:prstGeom prst="ellipse">
              <a:avLst/>
            </a:prstGeom>
            <a:solidFill>
              <a:srgbClr val="0070C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7</a:t>
              </a:r>
            </a:p>
          </p:txBody>
        </p:sp>
        <p:sp>
          <p:nvSpPr>
            <p:cNvPr id="110" name="Oval 109"/>
            <p:cNvSpPr/>
            <p:nvPr/>
          </p:nvSpPr>
          <p:spPr bwMode="auto">
            <a:xfrm>
              <a:off x="8563936" y="3392580"/>
              <a:ext cx="228600" cy="241756"/>
            </a:xfrm>
            <a:prstGeom prst="ellipse">
              <a:avLst/>
            </a:prstGeom>
            <a:solidFill>
              <a:srgbClr val="0070C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8</a:t>
              </a:r>
            </a:p>
          </p:txBody>
        </p:sp>
        <p:sp>
          <p:nvSpPr>
            <p:cNvPr id="111" name="TextBox 110"/>
            <p:cNvSpPr txBox="1"/>
            <p:nvPr/>
          </p:nvSpPr>
          <p:spPr>
            <a:xfrm>
              <a:off x="8878697" y="3355373"/>
              <a:ext cx="2166878" cy="775597"/>
            </a:xfrm>
            <a:prstGeom prst="rect">
              <a:avLst/>
            </a:prstGeom>
            <a:noFill/>
          </p:spPr>
          <p:txBody>
            <a:bodyPr wrap="square" lIns="0" tIns="0" rIns="0" bIns="0" rtlCol="0">
              <a:spAutoFit/>
            </a:bodyPr>
            <a:lstStyle/>
            <a:p>
              <a:pPr defTabSz="914099">
                <a:lnSpc>
                  <a:spcPct val="90000"/>
                </a:lnSpc>
              </a:pPr>
              <a:r>
                <a:rPr lang="en-US" sz="1400" spc="-50" dirty="0" smtClean="0">
                  <a:solidFill>
                    <a:schemeClr val="bg1">
                      <a:alpha val="99000"/>
                    </a:schemeClr>
                  </a:solidFill>
                </a:rPr>
                <a:t>What </a:t>
              </a:r>
              <a:r>
                <a:rPr lang="en-US" sz="1400" spc="-50" dirty="0">
                  <a:solidFill>
                    <a:schemeClr val="bg1">
                      <a:alpha val="99000"/>
                    </a:schemeClr>
                  </a:solidFill>
                </a:rPr>
                <a:t>is the network distance between IP 99.88.77.66 and </a:t>
              </a:r>
            </a:p>
            <a:p>
              <a:pPr defTabSz="914099">
                <a:lnSpc>
                  <a:spcPct val="90000"/>
                </a:lnSpc>
              </a:pPr>
              <a:r>
                <a:rPr lang="en-US" sz="1400" spc="-50" dirty="0">
                  <a:solidFill>
                    <a:schemeClr val="bg1">
                      <a:alpha val="99000"/>
                    </a:schemeClr>
                  </a:solidFill>
                </a:rPr>
                <a:t>the US North and West Europe regions?</a:t>
              </a:r>
            </a:p>
          </p:txBody>
        </p:sp>
      </p:grpSp>
      <p:grpSp>
        <p:nvGrpSpPr>
          <p:cNvPr id="112" name="Group 111"/>
          <p:cNvGrpSpPr/>
          <p:nvPr/>
        </p:nvGrpSpPr>
        <p:grpSpPr>
          <a:xfrm>
            <a:off x="1556136" y="1366676"/>
            <a:ext cx="3493010" cy="2535149"/>
            <a:chOff x="2096896" y="1101212"/>
            <a:chExt cx="3493010" cy="2535149"/>
          </a:xfrm>
        </p:grpSpPr>
        <p:sp>
          <p:nvSpPr>
            <p:cNvPr id="113" name="Rectangle 112"/>
            <p:cNvSpPr/>
            <p:nvPr/>
          </p:nvSpPr>
          <p:spPr bwMode="auto">
            <a:xfrm>
              <a:off x="4027806" y="2721961"/>
              <a:ext cx="1371600" cy="914400"/>
            </a:xfrm>
            <a:prstGeom prst="rect">
              <a:avLst/>
            </a:prstGeom>
            <a:solidFill>
              <a:schemeClr val="accent6"/>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Users’ LDNS</a:t>
              </a:r>
              <a:br>
                <a:rPr lang="en-US" sz="1400" spc="-50" dirty="0">
                  <a:solidFill>
                    <a:schemeClr val="bg1">
                      <a:alpha val="99000"/>
                    </a:schemeClr>
                  </a:solidFill>
                </a:rPr>
              </a:br>
              <a:r>
                <a:rPr lang="en-US" sz="1400" spc="-50" dirty="0">
                  <a:solidFill>
                    <a:schemeClr val="bg1">
                      <a:alpha val="99000"/>
                    </a:schemeClr>
                  </a:solidFill>
                </a:rPr>
                <a:t>IP=99.88.77.66</a:t>
              </a:r>
            </a:p>
          </p:txBody>
        </p:sp>
        <p:cxnSp>
          <p:nvCxnSpPr>
            <p:cNvPr id="114" name="Straight Arrow Connector 113"/>
            <p:cNvCxnSpPr/>
            <p:nvPr/>
          </p:nvCxnSpPr>
          <p:spPr>
            <a:xfrm flipV="1">
              <a:off x="3337240" y="3179161"/>
              <a:ext cx="690566" cy="1"/>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115" name="Straight Arrow Connector 114"/>
            <p:cNvCxnSpPr/>
            <p:nvPr/>
          </p:nvCxnSpPr>
          <p:spPr>
            <a:xfrm flipV="1">
              <a:off x="4485006" y="1660155"/>
              <a:ext cx="0" cy="1061806"/>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p:nvPr/>
          </p:nvCxnSpPr>
          <p:spPr>
            <a:xfrm flipV="1">
              <a:off x="4713606" y="1675008"/>
              <a:ext cx="0" cy="1046953"/>
            </a:xfrm>
            <a:prstGeom prst="straightConnector1">
              <a:avLst/>
            </a:prstGeom>
            <a:ln>
              <a:solidFill>
                <a:schemeClr val="accent6"/>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sp>
          <p:nvSpPr>
            <p:cNvPr id="117" name="Rectangle 116"/>
            <p:cNvSpPr/>
            <p:nvPr/>
          </p:nvSpPr>
          <p:spPr bwMode="auto">
            <a:xfrm>
              <a:off x="3750389" y="1101212"/>
              <a:ext cx="1839517" cy="573795"/>
            </a:xfrm>
            <a:prstGeom prst="rect">
              <a:avLst/>
            </a:prstGeom>
            <a:solidFill>
              <a:schemeClr val="accent6"/>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spc="-50" dirty="0">
                  <a:solidFill>
                    <a:schemeClr val="bg1">
                      <a:alpha val="99000"/>
                    </a:schemeClr>
                  </a:solidFill>
                </a:rPr>
                <a:t>a.root-servers.net</a:t>
              </a:r>
            </a:p>
            <a:p>
              <a:pPr algn="ctr" defTabSz="914099">
                <a:lnSpc>
                  <a:spcPct val="90000"/>
                </a:lnSpc>
              </a:pPr>
              <a:r>
                <a:rPr lang="en-US" sz="1200" spc="-50" dirty="0">
                  <a:solidFill>
                    <a:schemeClr val="bg1">
                      <a:alpha val="99000"/>
                    </a:schemeClr>
                  </a:solidFill>
                </a:rPr>
                <a:t>…</a:t>
              </a:r>
            </a:p>
            <a:p>
              <a:pPr algn="ctr" defTabSz="914099">
                <a:lnSpc>
                  <a:spcPct val="90000"/>
                </a:lnSpc>
              </a:pPr>
              <a:r>
                <a:rPr lang="en-US" sz="1200" spc="-50" dirty="0">
                  <a:solidFill>
                    <a:schemeClr val="bg1">
                      <a:alpha val="99000"/>
                    </a:schemeClr>
                  </a:solidFill>
                </a:rPr>
                <a:t>k.root-servers.net</a:t>
              </a:r>
            </a:p>
          </p:txBody>
        </p:sp>
        <p:sp>
          <p:nvSpPr>
            <p:cNvPr id="118" name="TextBox 117"/>
            <p:cNvSpPr txBox="1"/>
            <p:nvPr/>
          </p:nvSpPr>
          <p:spPr>
            <a:xfrm>
              <a:off x="2406846" y="1928224"/>
              <a:ext cx="1989327" cy="338554"/>
            </a:xfrm>
            <a:prstGeom prst="rect">
              <a:avLst/>
            </a:prstGeom>
            <a:noFill/>
          </p:spPr>
          <p:txBody>
            <a:bodyPr wrap="none" lIns="0" tIns="0" rIns="0" bIns="0" rtlCol="0">
              <a:spAutoFit/>
            </a:bodyPr>
            <a:lstStyle/>
            <a:p>
              <a:r>
                <a:rPr lang="en-US" sz="1100" dirty="0" smtClean="0">
                  <a:gradFill>
                    <a:gsLst>
                      <a:gs pos="0">
                        <a:schemeClr val="tx1"/>
                      </a:gs>
                      <a:gs pos="86000">
                        <a:schemeClr val="tx1"/>
                      </a:gs>
                    </a:gsLst>
                    <a:lin ang="5400000" scaled="0"/>
                  </a:gradFill>
                </a:rPr>
                <a:t>Q: What is </a:t>
              </a:r>
              <a:r>
                <a:rPr lang="en-US" sz="1100" dirty="0" smtClean="0">
                  <a:gradFill>
                    <a:gsLst>
                      <a:gs pos="0">
                        <a:schemeClr val="tx1"/>
                      </a:gs>
                      <a:gs pos="86000">
                        <a:schemeClr val="tx1"/>
                      </a:gs>
                    </a:gsLst>
                    <a:lin ang="5400000" scaled="0"/>
                  </a:gradFill>
                  <a:hlinkClick r:id="rId4"/>
                </a:rPr>
                <a:t>www.workshop.info</a:t>
              </a:r>
              <a:r>
                <a:rPr lang="en-US" sz="1100" dirty="0" smtClean="0">
                  <a:gradFill>
                    <a:gsLst>
                      <a:gs pos="0">
                        <a:schemeClr val="tx1"/>
                      </a:gs>
                      <a:gs pos="86000">
                        <a:schemeClr val="tx1"/>
                      </a:gs>
                    </a:gsLst>
                    <a:lin ang="5400000" scaled="0"/>
                  </a:gradFill>
                </a:rPr>
                <a:t>?</a:t>
              </a:r>
            </a:p>
            <a:p>
              <a:r>
                <a:rPr lang="en-US" sz="1100" dirty="0" smtClean="0">
                  <a:gradFill>
                    <a:gsLst>
                      <a:gs pos="0">
                        <a:schemeClr val="tx1"/>
                      </a:gs>
                      <a:gs pos="86000">
                        <a:schemeClr val="tx1"/>
                      </a:gs>
                    </a:gsLst>
                    <a:lin ang="5400000" scaled="0"/>
                  </a:gradFill>
                </a:rPr>
                <a:t>A: Ask ns1/2.workshop.info</a:t>
              </a:r>
            </a:p>
          </p:txBody>
        </p:sp>
        <p:sp>
          <p:nvSpPr>
            <p:cNvPr id="119" name="Oval 118"/>
            <p:cNvSpPr/>
            <p:nvPr/>
          </p:nvSpPr>
          <p:spPr bwMode="auto">
            <a:xfrm>
              <a:off x="2096896" y="1862583"/>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smtClean="0">
                  <a:solidFill>
                    <a:schemeClr val="bg1">
                      <a:alpha val="99000"/>
                    </a:schemeClr>
                  </a:solidFill>
                </a:rPr>
                <a:t>1</a:t>
              </a:r>
            </a:p>
          </p:txBody>
        </p:sp>
        <p:sp>
          <p:nvSpPr>
            <p:cNvPr id="120" name="Oval 119"/>
            <p:cNvSpPr/>
            <p:nvPr/>
          </p:nvSpPr>
          <p:spPr bwMode="auto">
            <a:xfrm>
              <a:off x="2096896" y="2128814"/>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2</a:t>
              </a:r>
            </a:p>
          </p:txBody>
        </p:sp>
      </p:grpSp>
      <p:grpSp>
        <p:nvGrpSpPr>
          <p:cNvPr id="121" name="Group 120"/>
          <p:cNvGrpSpPr/>
          <p:nvPr/>
        </p:nvGrpSpPr>
        <p:grpSpPr>
          <a:xfrm>
            <a:off x="1794715" y="2672046"/>
            <a:ext cx="4395645" cy="2729075"/>
            <a:chOff x="2335475" y="2406582"/>
            <a:chExt cx="4395645" cy="2729075"/>
          </a:xfrm>
        </p:grpSpPr>
        <p:cxnSp>
          <p:nvCxnSpPr>
            <p:cNvPr id="122" name="Straight Arrow Connector 121"/>
            <p:cNvCxnSpPr/>
            <p:nvPr/>
          </p:nvCxnSpPr>
          <p:spPr>
            <a:xfrm>
              <a:off x="5399406" y="3337553"/>
              <a:ext cx="531813" cy="2674"/>
            </a:xfrm>
            <a:prstGeom prst="straightConnector1">
              <a:avLst/>
            </a:prstGeom>
            <a:ln>
              <a:solidFill>
                <a:srgbClr val="00B0F0"/>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cxnSp>
          <p:nvCxnSpPr>
            <p:cNvPr id="123" name="Straight Arrow Connector 122"/>
            <p:cNvCxnSpPr/>
            <p:nvPr/>
          </p:nvCxnSpPr>
          <p:spPr>
            <a:xfrm>
              <a:off x="3265806" y="3349711"/>
              <a:ext cx="762000" cy="0"/>
            </a:xfrm>
            <a:prstGeom prst="straightConnector1">
              <a:avLst/>
            </a:prstGeom>
            <a:ln>
              <a:solidFill>
                <a:srgbClr val="00B0F0"/>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grpSp>
          <p:nvGrpSpPr>
            <p:cNvPr id="124" name="Group 123"/>
            <p:cNvGrpSpPr/>
            <p:nvPr/>
          </p:nvGrpSpPr>
          <p:grpSpPr>
            <a:xfrm>
              <a:off x="2335475" y="2406582"/>
              <a:ext cx="4395645" cy="2729075"/>
              <a:chOff x="2335475" y="2406582"/>
              <a:chExt cx="4395645" cy="2729075"/>
            </a:xfrm>
          </p:grpSpPr>
          <p:cxnSp>
            <p:nvCxnSpPr>
              <p:cNvPr id="125" name="Curved Connector 124"/>
              <p:cNvCxnSpPr/>
              <p:nvPr/>
            </p:nvCxnSpPr>
            <p:spPr>
              <a:xfrm rot="16200000" flipH="1">
                <a:off x="2067102" y="3933702"/>
                <a:ext cx="1470328" cy="933582"/>
              </a:xfrm>
              <a:prstGeom prst="curvedConnector2">
                <a:avLst/>
              </a:prstGeom>
              <a:ln>
                <a:solidFill>
                  <a:schemeClr val="accent2"/>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126" name="Oval 125"/>
              <p:cNvSpPr/>
              <p:nvPr/>
            </p:nvSpPr>
            <p:spPr bwMode="auto">
              <a:xfrm>
                <a:off x="5501304" y="2406582"/>
                <a:ext cx="228600" cy="241756"/>
              </a:xfrm>
              <a:prstGeom prst="ellipse">
                <a:avLst/>
              </a:prstGeom>
              <a:solidFill>
                <a:srgbClr val="00B0F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9</a:t>
                </a:r>
              </a:p>
            </p:txBody>
          </p:sp>
          <p:sp>
            <p:nvSpPr>
              <p:cNvPr id="127" name="TextBox 126"/>
              <p:cNvSpPr txBox="1"/>
              <p:nvPr/>
            </p:nvSpPr>
            <p:spPr>
              <a:xfrm>
                <a:off x="5785348" y="2469229"/>
                <a:ext cx="945772" cy="169277"/>
              </a:xfrm>
              <a:prstGeom prst="rect">
                <a:avLst/>
              </a:prstGeom>
              <a:noFill/>
              <a:ln>
                <a:noFill/>
              </a:ln>
            </p:spPr>
            <p:txBody>
              <a:bodyPr wrap="none" lIns="0" tIns="0" rIns="0" bIns="0" rtlCol="0">
                <a:spAutoFit/>
              </a:bodyPr>
              <a:lstStyle/>
              <a:p>
                <a:pPr lvl="0"/>
                <a:r>
                  <a:rPr lang="en-US" sz="1100" b="1" dirty="0">
                    <a:solidFill>
                      <a:srgbClr val="FF0000"/>
                    </a:solidFill>
                  </a:rPr>
                  <a:t>A: </a:t>
                </a:r>
                <a:r>
                  <a:rPr lang="en-US" sz="1100" b="1" dirty="0" smtClean="0">
                    <a:solidFill>
                      <a:srgbClr val="FF0000"/>
                    </a:solidFill>
                  </a:rPr>
                  <a:t>11.22.33.44</a:t>
                </a:r>
                <a:endParaRPr lang="en-US" sz="1100" b="1" dirty="0">
                  <a:solidFill>
                    <a:srgbClr val="FF0000"/>
                  </a:solidFill>
                </a:endParaRPr>
              </a:p>
            </p:txBody>
          </p:sp>
        </p:grpSp>
      </p:grpSp>
      <p:sp>
        <p:nvSpPr>
          <p:cNvPr id="129" name="Rectangle 128"/>
          <p:cNvSpPr/>
          <p:nvPr/>
        </p:nvSpPr>
        <p:spPr>
          <a:xfrm>
            <a:off x="9198624" y="2398030"/>
            <a:ext cx="2242922" cy="286232"/>
          </a:xfrm>
          <a:prstGeom prst="rect">
            <a:avLst/>
          </a:prstGeom>
        </p:spPr>
        <p:txBody>
          <a:bodyPr wrap="none">
            <a:spAutoFit/>
          </a:bodyPr>
          <a:lstStyle/>
          <a:p>
            <a:pPr defTabSz="914099">
              <a:lnSpc>
                <a:spcPct val="90000"/>
              </a:lnSpc>
            </a:pPr>
            <a:r>
              <a:rPr lang="en-US" sz="1400" spc="-50" dirty="0">
                <a:solidFill>
                  <a:schemeClr val="bg1">
                    <a:alpha val="99000"/>
                  </a:schemeClr>
                </a:solidFill>
              </a:rPr>
              <a:t>Which deployments are up?</a:t>
            </a:r>
          </a:p>
        </p:txBody>
      </p:sp>
      <p:sp>
        <p:nvSpPr>
          <p:cNvPr id="130" name="Rectangle 129"/>
          <p:cNvSpPr/>
          <p:nvPr/>
        </p:nvSpPr>
        <p:spPr>
          <a:xfrm>
            <a:off x="9158229" y="2912484"/>
            <a:ext cx="2364226" cy="480131"/>
          </a:xfrm>
          <a:prstGeom prst="rect">
            <a:avLst/>
          </a:prstGeom>
        </p:spPr>
        <p:txBody>
          <a:bodyPr wrap="square">
            <a:spAutoFit/>
          </a:bodyPr>
          <a:lstStyle/>
          <a:p>
            <a:pPr defTabSz="914099">
              <a:lnSpc>
                <a:spcPct val="90000"/>
              </a:lnSpc>
            </a:pPr>
            <a:r>
              <a:rPr lang="en-US" sz="1400" spc="-50" dirty="0">
                <a:solidFill>
                  <a:schemeClr val="bg1">
                    <a:alpha val="99000"/>
                  </a:schemeClr>
                </a:solidFill>
              </a:rPr>
              <a:t>What are the regions for deployments A and B?</a:t>
            </a:r>
          </a:p>
        </p:txBody>
      </p:sp>
    </p:spTree>
    <p:extLst>
      <p:ext uri="{BB962C8B-B14F-4D97-AF65-F5344CB8AC3E}">
        <p14:creationId xmlns:p14="http://schemas.microsoft.com/office/powerpoint/2010/main" val="427417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500"/>
                                        <p:tgtEl>
                                          <p:spTgt spid="1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fade">
                                      <p:cBhvr>
                                        <p:cTn id="15" dur="500"/>
                                        <p:tgtEl>
                                          <p:spTgt spid="9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500"/>
                                        <p:tgtEl>
                                          <p:spTgt spid="81"/>
                                        </p:tgtEl>
                                      </p:cBhvr>
                                    </p:animEffect>
                                  </p:childTnLst>
                                </p:cTn>
                              </p:par>
                              <p:par>
                                <p:cTn id="26" presetID="10" presetClass="entr" presetSubtype="0"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par>
                                <p:cTn id="29" presetID="10" presetClass="entr" presetSubtype="0"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fade">
                                      <p:cBhvr>
                                        <p:cTn id="31" dur="500"/>
                                        <p:tgtEl>
                                          <p:spTgt spid="10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1"/>
                                        </p:tgtEl>
                                        <p:attrNameLst>
                                          <p:attrName>style.visibility</p:attrName>
                                        </p:attrNameLst>
                                      </p:cBhvr>
                                      <p:to>
                                        <p:strVal val="visible"/>
                                      </p:to>
                                    </p:set>
                                    <p:animEffect transition="in" filter="fade">
                                      <p:cBhvr>
                                        <p:cTn id="3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 Benefits</a:t>
            </a:r>
            <a:endParaRPr lang="ru-RU" dirty="0"/>
          </a:p>
        </p:txBody>
      </p:sp>
      <p:sp>
        <p:nvSpPr>
          <p:cNvPr id="4" name="Content Placeholder 2"/>
          <p:cNvSpPr>
            <a:spLocks noGrp="1"/>
          </p:cNvSpPr>
          <p:nvPr>
            <p:ph idx="1"/>
          </p:nvPr>
        </p:nvSpPr>
        <p:spPr>
          <a:xfrm>
            <a:off x="2133600" y="1484784"/>
            <a:ext cx="9652000" cy="4525963"/>
          </a:xfrm>
        </p:spPr>
        <p:txBody>
          <a:bodyPr/>
          <a:lstStyle/>
          <a:p>
            <a:pPr>
              <a:lnSpc>
                <a:spcPct val="150000"/>
              </a:lnSpc>
            </a:pPr>
            <a:r>
              <a:rPr lang="en-US" dirty="0"/>
              <a:t>Improve availability of critical </a:t>
            </a:r>
            <a:r>
              <a:rPr lang="en-US" dirty="0" smtClean="0"/>
              <a:t>applications;</a:t>
            </a:r>
          </a:p>
          <a:p>
            <a:pPr>
              <a:lnSpc>
                <a:spcPct val="150000"/>
              </a:lnSpc>
            </a:pPr>
            <a:r>
              <a:rPr lang="en-US" dirty="0"/>
              <a:t>Improve responsiveness for high performing </a:t>
            </a:r>
            <a:r>
              <a:rPr lang="en-US" dirty="0" smtClean="0"/>
              <a:t>applications;</a:t>
            </a:r>
          </a:p>
          <a:p>
            <a:pPr>
              <a:lnSpc>
                <a:spcPct val="150000"/>
              </a:lnSpc>
            </a:pPr>
            <a:r>
              <a:rPr lang="en-US" dirty="0"/>
              <a:t>Upgrade and perform service maintenance without </a:t>
            </a:r>
            <a:r>
              <a:rPr lang="en-US" dirty="0" smtClean="0"/>
              <a:t>downtime;</a:t>
            </a:r>
          </a:p>
          <a:p>
            <a:pPr>
              <a:lnSpc>
                <a:spcPct val="150000"/>
              </a:lnSpc>
            </a:pPr>
            <a:r>
              <a:rPr lang="en-US" dirty="0"/>
              <a:t>Traffic distribution for large, complex </a:t>
            </a:r>
            <a:r>
              <a:rPr lang="en-US" dirty="0" smtClean="0"/>
              <a:t>deployments.</a:t>
            </a:r>
            <a:endParaRPr lang="ru-RU" dirty="0"/>
          </a:p>
        </p:txBody>
      </p:sp>
    </p:spTree>
    <p:extLst>
      <p:ext uri="{BB962C8B-B14F-4D97-AF65-F5344CB8AC3E}">
        <p14:creationId xmlns:p14="http://schemas.microsoft.com/office/powerpoint/2010/main" val="242035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Traffic Manager Load Balancing </a:t>
            </a:r>
            <a:r>
              <a:rPr lang="en-US" dirty="0" smtClean="0"/>
              <a:t>Methods</a:t>
            </a:r>
            <a:endParaRPr lang="ru-RU" dirty="0"/>
          </a:p>
        </p:txBody>
      </p:sp>
      <p:sp>
        <p:nvSpPr>
          <p:cNvPr id="3" name="Content Placeholder 2"/>
          <p:cNvSpPr>
            <a:spLocks noGrp="1"/>
          </p:cNvSpPr>
          <p:nvPr>
            <p:ph idx="1"/>
          </p:nvPr>
        </p:nvSpPr>
        <p:spPr/>
        <p:txBody>
          <a:bodyPr>
            <a:normAutofit/>
          </a:bodyPr>
          <a:lstStyle/>
          <a:p>
            <a:r>
              <a:rPr lang="en-US" b="1" dirty="0" smtClean="0"/>
              <a:t>Failover</a:t>
            </a:r>
            <a:r>
              <a:rPr lang="en-US" dirty="0" smtClean="0"/>
              <a:t>: Select Failover when endpoints in the same or different Azure datacenters (regions in the Management Portal) and is going to use a primary endpoint for all traffic, but provide backups in case the primary or the backup endpoints are unavailable;</a:t>
            </a:r>
          </a:p>
          <a:p>
            <a:pPr>
              <a:spcBef>
                <a:spcPts val="1800"/>
              </a:spcBef>
            </a:pPr>
            <a:r>
              <a:rPr lang="en-US" b="1" dirty="0" smtClean="0"/>
              <a:t>Round Robin</a:t>
            </a:r>
            <a:r>
              <a:rPr lang="en-US" dirty="0" smtClean="0"/>
              <a:t>: Select Round Robin when traffic need to be distributed across a set of endpoints in the same datacenter or across different datacenters;</a:t>
            </a:r>
          </a:p>
          <a:p>
            <a:pPr>
              <a:spcBef>
                <a:spcPts val="1800"/>
              </a:spcBef>
            </a:pPr>
            <a:r>
              <a:rPr lang="en-US" b="1" dirty="0" smtClean="0"/>
              <a:t>Performance</a:t>
            </a:r>
            <a:r>
              <a:rPr lang="en-US" dirty="0" smtClean="0"/>
              <a:t>: Select Performance when endpoints in different geographic locations and requesting clients to use the "closest" endpoint in terms of the lowest latency. </a:t>
            </a:r>
            <a:endParaRPr lang="ru-RU" dirty="0"/>
          </a:p>
        </p:txBody>
      </p:sp>
    </p:spTree>
    <p:extLst>
      <p:ext uri="{BB962C8B-B14F-4D97-AF65-F5344CB8AC3E}">
        <p14:creationId xmlns:p14="http://schemas.microsoft.com/office/powerpoint/2010/main" val="41661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llthingslearning.files.wordpress.com/2011/09/thank-you-road-sig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980728"/>
            <a:ext cx="755847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Components</a:t>
            </a:r>
            <a:endParaRPr lang="ru-RU" dirty="0"/>
          </a:p>
        </p:txBody>
      </p:sp>
      <p:pic>
        <p:nvPicPr>
          <p:cNvPr id="8198" name="Picture 6" descr="C:\Users\Ryabov\AppData\Local\Temp\SNAGHTML347faa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29" y="1417638"/>
            <a:ext cx="9118754" cy="49685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99656" y="1417638"/>
            <a:ext cx="6840760" cy="57120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6554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randombar(horizontal)">
                                      <p:cBhvr>
                                        <p:cTn id="7" dur="500"/>
                                        <p:tgtEl>
                                          <p:spTgt spid="81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Azure Components</a:t>
            </a:r>
            <a:endParaRPr lang="ru-RU" dirty="0"/>
          </a:p>
        </p:txBody>
      </p:sp>
      <p:pic>
        <p:nvPicPr>
          <p:cNvPr id="2" name="Picture 1"/>
          <p:cNvPicPr>
            <a:picLocks noChangeAspect="1"/>
          </p:cNvPicPr>
          <p:nvPr/>
        </p:nvPicPr>
        <p:blipFill>
          <a:blip r:embed="rId3"/>
          <a:stretch>
            <a:fillRect/>
          </a:stretch>
        </p:blipFill>
        <p:spPr>
          <a:xfrm>
            <a:off x="2139683" y="1385640"/>
            <a:ext cx="9280020" cy="5139704"/>
          </a:xfrm>
          <a:prstGeom prst="rect">
            <a:avLst/>
          </a:prstGeom>
        </p:spPr>
      </p:pic>
    </p:spTree>
    <p:extLst>
      <p:ext uri="{BB962C8B-B14F-4D97-AF65-F5344CB8AC3E}">
        <p14:creationId xmlns:p14="http://schemas.microsoft.com/office/powerpoint/2010/main" val="23441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Geography</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Azure operates out of 17 regions around the world</a:t>
            </a:r>
            <a:endParaRPr lang="ru-RU" dirty="0"/>
          </a:p>
        </p:txBody>
      </p:sp>
      <p:pic>
        <p:nvPicPr>
          <p:cNvPr id="1026" name="Picture 2" descr="http://acom.azurecomcdn.net/80C57D/cdn/images/cvt-b3360b89270f951ea4a9cdeb65723fa8540e13df7115ba17d692283748741cff/page/regions/map.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492896"/>
            <a:ext cx="54578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Pricing </a:t>
            </a:r>
            <a:r>
              <a:rPr lang="en-US" dirty="0" smtClean="0"/>
              <a:t>Calculator</a:t>
            </a:r>
            <a:endParaRPr lang="ru-RU" dirty="0"/>
          </a:p>
        </p:txBody>
      </p:sp>
      <p:grpSp>
        <p:nvGrpSpPr>
          <p:cNvPr id="9" name="Group 8"/>
          <p:cNvGrpSpPr/>
          <p:nvPr/>
        </p:nvGrpSpPr>
        <p:grpSpPr>
          <a:xfrm>
            <a:off x="2711624" y="1340768"/>
            <a:ext cx="8136904" cy="5052116"/>
            <a:chOff x="2279577" y="1329212"/>
            <a:chExt cx="8136904" cy="5052116"/>
          </a:xfrm>
        </p:grpSpPr>
        <p:grpSp>
          <p:nvGrpSpPr>
            <p:cNvPr id="4" name="Group 3"/>
            <p:cNvGrpSpPr/>
            <p:nvPr/>
          </p:nvGrpSpPr>
          <p:grpSpPr>
            <a:xfrm>
              <a:off x="2279577" y="1329212"/>
              <a:ext cx="8136904" cy="5052116"/>
              <a:chOff x="2351585" y="1257204"/>
              <a:chExt cx="8136904" cy="5052116"/>
            </a:xfrm>
          </p:grpSpPr>
          <p:sp>
            <p:nvSpPr>
              <p:cNvPr id="5" name="Rectangle 4"/>
              <p:cNvSpPr/>
              <p:nvPr/>
            </p:nvSpPr>
            <p:spPr>
              <a:xfrm>
                <a:off x="2351585" y="1484784"/>
                <a:ext cx="8136904" cy="4824536"/>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8976321" y="1257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8" name="Picture 7"/>
            <p:cNvPicPr>
              <a:picLocks noChangeAspect="1"/>
            </p:cNvPicPr>
            <p:nvPr/>
          </p:nvPicPr>
          <p:blipFill>
            <a:blip r:embed="rId3"/>
            <a:stretch>
              <a:fillRect/>
            </a:stretch>
          </p:blipFill>
          <p:spPr>
            <a:xfrm>
              <a:off x="2486124" y="1788107"/>
              <a:ext cx="7723809" cy="4361905"/>
            </a:xfrm>
            <a:prstGeom prst="rect">
              <a:avLst/>
            </a:prstGeom>
          </p:spPr>
        </p:pic>
      </p:grpSp>
    </p:spTree>
    <p:extLst>
      <p:ext uri="{BB962C8B-B14F-4D97-AF65-F5344CB8AC3E}">
        <p14:creationId xmlns:p14="http://schemas.microsoft.com/office/powerpoint/2010/main" val="59647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a:solidFill>
                  <a:srgbClr val="00B0F0"/>
                </a:solidFill>
              </a:rPr>
              <a:t>alternatives</a:t>
            </a:r>
            <a:endParaRPr lang="ru-RU" dirty="0">
              <a:solidFill>
                <a:srgbClr val="00B0F0"/>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9883" y="1340768"/>
            <a:ext cx="4087714" cy="2880320"/>
          </a:xfrm>
          <a:prstGeom prst="rect">
            <a:avLst/>
          </a:prstGeom>
        </p:spPr>
      </p:pic>
    </p:spTree>
    <p:extLst>
      <p:ext uri="{BB962C8B-B14F-4D97-AF65-F5344CB8AC3E}">
        <p14:creationId xmlns:p14="http://schemas.microsoft.com/office/powerpoint/2010/main" val="73913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Solutions</a:t>
            </a:r>
            <a:endParaRPr lang="ru-RU" dirty="0"/>
          </a:p>
        </p:txBody>
      </p:sp>
      <p:sp>
        <p:nvSpPr>
          <p:cNvPr id="2" name="Rectangle 1"/>
          <p:cNvSpPr/>
          <p:nvPr/>
        </p:nvSpPr>
        <p:spPr>
          <a:xfrm>
            <a:off x="10056440" y="6381328"/>
            <a:ext cx="1728192" cy="369332"/>
          </a:xfrm>
          <a:prstGeom prst="rect">
            <a:avLst/>
          </a:prstGeom>
        </p:spPr>
        <p:txBody>
          <a:bodyPr wrap="square">
            <a:spAutoFit/>
          </a:bodyPr>
          <a:lstStyle/>
          <a:p>
            <a:r>
              <a:rPr lang="en-US" dirty="0" smtClean="0">
                <a:hlinkClick r:id="rId3"/>
              </a:rPr>
              <a:t>War of Attrition</a:t>
            </a:r>
            <a:r>
              <a:rPr lang="ru-RU" dirty="0" smtClean="0"/>
              <a:t> </a:t>
            </a:r>
            <a:endParaRPr lang="ru-RU" dirty="0"/>
          </a:p>
        </p:txBody>
      </p:sp>
      <p:pic>
        <p:nvPicPr>
          <p:cNvPr id="7170" name="Picture 2" descr="http://core4.staticworld.net/images/article/2013/07/amazon_web_services_logo-100047937-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1556792"/>
            <a:ext cx="3834202" cy="16592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adasystems.com/images/content/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1914773"/>
            <a:ext cx="3129609" cy="9433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vcamp.com.br/wp-content/themes/theme/img/patrocinadores/logo-google-clo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0" y="4171798"/>
            <a:ext cx="29718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tenable.com/sites/drupal.dmz.tenablesecurity.com/files/img/alliance-partners/ibm-smart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301" y="3896170"/>
            <a:ext cx="2736305" cy="15323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3912" y="2780928"/>
            <a:ext cx="2592934" cy="1819603"/>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419" y="4599156"/>
            <a:ext cx="2654120" cy="1745285"/>
          </a:xfrm>
          <a:prstGeom prst="rect">
            <a:avLst/>
          </a:prstGeom>
        </p:spPr>
      </p:pic>
    </p:spTree>
    <p:extLst>
      <p:ext uri="{BB962C8B-B14F-4D97-AF65-F5344CB8AC3E}">
        <p14:creationId xmlns:p14="http://schemas.microsoft.com/office/powerpoint/2010/main" val="1366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horizontal)">
                                      <p:cBhvr>
                                        <p:cTn id="7" dur="500"/>
                                        <p:tgtEl>
                                          <p:spTgt spid="7172"/>
                                        </p:tgtEl>
                                      </p:cBhvr>
                                    </p:animEffect>
                                  </p:childTnLst>
                                </p:cTn>
                              </p:par>
                              <p:par>
                                <p:cTn id="8" presetID="14"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randombar(horizontal)">
                                      <p:cBhvr>
                                        <p:cTn id="10" dur="500"/>
                                        <p:tgtEl>
                                          <p:spTgt spid="7170"/>
                                        </p:tgtEl>
                                      </p:cBhvr>
                                    </p:animEffect>
                                  </p:childTnLst>
                                </p:cTn>
                              </p:par>
                              <p:par>
                                <p:cTn id="11" presetID="14" presetClass="entr" presetSubtype="10" fill="hold" nodeType="withEffect">
                                  <p:stCondLst>
                                    <p:cond delay="0"/>
                                  </p:stCondLst>
                                  <p:childTnLst>
                                    <p:set>
                                      <p:cBhvr>
                                        <p:cTn id="12" dur="1" fill="hold">
                                          <p:stCondLst>
                                            <p:cond delay="0"/>
                                          </p:stCondLst>
                                        </p:cTn>
                                        <p:tgtEl>
                                          <p:spTgt spid="7176"/>
                                        </p:tgtEl>
                                        <p:attrNameLst>
                                          <p:attrName>style.visibility</p:attrName>
                                        </p:attrNameLst>
                                      </p:cBhvr>
                                      <p:to>
                                        <p:strVal val="visible"/>
                                      </p:to>
                                    </p:set>
                                    <p:animEffect transition="in" filter="randombar(horizontal)">
                                      <p:cBhvr>
                                        <p:cTn id="13" dur="500"/>
                                        <p:tgtEl>
                                          <p:spTgt spid="7176"/>
                                        </p:tgtEl>
                                      </p:cBhvr>
                                    </p:animEffect>
                                  </p:childTnLst>
                                </p:cTn>
                              </p:par>
                              <p:par>
                                <p:cTn id="14" presetID="14" presetClass="entr" presetSubtype="10" fill="hold"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randombar(horizontal)">
                                      <p:cBhvr>
                                        <p:cTn id="16" dur="500"/>
                                        <p:tgtEl>
                                          <p:spTgt spid="7174"/>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TechArt_templat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Template>
  <TotalTime>7775</TotalTime>
  <Words>2436</Words>
  <Application>Microsoft Office PowerPoint</Application>
  <PresentationFormat>Widescreen</PresentationFormat>
  <Paragraphs>472</Paragraphs>
  <Slides>36</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Courier New</vt:lpstr>
      <vt:lpstr>Segoe UI Light</vt:lpstr>
      <vt:lpstr>Wingdings</vt:lpstr>
      <vt:lpstr>iTechArt_template</vt:lpstr>
      <vt:lpstr>Microsoft Azure</vt:lpstr>
      <vt:lpstr>What is Microsoft Azure?</vt:lpstr>
      <vt:lpstr>From Official Website</vt:lpstr>
      <vt:lpstr>Azure Components</vt:lpstr>
      <vt:lpstr>More Azure Components</vt:lpstr>
      <vt:lpstr>Azure Geography</vt:lpstr>
      <vt:lpstr>Pricing Calculator</vt:lpstr>
      <vt:lpstr>alternatives</vt:lpstr>
      <vt:lpstr>Cloud Solutions</vt:lpstr>
      <vt:lpstr>Public Cloud Usage 2015</vt:lpstr>
      <vt:lpstr>Public Cloud Usage 2015 vs. 2014</vt:lpstr>
      <vt:lpstr>Cloud Service Models</vt:lpstr>
      <vt:lpstr>Cloud Service Models</vt:lpstr>
      <vt:lpstr>Infrastructure (as a Service)</vt:lpstr>
      <vt:lpstr>Platform (as a Service)</vt:lpstr>
      <vt:lpstr>Cloud Service Models and Azure</vt:lpstr>
      <vt:lpstr>Azure IaaS vs PaaS Statistics</vt:lpstr>
      <vt:lpstr>From Words to Deeds</vt:lpstr>
      <vt:lpstr>How to Try (Free Trial)</vt:lpstr>
      <vt:lpstr>How to Manage</vt:lpstr>
      <vt:lpstr>Azure SDK and Command-line Tools</vt:lpstr>
      <vt:lpstr>App Service (Web App)</vt:lpstr>
      <vt:lpstr>Create App Service</vt:lpstr>
      <vt:lpstr>Create App Service from PowerShell</vt:lpstr>
      <vt:lpstr>Check Web App Configuration</vt:lpstr>
      <vt:lpstr>Deploy a Web App</vt:lpstr>
      <vt:lpstr>FTP Access</vt:lpstr>
      <vt:lpstr>Secure a Web App in Azure App Service</vt:lpstr>
      <vt:lpstr>Web Jobs</vt:lpstr>
      <vt:lpstr>Traffic Manager</vt:lpstr>
      <vt:lpstr>Traffic Manager (Overview)</vt:lpstr>
      <vt:lpstr>Service Level Agreements (SLA)</vt:lpstr>
      <vt:lpstr>How Traffic Manager Works</vt:lpstr>
      <vt:lpstr>Traffic Manager Benefits</vt:lpstr>
      <vt:lpstr>Traffic Manager Load Balancing Methods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Hibernate</dc:title>
  <dc:creator>Alexei Skachykhin</dc:creator>
  <cp:lastModifiedBy>Ryabov Pavel</cp:lastModifiedBy>
  <cp:revision>586</cp:revision>
  <cp:lastPrinted>2015-06-18T07:02:12Z</cp:lastPrinted>
  <dcterms:modified xsi:type="dcterms:W3CDTF">2015-06-18T16:24:31Z</dcterms:modified>
</cp:coreProperties>
</file>