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57" r:id="rId3"/>
    <p:sldId id="358" r:id="rId4"/>
    <p:sldId id="359" r:id="rId5"/>
    <p:sldId id="361" r:id="rId6"/>
    <p:sldId id="360" r:id="rId7"/>
    <p:sldId id="362" r:id="rId8"/>
    <p:sldId id="388" r:id="rId9"/>
    <p:sldId id="383" r:id="rId10"/>
    <p:sldId id="365" r:id="rId11"/>
    <p:sldId id="368" r:id="rId12"/>
    <p:sldId id="369" r:id="rId13"/>
    <p:sldId id="370" r:id="rId14"/>
    <p:sldId id="371" r:id="rId15"/>
    <p:sldId id="363" r:id="rId16"/>
    <p:sldId id="364" r:id="rId17"/>
    <p:sldId id="366" r:id="rId18"/>
    <p:sldId id="367" r:id="rId19"/>
    <p:sldId id="378" r:id="rId20"/>
    <p:sldId id="380" r:id="rId21"/>
    <p:sldId id="387" r:id="rId22"/>
    <p:sldId id="384" r:id="rId23"/>
    <p:sldId id="385" r:id="rId24"/>
    <p:sldId id="386" r:id="rId25"/>
    <p:sldId id="390" r:id="rId26"/>
    <p:sldId id="389" r:id="rId27"/>
    <p:sldId id="379" r:id="rId28"/>
    <p:sldId id="377" r:id="rId29"/>
    <p:sldId id="375" r:id="rId30"/>
    <p:sldId id="376" r:id="rId31"/>
    <p:sldId id="382" r:id="rId32"/>
    <p:sldId id="381" r:id="rId33"/>
    <p:sldId id="374" r:id="rId34"/>
    <p:sldId id="342" r:id="rId3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F657F2F-EBCB-4D4E-8B63-62F0DE0721FF}">
          <p14:sldIdLst>
            <p14:sldId id="256"/>
            <p14:sldId id="357"/>
            <p14:sldId id="358"/>
            <p14:sldId id="359"/>
            <p14:sldId id="361"/>
            <p14:sldId id="360"/>
            <p14:sldId id="362"/>
            <p14:sldId id="388"/>
            <p14:sldId id="383"/>
            <p14:sldId id="365"/>
            <p14:sldId id="368"/>
            <p14:sldId id="369"/>
            <p14:sldId id="370"/>
            <p14:sldId id="371"/>
            <p14:sldId id="363"/>
            <p14:sldId id="364"/>
            <p14:sldId id="366"/>
            <p14:sldId id="367"/>
            <p14:sldId id="378"/>
            <p14:sldId id="380"/>
            <p14:sldId id="387"/>
            <p14:sldId id="384"/>
            <p14:sldId id="385"/>
            <p14:sldId id="386"/>
            <p14:sldId id="390"/>
            <p14:sldId id="389"/>
            <p14:sldId id="379"/>
            <p14:sldId id="377"/>
            <p14:sldId id="375"/>
            <p14:sldId id="376"/>
            <p14:sldId id="382"/>
            <p14:sldId id="381"/>
            <p14:sldId id="374"/>
          </p14:sldIdLst>
        </p14:section>
        <p14:section name="Architecture" id="{0C1185C9-FE96-472B-8AEC-704126A000B5}">
          <p14:sldIdLst>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11111"/>
    <a:srgbClr val="ECEAEA"/>
    <a:srgbClr val="BABABA"/>
    <a:srgbClr val="939393"/>
    <a:srgbClr val="930000"/>
    <a:srgbClr val="AC0000"/>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2" autoAdjust="0"/>
    <p:restoredTop sz="72776" autoAdjust="0"/>
  </p:normalViewPr>
  <p:slideViewPr>
    <p:cSldViewPr>
      <p:cViewPr varScale="1">
        <p:scale>
          <a:sx n="84" d="100"/>
          <a:sy n="84" d="100"/>
        </p:scale>
        <p:origin x="234" y="96"/>
      </p:cViewPr>
      <p:guideLst>
        <p:guide orient="horz" pos="2160"/>
        <p:guide pos="3840"/>
      </p:guideLst>
    </p:cSldViewPr>
  </p:slideViewPr>
  <p:outlineViewPr>
    <p:cViewPr>
      <p:scale>
        <a:sx n="33" d="100"/>
        <a:sy n="33" d="100"/>
      </p:scale>
      <p:origin x="0" y="14166"/>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stacked"/>
        <c:varyColors val="0"/>
        <c:ser>
          <c:idx val="0"/>
          <c:order val="0"/>
          <c:tx>
            <c:strRef>
              <c:f>Sheet1!$B$1</c:f>
              <c:strCache>
                <c:ptCount val="1"/>
                <c:pt idx="0">
                  <c:v>Running apps</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0.05</c:v>
                </c:pt>
                <c:pt idx="1">
                  <c:v>0.05</c:v>
                </c:pt>
                <c:pt idx="2">
                  <c:v>0.05</c:v>
                </c:pt>
                <c:pt idx="3">
                  <c:v>0.09</c:v>
                </c:pt>
                <c:pt idx="4">
                  <c:v>0.11</c:v>
                </c:pt>
                <c:pt idx="5">
                  <c:v>0.12</c:v>
                </c:pt>
                <c:pt idx="6">
                  <c:v>0.56999999999999995</c:v>
                </c:pt>
              </c:numCache>
            </c:numRef>
          </c:val>
        </c:ser>
        <c:ser>
          <c:idx val="1"/>
          <c:order val="1"/>
          <c:tx>
            <c:strRef>
              <c:f>Sheet1!$C$1</c:f>
              <c:strCache>
                <c:ptCount val="1"/>
                <c:pt idx="0">
                  <c:v>Experimenting</c:v>
                </c:pt>
              </c:strCache>
            </c:strRef>
          </c:tx>
          <c:spPr>
            <a:solidFill>
              <a:schemeClr val="accent2"/>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0.08</c:v>
                </c:pt>
                <c:pt idx="1">
                  <c:v>0.1</c:v>
                </c:pt>
                <c:pt idx="2">
                  <c:v>0.16</c:v>
                </c:pt>
                <c:pt idx="3">
                  <c:v>0.13</c:v>
                </c:pt>
                <c:pt idx="4">
                  <c:v>0.09</c:v>
                </c:pt>
                <c:pt idx="5">
                  <c:v>0.17</c:v>
                </c:pt>
                <c:pt idx="6">
                  <c:v>0.17</c:v>
                </c:pt>
              </c:numCache>
            </c:numRef>
          </c:val>
        </c:ser>
        <c:ser>
          <c:idx val="2"/>
          <c:order val="2"/>
          <c:tx>
            <c:strRef>
              <c:f>Sheet1!$D$1</c:f>
              <c:strCache>
                <c:ptCount val="1"/>
                <c:pt idx="0">
                  <c:v>Plan to use</c:v>
                </c:pt>
              </c:strCache>
            </c:strRef>
          </c:tx>
          <c:spPr>
            <a:solidFill>
              <a:schemeClr val="accent3"/>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Sheet1!$D$2:$D$8</c:f>
              <c:numCache>
                <c:formatCode>General</c:formatCode>
                <c:ptCount val="7"/>
                <c:pt idx="0">
                  <c:v>7.0000000000000007E-2</c:v>
                </c:pt>
                <c:pt idx="1">
                  <c:v>0.08</c:v>
                </c:pt>
                <c:pt idx="2">
                  <c:v>0.13</c:v>
                </c:pt>
                <c:pt idx="3">
                  <c:v>0.13</c:v>
                </c:pt>
                <c:pt idx="4">
                  <c:v>0.09</c:v>
                </c:pt>
                <c:pt idx="5">
                  <c:v>0.12</c:v>
                </c:pt>
                <c:pt idx="6">
                  <c:v>7.0000000000000007E-2</c:v>
                </c:pt>
              </c:numCache>
            </c:numRef>
          </c:val>
        </c:ser>
        <c:dLbls>
          <c:showLegendKey val="0"/>
          <c:showVal val="0"/>
          <c:showCatName val="0"/>
          <c:showSerName val="0"/>
          <c:showPercent val="0"/>
          <c:showBubbleSize val="0"/>
        </c:dLbls>
        <c:gapWidth val="150"/>
        <c:shape val="box"/>
        <c:axId val="79465680"/>
        <c:axId val="79467856"/>
        <c:axId val="0"/>
      </c:bar3DChart>
      <c:catAx>
        <c:axId val="79465680"/>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9467856"/>
        <c:crosses val="autoZero"/>
        <c:auto val="1"/>
        <c:lblAlgn val="ctr"/>
        <c:lblOffset val="100"/>
        <c:noMultiLvlLbl val="0"/>
      </c:catAx>
      <c:valAx>
        <c:axId val="7946785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9465680"/>
        <c:crosses val="autoZero"/>
        <c:crossBetween val="between"/>
      </c:valAx>
      <c:spPr>
        <a:noFill/>
        <a:ln>
          <a:noFill/>
        </a:ln>
        <a:effectLst/>
      </c:spPr>
    </c:plotArea>
    <c:legend>
      <c:legendPos val="r"/>
      <c:layout>
        <c:manualLayout>
          <c:xMode val="edge"/>
          <c:yMode val="edge"/>
          <c:x val="0.78020703659350477"/>
          <c:y val="0.69018450478687832"/>
          <c:w val="0.12628306571515877"/>
          <c:h val="0.13525577415995485"/>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9573283517486825"/>
          <c:y val="2.578124841404722E-2"/>
          <c:w val="0.76841490204864527"/>
          <c:h val="0.91071863246071405"/>
        </c:manualLayout>
      </c:layout>
      <c:bar3DChart>
        <c:barDir val="bar"/>
        <c:grouping val="clustered"/>
        <c:varyColors val="0"/>
        <c:ser>
          <c:idx val="0"/>
          <c:order val="0"/>
          <c:tx>
            <c:strRef>
              <c:f>Sheet1!$B$1</c:f>
              <c:strCache>
                <c:ptCount val="1"/>
                <c:pt idx="0">
                  <c:v>2014</c:v>
                </c:pt>
              </c:strCache>
            </c:strRef>
          </c:tx>
          <c:spPr>
            <a:solidFill>
              <a:schemeClr val="accent1"/>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Sheet1!$B$2:$B$8</c:f>
              <c:numCache>
                <c:formatCode>General</c:formatCode>
                <c:ptCount val="7"/>
                <c:pt idx="0">
                  <c:v>0.04</c:v>
                </c:pt>
                <c:pt idx="1">
                  <c:v>0.08</c:v>
                </c:pt>
                <c:pt idx="2">
                  <c:v>0.04</c:v>
                </c:pt>
                <c:pt idx="3">
                  <c:v>7.0000000000000007E-2</c:v>
                </c:pt>
                <c:pt idx="4">
                  <c:v>0.12</c:v>
                </c:pt>
                <c:pt idx="5">
                  <c:v>0.06</c:v>
                </c:pt>
                <c:pt idx="6">
                  <c:v>0.54</c:v>
                </c:pt>
              </c:numCache>
            </c:numRef>
          </c:val>
        </c:ser>
        <c:ser>
          <c:idx val="1"/>
          <c:order val="1"/>
          <c:tx>
            <c:strRef>
              <c:f>Sheet1!$C$1</c:f>
              <c:strCache>
                <c:ptCount val="1"/>
                <c:pt idx="0">
                  <c:v>2015</c:v>
                </c:pt>
              </c:strCache>
            </c:strRef>
          </c:tx>
          <c:spPr>
            <a:solidFill>
              <a:schemeClr val="accent2"/>
            </a:solidFill>
            <a:ln>
              <a:noFill/>
            </a:ln>
            <a:effectLst/>
            <a:sp3d/>
          </c:spPr>
          <c:invertIfNegative val="0"/>
          <c:dLbls>
            <c:dLbl>
              <c:idx val="0"/>
              <c:layout>
                <c:manualLayout>
                  <c:x val="4.0075670439144147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4.0075670439144147E-3"/>
                  <c:y val="-9.3749994232898114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4.0075670439144147E-3"/>
                  <c:y val="-2.343749855822474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4.007619636657773E-3"/>
                  <c:y val="-1.1717826542948662E-3"/>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extLst>
                <c:ext xmlns:c15="http://schemas.microsoft.com/office/drawing/2012/chart" uri="{CE6537A1-D6FC-4f65-9D91-7224C49458BB}">
                  <c15:layout>
                    <c:manualLayout>
                      <c:w val="3.1125437374401949E-2"/>
                      <c:h val="3.693749772776219E-2"/>
                    </c:manualLayout>
                  </c15:layout>
                </c:ext>
              </c:extLst>
            </c:dLbl>
            <c:dLbl>
              <c:idx val="4"/>
              <c:layout>
                <c:manualLayout>
                  <c:x val="1.068684545043839E-2"/>
                  <c:y val="-4.6874997116449916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5.3434227252191708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6.6792784065240248E-3"/>
                  <c:y val="-7.0312495674674236E-3"/>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IBM SoftLayer</c:v>
                </c:pt>
                <c:pt idx="1">
                  <c:v>VMware vCloud Air</c:v>
                </c:pt>
                <c:pt idx="2">
                  <c:v>Google IaaS</c:v>
                </c:pt>
                <c:pt idx="3">
                  <c:v>Azure PaaS</c:v>
                </c:pt>
                <c:pt idx="4">
                  <c:v>Rackspace Public Cloud</c:v>
                </c:pt>
                <c:pt idx="5">
                  <c:v>Azure IaaS</c:v>
                </c:pt>
                <c:pt idx="6">
                  <c:v>AWS</c:v>
                </c:pt>
              </c:strCache>
            </c:strRef>
          </c:cat>
          <c:val>
            <c:numRef>
              <c:f>Sheet1!$C$2:$C$8</c:f>
              <c:numCache>
                <c:formatCode>General</c:formatCode>
                <c:ptCount val="7"/>
                <c:pt idx="0">
                  <c:v>0.05</c:v>
                </c:pt>
                <c:pt idx="1">
                  <c:v>0.05</c:v>
                </c:pt>
                <c:pt idx="2">
                  <c:v>0.05</c:v>
                </c:pt>
                <c:pt idx="3">
                  <c:v>0.09</c:v>
                </c:pt>
                <c:pt idx="4">
                  <c:v>0.11</c:v>
                </c:pt>
                <c:pt idx="5">
                  <c:v>0.12</c:v>
                </c:pt>
                <c:pt idx="6">
                  <c:v>0.56999999999999995</c:v>
                </c:pt>
              </c:numCache>
            </c:numRef>
          </c:val>
        </c:ser>
        <c:dLbls>
          <c:showLegendKey val="0"/>
          <c:showVal val="0"/>
          <c:showCatName val="0"/>
          <c:showSerName val="0"/>
          <c:showPercent val="0"/>
          <c:showBubbleSize val="0"/>
        </c:dLbls>
        <c:gapWidth val="150"/>
        <c:shape val="box"/>
        <c:axId val="386501600"/>
        <c:axId val="386495072"/>
        <c:axId val="0"/>
      </c:bar3DChart>
      <c:catAx>
        <c:axId val="386501600"/>
        <c:scaling>
          <c:orientation val="minMax"/>
        </c:scaling>
        <c:delete val="0"/>
        <c:axPos val="l"/>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386495072"/>
        <c:crosses val="autoZero"/>
        <c:auto val="1"/>
        <c:lblAlgn val="ctr"/>
        <c:lblOffset val="100"/>
        <c:noMultiLvlLbl val="0"/>
      </c:catAx>
      <c:valAx>
        <c:axId val="386495072"/>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cross"/>
        <c:minorTickMark val="none"/>
        <c:tickLblPos val="nextTo"/>
        <c:spPr>
          <a:noFill/>
          <a:ln>
            <a:solidFill>
              <a:srgbClr val="00B0F0"/>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386501600"/>
        <c:crosses val="autoZero"/>
        <c:crossBetween val="between"/>
      </c:valAx>
      <c:spPr>
        <a:noFill/>
        <a:ln>
          <a:noFill/>
        </a:ln>
        <a:effectLst/>
      </c:spPr>
    </c:plotArea>
    <c:legend>
      <c:legendPos val="r"/>
      <c:layout>
        <c:manualLayout>
          <c:xMode val="edge"/>
          <c:yMode val="edge"/>
          <c:x val="0.78020703659350477"/>
          <c:y val="0.69018450478687832"/>
          <c:w val="5.9650268775214933E-2"/>
          <c:h val="9.0170516106636553E-2"/>
        </c:manualLayout>
      </c:layout>
      <c:overlay val="0"/>
      <c:spPr>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Revenue</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4</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1</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0.8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0.5</c:v>
                </c:pt>
              </c:numCache>
            </c:numRef>
          </c:val>
        </c:ser>
        <c:dLbls>
          <c:showLegendKey val="0"/>
          <c:showVal val="0"/>
          <c:showCatName val="0"/>
          <c:showSerName val="0"/>
          <c:showPercent val="0"/>
          <c:showBubbleSize val="0"/>
        </c:dLbls>
        <c:gapWidth val="219"/>
        <c:overlap val="-27"/>
        <c:axId val="79474384"/>
        <c:axId val="79473296"/>
      </c:barChart>
      <c:catAx>
        <c:axId val="79474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9473296"/>
        <c:crosses val="autoZero"/>
        <c:auto val="1"/>
        <c:lblAlgn val="ctr"/>
        <c:lblOffset val="100"/>
        <c:noMultiLvlLbl val="0"/>
      </c:catAx>
      <c:valAx>
        <c:axId val="7947329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9474384"/>
        <c:crosses val="autoZero"/>
        <c:crossBetween val="between"/>
        <c:majorUnit val="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Free</a:t>
            </a:r>
            <a:r>
              <a:rPr lang="en-US" baseline="0" dirty="0" smtClean="0"/>
              <a:t> Cash Flow</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barChart>
        <c:barDir val="col"/>
        <c:grouping val="clustered"/>
        <c:varyColors val="0"/>
        <c:ser>
          <c:idx val="0"/>
          <c:order val="0"/>
          <c:tx>
            <c:strRef>
              <c:f>Sheet1!$B$1</c:f>
              <c:strCache>
                <c:ptCount val="1"/>
                <c:pt idx="0">
                  <c:v>AWS</c:v>
                </c:pt>
              </c:strCache>
            </c:strRef>
          </c:tx>
          <c:spPr>
            <a:solidFill>
              <a:schemeClr val="accent1"/>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Sheet1!$B$2</c:f>
              <c:numCache>
                <c:formatCode>General</c:formatCode>
                <c:ptCount val="1"/>
                <c:pt idx="0">
                  <c:v>2</c:v>
                </c:pt>
              </c:numCache>
            </c:numRef>
          </c:val>
        </c:ser>
        <c:ser>
          <c:idx val="1"/>
          <c:order val="1"/>
          <c:tx>
            <c:strRef>
              <c:f>Sheet1!$C$1</c:f>
              <c:strCache>
                <c:ptCount val="1"/>
                <c:pt idx="0">
                  <c:v>Microsoft</c:v>
                </c:pt>
              </c:strCache>
            </c:strRef>
          </c:tx>
          <c:spPr>
            <a:solidFill>
              <a:schemeClr val="accent2"/>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Sheet1!$C$2</c:f>
              <c:numCache>
                <c:formatCode>General</c:formatCode>
                <c:ptCount val="1"/>
                <c:pt idx="0">
                  <c:v>27</c:v>
                </c:pt>
              </c:numCache>
            </c:numRef>
          </c:val>
        </c:ser>
        <c:ser>
          <c:idx val="2"/>
          <c:order val="2"/>
          <c:tx>
            <c:strRef>
              <c:f>Sheet1!$D$1</c:f>
              <c:strCache>
                <c:ptCount val="1"/>
                <c:pt idx="0">
                  <c:v>IBM</c:v>
                </c:pt>
              </c:strCache>
            </c:strRef>
          </c:tx>
          <c:spPr>
            <a:solidFill>
              <a:schemeClr val="accent3"/>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Sheet1!$D$2</c:f>
              <c:numCache>
                <c:formatCode>General</c:formatCode>
                <c:ptCount val="1"/>
                <c:pt idx="0">
                  <c:v>8</c:v>
                </c:pt>
              </c:numCache>
            </c:numRef>
          </c:val>
        </c:ser>
        <c:ser>
          <c:idx val="3"/>
          <c:order val="3"/>
          <c:tx>
            <c:strRef>
              <c:f>Sheet1!$E$1</c:f>
              <c:strCache>
                <c:ptCount val="1"/>
                <c:pt idx="0">
                  <c:v>Google</c:v>
                </c:pt>
              </c:strCache>
            </c:strRef>
          </c:tx>
          <c:spPr>
            <a:solidFill>
              <a:schemeClr val="accent4"/>
            </a:solidFill>
            <a:ln>
              <a:noFill/>
            </a:ln>
            <a:effectLst/>
          </c:spPr>
          <c:invertIfNegative val="0"/>
          <c:dLbls>
            <c:numFmt formatCode="&quot;$&quot;#,##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ru-RU"/>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$Billions</c:v>
                </c:pt>
              </c:strCache>
            </c:strRef>
          </c:cat>
          <c:val>
            <c:numRef>
              <c:f>Sheet1!$E$2</c:f>
              <c:numCache>
                <c:formatCode>General</c:formatCode>
                <c:ptCount val="1"/>
                <c:pt idx="0">
                  <c:v>11</c:v>
                </c:pt>
              </c:numCache>
            </c:numRef>
          </c:val>
        </c:ser>
        <c:dLbls>
          <c:showLegendKey val="0"/>
          <c:showVal val="0"/>
          <c:showCatName val="0"/>
          <c:showSerName val="0"/>
          <c:showPercent val="0"/>
          <c:showBubbleSize val="0"/>
        </c:dLbls>
        <c:gapWidth val="219"/>
        <c:overlap val="-27"/>
        <c:axId val="79472208"/>
        <c:axId val="79464048"/>
      </c:barChart>
      <c:catAx>
        <c:axId val="7947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9464048"/>
        <c:crosses val="autoZero"/>
        <c:auto val="1"/>
        <c:lblAlgn val="ctr"/>
        <c:lblOffset val="100"/>
        <c:noMultiLvlLbl val="0"/>
      </c:catAx>
      <c:valAx>
        <c:axId val="794640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crossAx val="794722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r>
              <a:rPr lang="en-US" sz="2400" strike="noStrike" cap="none" dirty="0" smtClean="0">
                <a:solidFill>
                  <a:schemeClr val="tx1"/>
                </a:solidFill>
              </a:rPr>
              <a:t>Azure Users</a:t>
            </a:r>
            <a:endParaRPr lang="en-US" sz="2400" strike="noStrike" cap="none" dirty="0">
              <a:solidFill>
                <a:schemeClr val="tx1"/>
              </a:solidFill>
            </a:endParaRPr>
          </a:p>
        </c:rich>
      </c:tx>
      <c:layout/>
      <c:overlay val="0"/>
      <c:spPr>
        <a:noFill/>
        <a:ln>
          <a:noFill/>
        </a:ln>
        <a:effectLst/>
      </c:spPr>
      <c:txPr>
        <a:bodyPr rot="0" spcFirstLastPara="1" vertOverflow="ellipsis" vert="horz" wrap="square" anchor="ctr" anchorCtr="1"/>
        <a:lstStyle/>
        <a:p>
          <a:pPr>
            <a:defRPr sz="2200" b="1" i="0" u="none" strike="noStrike" kern="1200" cap="none" baseline="0">
              <a:solidFill>
                <a:schemeClr val="tx1"/>
              </a:solidFill>
              <a:latin typeface="+mn-lt"/>
              <a:ea typeface="+mn-ea"/>
              <a:cs typeface="+mn-cs"/>
            </a:defRPr>
          </a:pPr>
          <a:endParaRPr lang="ru-RU"/>
        </a:p>
      </c:txPr>
    </c:title>
    <c:autoTitleDeleted val="0"/>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Azure Users</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dPt>
          <c:dLbls>
            <c:dLbl>
              <c:idx val="0"/>
              <c:layout/>
              <c:numFmt formatCode="0%" sourceLinked="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1"/>
              <c:layout/>
              <c:numFmt formatCode="0%" sourceLinked="0"/>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2"/>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dLbl>
              <c:idx val="2"/>
              <c:layout/>
              <c:numFmt formatCode="0%" sourceLinked="0"/>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3"/>
                      </a:solidFill>
                      <a:effectLst/>
                      <a:latin typeface="+mn-lt"/>
                      <a:ea typeface="+mn-ea"/>
                      <a:cs typeface="+mn-cs"/>
                    </a:defRPr>
                  </a:pPr>
                  <a:endParaRPr lang="ru-RU"/>
                </a:p>
              </c:txPr>
              <c:dLblPos val="inEnd"/>
              <c:showLegendKey val="0"/>
              <c:showVal val="1"/>
              <c:showCatName val="1"/>
              <c:showSerName val="0"/>
              <c:showPercent val="0"/>
              <c:showBubbleSize val="0"/>
              <c:extLst>
                <c:ext xmlns:c15="http://schemas.microsoft.com/office/drawing/2012/chart" uri="{CE6537A1-D6FC-4f65-9D91-7224C49458BB}">
                  <c15:layout/>
                </c:ext>
              </c:extLst>
            </c:dLbl>
            <c:numFmt formatCode="0%" sourceLinked="0"/>
            <c:spPr>
              <a:solidFill>
                <a:prstClr val="white">
                  <a:alpha val="90000"/>
                </a:prst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2000" b="0" i="0" u="none" strike="noStrike" kern="1200" baseline="0">
                    <a:solidFill>
                      <a:schemeClr val="accent1"/>
                    </a:solidFill>
                    <a:effectLst/>
                    <a:latin typeface="+mn-lt"/>
                    <a:ea typeface="+mn-ea"/>
                    <a:cs typeface="+mn-cs"/>
                  </a:defRPr>
                </a:pPr>
                <a:endParaRPr lang="ru-RU"/>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Sheet1!$A$2:$A$4</c:f>
              <c:strCache>
                <c:ptCount val="3"/>
                <c:pt idx="0">
                  <c:v>Only IaaS</c:v>
                </c:pt>
                <c:pt idx="1">
                  <c:v>IaaS &amp; PaaS</c:v>
                </c:pt>
                <c:pt idx="2">
                  <c:v>PaaS</c:v>
                </c:pt>
              </c:strCache>
            </c:strRef>
          </c:cat>
          <c:val>
            <c:numRef>
              <c:f>Sheet1!$B$2:$B$4</c:f>
              <c:numCache>
                <c:formatCode>General</c:formatCode>
                <c:ptCount val="3"/>
                <c:pt idx="0">
                  <c:v>0.45</c:v>
                </c:pt>
                <c:pt idx="1">
                  <c:v>0.23</c:v>
                </c:pt>
                <c:pt idx="2">
                  <c:v>0.32</c:v>
                </c:pt>
              </c:numCache>
            </c:numRef>
          </c:val>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17EE0-9F0F-45D0-850A-B5B8EB2CE85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ru-RU"/>
        </a:p>
      </dgm:t>
    </dgm:pt>
    <dgm:pt modelId="{EBF0F4CF-0467-4E98-B8CA-76F41D781906}">
      <dgm:prSet phldrT="[Text]"/>
      <dgm:spPr>
        <a:solidFill>
          <a:srgbClr val="92D050"/>
        </a:solidFill>
        <a:ln>
          <a:solidFill>
            <a:schemeClr val="accent3">
              <a:lumMod val="75000"/>
            </a:schemeClr>
          </a:solidFill>
        </a:ln>
      </dgm:spPr>
      <dgm:t>
        <a:bodyPr/>
        <a:lstStyle/>
        <a:p>
          <a:r>
            <a:rPr lang="en-US" dirty="0" smtClean="0"/>
            <a:t>SaaS</a:t>
          </a:r>
          <a:endParaRPr lang="ru-RU" dirty="0"/>
        </a:p>
      </dgm:t>
    </dgm:pt>
    <dgm:pt modelId="{03A49EE8-52F0-486F-8848-7BBDF1D3ED53}" type="parTrans" cxnId="{78EEAA5D-9F42-4EE8-81C5-C96C385EC954}">
      <dgm:prSet/>
      <dgm:spPr/>
      <dgm:t>
        <a:bodyPr/>
        <a:lstStyle/>
        <a:p>
          <a:endParaRPr lang="ru-RU"/>
        </a:p>
      </dgm:t>
    </dgm:pt>
    <dgm:pt modelId="{FE5FBB68-3B25-42FC-A389-1A2C0D42D20B}" type="sibTrans" cxnId="{78EEAA5D-9F42-4EE8-81C5-C96C385EC954}">
      <dgm:prSet/>
      <dgm:spPr/>
      <dgm:t>
        <a:bodyPr/>
        <a:lstStyle/>
        <a:p>
          <a:endParaRPr lang="ru-RU"/>
        </a:p>
      </dgm:t>
    </dgm:pt>
    <dgm:pt modelId="{4019C2EE-49C8-4195-A89B-7537B9CD75C7}">
      <dgm:prSet phldrT="[Text]" phldr="1"/>
      <dgm:spPr>
        <a:solidFill>
          <a:srgbClr val="00B0F0"/>
        </a:solidFill>
        <a:ln>
          <a:solidFill>
            <a:schemeClr val="tx2">
              <a:lumMod val="60000"/>
              <a:lumOff val="40000"/>
            </a:schemeClr>
          </a:solidFill>
        </a:ln>
      </dgm:spPr>
      <dgm:t>
        <a:bodyPr/>
        <a:lstStyle/>
        <a:p>
          <a:endParaRPr lang="ru-RU"/>
        </a:p>
      </dgm:t>
    </dgm:pt>
    <dgm:pt modelId="{8D551FB1-FF58-4F83-903E-3255390FA4DB}" type="parTrans" cxnId="{ABEC7DD5-B00D-4134-8A26-4FCC99149CA9}">
      <dgm:prSet/>
      <dgm:spPr/>
      <dgm:t>
        <a:bodyPr/>
        <a:lstStyle/>
        <a:p>
          <a:endParaRPr lang="ru-RU"/>
        </a:p>
      </dgm:t>
    </dgm:pt>
    <dgm:pt modelId="{0824EDF2-AAE5-4132-9777-5A09F0A814D8}" type="sibTrans" cxnId="{ABEC7DD5-B00D-4134-8A26-4FCC99149CA9}">
      <dgm:prSet/>
      <dgm:spPr/>
      <dgm:t>
        <a:bodyPr/>
        <a:lstStyle/>
        <a:p>
          <a:endParaRPr lang="ru-RU"/>
        </a:p>
      </dgm:t>
    </dgm:pt>
    <dgm:pt modelId="{DB9871E4-98C9-4B1E-8567-1925E1A07472}">
      <dgm:prSet phldrT="[Text]" phldr="1"/>
      <dgm:spPr>
        <a:solidFill>
          <a:srgbClr val="00B0F0"/>
        </a:solidFill>
        <a:ln>
          <a:solidFill>
            <a:schemeClr val="tx2">
              <a:lumMod val="60000"/>
              <a:lumOff val="40000"/>
            </a:schemeClr>
          </a:solidFill>
        </a:ln>
      </dgm:spPr>
      <dgm:t>
        <a:bodyPr/>
        <a:lstStyle/>
        <a:p>
          <a:endParaRPr lang="ru-RU" dirty="0"/>
        </a:p>
      </dgm:t>
    </dgm:pt>
    <dgm:pt modelId="{CD64D8F1-4C5C-40AC-B354-919B111D0B45}" type="parTrans" cxnId="{CE3BB7F9-0DB6-45E7-A5F2-E8E86405B845}">
      <dgm:prSet/>
      <dgm:spPr/>
      <dgm:t>
        <a:bodyPr/>
        <a:lstStyle/>
        <a:p>
          <a:endParaRPr lang="ru-RU"/>
        </a:p>
      </dgm:t>
    </dgm:pt>
    <dgm:pt modelId="{0BA50633-AC16-4C7A-BAC8-ACF96A6E3EA7}" type="sibTrans" cxnId="{CE3BB7F9-0DB6-45E7-A5F2-E8E86405B845}">
      <dgm:prSet/>
      <dgm:spPr/>
      <dgm:t>
        <a:bodyPr/>
        <a:lstStyle/>
        <a:p>
          <a:endParaRPr lang="ru-RU"/>
        </a:p>
      </dgm:t>
    </dgm:pt>
    <dgm:pt modelId="{CC326D99-283D-4BE7-96AC-2CB9524CC1D0}">
      <dgm:prSet phldrT="[Text]" phldr="1"/>
      <dgm:spPr>
        <a:solidFill>
          <a:srgbClr val="00B0F0"/>
        </a:solidFill>
        <a:ln>
          <a:solidFill>
            <a:schemeClr val="tx2">
              <a:lumMod val="60000"/>
              <a:lumOff val="40000"/>
            </a:schemeClr>
          </a:solidFill>
        </a:ln>
      </dgm:spPr>
      <dgm:t>
        <a:bodyPr/>
        <a:lstStyle/>
        <a:p>
          <a:endParaRPr lang="ru-RU"/>
        </a:p>
      </dgm:t>
    </dgm:pt>
    <dgm:pt modelId="{178306AB-98F5-4039-9EA0-E2D6CF09B243}" type="parTrans" cxnId="{A666541C-0A86-48F1-8ECD-501782C69E17}">
      <dgm:prSet/>
      <dgm:spPr/>
      <dgm:t>
        <a:bodyPr/>
        <a:lstStyle/>
        <a:p>
          <a:endParaRPr lang="ru-RU"/>
        </a:p>
      </dgm:t>
    </dgm:pt>
    <dgm:pt modelId="{5F90D1A0-6B01-4BDD-A09F-2F5932AF07E2}" type="sibTrans" cxnId="{A666541C-0A86-48F1-8ECD-501782C69E17}">
      <dgm:prSet/>
      <dgm:spPr/>
      <dgm:t>
        <a:bodyPr/>
        <a:lstStyle/>
        <a:p>
          <a:endParaRPr lang="ru-RU"/>
        </a:p>
      </dgm:t>
    </dgm:pt>
    <dgm:pt modelId="{44C2122C-6BF5-4FD0-B2AA-4CAB687DBF7E}">
      <dgm:prSet phldrT="[Text]" phldr="1"/>
      <dgm:spPr>
        <a:solidFill>
          <a:srgbClr val="00B0F0"/>
        </a:solidFill>
        <a:ln>
          <a:solidFill>
            <a:schemeClr val="tx2">
              <a:lumMod val="60000"/>
              <a:lumOff val="40000"/>
            </a:schemeClr>
          </a:solidFill>
        </a:ln>
      </dgm:spPr>
      <dgm:t>
        <a:bodyPr/>
        <a:lstStyle/>
        <a:p>
          <a:endParaRPr lang="ru-RU"/>
        </a:p>
      </dgm:t>
    </dgm:pt>
    <dgm:pt modelId="{21572320-9837-4012-A7E8-8ACEA02591FF}" type="parTrans" cxnId="{A54F0BAC-8A62-45B7-AA26-A0282EE512C8}">
      <dgm:prSet/>
      <dgm:spPr/>
      <dgm:t>
        <a:bodyPr/>
        <a:lstStyle/>
        <a:p>
          <a:endParaRPr lang="ru-RU"/>
        </a:p>
      </dgm:t>
    </dgm:pt>
    <dgm:pt modelId="{9E1C2A47-86BE-4D07-B4A5-A02A87BF4E76}" type="sibTrans" cxnId="{A54F0BAC-8A62-45B7-AA26-A0282EE512C8}">
      <dgm:prSet/>
      <dgm:spPr/>
      <dgm:t>
        <a:bodyPr/>
        <a:lstStyle/>
        <a:p>
          <a:endParaRPr lang="ru-RU"/>
        </a:p>
      </dgm:t>
    </dgm:pt>
    <dgm:pt modelId="{8064281F-2167-46CA-B3B1-9F3EDC205B7D}">
      <dgm:prSet phldrT="[Text]" phldr="1"/>
      <dgm:spPr>
        <a:solidFill>
          <a:srgbClr val="00B0F0"/>
        </a:solidFill>
        <a:ln>
          <a:solidFill>
            <a:schemeClr val="tx2">
              <a:lumMod val="60000"/>
              <a:lumOff val="40000"/>
            </a:schemeClr>
          </a:solidFill>
        </a:ln>
      </dgm:spPr>
      <dgm:t>
        <a:bodyPr/>
        <a:lstStyle/>
        <a:p>
          <a:endParaRPr lang="ru-RU"/>
        </a:p>
      </dgm:t>
    </dgm:pt>
    <dgm:pt modelId="{D8D2FC05-636E-46EC-BDB2-130CAA7CAD5C}" type="parTrans" cxnId="{09BD88A0-1609-4441-B67F-6D42E6DAF63B}">
      <dgm:prSet/>
      <dgm:spPr/>
      <dgm:t>
        <a:bodyPr/>
        <a:lstStyle/>
        <a:p>
          <a:endParaRPr lang="ru-RU"/>
        </a:p>
      </dgm:t>
    </dgm:pt>
    <dgm:pt modelId="{C2FD1287-7C86-4421-9A50-89DD32C46F05}" type="sibTrans" cxnId="{09BD88A0-1609-4441-B67F-6D42E6DAF63B}">
      <dgm:prSet/>
      <dgm:spPr/>
      <dgm:t>
        <a:bodyPr/>
        <a:lstStyle/>
        <a:p>
          <a:endParaRPr lang="ru-RU"/>
        </a:p>
      </dgm:t>
    </dgm:pt>
    <dgm:pt modelId="{54DE3EBE-D9FB-46C6-A63C-A132F7BB7E5D}" type="pres">
      <dgm:prSet presAssocID="{60617EE0-9F0F-45D0-850A-B5B8EB2CE859}" presName="cycle" presStyleCnt="0">
        <dgm:presLayoutVars>
          <dgm:chMax val="1"/>
          <dgm:dir/>
          <dgm:animLvl val="ctr"/>
          <dgm:resizeHandles val="exact"/>
        </dgm:presLayoutVars>
      </dgm:prSet>
      <dgm:spPr/>
      <dgm:t>
        <a:bodyPr/>
        <a:lstStyle/>
        <a:p>
          <a:endParaRPr lang="ru-RU"/>
        </a:p>
      </dgm:t>
    </dgm:pt>
    <dgm:pt modelId="{506CC8FD-2E26-4AE7-B13D-71BBCE420E2C}" type="pres">
      <dgm:prSet presAssocID="{EBF0F4CF-0467-4E98-B8CA-76F41D781906}" presName="centerShape" presStyleLbl="node0" presStyleIdx="0" presStyleCnt="1"/>
      <dgm:spPr/>
      <dgm:t>
        <a:bodyPr/>
        <a:lstStyle/>
        <a:p>
          <a:endParaRPr lang="ru-RU"/>
        </a:p>
      </dgm:t>
    </dgm:pt>
    <dgm:pt modelId="{BD3E845E-4D7C-4CE3-83BC-20831ED88AEC}" type="pres">
      <dgm:prSet presAssocID="{8D551FB1-FF58-4F83-903E-3255390FA4DB}" presName="Name9" presStyleLbl="parChTrans1D2" presStyleIdx="0" presStyleCnt="5"/>
      <dgm:spPr/>
      <dgm:t>
        <a:bodyPr/>
        <a:lstStyle/>
        <a:p>
          <a:endParaRPr lang="ru-RU"/>
        </a:p>
      </dgm:t>
    </dgm:pt>
    <dgm:pt modelId="{A3328905-D93C-40BA-BB5A-1634C5D9AEAB}" type="pres">
      <dgm:prSet presAssocID="{8D551FB1-FF58-4F83-903E-3255390FA4DB}" presName="connTx" presStyleLbl="parChTrans1D2" presStyleIdx="0" presStyleCnt="5"/>
      <dgm:spPr/>
      <dgm:t>
        <a:bodyPr/>
        <a:lstStyle/>
        <a:p>
          <a:endParaRPr lang="ru-RU"/>
        </a:p>
      </dgm:t>
    </dgm:pt>
    <dgm:pt modelId="{19A07A34-1010-48C6-A801-BD8D5D256EA9}" type="pres">
      <dgm:prSet presAssocID="{4019C2EE-49C8-4195-A89B-7537B9CD75C7}" presName="node" presStyleLbl="node1" presStyleIdx="0" presStyleCnt="5">
        <dgm:presLayoutVars>
          <dgm:bulletEnabled val="1"/>
        </dgm:presLayoutVars>
      </dgm:prSet>
      <dgm:spPr/>
      <dgm:t>
        <a:bodyPr/>
        <a:lstStyle/>
        <a:p>
          <a:endParaRPr lang="ru-RU"/>
        </a:p>
      </dgm:t>
    </dgm:pt>
    <dgm:pt modelId="{A40744F3-8F59-4D61-9DF6-A37D24278559}" type="pres">
      <dgm:prSet presAssocID="{CD64D8F1-4C5C-40AC-B354-919B111D0B45}" presName="Name9" presStyleLbl="parChTrans1D2" presStyleIdx="1" presStyleCnt="5"/>
      <dgm:spPr/>
      <dgm:t>
        <a:bodyPr/>
        <a:lstStyle/>
        <a:p>
          <a:endParaRPr lang="ru-RU"/>
        </a:p>
      </dgm:t>
    </dgm:pt>
    <dgm:pt modelId="{370FD676-5D5A-47D9-BA62-6D03BC83E44F}" type="pres">
      <dgm:prSet presAssocID="{CD64D8F1-4C5C-40AC-B354-919B111D0B45}" presName="connTx" presStyleLbl="parChTrans1D2" presStyleIdx="1" presStyleCnt="5"/>
      <dgm:spPr/>
      <dgm:t>
        <a:bodyPr/>
        <a:lstStyle/>
        <a:p>
          <a:endParaRPr lang="ru-RU"/>
        </a:p>
      </dgm:t>
    </dgm:pt>
    <dgm:pt modelId="{16A90822-693B-4AAA-A690-D1B7BBE713D3}" type="pres">
      <dgm:prSet presAssocID="{DB9871E4-98C9-4B1E-8567-1925E1A07472}" presName="node" presStyleLbl="node1" presStyleIdx="1" presStyleCnt="5">
        <dgm:presLayoutVars>
          <dgm:bulletEnabled val="1"/>
        </dgm:presLayoutVars>
      </dgm:prSet>
      <dgm:spPr/>
      <dgm:t>
        <a:bodyPr/>
        <a:lstStyle/>
        <a:p>
          <a:endParaRPr lang="ru-RU"/>
        </a:p>
      </dgm:t>
    </dgm:pt>
    <dgm:pt modelId="{0B2CB517-7DD7-48E1-8259-4393B3E0C3EC}" type="pres">
      <dgm:prSet presAssocID="{D8D2FC05-636E-46EC-BDB2-130CAA7CAD5C}" presName="Name9" presStyleLbl="parChTrans1D2" presStyleIdx="2" presStyleCnt="5"/>
      <dgm:spPr/>
      <dgm:t>
        <a:bodyPr/>
        <a:lstStyle/>
        <a:p>
          <a:endParaRPr lang="ru-RU"/>
        </a:p>
      </dgm:t>
    </dgm:pt>
    <dgm:pt modelId="{775184BA-8D1C-4E64-B481-B4E5F76BAACD}" type="pres">
      <dgm:prSet presAssocID="{D8D2FC05-636E-46EC-BDB2-130CAA7CAD5C}" presName="connTx" presStyleLbl="parChTrans1D2" presStyleIdx="2" presStyleCnt="5"/>
      <dgm:spPr/>
      <dgm:t>
        <a:bodyPr/>
        <a:lstStyle/>
        <a:p>
          <a:endParaRPr lang="ru-RU"/>
        </a:p>
      </dgm:t>
    </dgm:pt>
    <dgm:pt modelId="{8F6D8065-965B-4A4F-B6F8-BDB592D2B4BF}" type="pres">
      <dgm:prSet presAssocID="{8064281F-2167-46CA-B3B1-9F3EDC205B7D}" presName="node" presStyleLbl="node1" presStyleIdx="2" presStyleCnt="5">
        <dgm:presLayoutVars>
          <dgm:bulletEnabled val="1"/>
        </dgm:presLayoutVars>
      </dgm:prSet>
      <dgm:spPr/>
      <dgm:t>
        <a:bodyPr/>
        <a:lstStyle/>
        <a:p>
          <a:endParaRPr lang="ru-RU"/>
        </a:p>
      </dgm:t>
    </dgm:pt>
    <dgm:pt modelId="{9036BBB6-75F0-4F69-9249-B49C871EAD6A}" type="pres">
      <dgm:prSet presAssocID="{178306AB-98F5-4039-9EA0-E2D6CF09B243}" presName="Name9" presStyleLbl="parChTrans1D2" presStyleIdx="3" presStyleCnt="5"/>
      <dgm:spPr/>
      <dgm:t>
        <a:bodyPr/>
        <a:lstStyle/>
        <a:p>
          <a:endParaRPr lang="ru-RU"/>
        </a:p>
      </dgm:t>
    </dgm:pt>
    <dgm:pt modelId="{F72E8894-E9F1-415C-A832-3C5CA474FD2F}" type="pres">
      <dgm:prSet presAssocID="{178306AB-98F5-4039-9EA0-E2D6CF09B243}" presName="connTx" presStyleLbl="parChTrans1D2" presStyleIdx="3" presStyleCnt="5"/>
      <dgm:spPr/>
      <dgm:t>
        <a:bodyPr/>
        <a:lstStyle/>
        <a:p>
          <a:endParaRPr lang="ru-RU"/>
        </a:p>
      </dgm:t>
    </dgm:pt>
    <dgm:pt modelId="{935A1F96-8C6B-4CB8-B151-B31C97F5597D}" type="pres">
      <dgm:prSet presAssocID="{CC326D99-283D-4BE7-96AC-2CB9524CC1D0}" presName="node" presStyleLbl="node1" presStyleIdx="3" presStyleCnt="5">
        <dgm:presLayoutVars>
          <dgm:bulletEnabled val="1"/>
        </dgm:presLayoutVars>
      </dgm:prSet>
      <dgm:spPr/>
      <dgm:t>
        <a:bodyPr/>
        <a:lstStyle/>
        <a:p>
          <a:endParaRPr lang="ru-RU"/>
        </a:p>
      </dgm:t>
    </dgm:pt>
    <dgm:pt modelId="{4DE8A120-1BCB-4D6E-B1F9-4BDCEC7C5779}" type="pres">
      <dgm:prSet presAssocID="{21572320-9837-4012-A7E8-8ACEA02591FF}" presName="Name9" presStyleLbl="parChTrans1D2" presStyleIdx="4" presStyleCnt="5"/>
      <dgm:spPr/>
      <dgm:t>
        <a:bodyPr/>
        <a:lstStyle/>
        <a:p>
          <a:endParaRPr lang="ru-RU"/>
        </a:p>
      </dgm:t>
    </dgm:pt>
    <dgm:pt modelId="{A42DEBA1-64FE-4080-89F8-35427B1E7F4E}" type="pres">
      <dgm:prSet presAssocID="{21572320-9837-4012-A7E8-8ACEA02591FF}" presName="connTx" presStyleLbl="parChTrans1D2" presStyleIdx="4" presStyleCnt="5"/>
      <dgm:spPr/>
      <dgm:t>
        <a:bodyPr/>
        <a:lstStyle/>
        <a:p>
          <a:endParaRPr lang="ru-RU"/>
        </a:p>
      </dgm:t>
    </dgm:pt>
    <dgm:pt modelId="{95A2D75F-3C3F-4653-A5FC-8BF0D4D6EEFE}" type="pres">
      <dgm:prSet presAssocID="{44C2122C-6BF5-4FD0-B2AA-4CAB687DBF7E}" presName="node" presStyleLbl="node1" presStyleIdx="4" presStyleCnt="5">
        <dgm:presLayoutVars>
          <dgm:bulletEnabled val="1"/>
        </dgm:presLayoutVars>
      </dgm:prSet>
      <dgm:spPr/>
      <dgm:t>
        <a:bodyPr/>
        <a:lstStyle/>
        <a:p>
          <a:endParaRPr lang="ru-RU"/>
        </a:p>
      </dgm:t>
    </dgm:pt>
  </dgm:ptLst>
  <dgm:cxnLst>
    <dgm:cxn modelId="{AF37772B-E00D-4D46-930F-18EA92392B1D}" type="presOf" srcId="{21572320-9837-4012-A7E8-8ACEA02591FF}" destId="{A42DEBA1-64FE-4080-89F8-35427B1E7F4E}" srcOrd="1" destOrd="0" presId="urn:microsoft.com/office/officeart/2005/8/layout/radial1"/>
    <dgm:cxn modelId="{41C6FD14-5607-4AD7-B5BF-439952E0A4DE}" type="presOf" srcId="{178306AB-98F5-4039-9EA0-E2D6CF09B243}" destId="{F72E8894-E9F1-415C-A832-3C5CA474FD2F}" srcOrd="1" destOrd="0" presId="urn:microsoft.com/office/officeart/2005/8/layout/radial1"/>
    <dgm:cxn modelId="{59F2AC5A-D9DA-4473-8011-06EBC003FE92}" type="presOf" srcId="{60617EE0-9F0F-45D0-850A-B5B8EB2CE859}" destId="{54DE3EBE-D9FB-46C6-A63C-A132F7BB7E5D}" srcOrd="0" destOrd="0" presId="urn:microsoft.com/office/officeart/2005/8/layout/radial1"/>
    <dgm:cxn modelId="{78EEAA5D-9F42-4EE8-81C5-C96C385EC954}" srcId="{60617EE0-9F0F-45D0-850A-B5B8EB2CE859}" destId="{EBF0F4CF-0467-4E98-B8CA-76F41D781906}" srcOrd="0" destOrd="0" parTransId="{03A49EE8-52F0-486F-8848-7BBDF1D3ED53}" sibTransId="{FE5FBB68-3B25-42FC-A389-1A2C0D42D20B}"/>
    <dgm:cxn modelId="{E079AF72-22B9-44B5-B98E-C405A5765A10}" type="presOf" srcId="{178306AB-98F5-4039-9EA0-E2D6CF09B243}" destId="{9036BBB6-75F0-4F69-9249-B49C871EAD6A}" srcOrd="0" destOrd="0" presId="urn:microsoft.com/office/officeart/2005/8/layout/radial1"/>
    <dgm:cxn modelId="{A54F0BAC-8A62-45B7-AA26-A0282EE512C8}" srcId="{EBF0F4CF-0467-4E98-B8CA-76F41D781906}" destId="{44C2122C-6BF5-4FD0-B2AA-4CAB687DBF7E}" srcOrd="4" destOrd="0" parTransId="{21572320-9837-4012-A7E8-8ACEA02591FF}" sibTransId="{9E1C2A47-86BE-4D07-B4A5-A02A87BF4E76}"/>
    <dgm:cxn modelId="{D4DE32BB-50A3-462D-A863-F3F8B7C1FD53}" type="presOf" srcId="{CD64D8F1-4C5C-40AC-B354-919B111D0B45}" destId="{A40744F3-8F59-4D61-9DF6-A37D24278559}" srcOrd="0" destOrd="0" presId="urn:microsoft.com/office/officeart/2005/8/layout/radial1"/>
    <dgm:cxn modelId="{ABEC7DD5-B00D-4134-8A26-4FCC99149CA9}" srcId="{EBF0F4CF-0467-4E98-B8CA-76F41D781906}" destId="{4019C2EE-49C8-4195-A89B-7537B9CD75C7}" srcOrd="0" destOrd="0" parTransId="{8D551FB1-FF58-4F83-903E-3255390FA4DB}" sibTransId="{0824EDF2-AAE5-4132-9777-5A09F0A814D8}"/>
    <dgm:cxn modelId="{09BD88A0-1609-4441-B67F-6D42E6DAF63B}" srcId="{EBF0F4CF-0467-4E98-B8CA-76F41D781906}" destId="{8064281F-2167-46CA-B3B1-9F3EDC205B7D}" srcOrd="2" destOrd="0" parTransId="{D8D2FC05-636E-46EC-BDB2-130CAA7CAD5C}" sibTransId="{C2FD1287-7C86-4421-9A50-89DD32C46F05}"/>
    <dgm:cxn modelId="{23C9E4F8-4138-4835-BD84-ADB7FD0F2C66}" type="presOf" srcId="{8D551FB1-FF58-4F83-903E-3255390FA4DB}" destId="{BD3E845E-4D7C-4CE3-83BC-20831ED88AEC}" srcOrd="0" destOrd="0" presId="urn:microsoft.com/office/officeart/2005/8/layout/radial1"/>
    <dgm:cxn modelId="{A666541C-0A86-48F1-8ECD-501782C69E17}" srcId="{EBF0F4CF-0467-4E98-B8CA-76F41D781906}" destId="{CC326D99-283D-4BE7-96AC-2CB9524CC1D0}" srcOrd="3" destOrd="0" parTransId="{178306AB-98F5-4039-9EA0-E2D6CF09B243}" sibTransId="{5F90D1A0-6B01-4BDD-A09F-2F5932AF07E2}"/>
    <dgm:cxn modelId="{5B60EF6B-351F-41CE-A0B9-AAA8CEFD8C9A}" type="presOf" srcId="{CC326D99-283D-4BE7-96AC-2CB9524CC1D0}" destId="{935A1F96-8C6B-4CB8-B151-B31C97F5597D}" srcOrd="0" destOrd="0" presId="urn:microsoft.com/office/officeart/2005/8/layout/radial1"/>
    <dgm:cxn modelId="{331D8AC7-87DA-44EB-958B-F49E8AA9D4C7}" type="presOf" srcId="{EBF0F4CF-0467-4E98-B8CA-76F41D781906}" destId="{506CC8FD-2E26-4AE7-B13D-71BBCE420E2C}" srcOrd="0" destOrd="0" presId="urn:microsoft.com/office/officeart/2005/8/layout/radial1"/>
    <dgm:cxn modelId="{38375217-0FD0-4BA1-AB08-0593CCEF7C07}" type="presOf" srcId="{8064281F-2167-46CA-B3B1-9F3EDC205B7D}" destId="{8F6D8065-965B-4A4F-B6F8-BDB592D2B4BF}" srcOrd="0" destOrd="0" presId="urn:microsoft.com/office/officeart/2005/8/layout/radial1"/>
    <dgm:cxn modelId="{31A59F1A-D306-447B-AEAA-2A94E87728DA}" type="presOf" srcId="{CD64D8F1-4C5C-40AC-B354-919B111D0B45}" destId="{370FD676-5D5A-47D9-BA62-6D03BC83E44F}" srcOrd="1" destOrd="0" presId="urn:microsoft.com/office/officeart/2005/8/layout/radial1"/>
    <dgm:cxn modelId="{CE3BB7F9-0DB6-45E7-A5F2-E8E86405B845}" srcId="{EBF0F4CF-0467-4E98-B8CA-76F41D781906}" destId="{DB9871E4-98C9-4B1E-8567-1925E1A07472}" srcOrd="1" destOrd="0" parTransId="{CD64D8F1-4C5C-40AC-B354-919B111D0B45}" sibTransId="{0BA50633-AC16-4C7A-BAC8-ACF96A6E3EA7}"/>
    <dgm:cxn modelId="{AAF98052-D52D-4D35-A3B5-3F8F7E7AC261}" type="presOf" srcId="{21572320-9837-4012-A7E8-8ACEA02591FF}" destId="{4DE8A120-1BCB-4D6E-B1F9-4BDCEC7C5779}" srcOrd="0" destOrd="0" presId="urn:microsoft.com/office/officeart/2005/8/layout/radial1"/>
    <dgm:cxn modelId="{A97B3EBD-960E-4D32-848D-8CD754D6E1D4}" type="presOf" srcId="{D8D2FC05-636E-46EC-BDB2-130CAA7CAD5C}" destId="{775184BA-8D1C-4E64-B481-B4E5F76BAACD}" srcOrd="1" destOrd="0" presId="urn:microsoft.com/office/officeart/2005/8/layout/radial1"/>
    <dgm:cxn modelId="{1B5C6882-6E05-4CAF-88F7-F4AAD5BA8700}" type="presOf" srcId="{DB9871E4-98C9-4B1E-8567-1925E1A07472}" destId="{16A90822-693B-4AAA-A690-D1B7BBE713D3}" srcOrd="0" destOrd="0" presId="urn:microsoft.com/office/officeart/2005/8/layout/radial1"/>
    <dgm:cxn modelId="{B1B70653-1F6C-4184-96B0-1813FD4C6519}" type="presOf" srcId="{4019C2EE-49C8-4195-A89B-7537B9CD75C7}" destId="{19A07A34-1010-48C6-A801-BD8D5D256EA9}" srcOrd="0" destOrd="0" presId="urn:microsoft.com/office/officeart/2005/8/layout/radial1"/>
    <dgm:cxn modelId="{5ED0D6A6-6208-48FF-9B80-53F199C2A4CA}" type="presOf" srcId="{8D551FB1-FF58-4F83-903E-3255390FA4DB}" destId="{A3328905-D93C-40BA-BB5A-1634C5D9AEAB}" srcOrd="1" destOrd="0" presId="urn:microsoft.com/office/officeart/2005/8/layout/radial1"/>
    <dgm:cxn modelId="{820868DB-F5BB-4BBF-86C2-F5F61D72DBA3}" type="presOf" srcId="{D8D2FC05-636E-46EC-BDB2-130CAA7CAD5C}" destId="{0B2CB517-7DD7-48E1-8259-4393B3E0C3EC}" srcOrd="0" destOrd="0" presId="urn:microsoft.com/office/officeart/2005/8/layout/radial1"/>
    <dgm:cxn modelId="{B74EA5E5-B926-4035-ACF4-82FC43A3EFAC}" type="presOf" srcId="{44C2122C-6BF5-4FD0-B2AA-4CAB687DBF7E}" destId="{95A2D75F-3C3F-4653-A5FC-8BF0D4D6EEFE}" srcOrd="0" destOrd="0" presId="urn:microsoft.com/office/officeart/2005/8/layout/radial1"/>
    <dgm:cxn modelId="{DB52C682-0AFF-454E-95F3-9708D30D8C62}" type="presParOf" srcId="{54DE3EBE-D9FB-46C6-A63C-A132F7BB7E5D}" destId="{506CC8FD-2E26-4AE7-B13D-71BBCE420E2C}" srcOrd="0" destOrd="0" presId="urn:microsoft.com/office/officeart/2005/8/layout/radial1"/>
    <dgm:cxn modelId="{2BCF18DF-BE08-49DD-A519-197FC545BA80}" type="presParOf" srcId="{54DE3EBE-D9FB-46C6-A63C-A132F7BB7E5D}" destId="{BD3E845E-4D7C-4CE3-83BC-20831ED88AEC}" srcOrd="1" destOrd="0" presId="urn:microsoft.com/office/officeart/2005/8/layout/radial1"/>
    <dgm:cxn modelId="{DA801878-43F8-4FEF-891E-C3380FCC1BDA}" type="presParOf" srcId="{BD3E845E-4D7C-4CE3-83BC-20831ED88AEC}" destId="{A3328905-D93C-40BA-BB5A-1634C5D9AEAB}" srcOrd="0" destOrd="0" presId="urn:microsoft.com/office/officeart/2005/8/layout/radial1"/>
    <dgm:cxn modelId="{2CDBA1EB-83E0-4636-BCEB-33B92F515EF0}" type="presParOf" srcId="{54DE3EBE-D9FB-46C6-A63C-A132F7BB7E5D}" destId="{19A07A34-1010-48C6-A801-BD8D5D256EA9}" srcOrd="2" destOrd="0" presId="urn:microsoft.com/office/officeart/2005/8/layout/radial1"/>
    <dgm:cxn modelId="{5E878215-90DA-48D9-A3CE-DF912C07A2A1}" type="presParOf" srcId="{54DE3EBE-D9FB-46C6-A63C-A132F7BB7E5D}" destId="{A40744F3-8F59-4D61-9DF6-A37D24278559}" srcOrd="3" destOrd="0" presId="urn:microsoft.com/office/officeart/2005/8/layout/radial1"/>
    <dgm:cxn modelId="{7D55ED31-8665-40D3-ABBC-307818CE2063}" type="presParOf" srcId="{A40744F3-8F59-4D61-9DF6-A37D24278559}" destId="{370FD676-5D5A-47D9-BA62-6D03BC83E44F}" srcOrd="0" destOrd="0" presId="urn:microsoft.com/office/officeart/2005/8/layout/radial1"/>
    <dgm:cxn modelId="{3E4708A5-B508-4E2E-9ECE-D6D74361768F}" type="presParOf" srcId="{54DE3EBE-D9FB-46C6-A63C-A132F7BB7E5D}" destId="{16A90822-693B-4AAA-A690-D1B7BBE713D3}" srcOrd="4" destOrd="0" presId="urn:microsoft.com/office/officeart/2005/8/layout/radial1"/>
    <dgm:cxn modelId="{283BFD01-DC4E-4940-8ECE-B32AB99CFACE}" type="presParOf" srcId="{54DE3EBE-D9FB-46C6-A63C-A132F7BB7E5D}" destId="{0B2CB517-7DD7-48E1-8259-4393B3E0C3EC}" srcOrd="5" destOrd="0" presId="urn:microsoft.com/office/officeart/2005/8/layout/radial1"/>
    <dgm:cxn modelId="{7E3968A0-4FBD-4B66-AD59-DA8FC20E8513}" type="presParOf" srcId="{0B2CB517-7DD7-48E1-8259-4393B3E0C3EC}" destId="{775184BA-8D1C-4E64-B481-B4E5F76BAACD}" srcOrd="0" destOrd="0" presId="urn:microsoft.com/office/officeart/2005/8/layout/radial1"/>
    <dgm:cxn modelId="{70A47E8E-0D57-4AC4-8C45-AF8827C8C5FB}" type="presParOf" srcId="{54DE3EBE-D9FB-46C6-A63C-A132F7BB7E5D}" destId="{8F6D8065-965B-4A4F-B6F8-BDB592D2B4BF}" srcOrd="6" destOrd="0" presId="urn:microsoft.com/office/officeart/2005/8/layout/radial1"/>
    <dgm:cxn modelId="{1FD50209-44CF-4945-A61C-F1EC4FDFC7A9}" type="presParOf" srcId="{54DE3EBE-D9FB-46C6-A63C-A132F7BB7E5D}" destId="{9036BBB6-75F0-4F69-9249-B49C871EAD6A}" srcOrd="7" destOrd="0" presId="urn:microsoft.com/office/officeart/2005/8/layout/radial1"/>
    <dgm:cxn modelId="{7D96ABD8-DCD6-4C32-82A1-19AC75D788DA}" type="presParOf" srcId="{9036BBB6-75F0-4F69-9249-B49C871EAD6A}" destId="{F72E8894-E9F1-415C-A832-3C5CA474FD2F}" srcOrd="0" destOrd="0" presId="urn:microsoft.com/office/officeart/2005/8/layout/radial1"/>
    <dgm:cxn modelId="{ADB2B8DC-4C25-4330-AC88-B882EB4E8929}" type="presParOf" srcId="{54DE3EBE-D9FB-46C6-A63C-A132F7BB7E5D}" destId="{935A1F96-8C6B-4CB8-B151-B31C97F5597D}" srcOrd="8" destOrd="0" presId="urn:microsoft.com/office/officeart/2005/8/layout/radial1"/>
    <dgm:cxn modelId="{8B75F02D-1111-4129-8753-74776A8006DD}" type="presParOf" srcId="{54DE3EBE-D9FB-46C6-A63C-A132F7BB7E5D}" destId="{4DE8A120-1BCB-4D6E-B1F9-4BDCEC7C5779}" srcOrd="9" destOrd="0" presId="urn:microsoft.com/office/officeart/2005/8/layout/radial1"/>
    <dgm:cxn modelId="{CA959A0F-3574-4E7F-921A-968594B4B61E}" type="presParOf" srcId="{4DE8A120-1BCB-4D6E-B1F9-4BDCEC7C5779}" destId="{A42DEBA1-64FE-4080-89F8-35427B1E7F4E}" srcOrd="0" destOrd="0" presId="urn:microsoft.com/office/officeart/2005/8/layout/radial1"/>
    <dgm:cxn modelId="{156BA14D-62F8-489D-85F8-2E710F4E0448}" type="presParOf" srcId="{54DE3EBE-D9FB-46C6-A63C-A132F7BB7E5D}" destId="{95A2D75F-3C3F-4653-A5FC-8BF0D4D6EEFE}"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IaaS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Virtual Machines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2" custScaleX="67300" custScaleY="71871">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1"/>
      <dgm:spPr/>
      <dgm:t>
        <a:bodyPr/>
        <a:lstStyle/>
        <a:p>
          <a:endParaRPr lang="ru-RU"/>
        </a:p>
      </dgm:t>
    </dgm:pt>
    <dgm:pt modelId="{EEF398F6-2EF8-48AB-9AFF-6A7FD5CA2064}" type="pres">
      <dgm:prSet presAssocID="{BC91FB3B-9E6D-4490-8D7F-37F12A92C6D9}" presName="text0" presStyleLbl="node1" presStyleIdx="1" presStyleCnt="2" custScaleX="326918" custScaleY="97633" custRadScaleRad="150256" custRadScaleInc="-331">
        <dgm:presLayoutVars>
          <dgm:bulletEnabled val="1"/>
        </dgm:presLayoutVars>
      </dgm:prSet>
      <dgm:spPr/>
      <dgm:t>
        <a:bodyPr/>
        <a:lstStyle/>
        <a:p>
          <a:endParaRPr lang="ru-RU"/>
        </a:p>
      </dgm:t>
    </dgm:pt>
  </dgm:ptLst>
  <dgm:cxnLst>
    <dgm:cxn modelId="{A1C3788A-9CBD-4238-9560-BF12EBE8E844}" srcId="{318EB9F8-A3B4-4FA7-9997-4937EB56EAEC}" destId="{E401A207-D970-4540-A7D8-1D2DE637C704}" srcOrd="0" destOrd="0" parTransId="{663A62C9-9B3D-48E0-A3FC-618886457E72}" sibTransId="{6DFC798E-040C-44FF-A79A-A674AC8D6016}"/>
    <dgm:cxn modelId="{8B82B00A-C46E-474C-AE4C-74136B391CD8}" type="presOf" srcId="{BC91FB3B-9E6D-4490-8D7F-37F12A92C6D9}" destId="{EEF398F6-2EF8-48AB-9AFF-6A7FD5CA2064}" srcOrd="0" destOrd="0" presId="urn:microsoft.com/office/officeart/2008/layout/RadialCluster"/>
    <dgm:cxn modelId="{E42DE99F-5B53-4D5B-A7E6-421A243F95DE}" type="presOf" srcId="{F8D72010-AF4F-4609-B96E-382ED1A887D9}" destId="{40765CB4-C294-459A-8862-FC5E44F7FB91}"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CB6FF63A-823C-419F-8009-D9424132D561}" type="presOf" srcId="{318EB9F8-A3B4-4FA7-9997-4937EB56EAEC}" destId="{E837BDE3-383E-40B2-A6FC-7B4752AEE84C}" srcOrd="0" destOrd="0" presId="urn:microsoft.com/office/officeart/2008/layout/RadialCluster"/>
    <dgm:cxn modelId="{B7ADB2CE-FDF8-4DDC-9D65-2ADC68906671}" type="presOf" srcId="{E401A207-D970-4540-A7D8-1D2DE637C704}" destId="{25056C25-FD7A-454A-BD80-5797A854A1C9}" srcOrd="0" destOrd="0" presId="urn:microsoft.com/office/officeart/2008/layout/RadialCluster"/>
    <dgm:cxn modelId="{5F162F16-1FE0-4470-B76C-581C013CD6CD}" type="presParOf" srcId="{E837BDE3-383E-40B2-A6FC-7B4752AEE84C}" destId="{5447C531-E157-4A38-8E15-D58CFDE83DDB}" srcOrd="0" destOrd="0" presId="urn:microsoft.com/office/officeart/2008/layout/RadialCluster"/>
    <dgm:cxn modelId="{F8B5FAFF-A42D-4748-89A0-4511B4AECF65}" type="presParOf" srcId="{5447C531-E157-4A38-8E15-D58CFDE83DDB}" destId="{25056C25-FD7A-454A-BD80-5797A854A1C9}" srcOrd="0" destOrd="0" presId="urn:microsoft.com/office/officeart/2008/layout/RadialCluster"/>
    <dgm:cxn modelId="{8C3E873C-47C9-4B9E-92E7-6C52C3F0BF20}" type="presParOf" srcId="{5447C531-E157-4A38-8E15-D58CFDE83DDB}" destId="{40765CB4-C294-459A-8862-FC5E44F7FB91}" srcOrd="1" destOrd="0" presId="urn:microsoft.com/office/officeart/2008/layout/RadialCluster"/>
    <dgm:cxn modelId="{63D3F330-4BFB-4B0B-9D9B-FF4BFC56457D}" type="presParOf" srcId="{5447C531-E157-4A38-8E15-D58CFDE83DDB}" destId="{EEF398F6-2EF8-48AB-9AFF-6A7FD5CA2064}" srcOrd="2" destOrd="0" presId="urn:microsoft.com/office/officeart/2008/layout/RadialCluster"/>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EB9F8-A3B4-4FA7-9997-4937EB56EAE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ru-RU"/>
        </a:p>
      </dgm:t>
    </dgm:pt>
    <dgm:pt modelId="{E401A207-D970-4540-A7D8-1D2DE637C704}">
      <dgm:prSet phldrT="[Text]"/>
      <dgm:spPr>
        <a:solidFill>
          <a:schemeClr val="bg1">
            <a:lumMod val="95000"/>
          </a:schemeClr>
        </a:solidFill>
        <a:ln>
          <a:solidFill>
            <a:srgbClr val="92D050"/>
          </a:solidFill>
        </a:ln>
      </dgm:spPr>
      <dgm:t>
        <a:bodyPr/>
        <a:lstStyle/>
        <a:p>
          <a:r>
            <a:rPr lang="en-US" dirty="0" err="1" smtClean="0">
              <a:ln>
                <a:noFill/>
              </a:ln>
              <a:solidFill>
                <a:srgbClr val="92D050"/>
              </a:solidFill>
            </a:rPr>
            <a:t>PaaS</a:t>
          </a:r>
          <a:endParaRPr lang="ru-RU" dirty="0">
            <a:ln>
              <a:noFill/>
            </a:ln>
            <a:solidFill>
              <a:srgbClr val="92D050"/>
            </a:solidFill>
          </a:endParaRPr>
        </a:p>
      </dgm:t>
    </dgm:pt>
    <dgm:pt modelId="{663A62C9-9B3D-48E0-A3FC-618886457E72}" type="parTrans" cxnId="{A1C3788A-9CBD-4238-9560-BF12EBE8E844}">
      <dgm:prSet/>
      <dgm:spPr/>
      <dgm:t>
        <a:bodyPr/>
        <a:lstStyle/>
        <a:p>
          <a:endParaRPr lang="ru-RU"/>
        </a:p>
      </dgm:t>
    </dgm:pt>
    <dgm:pt modelId="{6DFC798E-040C-44FF-A79A-A674AC8D6016}" type="sibTrans" cxnId="{A1C3788A-9CBD-4238-9560-BF12EBE8E844}">
      <dgm:prSet/>
      <dgm:spPr/>
      <dgm:t>
        <a:bodyPr/>
        <a:lstStyle/>
        <a:p>
          <a:endParaRPr lang="ru-RU"/>
        </a:p>
      </dgm:t>
    </dgm:pt>
    <dgm:pt modelId="{BC91FB3B-9E6D-4490-8D7F-37F12A92C6D9}">
      <dgm:prSet phldrT="[Text]"/>
      <dgm:spPr>
        <a:solidFill>
          <a:schemeClr val="bg1">
            <a:lumMod val="95000"/>
          </a:schemeClr>
        </a:solidFill>
        <a:ln>
          <a:solidFill>
            <a:srgbClr val="00B0F0"/>
          </a:solidFill>
        </a:ln>
      </dgm:spPr>
      <dgm:t>
        <a:bodyPr lIns="540000"/>
        <a:lstStyle/>
        <a:p>
          <a:r>
            <a:rPr lang="en-US" b="0" i="0" dirty="0" smtClean="0">
              <a:solidFill>
                <a:srgbClr val="00B0F0"/>
              </a:solidFill>
            </a:rPr>
            <a:t>Cloud Services</a:t>
          </a:r>
          <a:endParaRPr lang="ru-RU" dirty="0">
            <a:solidFill>
              <a:srgbClr val="00B0F0"/>
            </a:solidFill>
          </a:endParaRPr>
        </a:p>
      </dgm:t>
    </dgm:pt>
    <dgm:pt modelId="{F8D72010-AF4F-4609-B96E-382ED1A887D9}" type="parTrans" cxnId="{77898682-AD47-4C39-BED4-382247C57201}">
      <dgm:prSet/>
      <dgm:spPr>
        <a:ln>
          <a:solidFill>
            <a:srgbClr val="00B0F0"/>
          </a:solidFill>
        </a:ln>
      </dgm:spPr>
      <dgm:t>
        <a:bodyPr/>
        <a:lstStyle/>
        <a:p>
          <a:endParaRPr lang="ru-RU"/>
        </a:p>
      </dgm:t>
    </dgm:pt>
    <dgm:pt modelId="{3CC6E0B8-30FE-4DB7-8D41-188B3F12396F}" type="sibTrans" cxnId="{77898682-AD47-4C39-BED4-382247C57201}">
      <dgm:prSet/>
      <dgm:spPr/>
      <dgm:t>
        <a:bodyPr/>
        <a:lstStyle/>
        <a:p>
          <a:endParaRPr lang="ru-RU"/>
        </a:p>
      </dgm:t>
    </dgm:pt>
    <dgm:pt modelId="{A9FF98FB-0436-4A21-80D5-98984A5D7DEF}">
      <dgm:prSet phldrT="[Text]"/>
      <dgm:spPr>
        <a:solidFill>
          <a:schemeClr val="bg1">
            <a:lumMod val="95000"/>
          </a:schemeClr>
        </a:solidFill>
        <a:ln>
          <a:solidFill>
            <a:srgbClr val="00B0F0"/>
          </a:solidFill>
        </a:ln>
      </dgm:spPr>
      <dgm:t>
        <a:bodyPr lIns="540000"/>
        <a:lstStyle/>
        <a:p>
          <a:r>
            <a:rPr lang="en-US" dirty="0" smtClean="0">
              <a:solidFill>
                <a:srgbClr val="00B0F0"/>
              </a:solidFill>
            </a:rPr>
            <a:t>SQL Azure</a:t>
          </a:r>
          <a:endParaRPr lang="ru-RU" dirty="0">
            <a:solidFill>
              <a:srgbClr val="00B0F0"/>
            </a:solidFill>
          </a:endParaRPr>
        </a:p>
      </dgm:t>
    </dgm:pt>
    <dgm:pt modelId="{05A1D239-F76C-4AA9-8EA9-A08CC38D9BA0}" type="parTrans" cxnId="{279C05B0-2D5E-40CC-9709-C1D072108E82}">
      <dgm:prSet/>
      <dgm:spPr/>
      <dgm:t>
        <a:bodyPr/>
        <a:lstStyle/>
        <a:p>
          <a:endParaRPr lang="ru-RU"/>
        </a:p>
      </dgm:t>
    </dgm:pt>
    <dgm:pt modelId="{5DE94A68-8D64-45D1-BB2E-C9728AF24C55}" type="sibTrans" cxnId="{279C05B0-2D5E-40CC-9709-C1D072108E82}">
      <dgm:prSet/>
      <dgm:spPr/>
      <dgm:t>
        <a:bodyPr/>
        <a:lstStyle/>
        <a:p>
          <a:endParaRPr lang="ru-RU"/>
        </a:p>
      </dgm:t>
    </dgm:pt>
    <dgm:pt modelId="{CF41F630-8275-45B3-9FEF-10BF54F25AE4}">
      <dgm:prSet phldrT="[Text]"/>
      <dgm:spPr>
        <a:solidFill>
          <a:schemeClr val="bg1">
            <a:lumMod val="95000"/>
          </a:schemeClr>
        </a:solidFill>
        <a:ln>
          <a:solidFill>
            <a:srgbClr val="00B0F0"/>
          </a:solidFill>
        </a:ln>
      </dgm:spPr>
      <dgm:t>
        <a:bodyPr lIns="540000"/>
        <a:lstStyle/>
        <a:p>
          <a:r>
            <a:rPr lang="en-US" dirty="0" smtClean="0">
              <a:solidFill>
                <a:srgbClr val="00B0F0"/>
              </a:solidFill>
            </a:rPr>
            <a:t>Storage Tables</a:t>
          </a:r>
          <a:endParaRPr lang="ru-RU" dirty="0">
            <a:solidFill>
              <a:srgbClr val="00B0F0"/>
            </a:solidFill>
          </a:endParaRPr>
        </a:p>
      </dgm:t>
    </dgm:pt>
    <dgm:pt modelId="{5D132AE9-BFD6-4DFD-8F8E-F3F27B48509E}" type="parTrans" cxnId="{CCE361DE-2928-429E-AB70-57B21A35219B}">
      <dgm:prSet/>
      <dgm:spPr/>
      <dgm:t>
        <a:bodyPr/>
        <a:lstStyle/>
        <a:p>
          <a:endParaRPr lang="ru-RU"/>
        </a:p>
      </dgm:t>
    </dgm:pt>
    <dgm:pt modelId="{291DC6B3-14F8-4F12-8666-49622576D9A8}" type="sibTrans" cxnId="{CCE361DE-2928-429E-AB70-57B21A35219B}">
      <dgm:prSet/>
      <dgm:spPr/>
      <dgm:t>
        <a:bodyPr/>
        <a:lstStyle/>
        <a:p>
          <a:endParaRPr lang="ru-RU"/>
        </a:p>
      </dgm:t>
    </dgm:pt>
    <dgm:pt modelId="{0D4F7F9C-13D9-41A2-91CB-B4D407DADAF8}">
      <dgm:prSet phldrT="[Text]"/>
      <dgm:spPr>
        <a:solidFill>
          <a:schemeClr val="bg1">
            <a:lumMod val="95000"/>
          </a:schemeClr>
        </a:solidFill>
        <a:ln>
          <a:solidFill>
            <a:srgbClr val="00B0F0"/>
          </a:solidFill>
        </a:ln>
      </dgm:spPr>
      <dgm:t>
        <a:bodyPr lIns="540000"/>
        <a:lstStyle/>
        <a:p>
          <a:r>
            <a:rPr lang="en-US" smtClean="0">
              <a:solidFill>
                <a:srgbClr val="00B0F0"/>
              </a:solidFill>
            </a:rPr>
            <a:t>Storage Blobs</a:t>
          </a:r>
          <a:endParaRPr lang="ru-RU" dirty="0">
            <a:solidFill>
              <a:srgbClr val="00B0F0"/>
            </a:solidFill>
          </a:endParaRPr>
        </a:p>
      </dgm:t>
    </dgm:pt>
    <dgm:pt modelId="{83B42D9E-3208-40EF-AAE4-CB6E64E6D62B}" type="parTrans" cxnId="{2F9DCFCF-C18A-41E9-8264-E58546E4B16D}">
      <dgm:prSet/>
      <dgm:spPr/>
      <dgm:t>
        <a:bodyPr/>
        <a:lstStyle/>
        <a:p>
          <a:endParaRPr lang="ru-RU"/>
        </a:p>
      </dgm:t>
    </dgm:pt>
    <dgm:pt modelId="{5EEB8A6E-CD40-4753-8AA2-95A630726355}" type="sibTrans" cxnId="{2F9DCFCF-C18A-41E9-8264-E58546E4B16D}">
      <dgm:prSet/>
      <dgm:spPr/>
      <dgm:t>
        <a:bodyPr/>
        <a:lstStyle/>
        <a:p>
          <a:endParaRPr lang="ru-RU"/>
        </a:p>
      </dgm:t>
    </dgm:pt>
    <dgm:pt modelId="{AC60270B-F362-40C4-97D1-E1A84BF4B45A}">
      <dgm:prSet phldrT="[Text]"/>
      <dgm:spPr>
        <a:solidFill>
          <a:schemeClr val="bg1">
            <a:lumMod val="95000"/>
          </a:schemeClr>
        </a:solidFill>
        <a:ln>
          <a:solidFill>
            <a:srgbClr val="00B0F0"/>
          </a:solidFill>
        </a:ln>
      </dgm:spPr>
      <dgm:t>
        <a:bodyPr lIns="540000"/>
        <a:lstStyle/>
        <a:p>
          <a:r>
            <a:rPr lang="en-US" dirty="0" smtClean="0">
              <a:solidFill>
                <a:srgbClr val="00B0F0"/>
              </a:solidFill>
            </a:rPr>
            <a:t>Cache</a:t>
          </a:r>
          <a:endParaRPr lang="ru-RU" dirty="0">
            <a:solidFill>
              <a:srgbClr val="00B0F0"/>
            </a:solidFill>
          </a:endParaRPr>
        </a:p>
      </dgm:t>
    </dgm:pt>
    <dgm:pt modelId="{42DCC650-07B4-461A-A31D-B44E3DB7B2BF}" type="parTrans" cxnId="{F8CDD2DD-0DEB-4509-9E88-676DE16F8762}">
      <dgm:prSet/>
      <dgm:spPr/>
      <dgm:t>
        <a:bodyPr/>
        <a:lstStyle/>
        <a:p>
          <a:endParaRPr lang="ru-RU"/>
        </a:p>
      </dgm:t>
    </dgm:pt>
    <dgm:pt modelId="{095C1DE9-B510-40D6-9D58-5E4856D127C0}" type="sibTrans" cxnId="{F8CDD2DD-0DEB-4509-9E88-676DE16F8762}">
      <dgm:prSet/>
      <dgm:spPr/>
      <dgm:t>
        <a:bodyPr/>
        <a:lstStyle/>
        <a:p>
          <a:endParaRPr lang="ru-RU"/>
        </a:p>
      </dgm:t>
    </dgm:pt>
    <dgm:pt modelId="{D723C67C-B8EF-4E8B-B78C-64AF01B8DE70}">
      <dgm:prSet phldrT="[Text]"/>
      <dgm:spPr>
        <a:solidFill>
          <a:schemeClr val="bg1">
            <a:lumMod val="95000"/>
          </a:schemeClr>
        </a:solidFill>
        <a:ln>
          <a:solidFill>
            <a:srgbClr val="00B0F0"/>
          </a:solidFill>
        </a:ln>
      </dgm:spPr>
      <dgm:t>
        <a:bodyPr lIns="540000"/>
        <a:lstStyle/>
        <a:p>
          <a:r>
            <a:rPr lang="en-US" dirty="0" smtClean="0">
              <a:solidFill>
                <a:srgbClr val="00B0F0"/>
              </a:solidFill>
            </a:rPr>
            <a:t>Traffic Manager</a:t>
          </a:r>
          <a:endParaRPr lang="ru-RU" dirty="0">
            <a:solidFill>
              <a:srgbClr val="00B0F0"/>
            </a:solidFill>
          </a:endParaRPr>
        </a:p>
      </dgm:t>
    </dgm:pt>
    <dgm:pt modelId="{77DD9FCF-F762-4496-9A8D-0297AD5F5C6E}" type="parTrans" cxnId="{A7AC07FA-961F-4A3B-BFB2-41BD6F5A606C}">
      <dgm:prSet/>
      <dgm:spPr/>
      <dgm:t>
        <a:bodyPr/>
        <a:lstStyle/>
        <a:p>
          <a:endParaRPr lang="ru-RU"/>
        </a:p>
      </dgm:t>
    </dgm:pt>
    <dgm:pt modelId="{90FC3906-7AE3-4445-991E-A7C29D6065A8}" type="sibTrans" cxnId="{A7AC07FA-961F-4A3B-BFB2-41BD6F5A606C}">
      <dgm:prSet/>
      <dgm:spPr/>
      <dgm:t>
        <a:bodyPr/>
        <a:lstStyle/>
        <a:p>
          <a:endParaRPr lang="ru-RU"/>
        </a:p>
      </dgm:t>
    </dgm:pt>
    <dgm:pt modelId="{1CA18002-A7AB-4BC8-AE26-63D7D0F48C28}">
      <dgm:prSet phldrT="[Text]"/>
      <dgm:spPr>
        <a:solidFill>
          <a:schemeClr val="bg1">
            <a:lumMod val="95000"/>
          </a:schemeClr>
        </a:solidFill>
        <a:ln>
          <a:solidFill>
            <a:srgbClr val="00B0F0"/>
          </a:solidFill>
        </a:ln>
      </dgm:spPr>
      <dgm:t>
        <a:bodyPr lIns="540000"/>
        <a:lstStyle/>
        <a:p>
          <a:r>
            <a:rPr lang="en-US" dirty="0" smtClean="0">
              <a:solidFill>
                <a:srgbClr val="00B0F0"/>
              </a:solidFill>
            </a:rPr>
            <a:t>Mobile Services</a:t>
          </a:r>
          <a:endParaRPr lang="ru-RU" dirty="0">
            <a:solidFill>
              <a:srgbClr val="00B0F0"/>
            </a:solidFill>
          </a:endParaRPr>
        </a:p>
      </dgm:t>
    </dgm:pt>
    <dgm:pt modelId="{18E082D3-F577-430B-B63B-4243F4D0AC5A}" type="parTrans" cxnId="{A4372AFD-2B5E-45AF-B11D-D616597ECEB9}">
      <dgm:prSet/>
      <dgm:spPr/>
      <dgm:t>
        <a:bodyPr/>
        <a:lstStyle/>
        <a:p>
          <a:endParaRPr lang="ru-RU"/>
        </a:p>
      </dgm:t>
    </dgm:pt>
    <dgm:pt modelId="{FEC48B37-1B20-44C4-AD3A-D6C64A0B8D8A}" type="sibTrans" cxnId="{A4372AFD-2B5E-45AF-B11D-D616597ECEB9}">
      <dgm:prSet/>
      <dgm:spPr/>
      <dgm:t>
        <a:bodyPr/>
        <a:lstStyle/>
        <a:p>
          <a:endParaRPr lang="ru-RU"/>
        </a:p>
      </dgm:t>
    </dgm:pt>
    <dgm:pt modelId="{E837BDE3-383E-40B2-A6FC-7B4752AEE84C}" type="pres">
      <dgm:prSet presAssocID="{318EB9F8-A3B4-4FA7-9997-4937EB56EAEC}" presName="Name0" presStyleCnt="0">
        <dgm:presLayoutVars>
          <dgm:chMax val="1"/>
          <dgm:chPref val="1"/>
          <dgm:dir/>
          <dgm:animOne val="branch"/>
          <dgm:animLvl val="lvl"/>
        </dgm:presLayoutVars>
      </dgm:prSet>
      <dgm:spPr/>
      <dgm:t>
        <a:bodyPr/>
        <a:lstStyle/>
        <a:p>
          <a:endParaRPr lang="ru-RU"/>
        </a:p>
      </dgm:t>
    </dgm:pt>
    <dgm:pt modelId="{5447C531-E157-4A38-8E15-D58CFDE83DDB}" type="pres">
      <dgm:prSet presAssocID="{E401A207-D970-4540-A7D8-1D2DE637C704}" presName="singleCycle" presStyleCnt="0"/>
      <dgm:spPr/>
    </dgm:pt>
    <dgm:pt modelId="{25056C25-FD7A-454A-BD80-5797A854A1C9}" type="pres">
      <dgm:prSet presAssocID="{E401A207-D970-4540-A7D8-1D2DE637C704}" presName="singleCenter" presStyleLbl="node1" presStyleIdx="0" presStyleCnt="8" custScaleX="67300" custScaleY="71871" custLinFactNeighborY="5236">
        <dgm:presLayoutVars>
          <dgm:chMax val="7"/>
          <dgm:chPref val="7"/>
        </dgm:presLayoutVars>
      </dgm:prSet>
      <dgm:spPr/>
      <dgm:t>
        <a:bodyPr/>
        <a:lstStyle/>
        <a:p>
          <a:endParaRPr lang="ru-RU"/>
        </a:p>
      </dgm:t>
    </dgm:pt>
    <dgm:pt modelId="{40765CB4-C294-459A-8862-FC5E44F7FB91}" type="pres">
      <dgm:prSet presAssocID="{F8D72010-AF4F-4609-B96E-382ED1A887D9}" presName="Name56" presStyleLbl="parChTrans1D2" presStyleIdx="0" presStyleCnt="7"/>
      <dgm:spPr/>
      <dgm:t>
        <a:bodyPr/>
        <a:lstStyle/>
        <a:p>
          <a:endParaRPr lang="ru-RU"/>
        </a:p>
      </dgm:t>
    </dgm:pt>
    <dgm:pt modelId="{EEF398F6-2EF8-48AB-9AFF-6A7FD5CA2064}" type="pres">
      <dgm:prSet presAssocID="{BC91FB3B-9E6D-4490-8D7F-37F12A92C6D9}" presName="text0" presStyleLbl="node1" presStyleIdx="1" presStyleCnt="8" custScaleX="326918" custScaleY="97633" custRadScaleRad="124342" custRadScaleInc="162869">
        <dgm:presLayoutVars>
          <dgm:bulletEnabled val="1"/>
        </dgm:presLayoutVars>
      </dgm:prSet>
      <dgm:spPr/>
      <dgm:t>
        <a:bodyPr/>
        <a:lstStyle/>
        <a:p>
          <a:endParaRPr lang="ru-RU"/>
        </a:p>
      </dgm:t>
    </dgm:pt>
    <dgm:pt modelId="{4B76F172-835F-47AA-A859-8A899CEE2510}" type="pres">
      <dgm:prSet presAssocID="{05A1D239-F76C-4AA9-8EA9-A08CC38D9BA0}" presName="Name56" presStyleLbl="parChTrans1D2" presStyleIdx="1" presStyleCnt="7"/>
      <dgm:spPr/>
      <dgm:t>
        <a:bodyPr/>
        <a:lstStyle/>
        <a:p>
          <a:endParaRPr lang="ru-RU"/>
        </a:p>
      </dgm:t>
    </dgm:pt>
    <dgm:pt modelId="{2C989446-76CB-491D-A9E5-90C479CC1EB6}" type="pres">
      <dgm:prSet presAssocID="{A9FF98FB-0436-4A21-80D5-98984A5D7DEF}" presName="text0" presStyleLbl="node1" presStyleIdx="2" presStyleCnt="8" custScaleX="326918" custScaleY="97633" custRadScaleRad="157733" custRadScaleInc="99399">
        <dgm:presLayoutVars>
          <dgm:bulletEnabled val="1"/>
        </dgm:presLayoutVars>
      </dgm:prSet>
      <dgm:spPr/>
      <dgm:t>
        <a:bodyPr/>
        <a:lstStyle/>
        <a:p>
          <a:endParaRPr lang="ru-RU"/>
        </a:p>
      </dgm:t>
    </dgm:pt>
    <dgm:pt modelId="{A1A7F2F7-8724-4320-8D3E-13A495501B45}" type="pres">
      <dgm:prSet presAssocID="{5D132AE9-BFD6-4DFD-8F8E-F3F27B48509E}" presName="Name56" presStyleLbl="parChTrans1D2" presStyleIdx="2" presStyleCnt="7"/>
      <dgm:spPr/>
      <dgm:t>
        <a:bodyPr/>
        <a:lstStyle/>
        <a:p>
          <a:endParaRPr lang="ru-RU"/>
        </a:p>
      </dgm:t>
    </dgm:pt>
    <dgm:pt modelId="{1C652A63-4612-4140-A184-53A0A081C97B}" type="pres">
      <dgm:prSet presAssocID="{CF41F630-8275-45B3-9FEF-10BF54F25AE4}" presName="text0" presStyleLbl="node1" presStyleIdx="3" presStyleCnt="8" custScaleX="326918" custScaleY="97633" custRadScaleRad="155255" custRadScaleInc="-18266">
        <dgm:presLayoutVars>
          <dgm:bulletEnabled val="1"/>
        </dgm:presLayoutVars>
      </dgm:prSet>
      <dgm:spPr/>
      <dgm:t>
        <a:bodyPr/>
        <a:lstStyle/>
        <a:p>
          <a:endParaRPr lang="ru-RU"/>
        </a:p>
      </dgm:t>
    </dgm:pt>
    <dgm:pt modelId="{5727BF42-537E-40D5-B281-429A4AA75037}" type="pres">
      <dgm:prSet presAssocID="{42DCC650-07B4-461A-A31D-B44E3DB7B2BF}" presName="Name56" presStyleLbl="parChTrans1D2" presStyleIdx="3" presStyleCnt="7"/>
      <dgm:spPr/>
      <dgm:t>
        <a:bodyPr/>
        <a:lstStyle/>
        <a:p>
          <a:endParaRPr lang="ru-RU"/>
        </a:p>
      </dgm:t>
    </dgm:pt>
    <dgm:pt modelId="{06CB251D-7874-46F5-B434-DFA2F5371EDF}" type="pres">
      <dgm:prSet presAssocID="{AC60270B-F362-40C4-97D1-E1A84BF4B45A}" presName="text0" presStyleLbl="node1" presStyleIdx="4" presStyleCnt="8" custScaleX="326918" custScaleY="97633" custRadScaleRad="125776" custRadScaleInc="-97346">
        <dgm:presLayoutVars>
          <dgm:bulletEnabled val="1"/>
        </dgm:presLayoutVars>
      </dgm:prSet>
      <dgm:spPr/>
      <dgm:t>
        <a:bodyPr/>
        <a:lstStyle/>
        <a:p>
          <a:endParaRPr lang="ru-RU"/>
        </a:p>
      </dgm:t>
    </dgm:pt>
    <dgm:pt modelId="{C09D1272-4CF0-4360-A709-F658F12539F1}" type="pres">
      <dgm:prSet presAssocID="{18E082D3-F577-430B-B63B-4243F4D0AC5A}" presName="Name56" presStyleLbl="parChTrans1D2" presStyleIdx="4" presStyleCnt="7"/>
      <dgm:spPr/>
      <dgm:t>
        <a:bodyPr/>
        <a:lstStyle/>
        <a:p>
          <a:endParaRPr lang="ru-RU"/>
        </a:p>
      </dgm:t>
    </dgm:pt>
    <dgm:pt modelId="{905EE044-8A93-48F4-B923-0A245442EAF2}" type="pres">
      <dgm:prSet presAssocID="{1CA18002-A7AB-4BC8-AE26-63D7D0F48C28}" presName="text0" presStyleLbl="node1" presStyleIdx="5" presStyleCnt="8" custScaleX="326918" custScaleY="97633" custRadScaleRad="114593" custRadScaleInc="78934">
        <dgm:presLayoutVars>
          <dgm:bulletEnabled val="1"/>
        </dgm:presLayoutVars>
      </dgm:prSet>
      <dgm:spPr/>
      <dgm:t>
        <a:bodyPr/>
        <a:lstStyle/>
        <a:p>
          <a:endParaRPr lang="ru-RU"/>
        </a:p>
      </dgm:t>
    </dgm:pt>
    <dgm:pt modelId="{92DF3097-6005-46D4-90E5-653438AEDECF}" type="pres">
      <dgm:prSet presAssocID="{77DD9FCF-F762-4496-9A8D-0297AD5F5C6E}" presName="Name56" presStyleLbl="parChTrans1D2" presStyleIdx="5" presStyleCnt="7"/>
      <dgm:spPr/>
      <dgm:t>
        <a:bodyPr/>
        <a:lstStyle/>
        <a:p>
          <a:endParaRPr lang="ru-RU"/>
        </a:p>
      </dgm:t>
    </dgm:pt>
    <dgm:pt modelId="{42C5E428-457C-4D2D-B9F7-8D88B989BAC4}" type="pres">
      <dgm:prSet presAssocID="{D723C67C-B8EF-4E8B-B78C-64AF01B8DE70}" presName="text0" presStyleLbl="node1" presStyleIdx="6" presStyleCnt="8" custScaleX="326918" custScaleY="97633" custRadScaleRad="132975" custRadScaleInc="61296">
        <dgm:presLayoutVars>
          <dgm:bulletEnabled val="1"/>
        </dgm:presLayoutVars>
      </dgm:prSet>
      <dgm:spPr/>
      <dgm:t>
        <a:bodyPr/>
        <a:lstStyle/>
        <a:p>
          <a:endParaRPr lang="ru-RU"/>
        </a:p>
      </dgm:t>
    </dgm:pt>
    <dgm:pt modelId="{952B87BD-0B07-49BA-9E5C-A2E5FB19EB83}" type="pres">
      <dgm:prSet presAssocID="{83B42D9E-3208-40EF-AAE4-CB6E64E6D62B}" presName="Name56" presStyleLbl="parChTrans1D2" presStyleIdx="6" presStyleCnt="7"/>
      <dgm:spPr/>
      <dgm:t>
        <a:bodyPr/>
        <a:lstStyle/>
        <a:p>
          <a:endParaRPr lang="ru-RU"/>
        </a:p>
      </dgm:t>
    </dgm:pt>
    <dgm:pt modelId="{A1DBB35B-359C-44C1-948D-F0C4AB873D98}" type="pres">
      <dgm:prSet presAssocID="{0D4F7F9C-13D9-41A2-91CB-B4D407DADAF8}" presName="text0" presStyleLbl="node1" presStyleIdx="7" presStyleCnt="8" custScaleX="326918" custScaleY="97633" custRadScaleRad="136034" custRadScaleInc="16779">
        <dgm:presLayoutVars>
          <dgm:bulletEnabled val="1"/>
        </dgm:presLayoutVars>
      </dgm:prSet>
      <dgm:spPr/>
      <dgm:t>
        <a:bodyPr/>
        <a:lstStyle/>
        <a:p>
          <a:endParaRPr lang="ru-RU"/>
        </a:p>
      </dgm:t>
    </dgm:pt>
  </dgm:ptLst>
  <dgm:cxnLst>
    <dgm:cxn modelId="{2F9DCFCF-C18A-41E9-8264-E58546E4B16D}" srcId="{E401A207-D970-4540-A7D8-1D2DE637C704}" destId="{0D4F7F9C-13D9-41A2-91CB-B4D407DADAF8}" srcOrd="6" destOrd="0" parTransId="{83B42D9E-3208-40EF-AAE4-CB6E64E6D62B}" sibTransId="{5EEB8A6E-CD40-4753-8AA2-95A630726355}"/>
    <dgm:cxn modelId="{279C05B0-2D5E-40CC-9709-C1D072108E82}" srcId="{E401A207-D970-4540-A7D8-1D2DE637C704}" destId="{A9FF98FB-0436-4A21-80D5-98984A5D7DEF}" srcOrd="1" destOrd="0" parTransId="{05A1D239-F76C-4AA9-8EA9-A08CC38D9BA0}" sibTransId="{5DE94A68-8D64-45D1-BB2E-C9728AF24C55}"/>
    <dgm:cxn modelId="{17F4E6E9-DDDC-4561-90AF-16E41CAD3033}" type="presOf" srcId="{F8D72010-AF4F-4609-B96E-382ED1A887D9}" destId="{40765CB4-C294-459A-8862-FC5E44F7FB91}" srcOrd="0" destOrd="0" presId="urn:microsoft.com/office/officeart/2008/layout/RadialCluster"/>
    <dgm:cxn modelId="{6552DC18-931C-4497-AADD-0A6587632EC6}" type="presOf" srcId="{CF41F630-8275-45B3-9FEF-10BF54F25AE4}" destId="{1C652A63-4612-4140-A184-53A0A081C97B}" srcOrd="0" destOrd="0" presId="urn:microsoft.com/office/officeart/2008/layout/RadialCluster"/>
    <dgm:cxn modelId="{4676341D-6B07-4E45-8B63-B6C9B6990978}" type="presOf" srcId="{5D132AE9-BFD6-4DFD-8F8E-F3F27B48509E}" destId="{A1A7F2F7-8724-4320-8D3E-13A495501B45}" srcOrd="0" destOrd="0" presId="urn:microsoft.com/office/officeart/2008/layout/RadialCluster"/>
    <dgm:cxn modelId="{C46356EC-54D5-4F07-8EA4-A09203F080E6}" type="presOf" srcId="{83B42D9E-3208-40EF-AAE4-CB6E64E6D62B}" destId="{952B87BD-0B07-49BA-9E5C-A2E5FB19EB83}" srcOrd="0" destOrd="0" presId="urn:microsoft.com/office/officeart/2008/layout/RadialCluster"/>
    <dgm:cxn modelId="{F8CDD2DD-0DEB-4509-9E88-676DE16F8762}" srcId="{E401A207-D970-4540-A7D8-1D2DE637C704}" destId="{AC60270B-F362-40C4-97D1-E1A84BF4B45A}" srcOrd="3" destOrd="0" parTransId="{42DCC650-07B4-461A-A31D-B44E3DB7B2BF}" sibTransId="{095C1DE9-B510-40D6-9D58-5E4856D127C0}"/>
    <dgm:cxn modelId="{D0EE78BF-2C75-443C-9808-23529C6CC063}" type="presOf" srcId="{AC60270B-F362-40C4-97D1-E1A84BF4B45A}" destId="{06CB251D-7874-46F5-B434-DFA2F5371EDF}" srcOrd="0" destOrd="0" presId="urn:microsoft.com/office/officeart/2008/layout/RadialCluster"/>
    <dgm:cxn modelId="{56E9BCBD-5679-4938-AA1F-2B2A42138BB3}" type="presOf" srcId="{42DCC650-07B4-461A-A31D-B44E3DB7B2BF}" destId="{5727BF42-537E-40D5-B281-429A4AA75037}" srcOrd="0" destOrd="0" presId="urn:microsoft.com/office/officeart/2008/layout/RadialCluster"/>
    <dgm:cxn modelId="{77898682-AD47-4C39-BED4-382247C57201}" srcId="{E401A207-D970-4540-A7D8-1D2DE637C704}" destId="{BC91FB3B-9E6D-4490-8D7F-37F12A92C6D9}" srcOrd="0" destOrd="0" parTransId="{F8D72010-AF4F-4609-B96E-382ED1A887D9}" sibTransId="{3CC6E0B8-30FE-4DB7-8D41-188B3F12396F}"/>
    <dgm:cxn modelId="{249D4A28-054C-4E9B-AA08-FE5A0024A087}" type="presOf" srcId="{E401A207-D970-4540-A7D8-1D2DE637C704}" destId="{25056C25-FD7A-454A-BD80-5797A854A1C9}" srcOrd="0" destOrd="0" presId="urn:microsoft.com/office/officeart/2008/layout/RadialCluster"/>
    <dgm:cxn modelId="{A7AC07FA-961F-4A3B-BFB2-41BD6F5A606C}" srcId="{E401A207-D970-4540-A7D8-1D2DE637C704}" destId="{D723C67C-B8EF-4E8B-B78C-64AF01B8DE70}" srcOrd="5" destOrd="0" parTransId="{77DD9FCF-F762-4496-9A8D-0297AD5F5C6E}" sibTransId="{90FC3906-7AE3-4445-991E-A7C29D6065A8}"/>
    <dgm:cxn modelId="{6C5FBB93-ACF7-4737-AFF2-C0022DE664E0}" type="presOf" srcId="{318EB9F8-A3B4-4FA7-9997-4937EB56EAEC}" destId="{E837BDE3-383E-40B2-A6FC-7B4752AEE84C}" srcOrd="0" destOrd="0" presId="urn:microsoft.com/office/officeart/2008/layout/RadialCluster"/>
    <dgm:cxn modelId="{3B16441A-F6DD-4174-8DCE-AE11B24E8ACC}" type="presOf" srcId="{BC91FB3B-9E6D-4490-8D7F-37F12A92C6D9}" destId="{EEF398F6-2EF8-48AB-9AFF-6A7FD5CA2064}" srcOrd="0" destOrd="0" presId="urn:microsoft.com/office/officeart/2008/layout/RadialCluster"/>
    <dgm:cxn modelId="{A4372AFD-2B5E-45AF-B11D-D616597ECEB9}" srcId="{E401A207-D970-4540-A7D8-1D2DE637C704}" destId="{1CA18002-A7AB-4BC8-AE26-63D7D0F48C28}" srcOrd="4" destOrd="0" parTransId="{18E082D3-F577-430B-B63B-4243F4D0AC5A}" sibTransId="{FEC48B37-1B20-44C4-AD3A-D6C64A0B8D8A}"/>
    <dgm:cxn modelId="{27FF67A6-4DAB-4CE5-97D4-A77BE02348D8}" type="presOf" srcId="{77DD9FCF-F762-4496-9A8D-0297AD5F5C6E}" destId="{92DF3097-6005-46D4-90E5-653438AEDECF}" srcOrd="0" destOrd="0" presId="urn:microsoft.com/office/officeart/2008/layout/RadialCluster"/>
    <dgm:cxn modelId="{0D7E72C5-AB77-4F98-8532-AB9FA68B775A}" type="presOf" srcId="{18E082D3-F577-430B-B63B-4243F4D0AC5A}" destId="{C09D1272-4CF0-4360-A709-F658F12539F1}" srcOrd="0" destOrd="0" presId="urn:microsoft.com/office/officeart/2008/layout/RadialCluster"/>
    <dgm:cxn modelId="{D40C5886-92B7-49A7-B0F9-7CB53E7599A4}" type="presOf" srcId="{05A1D239-F76C-4AA9-8EA9-A08CC38D9BA0}" destId="{4B76F172-835F-47AA-A859-8A899CEE2510}" srcOrd="0" destOrd="0" presId="urn:microsoft.com/office/officeart/2008/layout/RadialCluster"/>
    <dgm:cxn modelId="{575B3600-AE0C-420F-8794-BCB16D1F06E9}" type="presOf" srcId="{A9FF98FB-0436-4A21-80D5-98984A5D7DEF}" destId="{2C989446-76CB-491D-A9E5-90C479CC1EB6}" srcOrd="0" destOrd="0" presId="urn:microsoft.com/office/officeart/2008/layout/RadialCluster"/>
    <dgm:cxn modelId="{25BE697C-FF0A-419D-B6D0-97D1FD6CF3AD}" type="presOf" srcId="{D723C67C-B8EF-4E8B-B78C-64AF01B8DE70}" destId="{42C5E428-457C-4D2D-B9F7-8D88B989BAC4}" srcOrd="0" destOrd="0" presId="urn:microsoft.com/office/officeart/2008/layout/RadialCluster"/>
    <dgm:cxn modelId="{A1C3788A-9CBD-4238-9560-BF12EBE8E844}" srcId="{318EB9F8-A3B4-4FA7-9997-4937EB56EAEC}" destId="{E401A207-D970-4540-A7D8-1D2DE637C704}" srcOrd="0" destOrd="0" parTransId="{663A62C9-9B3D-48E0-A3FC-618886457E72}" sibTransId="{6DFC798E-040C-44FF-A79A-A674AC8D6016}"/>
    <dgm:cxn modelId="{CCE361DE-2928-429E-AB70-57B21A35219B}" srcId="{E401A207-D970-4540-A7D8-1D2DE637C704}" destId="{CF41F630-8275-45B3-9FEF-10BF54F25AE4}" srcOrd="2" destOrd="0" parTransId="{5D132AE9-BFD6-4DFD-8F8E-F3F27B48509E}" sibTransId="{291DC6B3-14F8-4F12-8666-49622576D9A8}"/>
    <dgm:cxn modelId="{3E39D600-3319-414C-AC04-E60BBD6480B0}" type="presOf" srcId="{1CA18002-A7AB-4BC8-AE26-63D7D0F48C28}" destId="{905EE044-8A93-48F4-B923-0A245442EAF2}" srcOrd="0" destOrd="0" presId="urn:microsoft.com/office/officeart/2008/layout/RadialCluster"/>
    <dgm:cxn modelId="{56F9A2B6-4CD9-4FAB-891D-7372F6270179}" type="presOf" srcId="{0D4F7F9C-13D9-41A2-91CB-B4D407DADAF8}" destId="{A1DBB35B-359C-44C1-948D-F0C4AB873D98}" srcOrd="0" destOrd="0" presId="urn:microsoft.com/office/officeart/2008/layout/RadialCluster"/>
    <dgm:cxn modelId="{5B482096-7B1A-4610-B289-1382C4FDA82F}" type="presParOf" srcId="{E837BDE3-383E-40B2-A6FC-7B4752AEE84C}" destId="{5447C531-E157-4A38-8E15-D58CFDE83DDB}" srcOrd="0" destOrd="0" presId="urn:microsoft.com/office/officeart/2008/layout/RadialCluster"/>
    <dgm:cxn modelId="{44A70410-ABF5-4E70-804C-59ECD011A6F3}" type="presParOf" srcId="{5447C531-E157-4A38-8E15-D58CFDE83DDB}" destId="{25056C25-FD7A-454A-BD80-5797A854A1C9}" srcOrd="0" destOrd="0" presId="urn:microsoft.com/office/officeart/2008/layout/RadialCluster"/>
    <dgm:cxn modelId="{FE63D93A-BE6F-4F17-AD8A-9641D53E083E}" type="presParOf" srcId="{5447C531-E157-4A38-8E15-D58CFDE83DDB}" destId="{40765CB4-C294-459A-8862-FC5E44F7FB91}" srcOrd="1" destOrd="0" presId="urn:microsoft.com/office/officeart/2008/layout/RadialCluster"/>
    <dgm:cxn modelId="{9DD7D609-37D9-4A3D-9E40-59BED9CEF5A9}" type="presParOf" srcId="{5447C531-E157-4A38-8E15-D58CFDE83DDB}" destId="{EEF398F6-2EF8-48AB-9AFF-6A7FD5CA2064}" srcOrd="2" destOrd="0" presId="urn:microsoft.com/office/officeart/2008/layout/RadialCluster"/>
    <dgm:cxn modelId="{C72F2A0D-73BE-43F2-A964-7D19129DC183}" type="presParOf" srcId="{5447C531-E157-4A38-8E15-D58CFDE83DDB}" destId="{4B76F172-835F-47AA-A859-8A899CEE2510}" srcOrd="3" destOrd="0" presId="urn:microsoft.com/office/officeart/2008/layout/RadialCluster"/>
    <dgm:cxn modelId="{BEF6F6E8-0115-4942-9264-74F628B8DD77}" type="presParOf" srcId="{5447C531-E157-4A38-8E15-D58CFDE83DDB}" destId="{2C989446-76CB-491D-A9E5-90C479CC1EB6}" srcOrd="4" destOrd="0" presId="urn:microsoft.com/office/officeart/2008/layout/RadialCluster"/>
    <dgm:cxn modelId="{1CE67DC4-8622-48AE-9BB5-761E675EAA97}" type="presParOf" srcId="{5447C531-E157-4A38-8E15-D58CFDE83DDB}" destId="{A1A7F2F7-8724-4320-8D3E-13A495501B45}" srcOrd="5" destOrd="0" presId="urn:microsoft.com/office/officeart/2008/layout/RadialCluster"/>
    <dgm:cxn modelId="{58F28242-F5FB-4D31-A85B-CC80C56F9789}" type="presParOf" srcId="{5447C531-E157-4A38-8E15-D58CFDE83DDB}" destId="{1C652A63-4612-4140-A184-53A0A081C97B}" srcOrd="6" destOrd="0" presId="urn:microsoft.com/office/officeart/2008/layout/RadialCluster"/>
    <dgm:cxn modelId="{D24AD903-6FE9-4698-B659-0F842A428046}" type="presParOf" srcId="{5447C531-E157-4A38-8E15-D58CFDE83DDB}" destId="{5727BF42-537E-40D5-B281-429A4AA75037}" srcOrd="7" destOrd="0" presId="urn:microsoft.com/office/officeart/2008/layout/RadialCluster"/>
    <dgm:cxn modelId="{ADCC4DD6-208A-4034-87A1-91F159BAD844}" type="presParOf" srcId="{5447C531-E157-4A38-8E15-D58CFDE83DDB}" destId="{06CB251D-7874-46F5-B434-DFA2F5371EDF}" srcOrd="8" destOrd="0" presId="urn:microsoft.com/office/officeart/2008/layout/RadialCluster"/>
    <dgm:cxn modelId="{E1B3025A-8C69-48A5-AF5F-88EDAA4B74D4}" type="presParOf" srcId="{5447C531-E157-4A38-8E15-D58CFDE83DDB}" destId="{C09D1272-4CF0-4360-A709-F658F12539F1}" srcOrd="9" destOrd="0" presId="urn:microsoft.com/office/officeart/2008/layout/RadialCluster"/>
    <dgm:cxn modelId="{8EE73591-A5D2-446C-A7C7-07A67E61826D}" type="presParOf" srcId="{5447C531-E157-4A38-8E15-D58CFDE83DDB}" destId="{905EE044-8A93-48F4-B923-0A245442EAF2}" srcOrd="10" destOrd="0" presId="urn:microsoft.com/office/officeart/2008/layout/RadialCluster"/>
    <dgm:cxn modelId="{BDBB900B-67EC-4E1C-BD9B-AC301C8FEEC5}" type="presParOf" srcId="{5447C531-E157-4A38-8E15-D58CFDE83DDB}" destId="{92DF3097-6005-46D4-90E5-653438AEDECF}" srcOrd="11" destOrd="0" presId="urn:microsoft.com/office/officeart/2008/layout/RadialCluster"/>
    <dgm:cxn modelId="{54F533A4-C9F3-48B4-BB0F-4F5E0547EDB5}" type="presParOf" srcId="{5447C531-E157-4A38-8E15-D58CFDE83DDB}" destId="{42C5E428-457C-4D2D-B9F7-8D88B989BAC4}" srcOrd="12" destOrd="0" presId="urn:microsoft.com/office/officeart/2008/layout/RadialCluster"/>
    <dgm:cxn modelId="{A93DE282-77FF-4A74-8C97-1DE8DB849632}" type="presParOf" srcId="{5447C531-E157-4A38-8E15-D58CFDE83DDB}" destId="{952B87BD-0B07-49BA-9E5C-A2E5FB19EB83}" srcOrd="13" destOrd="0" presId="urn:microsoft.com/office/officeart/2008/layout/RadialCluster"/>
    <dgm:cxn modelId="{9E136626-7F04-4D0B-A8E2-92D88BD213ED}" type="presParOf" srcId="{5447C531-E157-4A38-8E15-D58CFDE83DDB}" destId="{A1DBB35B-359C-44C1-948D-F0C4AB873D98}" srcOrd="14" destOrd="0" presId="urn:microsoft.com/office/officeart/2008/layout/Radial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CC8FD-2E26-4AE7-B13D-71BBCE420E2C}">
      <dsp:nvSpPr>
        <dsp:cNvPr id="0" name=""/>
        <dsp:cNvSpPr/>
      </dsp:nvSpPr>
      <dsp:spPr>
        <a:xfrm>
          <a:off x="1724949" y="1204142"/>
          <a:ext cx="915812" cy="915812"/>
        </a:xfrm>
        <a:prstGeom prst="ellipse">
          <a:avLst/>
        </a:prstGeom>
        <a:solidFill>
          <a:srgbClr val="92D050"/>
        </a:solidFill>
        <a:ln w="25400" cap="flat" cmpd="sng" algn="ctr">
          <a:solidFill>
            <a:schemeClr val="accent3">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SaaS</a:t>
          </a:r>
          <a:endParaRPr lang="ru-RU" sz="2000" kern="1200" dirty="0"/>
        </a:p>
      </dsp:txBody>
      <dsp:txXfrm>
        <a:off x="1859067" y="1338260"/>
        <a:ext cx="647576" cy="647576"/>
      </dsp:txXfrm>
    </dsp:sp>
    <dsp:sp modelId="{BD3E845E-4D7C-4CE3-83BC-20831ED88AEC}">
      <dsp:nvSpPr>
        <dsp:cNvPr id="0" name=""/>
        <dsp:cNvSpPr/>
      </dsp:nvSpPr>
      <dsp:spPr>
        <a:xfrm rot="16200000">
          <a:off x="2044493" y="1046901"/>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175937" y="1058862"/>
        <a:ext cx="13836" cy="13836"/>
      </dsp:txXfrm>
    </dsp:sp>
    <dsp:sp modelId="{19A07A34-1010-48C6-A801-BD8D5D256EA9}">
      <dsp:nvSpPr>
        <dsp:cNvPr id="0" name=""/>
        <dsp:cNvSpPr/>
      </dsp:nvSpPr>
      <dsp:spPr>
        <a:xfrm>
          <a:off x="1724949" y="11606"/>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859067" y="145724"/>
        <a:ext cx="647576" cy="647576"/>
      </dsp:txXfrm>
    </dsp:sp>
    <dsp:sp modelId="{A40744F3-8F59-4D61-9DF6-A37D24278559}">
      <dsp:nvSpPr>
        <dsp:cNvPr id="0" name=""/>
        <dsp:cNvSpPr/>
      </dsp:nvSpPr>
      <dsp:spPr>
        <a:xfrm rot="20520000">
          <a:off x="2611578"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743022" y="1470874"/>
        <a:ext cx="13836" cy="13836"/>
      </dsp:txXfrm>
    </dsp:sp>
    <dsp:sp modelId="{16A90822-693B-4AAA-A690-D1B7BBE713D3}">
      <dsp:nvSpPr>
        <dsp:cNvPr id="0" name=""/>
        <dsp:cNvSpPr/>
      </dsp:nvSpPr>
      <dsp:spPr>
        <a:xfrm>
          <a:off x="2859118"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dirty="0"/>
        </a:p>
      </dsp:txBody>
      <dsp:txXfrm>
        <a:off x="2993236" y="969746"/>
        <a:ext cx="647576" cy="647576"/>
      </dsp:txXfrm>
    </dsp:sp>
    <dsp:sp modelId="{0B2CB517-7DD7-48E1-8259-4393B3E0C3EC}">
      <dsp:nvSpPr>
        <dsp:cNvPr id="0" name=""/>
        <dsp:cNvSpPr/>
      </dsp:nvSpPr>
      <dsp:spPr>
        <a:xfrm rot="3240000">
          <a:off x="2394971"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526415" y="2137522"/>
        <a:ext cx="13836" cy="13836"/>
      </dsp:txXfrm>
    </dsp:sp>
    <dsp:sp modelId="{8F6D8065-965B-4A4F-B6F8-BDB592D2B4BF}">
      <dsp:nvSpPr>
        <dsp:cNvPr id="0" name=""/>
        <dsp:cNvSpPr/>
      </dsp:nvSpPr>
      <dsp:spPr>
        <a:xfrm>
          <a:off x="2425904"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2560022" y="2303042"/>
        <a:ext cx="647576" cy="647576"/>
      </dsp:txXfrm>
    </dsp:sp>
    <dsp:sp modelId="{9036BBB6-75F0-4F69-9249-B49C871EAD6A}">
      <dsp:nvSpPr>
        <dsp:cNvPr id="0" name=""/>
        <dsp:cNvSpPr/>
      </dsp:nvSpPr>
      <dsp:spPr>
        <a:xfrm rot="7560000">
          <a:off x="1694016" y="2125560"/>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825459" y="2137522"/>
        <a:ext cx="13836" cy="13836"/>
      </dsp:txXfrm>
    </dsp:sp>
    <dsp:sp modelId="{935A1F96-8C6B-4CB8-B151-B31C97F5597D}">
      <dsp:nvSpPr>
        <dsp:cNvPr id="0" name=""/>
        <dsp:cNvSpPr/>
      </dsp:nvSpPr>
      <dsp:spPr>
        <a:xfrm>
          <a:off x="1023993" y="2168924"/>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1158111" y="2303042"/>
        <a:ext cx="647576" cy="647576"/>
      </dsp:txXfrm>
    </dsp:sp>
    <dsp:sp modelId="{4DE8A120-1BCB-4D6E-B1F9-4BDCEC7C5779}">
      <dsp:nvSpPr>
        <dsp:cNvPr id="0" name=""/>
        <dsp:cNvSpPr/>
      </dsp:nvSpPr>
      <dsp:spPr>
        <a:xfrm rot="11880000">
          <a:off x="1477409" y="1458912"/>
          <a:ext cx="276723" cy="37759"/>
        </a:xfrm>
        <a:custGeom>
          <a:avLst/>
          <a:gdLst/>
          <a:ahLst/>
          <a:cxnLst/>
          <a:rect l="0" t="0" r="0" b="0"/>
          <a:pathLst>
            <a:path>
              <a:moveTo>
                <a:pt x="0" y="18879"/>
              </a:moveTo>
              <a:lnTo>
                <a:pt x="276723" y="188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rot="10800000">
        <a:off x="1608852" y="1470874"/>
        <a:ext cx="13836" cy="13836"/>
      </dsp:txXfrm>
    </dsp:sp>
    <dsp:sp modelId="{95A2D75F-3C3F-4653-A5FC-8BF0D4D6EEFE}">
      <dsp:nvSpPr>
        <dsp:cNvPr id="0" name=""/>
        <dsp:cNvSpPr/>
      </dsp:nvSpPr>
      <dsp:spPr>
        <a:xfrm>
          <a:off x="590779" y="835628"/>
          <a:ext cx="915812" cy="915812"/>
        </a:xfrm>
        <a:prstGeom prst="ellipse">
          <a:avLst/>
        </a:prstGeom>
        <a:solidFill>
          <a:srgbClr val="00B0F0"/>
        </a:solidFill>
        <a:ln w="25400" cap="flat" cmpd="sng" algn="ctr">
          <a:solidFill>
            <a:schemeClr val="tx2">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ru-RU" sz="2000" kern="1200"/>
        </a:p>
      </dsp:txBody>
      <dsp:txXfrm>
        <a:off x="724897" y="969746"/>
        <a:ext cx="647576" cy="6475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898173" y="782679"/>
          <a:ext cx="822207" cy="878051"/>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err="1" smtClean="0">
              <a:ln>
                <a:noFill/>
              </a:ln>
              <a:solidFill>
                <a:srgbClr val="92D050"/>
              </a:solidFill>
            </a:rPr>
            <a:t>IaaS</a:t>
          </a:r>
          <a:endParaRPr lang="ru-RU" sz="2300" kern="1200" dirty="0">
            <a:ln>
              <a:noFill/>
            </a:ln>
            <a:solidFill>
              <a:srgbClr val="92D050"/>
            </a:solidFill>
          </a:endParaRPr>
        </a:p>
      </dsp:txBody>
      <dsp:txXfrm>
        <a:off x="938310" y="822816"/>
        <a:ext cx="741933" cy="797777"/>
      </dsp:txXfrm>
    </dsp:sp>
    <dsp:sp modelId="{40765CB4-C294-459A-8862-FC5E44F7FB91}">
      <dsp:nvSpPr>
        <dsp:cNvPr id="0" name=""/>
        <dsp:cNvSpPr/>
      </dsp:nvSpPr>
      <dsp:spPr>
        <a:xfrm rot="21564252">
          <a:off x="1720370" y="1215414"/>
          <a:ext cx="387672" cy="0"/>
        </a:xfrm>
        <a:custGeom>
          <a:avLst/>
          <a:gdLst/>
          <a:ahLst/>
          <a:cxnLst/>
          <a:rect l="0" t="0" r="0" b="0"/>
          <a:pathLst>
            <a:path>
              <a:moveTo>
                <a:pt x="0" y="0"/>
              </a:moveTo>
              <a:lnTo>
                <a:pt x="387672"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108032" y="799901"/>
          <a:ext cx="2675962" cy="799167"/>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55880" rIns="55880" bIns="55880" numCol="1" spcCol="1270" anchor="ctr" anchorCtr="0">
          <a:noAutofit/>
        </a:bodyPr>
        <a:lstStyle/>
        <a:p>
          <a:pPr lvl="0" algn="ctr" defTabSz="977900">
            <a:lnSpc>
              <a:spcPct val="90000"/>
            </a:lnSpc>
            <a:spcBef>
              <a:spcPct val="0"/>
            </a:spcBef>
            <a:spcAft>
              <a:spcPct val="35000"/>
            </a:spcAft>
          </a:pPr>
          <a:r>
            <a:rPr lang="en-US" sz="2200" b="0" i="0" kern="1200" dirty="0" smtClean="0">
              <a:solidFill>
                <a:srgbClr val="00B0F0"/>
              </a:solidFill>
            </a:rPr>
            <a:t>Virtual Machines</a:t>
          </a:r>
          <a:endParaRPr lang="ru-RU" sz="2200" kern="1200" dirty="0">
            <a:solidFill>
              <a:srgbClr val="00B0F0"/>
            </a:solidFill>
          </a:endParaRPr>
        </a:p>
      </dsp:txBody>
      <dsp:txXfrm>
        <a:off x="2147044" y="838913"/>
        <a:ext cx="2597938" cy="7211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56C25-FD7A-454A-BD80-5797A854A1C9}">
      <dsp:nvSpPr>
        <dsp:cNvPr id="0" name=""/>
        <dsp:cNvSpPr/>
      </dsp:nvSpPr>
      <dsp:spPr>
        <a:xfrm>
          <a:off x="2222095" y="1180473"/>
          <a:ext cx="523382" cy="558930"/>
        </a:xfrm>
        <a:prstGeom prst="roundRect">
          <a:avLst/>
        </a:prstGeom>
        <a:solidFill>
          <a:schemeClr val="bg1">
            <a:lumMod val="95000"/>
          </a:schemeClr>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err="1" smtClean="0">
              <a:ln>
                <a:noFill/>
              </a:ln>
              <a:solidFill>
                <a:srgbClr val="92D050"/>
              </a:solidFill>
            </a:rPr>
            <a:t>PaaS</a:t>
          </a:r>
          <a:endParaRPr lang="ru-RU" sz="1300" kern="1200" dirty="0">
            <a:ln>
              <a:noFill/>
            </a:ln>
            <a:solidFill>
              <a:srgbClr val="92D050"/>
            </a:solidFill>
          </a:endParaRPr>
        </a:p>
      </dsp:txBody>
      <dsp:txXfrm>
        <a:off x="2247644" y="1206022"/>
        <a:ext cx="472284" cy="507832"/>
      </dsp:txXfrm>
    </dsp:sp>
    <dsp:sp modelId="{40765CB4-C294-459A-8862-FC5E44F7FB91}">
      <dsp:nvSpPr>
        <dsp:cNvPr id="0" name=""/>
        <dsp:cNvSpPr/>
      </dsp:nvSpPr>
      <dsp:spPr>
        <a:xfrm rot="18531129">
          <a:off x="2574776" y="900204"/>
          <a:ext cx="719773" cy="0"/>
        </a:xfrm>
        <a:custGeom>
          <a:avLst/>
          <a:gdLst/>
          <a:ahLst/>
          <a:cxnLst/>
          <a:rect l="0" t="0" r="0" b="0"/>
          <a:pathLst>
            <a:path>
              <a:moveTo>
                <a:pt x="0" y="0"/>
              </a:moveTo>
              <a:lnTo>
                <a:pt x="719773" y="0"/>
              </a:lnTo>
            </a:path>
          </a:pathLst>
        </a:custGeom>
        <a:noFill/>
        <a:ln w="25400" cap="flat" cmpd="sng" algn="ctr">
          <a:solidFill>
            <a:srgbClr val="00B0F0"/>
          </a:solidFill>
          <a:prstDash val="solid"/>
        </a:ln>
        <a:effectLst/>
      </dsp:spPr>
      <dsp:style>
        <a:lnRef idx="2">
          <a:scrgbClr r="0" g="0" b="0"/>
        </a:lnRef>
        <a:fillRef idx="0">
          <a:scrgbClr r="0" g="0" b="0"/>
        </a:fillRef>
        <a:effectRef idx="0">
          <a:scrgbClr r="0" g="0" b="0"/>
        </a:effectRef>
        <a:fontRef idx="minor"/>
      </dsp:style>
    </dsp:sp>
    <dsp:sp modelId="{EEF398F6-2EF8-48AB-9AFF-6A7FD5CA2064}">
      <dsp:nvSpPr>
        <dsp:cNvPr id="0" name=""/>
        <dsp:cNvSpPr/>
      </dsp:nvSpPr>
      <dsp:spPr>
        <a:xfrm>
          <a:off x="2513612" y="111220"/>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b="0" i="0" kern="1200" dirty="0" smtClean="0">
              <a:solidFill>
                <a:srgbClr val="00B0F0"/>
              </a:solidFill>
            </a:rPr>
            <a:t>Cloud Services</a:t>
          </a:r>
          <a:endParaRPr lang="ru-RU" sz="1400" kern="1200" dirty="0">
            <a:solidFill>
              <a:srgbClr val="00B0F0"/>
            </a:solidFill>
          </a:endParaRPr>
        </a:p>
      </dsp:txBody>
      <dsp:txXfrm>
        <a:off x="2538445" y="136053"/>
        <a:ext cx="1653739" cy="459050"/>
      </dsp:txXfrm>
    </dsp:sp>
    <dsp:sp modelId="{4B76F172-835F-47AA-A859-8A899CEE2510}">
      <dsp:nvSpPr>
        <dsp:cNvPr id="0" name=""/>
        <dsp:cNvSpPr/>
      </dsp:nvSpPr>
      <dsp:spPr>
        <a:xfrm rot="20600496">
          <a:off x="2734080" y="1303787"/>
          <a:ext cx="543120" cy="0"/>
        </a:xfrm>
        <a:custGeom>
          <a:avLst/>
          <a:gdLst/>
          <a:ahLst/>
          <a:cxnLst/>
          <a:rect l="0" t="0" r="0" b="0"/>
          <a:pathLst>
            <a:path>
              <a:moveTo>
                <a:pt x="0" y="0"/>
              </a:moveTo>
              <a:lnTo>
                <a:pt x="54312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89446-76CB-491D-A9E5-90C479CC1EB6}">
      <dsp:nvSpPr>
        <dsp:cNvPr id="0" name=""/>
        <dsp:cNvSpPr/>
      </dsp:nvSpPr>
      <dsp:spPr>
        <a:xfrm>
          <a:off x="3264163" y="717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43180" rIns="43180" bIns="43180" numCol="1" spcCol="1270" anchor="ctr" anchorCtr="0">
          <a:noAutofit/>
        </a:bodyPr>
        <a:lstStyle/>
        <a:p>
          <a:pPr lvl="0" algn="ctr" defTabSz="755650">
            <a:lnSpc>
              <a:spcPct val="90000"/>
            </a:lnSpc>
            <a:spcBef>
              <a:spcPct val="0"/>
            </a:spcBef>
            <a:spcAft>
              <a:spcPct val="35000"/>
            </a:spcAft>
          </a:pPr>
          <a:r>
            <a:rPr lang="en-US" sz="1700" kern="1200" dirty="0" smtClean="0">
              <a:solidFill>
                <a:srgbClr val="00B0F0"/>
              </a:solidFill>
            </a:rPr>
            <a:t>SQL Azure</a:t>
          </a:r>
          <a:endParaRPr lang="ru-RU" sz="1700" kern="1200" dirty="0">
            <a:solidFill>
              <a:srgbClr val="00B0F0"/>
            </a:solidFill>
          </a:endParaRPr>
        </a:p>
      </dsp:txBody>
      <dsp:txXfrm>
        <a:off x="3288996" y="742057"/>
        <a:ext cx="1653739" cy="459050"/>
      </dsp:txXfrm>
    </dsp:sp>
    <dsp:sp modelId="{A1A7F2F7-8724-4320-8D3E-13A495501B45}">
      <dsp:nvSpPr>
        <dsp:cNvPr id="0" name=""/>
        <dsp:cNvSpPr/>
      </dsp:nvSpPr>
      <dsp:spPr>
        <a:xfrm rot="258212">
          <a:off x="2744744" y="1499147"/>
          <a:ext cx="520151" cy="0"/>
        </a:xfrm>
        <a:custGeom>
          <a:avLst/>
          <a:gdLst/>
          <a:ahLst/>
          <a:cxnLst/>
          <a:rect l="0" t="0" r="0" b="0"/>
          <a:pathLst>
            <a:path>
              <a:moveTo>
                <a:pt x="0" y="0"/>
              </a:moveTo>
              <a:lnTo>
                <a:pt x="5201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652A63-4612-4140-A184-53A0A081C97B}">
      <dsp:nvSpPr>
        <dsp:cNvPr id="0" name=""/>
        <dsp:cNvSpPr/>
      </dsp:nvSpPr>
      <dsp:spPr>
        <a:xfrm>
          <a:off x="3264162" y="132839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Storage Tables</a:t>
          </a:r>
          <a:endParaRPr lang="ru-RU" sz="1400" kern="1200" dirty="0">
            <a:solidFill>
              <a:srgbClr val="00B0F0"/>
            </a:solidFill>
          </a:endParaRPr>
        </a:p>
      </dsp:txBody>
      <dsp:txXfrm>
        <a:off x="3288995" y="1353231"/>
        <a:ext cx="1653739" cy="459050"/>
      </dsp:txXfrm>
    </dsp:sp>
    <dsp:sp modelId="{5727BF42-537E-40D5-B281-429A4AA75037}">
      <dsp:nvSpPr>
        <dsp:cNvPr id="0" name=""/>
        <dsp:cNvSpPr/>
      </dsp:nvSpPr>
      <dsp:spPr>
        <a:xfrm rot="2121630">
          <a:off x="2698634" y="1792597"/>
          <a:ext cx="507864" cy="0"/>
        </a:xfrm>
        <a:custGeom>
          <a:avLst/>
          <a:gdLst/>
          <a:ahLst/>
          <a:cxnLst/>
          <a:rect l="0" t="0" r="0" b="0"/>
          <a:pathLst>
            <a:path>
              <a:moveTo>
                <a:pt x="0" y="0"/>
              </a:moveTo>
              <a:lnTo>
                <a:pt x="50786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CB251D-7874-46F5-B434-DFA2F5371EDF}">
      <dsp:nvSpPr>
        <dsp:cNvPr id="0" name=""/>
        <dsp:cNvSpPr/>
      </dsp:nvSpPr>
      <dsp:spPr>
        <a:xfrm>
          <a:off x="2666392" y="1939552"/>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3500" rIns="63500" bIns="6350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B0F0"/>
              </a:solidFill>
            </a:rPr>
            <a:t>Cache</a:t>
          </a:r>
          <a:endParaRPr lang="ru-RU" sz="2500" kern="1200" dirty="0">
            <a:solidFill>
              <a:srgbClr val="00B0F0"/>
            </a:solidFill>
          </a:endParaRPr>
        </a:p>
      </dsp:txBody>
      <dsp:txXfrm>
        <a:off x="2691225" y="1964385"/>
        <a:ext cx="1653739" cy="459050"/>
      </dsp:txXfrm>
    </dsp:sp>
    <dsp:sp modelId="{C09D1272-4CF0-4360-A709-F658F12539F1}">
      <dsp:nvSpPr>
        <dsp:cNvPr id="0" name=""/>
        <dsp:cNvSpPr/>
      </dsp:nvSpPr>
      <dsp:spPr>
        <a:xfrm rot="8401647">
          <a:off x="1864315" y="1809434"/>
          <a:ext cx="405105" cy="0"/>
        </a:xfrm>
        <a:custGeom>
          <a:avLst/>
          <a:gdLst/>
          <a:ahLst/>
          <a:cxnLst/>
          <a:rect l="0" t="0" r="0" b="0"/>
          <a:pathLst>
            <a:path>
              <a:moveTo>
                <a:pt x="0" y="0"/>
              </a:moveTo>
              <a:lnTo>
                <a:pt x="405105"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EE044-8A93-48F4-B923-0A245442EAF2}">
      <dsp:nvSpPr>
        <dsp:cNvPr id="0" name=""/>
        <dsp:cNvSpPr/>
      </dsp:nvSpPr>
      <dsp:spPr>
        <a:xfrm>
          <a:off x="756510" y="1939558"/>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Mobile Services</a:t>
          </a:r>
          <a:endParaRPr lang="ru-RU" sz="1400" kern="1200" dirty="0">
            <a:solidFill>
              <a:srgbClr val="00B0F0"/>
            </a:solidFill>
          </a:endParaRPr>
        </a:p>
      </dsp:txBody>
      <dsp:txXfrm>
        <a:off x="781343" y="1964391"/>
        <a:ext cx="1653739" cy="459050"/>
      </dsp:txXfrm>
    </dsp:sp>
    <dsp:sp modelId="{92DF3097-6005-46D4-90E5-653438AEDECF}">
      <dsp:nvSpPr>
        <dsp:cNvPr id="0" name=""/>
        <dsp:cNvSpPr/>
      </dsp:nvSpPr>
      <dsp:spPr>
        <a:xfrm rot="11243038">
          <a:off x="1923897" y="1406783"/>
          <a:ext cx="299438" cy="0"/>
        </a:xfrm>
        <a:custGeom>
          <a:avLst/>
          <a:gdLst/>
          <a:ahLst/>
          <a:cxnLst/>
          <a:rect l="0" t="0" r="0" b="0"/>
          <a:pathLst>
            <a:path>
              <a:moveTo>
                <a:pt x="0" y="0"/>
              </a:moveTo>
              <a:lnTo>
                <a:pt x="29943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5E428-457C-4D2D-B9F7-8D88B989BAC4}">
      <dsp:nvSpPr>
        <dsp:cNvPr id="0" name=""/>
        <dsp:cNvSpPr/>
      </dsp:nvSpPr>
      <dsp:spPr>
        <a:xfrm>
          <a:off x="221733" y="1022809"/>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dirty="0" smtClean="0">
              <a:solidFill>
                <a:srgbClr val="00B0F0"/>
              </a:solidFill>
            </a:rPr>
            <a:t>Traffic Manager</a:t>
          </a:r>
          <a:endParaRPr lang="ru-RU" sz="1400" kern="1200" dirty="0">
            <a:solidFill>
              <a:srgbClr val="00B0F0"/>
            </a:solidFill>
          </a:endParaRPr>
        </a:p>
      </dsp:txBody>
      <dsp:txXfrm>
        <a:off x="246566" y="1047642"/>
        <a:ext cx="1653739" cy="459050"/>
      </dsp:txXfrm>
    </dsp:sp>
    <dsp:sp modelId="{952B87BD-0B07-49BA-9E5C-A2E5FB19EB83}">
      <dsp:nvSpPr>
        <dsp:cNvPr id="0" name=""/>
        <dsp:cNvSpPr/>
      </dsp:nvSpPr>
      <dsp:spPr>
        <a:xfrm rot="13557237">
          <a:off x="1550582" y="904662"/>
          <a:ext cx="792234" cy="0"/>
        </a:xfrm>
        <a:custGeom>
          <a:avLst/>
          <a:gdLst/>
          <a:ahLst/>
          <a:cxnLst/>
          <a:rect l="0" t="0" r="0" b="0"/>
          <a:pathLst>
            <a:path>
              <a:moveTo>
                <a:pt x="0" y="0"/>
              </a:moveTo>
              <a:lnTo>
                <a:pt x="79223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DBB35B-359C-44C1-948D-F0C4AB873D98}">
      <dsp:nvSpPr>
        <dsp:cNvPr id="0" name=""/>
        <dsp:cNvSpPr/>
      </dsp:nvSpPr>
      <dsp:spPr>
        <a:xfrm>
          <a:off x="573575" y="111224"/>
          <a:ext cx="1703405" cy="508716"/>
        </a:xfrm>
        <a:prstGeom prst="roundRect">
          <a:avLst/>
        </a:prstGeom>
        <a:solidFill>
          <a:schemeClr val="bg1">
            <a:lumMod val="95000"/>
          </a:schemeClr>
        </a:solidFill>
        <a:ln w="25400" cap="flat"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35560" rIns="35560" bIns="35560" numCol="1" spcCol="1270" anchor="ctr" anchorCtr="0">
          <a:noAutofit/>
        </a:bodyPr>
        <a:lstStyle/>
        <a:p>
          <a:pPr lvl="0" algn="ctr" defTabSz="622300">
            <a:lnSpc>
              <a:spcPct val="90000"/>
            </a:lnSpc>
            <a:spcBef>
              <a:spcPct val="0"/>
            </a:spcBef>
            <a:spcAft>
              <a:spcPct val="35000"/>
            </a:spcAft>
          </a:pPr>
          <a:r>
            <a:rPr lang="en-US" sz="1400" kern="1200" smtClean="0">
              <a:solidFill>
                <a:srgbClr val="00B0F0"/>
              </a:solidFill>
            </a:rPr>
            <a:t>Storage Blobs</a:t>
          </a:r>
          <a:endParaRPr lang="ru-RU" sz="1400" kern="1200" dirty="0">
            <a:solidFill>
              <a:srgbClr val="00B0F0"/>
            </a:solidFill>
          </a:endParaRPr>
        </a:p>
      </dsp:txBody>
      <dsp:txXfrm>
        <a:off x="598408" y="136057"/>
        <a:ext cx="1653739" cy="45905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0.04347</cdr:x>
      <cdr:y>0.77744</cdr:y>
    </cdr:from>
    <cdr:to>
      <cdr:x>0.27534</cdr:x>
      <cdr:y>0.96585</cdr:y>
    </cdr:to>
    <cdr:sp macro="" textlink="">
      <cdr:nvSpPr>
        <cdr:cNvPr id="2" name="TextBox 1"/>
        <cdr:cNvSpPr txBox="1"/>
      </cdr:nvSpPr>
      <cdr:spPr>
        <a:xfrm xmlns:a="http://schemas.openxmlformats.org/drawingml/2006/main">
          <a:off x="432048" y="3773016"/>
          <a:ext cx="2304256"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sz="2200" dirty="0" smtClean="0"/>
            <a:t>68% of Users </a:t>
          </a:r>
        </a:p>
        <a:p xmlns:a="http://schemas.openxmlformats.org/drawingml/2006/main">
          <a:pPr algn="ctr"/>
          <a:r>
            <a:rPr lang="en-US" sz="2200" dirty="0" smtClean="0"/>
            <a:t>run apps in </a:t>
          </a:r>
          <a:r>
            <a:rPr lang="en-US" sz="2200" dirty="0" err="1" smtClean="0"/>
            <a:t>IaaS</a:t>
          </a:r>
          <a:endParaRPr lang="ru-RU" sz="2200" dirty="0"/>
        </a:p>
      </cdr:txBody>
    </cdr:sp>
  </cdr:relSizeAnchor>
  <cdr:relSizeAnchor xmlns:cdr="http://schemas.openxmlformats.org/drawingml/2006/chartDrawing">
    <cdr:from>
      <cdr:x>0.75355</cdr:x>
      <cdr:y>0.79228</cdr:y>
    </cdr:from>
    <cdr:to>
      <cdr:x>0.98541</cdr:x>
      <cdr:y>0.98069</cdr:y>
    </cdr:to>
    <cdr:sp macro="" textlink="">
      <cdr:nvSpPr>
        <cdr:cNvPr id="3" name="TextBox 1"/>
        <cdr:cNvSpPr txBox="1"/>
      </cdr:nvSpPr>
      <cdr:spPr>
        <a:xfrm xmlns:a="http://schemas.openxmlformats.org/drawingml/2006/main">
          <a:off x="7488832" y="3845024"/>
          <a:ext cx="2304256"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2200" dirty="0" smtClean="0"/>
            <a:t>55% of Users </a:t>
          </a:r>
        </a:p>
        <a:p xmlns:a="http://schemas.openxmlformats.org/drawingml/2006/main">
          <a:pPr algn="ctr"/>
          <a:r>
            <a:rPr lang="en-US" sz="2200" dirty="0" smtClean="0"/>
            <a:t>run apps in </a:t>
          </a:r>
          <a:r>
            <a:rPr lang="en-US" sz="2200" dirty="0" err="1"/>
            <a:t>P</a:t>
          </a:r>
          <a:r>
            <a:rPr lang="en-US" sz="2200" dirty="0" err="1" smtClean="0"/>
            <a:t>aaS</a:t>
          </a:r>
          <a:endParaRPr lang="ru-RU"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02240-18E8-4BA6-A53E-7A1792A59EEC}" type="datetimeFigureOut">
              <a:rPr lang="en-US" smtClean="0"/>
              <a:pPr/>
              <a:t>6/15/2015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8249E-5ACD-4E52-A408-9BB999BD2D41}" type="slidenum">
              <a:rPr lang="en-US" smtClean="0"/>
              <a:pPr/>
              <a:t>‹#›</a:t>
            </a:fld>
            <a:endParaRPr lang="en-US"/>
          </a:p>
        </p:txBody>
      </p:sp>
    </p:spTree>
    <p:extLst>
      <p:ext uri="{BB962C8B-B14F-4D97-AF65-F5344CB8AC3E}">
        <p14:creationId xmlns:p14="http://schemas.microsoft.com/office/powerpoint/2010/main" val="52322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documentation/articles/web-sites-custom-domain-name/"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azure.microsoft.com/en-us/documentation/articles/web-sites-configure-ssl-certificat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sdn.microsoft.com/en-us/library/azure/ee336245.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go.microsoft.com/fwlink/p/?LinkId=181941" TargetMode="External"/><Relationship Id="rId4" Type="http://schemas.openxmlformats.org/officeDocument/2006/relationships/hyperlink" Target="https://msdn.microsoft.com/en-us/library/azure/dn741336.aspx"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nvestopedia.com/terms/f/freecashflow.asp#ixzz3crRZ0U2k"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ec.tynt.com/b/rw?id=arwjQmCEqr4l6Cadbi-bnq&amp;u=Investopedia"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a:t>
            </a:fld>
            <a:endParaRPr lang="en-US"/>
          </a:p>
        </p:txBody>
      </p:sp>
    </p:spTree>
    <p:extLst>
      <p:ext uri="{BB962C8B-B14F-4D97-AF65-F5344CB8AC3E}">
        <p14:creationId xmlns:p14="http://schemas.microsoft.com/office/powerpoint/2010/main" val="260499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http://azure.microsoft.co</a:t>
            </a:r>
          </a:p>
          <a:p>
            <a:endParaRPr lang="en-US" dirty="0" smtClean="0"/>
          </a:p>
          <a:p>
            <a:r>
              <a:rPr lang="en-US" dirty="0" smtClean="0"/>
              <a:t>AZURE REGION	LOCATION</a:t>
            </a:r>
          </a:p>
          <a:p>
            <a:r>
              <a:rPr lang="en-US" dirty="0" smtClean="0"/>
              <a:t>Central US	Iowa</a:t>
            </a:r>
          </a:p>
          <a:p>
            <a:r>
              <a:rPr lang="en-US" dirty="0" smtClean="0"/>
              <a:t>East US	Virginia</a:t>
            </a:r>
          </a:p>
          <a:p>
            <a:r>
              <a:rPr lang="en-US" dirty="0" smtClean="0"/>
              <a:t>East US 2	Virginia</a:t>
            </a:r>
          </a:p>
          <a:p>
            <a:r>
              <a:rPr lang="en-US" dirty="0" smtClean="0"/>
              <a:t>US </a:t>
            </a:r>
            <a:r>
              <a:rPr lang="en-US" dirty="0" err="1" smtClean="0"/>
              <a:t>Gov</a:t>
            </a:r>
            <a:r>
              <a:rPr lang="en-US" dirty="0" smtClean="0"/>
              <a:t> Iowa	Iowa</a:t>
            </a:r>
          </a:p>
          <a:p>
            <a:r>
              <a:rPr lang="en-US" dirty="0" smtClean="0"/>
              <a:t>US </a:t>
            </a:r>
            <a:r>
              <a:rPr lang="en-US" dirty="0" err="1" smtClean="0"/>
              <a:t>Gov</a:t>
            </a:r>
            <a:r>
              <a:rPr lang="en-US" dirty="0" smtClean="0"/>
              <a:t> Virginia	Virginia</a:t>
            </a:r>
          </a:p>
          <a:p>
            <a:r>
              <a:rPr lang="en-US" dirty="0" smtClean="0"/>
              <a:t>North Central US	Illinois</a:t>
            </a:r>
          </a:p>
          <a:p>
            <a:r>
              <a:rPr lang="en-US" dirty="0" smtClean="0"/>
              <a:t>South Central US	Texas</a:t>
            </a:r>
          </a:p>
          <a:p>
            <a:r>
              <a:rPr lang="en-US" dirty="0" smtClean="0"/>
              <a:t>West US	California</a:t>
            </a:r>
          </a:p>
          <a:p>
            <a:r>
              <a:rPr lang="en-US" dirty="0" smtClean="0"/>
              <a:t>North Europe	Ireland</a:t>
            </a:r>
          </a:p>
          <a:p>
            <a:r>
              <a:rPr lang="en-US" dirty="0" smtClean="0"/>
              <a:t>West Europe	Netherlands</a:t>
            </a:r>
          </a:p>
          <a:p>
            <a:r>
              <a:rPr lang="en-US" dirty="0" smtClean="0"/>
              <a:t>East Asia	Hong Kong</a:t>
            </a:r>
          </a:p>
          <a:p>
            <a:r>
              <a:rPr lang="en-US" dirty="0" smtClean="0"/>
              <a:t>Southeast Asia	Singapore</a:t>
            </a:r>
          </a:p>
          <a:p>
            <a:r>
              <a:rPr lang="en-US" dirty="0" smtClean="0"/>
              <a:t>Japan East	Tokyo, Saitama</a:t>
            </a:r>
          </a:p>
          <a:p>
            <a:r>
              <a:rPr lang="en-US" dirty="0" smtClean="0"/>
              <a:t>Japan West	Osaka</a:t>
            </a:r>
          </a:p>
          <a:p>
            <a:r>
              <a:rPr lang="en-US" dirty="0" smtClean="0"/>
              <a:t>Brazil South	Sao Paulo State</a:t>
            </a:r>
          </a:p>
          <a:p>
            <a:r>
              <a:rPr lang="en-US" dirty="0" smtClean="0"/>
              <a:t>Australia East	New South Wales</a:t>
            </a:r>
          </a:p>
          <a:p>
            <a:r>
              <a:rPr lang="en-US" dirty="0" smtClean="0"/>
              <a:t>Australia Southeast	</a:t>
            </a:r>
            <a:r>
              <a:rPr lang="en-US" dirty="0" err="1" smtClean="0"/>
              <a:t>Victoriam</a:t>
            </a:r>
            <a:r>
              <a:rPr lang="en-US" dirty="0" smtClean="0"/>
              <a:t>/</a:t>
            </a:r>
            <a:r>
              <a:rPr lang="en-US" dirty="0" err="1" smtClean="0"/>
              <a:t>en</a:t>
            </a:r>
            <a:r>
              <a:rPr lang="en-US" dirty="0" smtClean="0"/>
              <a:t>-us/regions/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11</a:t>
            </a:fld>
            <a:endParaRPr lang="en-US"/>
          </a:p>
        </p:txBody>
      </p:sp>
    </p:spTree>
    <p:extLst>
      <p:ext uri="{BB962C8B-B14F-4D97-AF65-F5344CB8AC3E}">
        <p14:creationId xmlns:p14="http://schemas.microsoft.com/office/powerpoint/2010/main" val="830190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Which Windows Azure Cloud Architecture?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or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a:t>
            </a:r>
          </a:p>
          <a:p>
            <a:r>
              <a:rPr lang="en-US" dirty="0" smtClean="0"/>
              <a:t>http://blogs.msdn.com/b/hanuk/archive/2013/12/03/which-windows-azure-cloud-architecture-paas-or-iaas.aspx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12</a:t>
            </a:fld>
            <a:endParaRPr lang="en-US"/>
          </a:p>
        </p:txBody>
      </p:sp>
    </p:spTree>
    <p:extLst>
      <p:ext uri="{BB962C8B-B14F-4D97-AF65-F5344CB8AC3E}">
        <p14:creationId xmlns:p14="http://schemas.microsoft.com/office/powerpoint/2010/main" val="4107362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Windows Azure </a:t>
            </a:r>
            <a:r>
              <a:rPr lang="en-US" sz="1200" b="1" i="0" kern="1200" dirty="0" err="1" smtClean="0">
                <a:solidFill>
                  <a:schemeClr val="tx1"/>
                </a:solidFill>
                <a:effectLst/>
                <a:latin typeface="+mn-lt"/>
                <a:ea typeface="+mn-ea"/>
                <a:cs typeface="+mn-cs"/>
              </a:rPr>
              <a:t>IaaS</a:t>
            </a:r>
            <a:r>
              <a:rPr lang="en-US" sz="1200" b="1" i="0" kern="1200" dirty="0" smtClean="0">
                <a:solidFill>
                  <a:schemeClr val="tx1"/>
                </a:solidFill>
                <a:effectLst/>
                <a:latin typeface="+mn-lt"/>
                <a:ea typeface="+mn-ea"/>
                <a:cs typeface="+mn-cs"/>
              </a:rPr>
              <a:t> vs. </a:t>
            </a:r>
            <a:r>
              <a:rPr lang="en-US" sz="1200" b="1" i="0" kern="1200" dirty="0" err="1" smtClean="0">
                <a:solidFill>
                  <a:schemeClr val="tx1"/>
                </a:solidFill>
                <a:effectLst/>
                <a:latin typeface="+mn-lt"/>
                <a:ea typeface="+mn-ea"/>
                <a:cs typeface="+mn-cs"/>
              </a:rPr>
              <a:t>PaaS</a:t>
            </a:r>
            <a:r>
              <a:rPr lang="en-US" sz="1200" b="1" i="0" kern="1200" dirty="0" smtClean="0">
                <a:solidFill>
                  <a:schemeClr val="tx1"/>
                </a:solidFill>
                <a:effectLst/>
                <a:latin typeface="+mn-lt"/>
                <a:ea typeface="+mn-ea"/>
                <a:cs typeface="+mn-cs"/>
              </a:rPr>
              <a:t> vs. SaaS</a:t>
            </a:r>
          </a:p>
          <a:p>
            <a:r>
              <a:rPr lang="en-US" dirty="0" smtClean="0"/>
              <a:t>http://robertgreiner.com/2014/03/windows-azure-iaas-paas-saas-overview/</a:t>
            </a:r>
          </a:p>
          <a:p>
            <a:endParaRPr lang="en-US" dirty="0" smtClean="0"/>
          </a:p>
          <a:p>
            <a:endParaRPr lang="en-US" dirty="0" smtClean="0"/>
          </a:p>
          <a:p>
            <a:r>
              <a:rPr lang="en-US" dirty="0" err="1" smtClean="0"/>
              <a:t>IaaS</a:t>
            </a:r>
            <a:r>
              <a:rPr lang="en-US" dirty="0" smtClean="0"/>
              <a:t>:</a:t>
            </a:r>
            <a:r>
              <a:rPr lang="en-US" baseline="0" dirty="0" smtClean="0"/>
              <a:t> VM</a:t>
            </a:r>
          </a:p>
          <a:p>
            <a:r>
              <a:rPr lang="en-US" baseline="0" dirty="0" err="1" smtClean="0"/>
              <a:t>PaaS</a:t>
            </a:r>
            <a:r>
              <a:rPr lang="en-US" baseline="0" dirty="0" smtClean="0"/>
              <a:t>: </a:t>
            </a:r>
            <a:r>
              <a:rPr lang="en-US" baseline="0" dirty="0" err="1" smtClean="0"/>
              <a:t>CloudServices</a:t>
            </a:r>
            <a:r>
              <a:rPr lang="en-US" baseline="0" dirty="0" smtClean="0"/>
              <a:t>, </a:t>
            </a:r>
            <a:r>
              <a:rPr lang="en-US" baseline="0" dirty="0" err="1" smtClean="0"/>
              <a:t>WebSites</a:t>
            </a:r>
            <a:r>
              <a:rPr lang="en-US" baseline="0" dirty="0" smtClean="0"/>
              <a:t>, SQL Azure</a:t>
            </a:r>
          </a:p>
          <a:p>
            <a:r>
              <a:rPr lang="en-US" baseline="0" dirty="0" smtClean="0"/>
              <a:t>SaaS: </a:t>
            </a:r>
            <a:r>
              <a:rPr lang="en-US" baseline="0" dirty="0" err="1" smtClean="0"/>
              <a:t>WebSites</a:t>
            </a:r>
            <a:r>
              <a:rPr lang="en-US" baseline="0" dirty="0" smtClean="0"/>
              <a:t> (Drupal, </a:t>
            </a:r>
            <a:r>
              <a:rPr lang="en-US" baseline="0" dirty="0" err="1" smtClean="0"/>
              <a:t>Jumla</a:t>
            </a:r>
            <a:r>
              <a:rPr lang="en-US" baseline="0" dirty="0" smtClean="0"/>
              <a:t>), SharePoint, </a:t>
            </a:r>
            <a:endParaRPr lang="en-US" dirty="0" smtClean="0"/>
          </a:p>
          <a:p>
            <a:endParaRPr lang="en-US" dirty="0" smtClean="0"/>
          </a:p>
          <a:p>
            <a:r>
              <a:rPr lang="en-US" dirty="0" smtClean="0"/>
              <a:t>Icons:</a:t>
            </a:r>
          </a:p>
          <a:p>
            <a:r>
              <a:rPr lang="en-US" dirty="0" smtClean="0"/>
              <a:t>https://www.amido.com/azure-icons-for-lucidchart/</a:t>
            </a:r>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13</a:t>
            </a:fld>
            <a:endParaRPr lang="en-US"/>
          </a:p>
        </p:txBody>
      </p:sp>
    </p:spTree>
    <p:extLst>
      <p:ext uri="{BB962C8B-B14F-4D97-AF65-F5344CB8AC3E}">
        <p14:creationId xmlns:p14="http://schemas.microsoft.com/office/powerpoint/2010/main" val="344999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https://portal.azure.com</a:t>
            </a:r>
          </a:p>
          <a:p>
            <a:r>
              <a:rPr lang="en-US" dirty="0" smtClean="0"/>
              <a:t>https://manage.windowsazure.com</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15</a:t>
            </a:fld>
            <a:endParaRPr lang="en-US"/>
          </a:p>
        </p:txBody>
      </p:sp>
    </p:spTree>
    <p:extLst>
      <p:ext uri="{BB962C8B-B14F-4D97-AF65-F5344CB8AC3E}">
        <p14:creationId xmlns:p14="http://schemas.microsoft.com/office/powerpoint/2010/main" val="1978079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Free one-month trial</a:t>
            </a:r>
          </a:p>
          <a:p>
            <a:r>
              <a:rPr lang="en-US" dirty="0" smtClean="0"/>
              <a:t>http://azure.microsoft.com/en-us/pricing/free-trial/</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16</a:t>
            </a:fld>
            <a:endParaRPr lang="en-US"/>
          </a:p>
        </p:txBody>
      </p:sp>
    </p:spTree>
    <p:extLst>
      <p:ext uri="{BB962C8B-B14F-4D97-AF65-F5344CB8AC3E}">
        <p14:creationId xmlns:p14="http://schemas.microsoft.com/office/powerpoint/2010/main" val="3225188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17</a:t>
            </a:fld>
            <a:endParaRPr lang="en-US"/>
          </a:p>
        </p:txBody>
      </p:sp>
    </p:spTree>
    <p:extLst>
      <p:ext uri="{BB962C8B-B14F-4D97-AF65-F5344CB8AC3E}">
        <p14:creationId xmlns:p14="http://schemas.microsoft.com/office/powerpoint/2010/main" val="1512217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Downloads:</a:t>
            </a:r>
          </a:p>
          <a:p>
            <a:r>
              <a:rPr lang="en-US" dirty="0" smtClean="0"/>
              <a:t>http://azure.microsoft.com/en-us/downloads/</a:t>
            </a:r>
          </a:p>
          <a:p>
            <a:endParaRPr lang="en-US" b="1" dirty="0" smtClean="0"/>
          </a:p>
          <a:p>
            <a:r>
              <a:rPr lang="en-US" b="1" smtClean="0"/>
              <a:t>Main </a:t>
            </a:r>
            <a:r>
              <a:rPr lang="en-US" b="1" dirty="0" smtClean="0"/>
              <a:t>data</a:t>
            </a:r>
            <a:r>
              <a:rPr lang="en-US" b="1" baseline="0" dirty="0" smtClean="0"/>
              <a:t> from:</a:t>
            </a:r>
          </a:p>
          <a:p>
            <a:r>
              <a:rPr lang="en-US" dirty="0" smtClean="0"/>
              <a:t>https://msdn.microsoft.com/en-us/library/azure/dn479282.aspx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18</a:t>
            </a:fld>
            <a:endParaRPr lang="en-US"/>
          </a:p>
        </p:txBody>
      </p:sp>
    </p:spTree>
    <p:extLst>
      <p:ext uri="{BB962C8B-B14F-4D97-AF65-F5344CB8AC3E}">
        <p14:creationId xmlns:p14="http://schemas.microsoft.com/office/powerpoint/2010/main" val="984398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Link to Icon:</a:t>
            </a:r>
          </a:p>
          <a:p>
            <a:r>
              <a:rPr lang="en-US" dirty="0" smtClean="0"/>
              <a:t>https://github.com/amido/azure-vector-icons/blob/master/icons/Web%20Sites.svg</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19</a:t>
            </a:fld>
            <a:endParaRPr lang="en-US"/>
          </a:p>
        </p:txBody>
      </p:sp>
    </p:spTree>
    <p:extLst>
      <p:ext uri="{BB962C8B-B14F-4D97-AF65-F5344CB8AC3E}">
        <p14:creationId xmlns:p14="http://schemas.microsoft.com/office/powerpoint/2010/main" val="418400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How could be created?</a:t>
            </a:r>
          </a:p>
        </p:txBody>
      </p:sp>
      <p:sp>
        <p:nvSpPr>
          <p:cNvPr id="4" name="Slide Number Placeholder 3"/>
          <p:cNvSpPr>
            <a:spLocks noGrp="1"/>
          </p:cNvSpPr>
          <p:nvPr>
            <p:ph type="sldNum" sz="quarter" idx="10"/>
          </p:nvPr>
        </p:nvSpPr>
        <p:spPr/>
        <p:txBody>
          <a:bodyPr/>
          <a:lstStyle/>
          <a:p>
            <a:fld id="{4D78249E-5ACD-4E52-A408-9BB999BD2D41}" type="slidenum">
              <a:rPr lang="en-US" smtClean="0"/>
              <a:pPr/>
              <a:t>20</a:t>
            </a:fld>
            <a:endParaRPr lang="en-US"/>
          </a:p>
        </p:txBody>
      </p:sp>
    </p:spTree>
    <p:extLst>
      <p:ext uri="{BB962C8B-B14F-4D97-AF65-F5344CB8AC3E}">
        <p14:creationId xmlns:p14="http://schemas.microsoft.com/office/powerpoint/2010/main" val="25392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How to install and configure Azure PowerShell</a:t>
            </a:r>
          </a:p>
          <a:p>
            <a:r>
              <a:rPr lang="en-US" dirty="0" smtClean="0"/>
              <a:t>https://azure.microsoft.com/en-us/documentation/articles/powershell-install-configure/</a:t>
            </a:r>
          </a:p>
          <a:p>
            <a:endParaRPr lang="en-US" dirty="0" smtClean="0"/>
          </a:p>
          <a:p>
            <a:r>
              <a:rPr lang="en-US" sz="1200" b="1" i="0" kern="1200" dirty="0" smtClean="0">
                <a:solidFill>
                  <a:schemeClr val="tx1"/>
                </a:solidFill>
                <a:effectLst/>
                <a:latin typeface="+mn-lt"/>
                <a:ea typeface="+mn-ea"/>
                <a:cs typeface="+mn-cs"/>
              </a:rPr>
              <a:t>Clear-</a:t>
            </a:r>
            <a:r>
              <a:rPr lang="en-US" sz="1200" b="1" i="0" kern="1200" dirty="0" err="1" smtClean="0">
                <a:solidFill>
                  <a:schemeClr val="tx1"/>
                </a:solidFill>
                <a:effectLst/>
                <a:latin typeface="+mn-lt"/>
                <a:ea typeface="+mn-ea"/>
                <a:cs typeface="+mn-cs"/>
              </a:rPr>
              <a:t>AzureProfile</a:t>
            </a:r>
            <a:r>
              <a:rPr lang="en-US" sz="1200" b="1" i="0" kern="1200" dirty="0" smtClean="0">
                <a:solidFill>
                  <a:schemeClr val="tx1"/>
                </a:solidFill>
                <a:effectLst/>
                <a:latin typeface="+mn-lt"/>
                <a:ea typeface="+mn-ea"/>
                <a:cs typeface="+mn-cs"/>
              </a:rPr>
              <a:t> before the Add-</a:t>
            </a:r>
            <a:r>
              <a:rPr lang="en-US" sz="1200" b="1" i="0" kern="1200" dirty="0" err="1" smtClean="0">
                <a:solidFill>
                  <a:schemeClr val="tx1"/>
                </a:solidFill>
                <a:effectLst/>
                <a:latin typeface="+mn-lt"/>
                <a:ea typeface="+mn-ea"/>
                <a:cs typeface="+mn-cs"/>
              </a:rPr>
              <a:t>AzureAccount</a:t>
            </a:r>
            <a:endParaRPr lang="en-US" b="1" dirty="0" smtClean="0"/>
          </a:p>
          <a:p>
            <a:r>
              <a:rPr lang="en-US" dirty="0" smtClean="0"/>
              <a:t>http://</a:t>
            </a:r>
            <a:r>
              <a:rPr lang="en-US" dirty="0" smtClean="0"/>
              <a:t>blogs.msdn.com/b/devfish/archive/2015/02/12/get-azurevm-your-azure-credentials-have-not-been-set-up-or-have-expired-please-run-add-azureaccount-to-set-up-your-azure-credentials.aspx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Add-</a:t>
            </a:r>
            <a:r>
              <a:rPr lang="en-US" sz="1200" b="1" i="0" kern="1200" dirty="0" err="1" smtClean="0">
                <a:solidFill>
                  <a:schemeClr val="tx1"/>
                </a:solidFill>
                <a:effectLst/>
                <a:latin typeface="+mn-lt"/>
                <a:ea typeface="+mn-ea"/>
                <a:cs typeface="+mn-cs"/>
              </a:rPr>
              <a:t>AzureAccount</a:t>
            </a:r>
            <a:endParaRPr lang="en-US" sz="1200" b="1" i="0" kern="1200" dirty="0" smtClean="0">
              <a:solidFill>
                <a:schemeClr val="tx1"/>
              </a:solidFill>
              <a:effectLst/>
              <a:latin typeface="+mn-lt"/>
              <a:ea typeface="+mn-ea"/>
              <a:cs typeface="+mn-cs"/>
            </a:endParaRPr>
          </a:p>
          <a:p>
            <a:r>
              <a:rPr lang="en-US" dirty="0" smtClean="0"/>
              <a:t>https://msdn.microsoft.com/en-us/library/dn495128.aspx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New-</a:t>
            </a:r>
            <a:r>
              <a:rPr lang="en-US" sz="1200" b="1" i="0" kern="1200" dirty="0" err="1" smtClean="0">
                <a:solidFill>
                  <a:schemeClr val="tx1"/>
                </a:solidFill>
                <a:effectLst/>
                <a:latin typeface="+mn-lt"/>
                <a:ea typeface="+mn-ea"/>
                <a:cs typeface="+mn-cs"/>
              </a:rPr>
              <a:t>AzureWebsite</a:t>
            </a:r>
            <a:endParaRPr lang="en-US" sz="1200" b="1" i="0" kern="1200" dirty="0" smtClean="0">
              <a:solidFill>
                <a:schemeClr val="tx1"/>
              </a:solidFill>
              <a:effectLst/>
              <a:latin typeface="+mn-lt"/>
              <a:ea typeface="+mn-ea"/>
              <a:cs typeface="+mn-cs"/>
            </a:endParaRPr>
          </a:p>
          <a:p>
            <a:r>
              <a:rPr lang="en-US" dirty="0" smtClean="0"/>
              <a:t>https://msdn.microsoft.com/en-us/library/azure/dn495157.aspx</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21</a:t>
            </a:fld>
            <a:endParaRPr lang="en-US"/>
          </a:p>
        </p:txBody>
      </p:sp>
    </p:spTree>
    <p:extLst>
      <p:ext uri="{BB962C8B-B14F-4D97-AF65-F5344CB8AC3E}">
        <p14:creationId xmlns:p14="http://schemas.microsoft.com/office/powerpoint/2010/main" val="357786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Добавить рамку</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a:t>
            </a:fld>
            <a:endParaRPr lang="en-US"/>
          </a:p>
        </p:txBody>
      </p:sp>
    </p:spTree>
    <p:extLst>
      <p:ext uri="{BB962C8B-B14F-4D97-AF65-F5344CB8AC3E}">
        <p14:creationId xmlns:p14="http://schemas.microsoft.com/office/powerpoint/2010/main" val="374338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Deploy a web app in Azure App Service</a:t>
            </a:r>
          </a:p>
          <a:p>
            <a:r>
              <a:rPr lang="en-US" dirty="0" smtClean="0"/>
              <a:t>https://azure.microsoft.com/en-us/documentation/articles/web-sites-deploy/</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22</a:t>
            </a:fld>
            <a:endParaRPr lang="en-US"/>
          </a:p>
        </p:txBody>
      </p:sp>
    </p:spTree>
    <p:extLst>
      <p:ext uri="{BB962C8B-B14F-4D97-AF65-F5344CB8AC3E}">
        <p14:creationId xmlns:p14="http://schemas.microsoft.com/office/powerpoint/2010/main" val="3861327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Show on</a:t>
            </a:r>
            <a:r>
              <a:rPr lang="en-US" sz="1200" b="1" i="0" kern="1200" baseline="0" dirty="0" smtClean="0">
                <a:solidFill>
                  <a:schemeClr val="tx1"/>
                </a:solidFill>
                <a:effectLst/>
                <a:latin typeface="+mn-lt"/>
                <a:ea typeface="+mn-ea"/>
                <a:cs typeface="+mn-cs"/>
              </a:rPr>
              <a:t> Azure Portal</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Secure </a:t>
            </a:r>
            <a:r>
              <a:rPr lang="en-US" sz="1200" b="1" i="0" kern="1200" dirty="0" smtClean="0">
                <a:solidFill>
                  <a:schemeClr val="tx1"/>
                </a:solidFill>
                <a:effectLst/>
                <a:latin typeface="+mn-lt"/>
                <a:ea typeface="+mn-ea"/>
                <a:cs typeface="+mn-cs"/>
              </a:rPr>
              <a:t>a web app in Azure App Service</a:t>
            </a:r>
          </a:p>
          <a:p>
            <a:r>
              <a:rPr lang="en-US" dirty="0" smtClean="0"/>
              <a:t>https://azure.microsoft.com/en-us/documentation/articles/web-sites-security</a:t>
            </a:r>
            <a:r>
              <a:rPr lang="en-US" dirty="0" smtClean="0"/>
              <a:t>/</a:t>
            </a:r>
          </a:p>
          <a:p>
            <a:endParaRPr lang="en-US" dirty="0" smtClean="0"/>
          </a:p>
          <a:p>
            <a:r>
              <a:rPr lang="en-US" sz="1200" b="1" i="0" kern="1200" dirty="0" smtClean="0">
                <a:solidFill>
                  <a:schemeClr val="tx1"/>
                </a:solidFill>
                <a:effectLst/>
                <a:latin typeface="+mn-lt"/>
                <a:ea typeface="+mn-ea"/>
                <a:cs typeface="+mn-cs"/>
              </a:rPr>
              <a:t>Secure communications</a:t>
            </a:r>
          </a:p>
          <a:p>
            <a:r>
              <a:rPr lang="en-US" sz="1200" b="0" i="0" kern="1200" dirty="0" smtClean="0">
                <a:solidFill>
                  <a:schemeClr val="tx1"/>
                </a:solidFill>
                <a:effectLst/>
                <a:latin typeface="+mn-lt"/>
                <a:ea typeface="+mn-ea"/>
                <a:cs typeface="+mn-cs"/>
              </a:rPr>
              <a:t>If you use the </a:t>
            </a:r>
            <a:r>
              <a:rPr lang="en-US" sz="1200" b="1" i="1" kern="1200" dirty="0" smtClean="0">
                <a:solidFill>
                  <a:schemeClr val="tx1"/>
                </a:solidFill>
                <a:effectLst/>
                <a:latin typeface="+mn-lt"/>
                <a:ea typeface="+mn-ea"/>
                <a:cs typeface="+mn-cs"/>
              </a:rPr>
              <a:t>.azurewebsites.net</a:t>
            </a:r>
            <a:r>
              <a:rPr lang="en-US" sz="1200" b="0" i="1" kern="1200" dirty="0" smtClean="0">
                <a:solidFill>
                  <a:schemeClr val="tx1"/>
                </a:solidFill>
                <a:effectLst/>
                <a:latin typeface="+mn-lt"/>
                <a:ea typeface="+mn-ea"/>
                <a:cs typeface="+mn-cs"/>
              </a:rPr>
              <a:t> domain name created for your web app, you can immediately use HTTPS, as an SSL certificate is provided for all **</a:t>
            </a:r>
            <a:r>
              <a:rPr lang="en-US" sz="1200" b="0" i="0" kern="1200" dirty="0" smtClean="0">
                <a:solidFill>
                  <a:schemeClr val="tx1"/>
                </a:solidFill>
                <a:effectLst/>
                <a:latin typeface="+mn-lt"/>
                <a:ea typeface="+mn-ea"/>
                <a:cs typeface="+mn-cs"/>
              </a:rPr>
              <a:t>.azurewebsites.net** domain names. If your site uses a </a:t>
            </a:r>
            <a:r>
              <a:rPr lang="en-US" sz="1200" b="0" i="0" u="none" strike="noStrike" kern="1200" dirty="0" smtClean="0">
                <a:solidFill>
                  <a:schemeClr val="tx1"/>
                </a:solidFill>
                <a:effectLst/>
                <a:latin typeface="+mn-lt"/>
                <a:ea typeface="+mn-ea"/>
                <a:cs typeface="+mn-cs"/>
                <a:hlinkClick r:id="rId3"/>
              </a:rPr>
              <a:t>custom domain name</a:t>
            </a:r>
            <a:r>
              <a:rPr lang="en-US" sz="1200" b="0" i="0" kern="1200" dirty="0" smtClean="0">
                <a:solidFill>
                  <a:schemeClr val="tx1"/>
                </a:solidFill>
                <a:effectLst/>
                <a:latin typeface="+mn-lt"/>
                <a:ea typeface="+mn-ea"/>
                <a:cs typeface="+mn-cs"/>
              </a:rPr>
              <a:t>, you can upload an SSL certificate to </a:t>
            </a:r>
            <a:r>
              <a:rPr lang="en-US" sz="1200" b="0" i="0" u="none" strike="noStrike" kern="1200" dirty="0" smtClean="0">
                <a:solidFill>
                  <a:schemeClr val="tx1"/>
                </a:solidFill>
                <a:effectLst/>
                <a:latin typeface="+mn-lt"/>
                <a:ea typeface="+mn-ea"/>
                <a:cs typeface="+mn-cs"/>
                <a:hlinkClick r:id="rId4"/>
              </a:rPr>
              <a:t>enable HTTPS</a:t>
            </a:r>
            <a:r>
              <a:rPr lang="en-US" sz="1200" b="0" i="0" kern="1200" dirty="0" smtClean="0">
                <a:solidFill>
                  <a:schemeClr val="tx1"/>
                </a:solidFill>
                <a:effectLst/>
                <a:latin typeface="+mn-lt"/>
                <a:ea typeface="+mn-ea"/>
                <a:cs typeface="+mn-cs"/>
              </a:rPr>
              <a:t> for the custom domain.</a:t>
            </a:r>
          </a:p>
          <a:p>
            <a:endParaRPr lang="en-US" dirty="0" smtClean="0"/>
          </a:p>
          <a:p>
            <a:r>
              <a:rPr lang="en-US" sz="1200" b="1" i="0" kern="1200" dirty="0" smtClean="0">
                <a:solidFill>
                  <a:schemeClr val="tx1"/>
                </a:solidFill>
                <a:effectLst/>
                <a:latin typeface="+mn-lt"/>
                <a:ea typeface="+mn-ea"/>
                <a:cs typeface="+mn-cs"/>
              </a:rPr>
              <a:t>Publishing profiles and publish settings</a:t>
            </a:r>
          </a:p>
          <a:p>
            <a:r>
              <a:rPr lang="en-US" sz="1200" b="0" i="0" kern="1200" dirty="0" smtClean="0">
                <a:solidFill>
                  <a:schemeClr val="tx1"/>
                </a:solidFill>
                <a:effectLst/>
                <a:latin typeface="+mn-lt"/>
                <a:ea typeface="+mn-ea"/>
                <a:cs typeface="+mn-cs"/>
              </a:rPr>
              <a:t>When developing applications, performing management tasks, or automating tasks using utilities such as </a:t>
            </a:r>
            <a:r>
              <a:rPr lang="en-US" sz="1200" b="1" i="0" kern="1200" dirty="0" smtClean="0">
                <a:solidFill>
                  <a:schemeClr val="tx1"/>
                </a:solidFill>
                <a:effectLst/>
                <a:latin typeface="+mn-lt"/>
                <a:ea typeface="+mn-ea"/>
                <a:cs typeface="+mn-cs"/>
              </a:rPr>
              <a:t>Visual Studio</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Web Matrix</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Azure PowerShell</a:t>
            </a:r>
            <a:r>
              <a:rPr lang="en-US" sz="1200" b="0" i="0" kern="1200" dirty="0" smtClean="0">
                <a:solidFill>
                  <a:schemeClr val="tx1"/>
                </a:solidFill>
                <a:effectLst/>
                <a:latin typeface="+mn-lt"/>
                <a:ea typeface="+mn-ea"/>
                <a:cs typeface="+mn-cs"/>
              </a:rPr>
              <a:t> or the </a:t>
            </a:r>
            <a:r>
              <a:rPr lang="en-US" sz="1200" b="1" i="0" kern="1200" dirty="0" smtClean="0">
                <a:solidFill>
                  <a:schemeClr val="tx1"/>
                </a:solidFill>
                <a:effectLst/>
                <a:latin typeface="+mn-lt"/>
                <a:ea typeface="+mn-ea"/>
                <a:cs typeface="+mn-cs"/>
              </a:rPr>
              <a:t>Azure Command-Line Interface (Azure CLI)</a:t>
            </a:r>
            <a:r>
              <a:rPr lang="en-US" sz="1200" b="0" i="0" kern="1200" dirty="0" smtClean="0">
                <a:solidFill>
                  <a:schemeClr val="tx1"/>
                </a:solidFill>
                <a:effectLst/>
                <a:latin typeface="+mn-lt"/>
                <a:ea typeface="+mn-ea"/>
                <a:cs typeface="+mn-cs"/>
              </a:rPr>
              <a:t>, you can use either a </a:t>
            </a:r>
            <a:r>
              <a:rPr lang="en-US" sz="1200" b="0" i="1" kern="1200" dirty="0" smtClean="0">
                <a:solidFill>
                  <a:schemeClr val="tx1"/>
                </a:solidFill>
                <a:effectLst/>
                <a:latin typeface="+mn-lt"/>
                <a:ea typeface="+mn-ea"/>
                <a:cs typeface="+mn-cs"/>
              </a:rPr>
              <a:t>publish settings</a:t>
            </a:r>
            <a:r>
              <a:rPr lang="en-US" sz="1200" b="0" i="0" kern="1200" dirty="0" smtClean="0">
                <a:solidFill>
                  <a:schemeClr val="tx1"/>
                </a:solidFill>
                <a:effectLst/>
                <a:latin typeface="+mn-lt"/>
                <a:ea typeface="+mn-ea"/>
                <a:cs typeface="+mn-cs"/>
              </a:rPr>
              <a:t> file or a </a:t>
            </a:r>
            <a:r>
              <a:rPr lang="en-US" sz="1200" b="0" i="1" kern="1200" dirty="0" smtClean="0">
                <a:solidFill>
                  <a:schemeClr val="tx1"/>
                </a:solidFill>
                <a:effectLst/>
                <a:latin typeface="+mn-lt"/>
                <a:ea typeface="+mn-ea"/>
                <a:cs typeface="+mn-cs"/>
              </a:rPr>
              <a:t>publishing profile</a:t>
            </a:r>
            <a:r>
              <a:rPr lang="en-US" sz="1200" b="0" i="0" kern="1200" dirty="0" smtClean="0">
                <a:solidFill>
                  <a:schemeClr val="tx1"/>
                </a:solidFill>
                <a:effectLst/>
                <a:latin typeface="+mn-lt"/>
                <a:ea typeface="+mn-ea"/>
                <a:cs typeface="+mn-cs"/>
              </a:rPr>
              <a:t>. Both authenticate you to Azure, and should be secured to prevent unauthorized access.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Configuration settings, and connection strings</a:t>
            </a:r>
          </a:p>
          <a:p>
            <a:r>
              <a:rPr lang="en-US" sz="1200" b="0" i="0" kern="1200" dirty="0" smtClean="0">
                <a:solidFill>
                  <a:schemeClr val="tx1"/>
                </a:solidFill>
                <a:effectLst/>
                <a:latin typeface="+mn-lt"/>
                <a:ea typeface="+mn-ea"/>
                <a:cs typeface="+mn-cs"/>
              </a:rPr>
              <a:t>It's common practice to store connection strings, authentication credentials, and other sensitive information in configuration files. Unfortunately, these files may be exposed on your website, or checked into a public repository, exposing this information.</a:t>
            </a:r>
          </a:p>
          <a:p>
            <a:endParaRPr lang="en-US" sz="1200" b="0" i="0" kern="1200" dirty="0" smtClean="0">
              <a:solidFill>
                <a:schemeClr val="tx1"/>
              </a:solidFill>
              <a:effectLst/>
              <a:latin typeface="+mn-lt"/>
              <a:ea typeface="+mn-ea"/>
              <a:cs typeface="+mn-cs"/>
            </a:endParaRPr>
          </a:p>
          <a:p>
            <a:endParaRPr lang="en-US"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24</a:t>
            </a:fld>
            <a:endParaRPr lang="en-US"/>
          </a:p>
        </p:txBody>
      </p:sp>
    </p:spTree>
    <p:extLst>
      <p:ext uri="{BB962C8B-B14F-4D97-AF65-F5344CB8AC3E}">
        <p14:creationId xmlns:p14="http://schemas.microsoft.com/office/powerpoint/2010/main" val="841667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https://azure.microsoft.com/en-us/documentation/articles/azure-web-sites-web-hosting-plans-in-depth-overview/</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26</a:t>
            </a:fld>
            <a:endParaRPr lang="en-US"/>
          </a:p>
        </p:txBody>
      </p:sp>
    </p:spTree>
    <p:extLst>
      <p:ext uri="{BB962C8B-B14F-4D97-AF65-F5344CB8AC3E}">
        <p14:creationId xmlns:p14="http://schemas.microsoft.com/office/powerpoint/2010/main" val="2216392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Database Throughput Unit (DTU):</a:t>
            </a:r>
            <a:r>
              <a:rPr lang="en-US" sz="1000" b="0" i="0" kern="1200" dirty="0" smtClean="0">
                <a:solidFill>
                  <a:schemeClr val="tx1"/>
                </a:solidFill>
                <a:effectLst/>
                <a:latin typeface="+mn-lt"/>
                <a:ea typeface="+mn-ea"/>
                <a:cs typeface="+mn-cs"/>
              </a:rPr>
              <a:t> </a:t>
            </a:r>
          </a:p>
          <a:p>
            <a:r>
              <a:rPr lang="en-US" sz="1000" b="0" i="0" kern="1200" dirty="0" smtClean="0">
                <a:solidFill>
                  <a:schemeClr val="tx1"/>
                </a:solidFill>
                <a:effectLst/>
                <a:latin typeface="+mn-lt"/>
                <a:ea typeface="+mn-ea"/>
                <a:cs typeface="+mn-cs"/>
              </a:rPr>
              <a:t>DTUs provide a way to describe the relative capacity of a performance level of Basic, Standard, and Premium databases. DTUs are based on a blended measure of CPU, memory, reads, and writes. As DTUs increase, the power offered by the performance level increases. For example, a performance level with 5 DTUs has five times more power than a performance level with 1 DTU. A maximum DTU quota applies to each server. For more information on DTU quotas, </a:t>
            </a:r>
            <a:r>
              <a:rPr lang="en-US" sz="1000" b="0" i="0" kern="1200" dirty="0" err="1" smtClean="0">
                <a:solidFill>
                  <a:schemeClr val="tx1"/>
                </a:solidFill>
                <a:effectLst/>
                <a:latin typeface="+mn-lt"/>
                <a:ea typeface="+mn-ea"/>
                <a:cs typeface="+mn-cs"/>
              </a:rPr>
              <a:t>see</a:t>
            </a:r>
            <a:r>
              <a:rPr lang="en-US" sz="1000" b="0" i="0" u="none" strike="noStrike" kern="1200" dirty="0" err="1" smtClean="0">
                <a:solidFill>
                  <a:schemeClr val="tx1"/>
                </a:solidFill>
                <a:effectLst/>
                <a:latin typeface="+mn-lt"/>
                <a:ea typeface="+mn-ea"/>
                <a:cs typeface="+mn-cs"/>
                <a:hlinkClick r:id="rId3"/>
              </a:rPr>
              <a:t>Azure</a:t>
            </a:r>
            <a:r>
              <a:rPr lang="en-US" sz="1000" b="0" i="0" u="none" strike="noStrike" kern="1200" dirty="0" smtClean="0">
                <a:solidFill>
                  <a:schemeClr val="tx1"/>
                </a:solidFill>
                <a:effectLst/>
                <a:latin typeface="+mn-lt"/>
                <a:ea typeface="+mn-ea"/>
                <a:cs typeface="+mn-cs"/>
                <a:hlinkClick r:id="rId3"/>
              </a:rPr>
              <a:t> SQL Database General Guidelines and Limitations</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DTUs provide a way to describe the relative capacity of a performance level based on a blended measure of CPU, memory, reads, and writes. Each server has a maximum of 2000 DTUs for Basic, Standard, and Premium databases, in addition to the overall limit for databases per server and maximum size per database. DTUs are consumed based on the DTU rating for that performance level. For example, a server with 5 Basic databases, 2 Standard S1 databases, and 3 Premium P1 databases consumes 365 DTUs. For more information on the DTU rating associated with each performance level, see </a:t>
            </a:r>
            <a:r>
              <a:rPr lang="en-US" sz="1000" b="0" i="0" u="none" strike="noStrike" kern="1200" dirty="0" smtClean="0">
                <a:solidFill>
                  <a:schemeClr val="tx1"/>
                </a:solidFill>
                <a:effectLst/>
                <a:latin typeface="+mn-lt"/>
                <a:ea typeface="+mn-ea"/>
                <a:cs typeface="+mn-cs"/>
                <a:hlinkClick r:id="rId4"/>
              </a:rPr>
              <a:t>Azure SQL Database Service Tiers and Performance Levels</a:t>
            </a:r>
            <a:r>
              <a:rPr lang="en-US" sz="1000" b="0" i="0" kern="1200" dirty="0" smtClean="0">
                <a:solidFill>
                  <a:schemeClr val="tx1"/>
                </a:solidFill>
                <a:effectLst/>
                <a:latin typeface="+mn-lt"/>
                <a:ea typeface="+mn-ea"/>
                <a:cs typeface="+mn-cs"/>
              </a:rPr>
              <a:t>. An extension of this DTU quota may be available for your Azure SQL Database server. For more information, contact </a:t>
            </a:r>
            <a:r>
              <a:rPr lang="en-US" sz="1000" b="0" i="0" u="none" strike="noStrike" kern="1200" dirty="0" smtClean="0">
                <a:solidFill>
                  <a:schemeClr val="tx1"/>
                </a:solidFill>
                <a:effectLst/>
                <a:latin typeface="+mn-lt"/>
                <a:ea typeface="+mn-ea"/>
                <a:cs typeface="+mn-cs"/>
                <a:hlinkClick r:id="rId5"/>
              </a:rPr>
              <a:t>Azure Support</a:t>
            </a:r>
            <a:r>
              <a:rPr lang="en-US" sz="1000" b="0" i="0" kern="1200" dirty="0" smtClean="0">
                <a:solidFill>
                  <a:schemeClr val="tx1"/>
                </a:solidFill>
                <a:effectLst/>
                <a:latin typeface="+mn-lt"/>
                <a:ea typeface="+mn-ea"/>
                <a:cs typeface="+mn-cs"/>
              </a:rPr>
              <a:t>.</a:t>
            </a:r>
          </a:p>
          <a:p>
            <a:endParaRPr lang="en-US" sz="10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Azure SQL Database Service Tiers and Performance Levels </a:t>
            </a:r>
            <a:r>
              <a:rPr lang="en-US" sz="1200" b="1" i="1" kern="1200" dirty="0" smtClean="0">
                <a:solidFill>
                  <a:schemeClr val="tx1"/>
                </a:solidFill>
                <a:effectLst/>
                <a:latin typeface="+mn-lt"/>
                <a:ea typeface="+mn-ea"/>
                <a:cs typeface="+mn-cs"/>
              </a:rPr>
              <a:t>(Grid with</a:t>
            </a:r>
            <a:r>
              <a:rPr lang="en-US" sz="1200" b="1" i="1" kern="1200" baseline="0" dirty="0" smtClean="0">
                <a:solidFill>
                  <a:schemeClr val="tx1"/>
                </a:solidFill>
                <a:effectLst/>
                <a:latin typeface="+mn-lt"/>
                <a:ea typeface="+mn-ea"/>
                <a:cs typeface="+mn-cs"/>
              </a:rPr>
              <a:t> details</a:t>
            </a:r>
            <a:r>
              <a:rPr lang="en-US" sz="1200" b="1" i="1" kern="1200" dirty="0" smtClean="0">
                <a:solidFill>
                  <a:schemeClr val="tx1"/>
                </a:solidFill>
                <a:effectLst/>
                <a:latin typeface="+mn-lt"/>
                <a:ea typeface="+mn-ea"/>
                <a:cs typeface="+mn-cs"/>
              </a:rPr>
              <a:t>)</a:t>
            </a:r>
          </a:p>
          <a:p>
            <a:r>
              <a:rPr lang="en-US" sz="700" dirty="0" smtClean="0"/>
              <a:t>https://msdn.microsoft.com/en-us/library/azure/dn741336.aspx</a:t>
            </a:r>
          </a:p>
          <a:p>
            <a:endParaRPr lang="en-US" sz="700" dirty="0" smtClean="0"/>
          </a:p>
          <a:p>
            <a:r>
              <a:rPr lang="en-US" sz="700" dirty="0" smtClean="0"/>
              <a:t>Nice link with details</a:t>
            </a:r>
            <a:r>
              <a:rPr lang="en-US" sz="700" baseline="0" dirty="0" smtClean="0"/>
              <a:t> about tiers:</a:t>
            </a:r>
          </a:p>
          <a:p>
            <a:r>
              <a:rPr lang="en-US" sz="700" dirty="0" smtClean="0"/>
              <a:t>https://azure.microsoft.com/en-us/documentation/articles/sql-database-upgrade-new-service-tiers/</a:t>
            </a:r>
          </a:p>
          <a:p>
            <a:endParaRPr lang="en-US" sz="700" dirty="0" smtClean="0"/>
          </a:p>
          <a:p>
            <a:endParaRPr lang="ru-RU" sz="700"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29</a:t>
            </a:fld>
            <a:endParaRPr lang="en-US"/>
          </a:p>
        </p:txBody>
      </p:sp>
    </p:spTree>
    <p:extLst>
      <p:ext uri="{BB962C8B-B14F-4D97-AF65-F5344CB8AC3E}">
        <p14:creationId xmlns:p14="http://schemas.microsoft.com/office/powerpoint/2010/main" val="3196498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a:t>
            </a:r>
          </a:p>
          <a:p>
            <a:r>
              <a:rPr lang="en-US" dirty="0" smtClean="0"/>
              <a:t>https://azure.microsoft.com/en-us/documentation/articles/sql-database-upgrade-new-service-tiers/</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30</a:t>
            </a:fld>
            <a:endParaRPr lang="en-US"/>
          </a:p>
        </p:txBody>
      </p:sp>
    </p:spTree>
    <p:extLst>
      <p:ext uri="{BB962C8B-B14F-4D97-AF65-F5344CB8AC3E}">
        <p14:creationId xmlns:p14="http://schemas.microsoft.com/office/powerpoint/2010/main" val="426318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72514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p>
          <a:p>
            <a:endParaRPr lang="en-US" dirty="0" smtClean="0"/>
          </a:p>
          <a:p>
            <a:endParaRPr lang="en-US" dirty="0" smtClean="0"/>
          </a:p>
          <a:p>
            <a:endParaRPr lang="en-US" dirty="0" smtClean="0"/>
          </a:p>
          <a:p>
            <a:endParaRPr lang="en-US" dirty="0" smtClean="0"/>
          </a:p>
          <a:p>
            <a:r>
              <a:rPr lang="en-US" dirty="0" smtClean="0"/>
              <a:t>Icons:</a:t>
            </a:r>
          </a:p>
          <a:p>
            <a:r>
              <a:rPr lang="en-US" dirty="0" smtClean="0"/>
              <a:t>https://www.amido.com/azure-icons-for-lucidchart/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4</a:t>
            </a:fld>
            <a:endParaRPr lang="en-US"/>
          </a:p>
        </p:txBody>
      </p:sp>
    </p:spTree>
    <p:extLst>
      <p:ext uri="{BB962C8B-B14F-4D97-AF65-F5344CB8AC3E}">
        <p14:creationId xmlns:p14="http://schemas.microsoft.com/office/powerpoint/2010/main" val="1412758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https://azure.microsoft.com/en-us/documentation/articles/fundamentals-introduction-to-azure/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5</a:t>
            </a:fld>
            <a:endParaRPr lang="en-US"/>
          </a:p>
        </p:txBody>
      </p:sp>
    </p:spTree>
    <p:extLst>
      <p:ext uri="{BB962C8B-B14F-4D97-AF65-F5344CB8AC3E}">
        <p14:creationId xmlns:p14="http://schemas.microsoft.com/office/powerpoint/2010/main" val="53990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t>
            </a:r>
            <a:r>
              <a:rPr lang="en-US" sz="1200" b="0" i="0" kern="1200" dirty="0" smtClean="0">
                <a:solidFill>
                  <a:schemeClr val="tx1"/>
                </a:solidFill>
                <a:effectLst/>
                <a:latin typeface="+mn-lt"/>
                <a:ea typeface="+mn-ea"/>
                <a:cs typeface="+mn-cs"/>
              </a:rPr>
              <a:t>Windows Azure vs. Amazon AWS</a:t>
            </a:r>
            <a:r>
              <a:rPr lang="en-US" dirty="0" smtClean="0"/>
              <a:t>”:</a:t>
            </a:r>
          </a:p>
          <a:p>
            <a:r>
              <a:rPr lang="en-US" dirty="0" smtClean="0"/>
              <a:t>http://www.slideshare.net/tekcraft/azure-vsamazon?related=1</a:t>
            </a:r>
          </a:p>
          <a:p>
            <a:endParaRPr lang="en-US" dirty="0" smtClean="0"/>
          </a:p>
          <a:p>
            <a:endParaRPr lang="en-US" dirty="0" smtClean="0"/>
          </a:p>
          <a:p>
            <a:r>
              <a:rPr lang="en-US" dirty="0" smtClean="0"/>
              <a:t>https://image.slidesharecdn.com/warofattritioninfographicv1-150103195155-conversion-gate02/95/war-of-attrition-aws-vs-google-ibm-and-microsoft-azure-1-638.jpg?cb=1424632280</a:t>
            </a:r>
            <a:endParaRPr lang="ru-RU" dirty="0" smtClean="0"/>
          </a:p>
          <a:p>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6</a:t>
            </a:fld>
            <a:endParaRPr lang="en-US"/>
          </a:p>
        </p:txBody>
      </p:sp>
    </p:spTree>
    <p:extLst>
      <p:ext uri="{BB962C8B-B14F-4D97-AF65-F5344CB8AC3E}">
        <p14:creationId xmlns:p14="http://schemas.microsoft.com/office/powerpoint/2010/main" val="1127935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from:</a:t>
            </a:r>
          </a:p>
          <a:p>
            <a:r>
              <a:rPr lang="en-US" dirty="0" smtClean="0"/>
              <a:t>http://assets.rightscale.com/uploads/pdfs/RightScale-2015-State-of-the-Cloud-Report.pdf</a:t>
            </a:r>
          </a:p>
          <a:p>
            <a:r>
              <a:rPr lang="en-US" dirty="0" smtClean="0"/>
              <a:t>http://</a:t>
            </a:r>
            <a:r>
              <a:rPr lang="en-US" dirty="0" smtClean="0"/>
              <a:t>www.rightscale.com/blog/cloud-industry-insights/cloud-computing-trends-2015-state-cloud-survey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 private cloud leading VMware</a:t>
            </a:r>
          </a:p>
          <a:p>
            <a:endParaRPr lang="en-US" dirty="0" smtClean="0"/>
          </a:p>
          <a:p>
            <a:r>
              <a:rPr lang="en-US" sz="1200" b="0" i="0" kern="1200" dirty="0" smtClean="0">
                <a:solidFill>
                  <a:schemeClr val="tx1"/>
                </a:solidFill>
                <a:effectLst/>
                <a:latin typeface="+mn-lt"/>
                <a:ea typeface="+mn-ea"/>
                <a:cs typeface="+mn-cs"/>
              </a:rPr>
              <a:t>In January 2015, </a:t>
            </a:r>
            <a:r>
              <a:rPr lang="en-US" sz="1200" b="0" i="0" kern="1200" dirty="0" err="1" smtClean="0">
                <a:solidFill>
                  <a:schemeClr val="tx1"/>
                </a:solidFill>
                <a:effectLst/>
                <a:latin typeface="+mn-lt"/>
                <a:ea typeface="+mn-ea"/>
                <a:cs typeface="+mn-cs"/>
              </a:rPr>
              <a:t>RightScale</a:t>
            </a:r>
            <a:r>
              <a:rPr lang="en-US" sz="1200" b="0" i="0" kern="1200" dirty="0" smtClean="0">
                <a:solidFill>
                  <a:schemeClr val="tx1"/>
                </a:solidFill>
                <a:effectLst/>
                <a:latin typeface="+mn-lt"/>
                <a:ea typeface="+mn-ea"/>
                <a:cs typeface="+mn-cs"/>
              </a:rPr>
              <a:t> conducted its fourth annual State of the Cloud Survey of the latest cloud computing trends, with a focus on infrastructure-as-a-service. The survey asked 930 IT professionals about their adoption of cloud infrastructure and related technologies. The respondents ranged from technical executives to managers and practitioners and represented organizations of varying sizes across many industries. The margin of error is 3.2 percent.</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7</a:t>
            </a:fld>
            <a:endParaRPr lang="en-US"/>
          </a:p>
        </p:txBody>
      </p:sp>
    </p:spTree>
    <p:extLst>
      <p:ext uri="{BB962C8B-B14F-4D97-AF65-F5344CB8AC3E}">
        <p14:creationId xmlns:p14="http://schemas.microsoft.com/office/powerpoint/2010/main" val="408413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 private cloud leading VMware</a:t>
            </a:r>
            <a:endParaRPr lang="en-US" b="1" dirty="0" smtClean="0"/>
          </a:p>
        </p:txBody>
      </p:sp>
      <p:sp>
        <p:nvSpPr>
          <p:cNvPr id="4" name="Slide Number Placeholder 3"/>
          <p:cNvSpPr>
            <a:spLocks noGrp="1"/>
          </p:cNvSpPr>
          <p:nvPr>
            <p:ph type="sldNum" sz="quarter" idx="10"/>
          </p:nvPr>
        </p:nvSpPr>
        <p:spPr/>
        <p:txBody>
          <a:bodyPr/>
          <a:lstStyle/>
          <a:p>
            <a:fld id="{4D78249E-5ACD-4E52-A408-9BB999BD2D41}" type="slidenum">
              <a:rPr lang="en-US" smtClean="0"/>
              <a:pPr/>
              <a:t>8</a:t>
            </a:fld>
            <a:endParaRPr lang="en-US"/>
          </a:p>
        </p:txBody>
      </p:sp>
    </p:spTree>
    <p:extLst>
      <p:ext uri="{BB962C8B-B14F-4D97-AF65-F5344CB8AC3E}">
        <p14:creationId xmlns:p14="http://schemas.microsoft.com/office/powerpoint/2010/main" val="353706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https://image.slidesharecdn.com/warofattritioninfographicv1-150103195155-conversion-gate02/95/war-of-attrition-aws-vs-google-ibm-and-microsoft-azure-1-638.jpg?cb=1424632280</a:t>
            </a:r>
          </a:p>
          <a:p>
            <a:endParaRPr lang="en-US" dirty="0" smtClean="0"/>
          </a:p>
          <a:p>
            <a:r>
              <a:rPr lang="en-US" sz="1200" b="0" i="0" kern="1200" dirty="0" smtClean="0">
                <a:solidFill>
                  <a:schemeClr val="tx1"/>
                </a:solidFill>
                <a:effectLst/>
                <a:latin typeface="+mn-lt"/>
                <a:ea typeface="+mn-ea"/>
                <a:cs typeface="+mn-cs"/>
              </a:rPr>
              <a:t>DEFINITION of 'Free Cash Flow - FCF'</a:t>
            </a:r>
          </a:p>
          <a:p>
            <a:r>
              <a:rPr lang="en-US" sz="1200" b="0" i="0" kern="1200" dirty="0" smtClean="0">
                <a:solidFill>
                  <a:schemeClr val="tx1"/>
                </a:solidFill>
                <a:effectLst/>
                <a:latin typeface="+mn-lt"/>
                <a:ea typeface="+mn-ea"/>
                <a:cs typeface="+mn-cs"/>
              </a:rPr>
              <a:t>A measure of financial performance calculated as operating cash flow minus capital expenditures. Free cash flow (FCF) represents the cash that a company is able to generate after laying out the money required to maintain or expand its asset base. Free cash flow is important because it allows a company to pursue opportunities that enhance shareholder value. Without cash, it's tough to develop new products, make acquisitions, pay dividends and reduce debt. FCF is calculated </a:t>
            </a:r>
            <a:r>
              <a:rPr lang="en-US" sz="1200" b="0" i="0" kern="1200" dirty="0" err="1" smtClean="0">
                <a:solidFill>
                  <a:schemeClr val="tx1"/>
                </a:solidFill>
                <a:effectLst/>
                <a:latin typeface="+mn-lt"/>
                <a:ea typeface="+mn-ea"/>
                <a:cs typeface="+mn-cs"/>
              </a:rPr>
              <a:t>as:EBIT</a:t>
            </a:r>
            <a:r>
              <a:rPr lang="en-US" sz="1200" b="0" i="0" kern="1200" dirty="0" smtClean="0">
                <a:solidFill>
                  <a:schemeClr val="tx1"/>
                </a:solidFill>
                <a:effectLst/>
                <a:latin typeface="+mn-lt"/>
                <a:ea typeface="+mn-ea"/>
                <a:cs typeface="+mn-cs"/>
              </a:rPr>
              <a:t>(1-Tax Rate) + Depreciation &amp; Amortization - Change in Net Working Capital - Capital </a:t>
            </a:r>
            <a:r>
              <a:rPr lang="en-US" sz="1200" b="0" i="0" kern="1200" dirty="0" err="1" smtClean="0">
                <a:solidFill>
                  <a:schemeClr val="tx1"/>
                </a:solidFill>
                <a:effectLst/>
                <a:latin typeface="+mn-lt"/>
                <a:ea typeface="+mn-ea"/>
                <a:cs typeface="+mn-cs"/>
              </a:rPr>
              <a:t>ExpenditureIt</a:t>
            </a:r>
            <a:r>
              <a:rPr lang="en-US" sz="1200" b="0" i="0" kern="1200" dirty="0" smtClean="0">
                <a:solidFill>
                  <a:schemeClr val="tx1"/>
                </a:solidFill>
                <a:effectLst/>
                <a:latin typeface="+mn-lt"/>
                <a:ea typeface="+mn-ea"/>
                <a:cs typeface="+mn-cs"/>
              </a:rPr>
              <a:t> can also be calculated by taking operating cash flow and subtracting capital expenditures.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Read more: </a:t>
            </a:r>
            <a:r>
              <a:rPr lang="en-US" sz="1200" b="0" i="0" u="none" strike="noStrike" kern="1200" dirty="0" smtClean="0">
                <a:solidFill>
                  <a:schemeClr val="tx1"/>
                </a:solidFill>
                <a:effectLst/>
                <a:latin typeface="+mn-lt"/>
                <a:ea typeface="+mn-ea"/>
                <a:cs typeface="+mn-cs"/>
                <a:hlinkClick r:id="rId3"/>
              </a:rPr>
              <a:t>http://www.investopedia.com/terms/f/freecashflow.asp#ixzz3crRZ0U2k</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Follow us: </a:t>
            </a:r>
            <a:r>
              <a:rPr lang="en-US" sz="1200" b="0" i="0" u="none" strike="noStrike" kern="1200" dirty="0" smtClean="0">
                <a:solidFill>
                  <a:schemeClr val="tx1"/>
                </a:solidFill>
                <a:effectLst/>
                <a:latin typeface="+mn-lt"/>
                <a:ea typeface="+mn-ea"/>
                <a:cs typeface="+mn-cs"/>
                <a:hlinkClick r:id="rId4"/>
              </a:rPr>
              <a:t>@Investopedia on Twitter</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9</a:t>
            </a:fld>
            <a:endParaRPr lang="en-US"/>
          </a:p>
        </p:txBody>
      </p:sp>
    </p:spTree>
    <p:extLst>
      <p:ext uri="{BB962C8B-B14F-4D97-AF65-F5344CB8AC3E}">
        <p14:creationId xmlns:p14="http://schemas.microsoft.com/office/powerpoint/2010/main" val="1904268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App Service Pricing:</a:t>
            </a:r>
            <a:endParaRPr lang="en-US" dirty="0" smtClean="0"/>
          </a:p>
          <a:p>
            <a:r>
              <a:rPr lang="en-US" dirty="0" smtClean="0"/>
              <a:t>http://azure.microsoft.com/en-us/pricing/details/app-service/</a:t>
            </a:r>
            <a:endParaRPr lang="ru-RU" dirty="0"/>
          </a:p>
        </p:txBody>
      </p:sp>
      <p:sp>
        <p:nvSpPr>
          <p:cNvPr id="4" name="Slide Number Placeholder 3"/>
          <p:cNvSpPr>
            <a:spLocks noGrp="1"/>
          </p:cNvSpPr>
          <p:nvPr>
            <p:ph type="sldNum" sz="quarter" idx="10"/>
          </p:nvPr>
        </p:nvSpPr>
        <p:spPr/>
        <p:txBody>
          <a:bodyPr/>
          <a:lstStyle/>
          <a:p>
            <a:fld id="{4D78249E-5ACD-4E52-A408-9BB999BD2D41}" type="slidenum">
              <a:rPr lang="en-US" smtClean="0"/>
              <a:pPr/>
              <a:t>10</a:t>
            </a:fld>
            <a:endParaRPr lang="en-US"/>
          </a:p>
        </p:txBody>
      </p:sp>
    </p:spTree>
    <p:extLst>
      <p:ext uri="{BB962C8B-B14F-4D97-AF65-F5344CB8AC3E}">
        <p14:creationId xmlns:p14="http://schemas.microsoft.com/office/powerpoint/2010/main" val="1469035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4064000" y="2209800"/>
            <a:ext cx="7010400" cy="1466850"/>
          </a:xfrm>
        </p:spPr>
        <p:txBody>
          <a:bodyPr/>
          <a:lstStyle>
            <a:lvl1pPr>
              <a:defRPr>
                <a:latin typeface="Arial" pitchFamily="34" charset="0"/>
                <a:cs typeface="Arial" pitchFamily="34" charset="0"/>
              </a:defRPr>
            </a:lvl1pPr>
          </a:lstStyle>
          <a:p>
            <a:r>
              <a:rPr lang="ru-RU" smtClean="0"/>
              <a:t>Образец заголовка</a:t>
            </a:r>
            <a:endParaRPr lang="en-US" dirty="0"/>
          </a:p>
        </p:txBody>
      </p:sp>
      <p:sp>
        <p:nvSpPr>
          <p:cNvPr id="3" name="Subtitle 2"/>
          <p:cNvSpPr>
            <a:spLocks noGrp="1"/>
          </p:cNvSpPr>
          <p:nvPr>
            <p:ph type="subTitle" idx="1"/>
          </p:nvPr>
        </p:nvSpPr>
        <p:spPr>
          <a:xfrm>
            <a:off x="4064000" y="3886200"/>
            <a:ext cx="70104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8229600" y="5715003"/>
            <a:ext cx="2844800" cy="365125"/>
          </a:xfrm>
        </p:spPr>
        <p:txBody>
          <a:bodyPr/>
          <a:lstStyle>
            <a:lvl1pPr>
              <a:defRPr>
                <a:latin typeface="Arial" pitchFamily="34" charset="0"/>
                <a:cs typeface="Arial" pitchFamily="34" charset="0"/>
              </a:defRPr>
            </a:lvl1pPr>
          </a:lstStyle>
          <a:p>
            <a:fld id="{5B106E36-FD25-4E2D-B0AA-010F637433A0}" type="datetimeFigureOut">
              <a:rPr lang="ru-RU" smtClean="0"/>
              <a:pPr/>
              <a:t>15.06.2015</a:t>
            </a:fld>
            <a:endParaRPr lang="ru-RU"/>
          </a:p>
        </p:txBody>
      </p:sp>
      <p:sp>
        <p:nvSpPr>
          <p:cNvPr id="5" name="Footer Placeholder 4"/>
          <p:cNvSpPr>
            <a:spLocks noGrp="1"/>
          </p:cNvSpPr>
          <p:nvPr>
            <p:ph type="ftr" sz="quarter" idx="11"/>
          </p:nvPr>
        </p:nvSpPr>
        <p:spPr>
          <a:xfrm>
            <a:off x="4064000" y="6477003"/>
            <a:ext cx="3860800" cy="365125"/>
          </a:xfrm>
        </p:spPr>
        <p:txBody>
          <a:bodyPr/>
          <a:lstStyle>
            <a:lvl1pPr>
              <a:defRPr>
                <a:latin typeface="Arial" pitchFamily="34" charset="0"/>
                <a:cs typeface="Arial" pitchFamily="34" charset="0"/>
              </a:defRPr>
            </a:lvl1pPr>
          </a:lstStyle>
          <a:p>
            <a:endParaRPr lang="ru-RU"/>
          </a:p>
        </p:txBody>
      </p:sp>
      <p:sp>
        <p:nvSpPr>
          <p:cNvPr id="6" name="Slide Number Placeholder 5"/>
          <p:cNvSpPr>
            <a:spLocks noGrp="1"/>
          </p:cNvSpPr>
          <p:nvPr>
            <p:ph type="sldNum" sz="quarter" idx="12"/>
          </p:nvPr>
        </p:nvSpPr>
        <p:spPr>
          <a:xfrm>
            <a:off x="10668000" y="6477003"/>
            <a:ext cx="508000" cy="365125"/>
          </a:xfrm>
        </p:spPr>
        <p:txBody>
          <a:bodyPr/>
          <a:lstStyle>
            <a:lvl1pPr>
              <a:defRPr>
                <a:latin typeface="Arial" pitchFamily="34" charset="0"/>
                <a:cs typeface="Arial" pitchFamily="34" charset="0"/>
              </a:defRPr>
            </a:lvl1pPr>
          </a:lstStyle>
          <a:p>
            <a:fld id="{725C68B6-61C2-468F-89AB-4B9F7531AA68}" type="slidenum">
              <a:rPr lang="ru-RU" smtClean="0"/>
              <a:pPr/>
              <a:t>‹#›</a:t>
            </a:fld>
            <a:endParaRPr lang="ru-RU"/>
          </a:p>
        </p:txBody>
      </p:sp>
      <p:sp>
        <p:nvSpPr>
          <p:cNvPr id="7" name="Rectangle 6"/>
          <p:cNvSpPr/>
          <p:nvPr userDrawn="1"/>
        </p:nvSpPr>
        <p:spPr>
          <a:xfrm>
            <a:off x="335360" y="0"/>
            <a:ext cx="3096344"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stretch>
            <a:fillRect/>
          </a:stretch>
        </p:blipFill>
        <p:spPr>
          <a:xfrm>
            <a:off x="921372" y="476672"/>
            <a:ext cx="1924319" cy="6477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lvl1pPr algn="l">
              <a:defRPr/>
            </a:lvl1pPr>
          </a:lstStyle>
          <a:p>
            <a:r>
              <a:rPr lang="ru-RU" dirty="0" smtClean="0"/>
              <a:t>Образец заголовка</a:t>
            </a:r>
            <a:endParaRPr lang="en-US" dirty="0"/>
          </a:p>
        </p:txBody>
      </p:sp>
      <p:sp>
        <p:nvSpPr>
          <p:cNvPr id="3" name="Vertical Text Placeholder 2"/>
          <p:cNvSpPr>
            <a:spLocks noGrp="1"/>
          </p:cNvSpPr>
          <p:nvPr>
            <p:ph type="body" orient="vert" idx="1"/>
          </p:nvPr>
        </p:nvSpPr>
        <p:spPr>
          <a:xfrm>
            <a:off x="2133600" y="274641"/>
            <a:ext cx="65024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2133600" y="6492878"/>
            <a:ext cx="2844800" cy="365125"/>
          </a:xfrm>
        </p:spPr>
        <p:txBody>
          <a:bodyPr/>
          <a:lstStyle/>
          <a:p>
            <a:fld id="{5B106E36-FD25-4E2D-B0AA-010F637433A0}" type="datetimeFigureOut">
              <a:rPr lang="ru-RU" smtClean="0"/>
              <a:pPr/>
              <a:t>15.06.2015</a:t>
            </a:fld>
            <a:endParaRPr lang="ru-RU"/>
          </a:p>
        </p:txBody>
      </p:sp>
      <p:sp>
        <p:nvSpPr>
          <p:cNvPr id="5" name="Footer Placeholder 4"/>
          <p:cNvSpPr>
            <a:spLocks noGrp="1"/>
          </p:cNvSpPr>
          <p:nvPr>
            <p:ph type="ftr" sz="quarter" idx="11"/>
          </p:nvPr>
        </p:nvSpPr>
        <p:spPr>
          <a:xfrm>
            <a:off x="5892800" y="6492878"/>
            <a:ext cx="3860800" cy="365125"/>
          </a:xfrm>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0"/>
            <a:ext cx="11151917" cy="757131"/>
          </a:xfrm>
        </p:spPr>
        <p:txBody>
          <a:bodyPr/>
          <a:lstStyle>
            <a:lvl1pPr>
              <a:defRPr sz="5467"/>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6"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6"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9025" indent="-40326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5137" indent="-34611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723" indent="-33658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5" y="6372547"/>
            <a:ext cx="1682359" cy="195501"/>
          </a:xfrm>
          <a:prstGeom prst="rect">
            <a:avLst/>
          </a:prstGeom>
        </p:spPr>
      </p:pic>
    </p:spTree>
    <p:extLst>
      <p:ext uri="{BB962C8B-B14F-4D97-AF65-F5344CB8AC3E}">
        <p14:creationId xmlns:p14="http://schemas.microsoft.com/office/powerpoint/2010/main" val="179223351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98904"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pic>
        <p:nvPicPr>
          <p:cNvPr id="7"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844799" y="4406903"/>
            <a:ext cx="8481484" cy="1362075"/>
          </a:xfrm>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2844799" y="2906713"/>
            <a:ext cx="8481484"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2133600" y="274638"/>
            <a:ext cx="9652000" cy="1143000"/>
          </a:xfrm>
        </p:spPr>
        <p:txBody>
          <a:bodyPr/>
          <a:lstStyle>
            <a:lvl1pPr algn="l">
              <a:defRPr/>
            </a:lvl1pPr>
          </a:lstStyle>
          <a:p>
            <a:r>
              <a:rPr lang="ru-RU" dirty="0" smtClean="0"/>
              <a:t>Образец заголовка</a:t>
            </a:r>
            <a:endParaRPr lang="en-US" dirty="0"/>
          </a:p>
        </p:txBody>
      </p:sp>
      <p:sp>
        <p:nvSpPr>
          <p:cNvPr id="3" name="Content Placeholder 2"/>
          <p:cNvSpPr>
            <a:spLocks noGrp="1"/>
          </p:cNvSpPr>
          <p:nvPr>
            <p:ph sz="half" idx="1"/>
          </p:nvPr>
        </p:nvSpPr>
        <p:spPr>
          <a:xfrm>
            <a:off x="2133600" y="1600203"/>
            <a:ext cx="467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7010400" y="1600203"/>
            <a:ext cx="4775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524000"/>
            <a:ext cx="46736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133600" y="2163762"/>
            <a:ext cx="4673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7010400" y="1524000"/>
            <a:ext cx="4775200"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7010400" y="2163762"/>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8" name="Footer Placeholder 7"/>
          <p:cNvSpPr>
            <a:spLocks noGrp="1"/>
          </p:cNvSpPr>
          <p:nvPr>
            <p:ph type="ftr" sz="quarter" idx="11"/>
          </p:nvPr>
        </p:nvSpPr>
        <p:spPr>
          <a:xfrm>
            <a:off x="16416763" y="9019906"/>
            <a:ext cx="313287" cy="73046"/>
          </a:xfrm>
        </p:spPr>
        <p:txBody>
          <a:bodyPr/>
          <a:lstStyle/>
          <a:p>
            <a:endParaRPr lang="ru-RU" dirty="0"/>
          </a:p>
        </p:txBody>
      </p:sp>
      <p:sp>
        <p:nvSpPr>
          <p:cNvPr id="9" name="Slide Number Placeholder 8"/>
          <p:cNvSpPr>
            <a:spLocks noGrp="1"/>
          </p:cNvSpPr>
          <p:nvPr>
            <p:ph type="sldNum" sz="quarter" idx="12"/>
          </p:nvPr>
        </p:nvSpPr>
        <p:spPr/>
        <p:txBody>
          <a:bodyPr/>
          <a:lstStyle/>
          <a:p>
            <a:fld id="{725C68B6-61C2-468F-89AB-4B9F7531AA68}" type="slidenum">
              <a:rPr lang="ru-RU" smtClean="0"/>
              <a:pPr/>
              <a:t>‹#›</a:t>
            </a:fld>
            <a:endParaRPr lang="ru-RU"/>
          </a:p>
        </p:txBody>
      </p:sp>
      <p:pic>
        <p:nvPicPr>
          <p:cNvPr id="2050"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133601" y="274638"/>
            <a:ext cx="8426896" cy="1143000"/>
          </a:xfrm>
        </p:spPr>
        <p:txBody>
          <a:bodyPr/>
          <a:lstStyle>
            <a:lvl1pPr algn="l">
              <a:defRPr/>
            </a:lvl1pPr>
          </a:lstStyle>
          <a:p>
            <a:r>
              <a:rPr lang="ru-RU" dirty="0" smtClean="0"/>
              <a:t>Образец заголовка</a:t>
            </a:r>
            <a:endParaRPr lang="en-US" dirty="0"/>
          </a:p>
        </p:txBody>
      </p:sp>
      <p:sp>
        <p:nvSpPr>
          <p:cNvPr id="3" name="Date Placeholder 2"/>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25C68B6-61C2-468F-89AB-4B9F7531AA68}" type="slidenum">
              <a:rPr lang="ru-RU" smtClean="0"/>
              <a:pPr/>
              <a:t>‹#›</a:t>
            </a:fld>
            <a:endParaRPr lang="ru-RU"/>
          </a:p>
        </p:txBody>
      </p:sp>
      <p:pic>
        <p:nvPicPr>
          <p:cNvPr id="6"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25C68B6-61C2-468F-89AB-4B9F7531AA68}" type="slidenum">
              <a:rPr lang="ru-RU" smtClean="0"/>
              <a:pPr/>
              <a:t>‹#›</a:t>
            </a:fld>
            <a:endParaRPr lang="ru-RU"/>
          </a:p>
        </p:txBody>
      </p:sp>
      <p:pic>
        <p:nvPicPr>
          <p:cNvPr id="5" name="Picture 2" descr="http://www.nextscape.net/~/media/nshp2014/solutions/azure_/azurecloud.png?la=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79538" y="188640"/>
            <a:ext cx="975644" cy="9756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33602" y="273050"/>
            <a:ext cx="3909484" cy="1162050"/>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6197600" y="273053"/>
            <a:ext cx="5588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2133602" y="1435103"/>
            <a:ext cx="39094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946400" y="4800600"/>
            <a:ext cx="73152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2946400"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2946400"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B106E36-FD25-4E2D-B0AA-010F637433A0}" type="datetimeFigureOut">
              <a:rPr lang="ru-RU" smtClean="0"/>
              <a:pPr/>
              <a:t>15.06.2015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3600" y="274638"/>
            <a:ext cx="9651999" cy="1143000"/>
          </a:xfrm>
          <a:prstGeom prst="rect">
            <a:avLst/>
          </a:prstGeom>
        </p:spPr>
        <p:txBody>
          <a:bodyPr vert="horz" lIns="91440" tIns="45720" rIns="91440" bIns="45720" rtlCol="0" anchor="ctr">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2133600" y="1600203"/>
            <a:ext cx="9652000" cy="4525963"/>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en-US" dirty="0"/>
          </a:p>
        </p:txBody>
      </p:sp>
      <p:sp>
        <p:nvSpPr>
          <p:cNvPr id="4" name="Date Placeholder 3"/>
          <p:cNvSpPr>
            <a:spLocks noGrp="1"/>
          </p:cNvSpPr>
          <p:nvPr>
            <p:ph type="dt" sz="half" idx="2"/>
          </p:nvPr>
        </p:nvSpPr>
        <p:spPr>
          <a:xfrm>
            <a:off x="2133600" y="6492878"/>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15.06.2015</a:t>
            </a:fld>
            <a:endParaRPr lang="ru-RU"/>
          </a:p>
        </p:txBody>
      </p:sp>
      <p:sp>
        <p:nvSpPr>
          <p:cNvPr id="5" name="Footer Placeholder 4"/>
          <p:cNvSpPr>
            <a:spLocks noGrp="1"/>
          </p:cNvSpPr>
          <p:nvPr>
            <p:ph type="ftr" sz="quarter" idx="3"/>
          </p:nvPr>
        </p:nvSpPr>
        <p:spPr>
          <a:xfrm>
            <a:off x="5892800" y="649287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10668000" y="6492878"/>
            <a:ext cx="508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
        <p:nvSpPr>
          <p:cNvPr id="8" name="Rectangle 7"/>
          <p:cNvSpPr/>
          <p:nvPr userDrawn="1"/>
        </p:nvSpPr>
        <p:spPr>
          <a:xfrm>
            <a:off x="335360" y="0"/>
            <a:ext cx="1080120" cy="6858000"/>
          </a:xfrm>
          <a:prstGeom prst="rect">
            <a:avLst/>
          </a:prstGeom>
          <a:solidFill>
            <a:srgbClr val="EC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335360" cy="6858000"/>
          </a:xfrm>
          <a:prstGeom prst="rect">
            <a:avLst/>
          </a:prstGeom>
          <a:gradFill>
            <a:gsLst>
              <a:gs pos="0">
                <a:srgbClr val="930000"/>
              </a:gs>
              <a:gs pos="100000">
                <a:srgbClr val="CC00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14"/>
          <a:stretch>
            <a:fillRect/>
          </a:stretch>
        </p:blipFill>
        <p:spPr>
          <a:xfrm>
            <a:off x="11785934" y="6237311"/>
            <a:ext cx="409537" cy="636563"/>
          </a:xfrm>
          <a:prstGeom prst="rect">
            <a:avLst/>
          </a:prstGeom>
        </p:spPr>
      </p:pic>
      <p:pic>
        <p:nvPicPr>
          <p:cNvPr id="10" name="Picture 9"/>
          <p:cNvPicPr>
            <a:picLocks noChangeAspect="1"/>
          </p:cNvPicPr>
          <p:nvPr userDrawn="1"/>
        </p:nvPicPr>
        <p:blipFill>
          <a:blip r:embed="rId15"/>
          <a:stretch>
            <a:fillRect/>
          </a:stretch>
        </p:blipFill>
        <p:spPr>
          <a:xfrm>
            <a:off x="447816" y="316614"/>
            <a:ext cx="847711" cy="3015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8.png"/><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diagramColors" Target="../diagrams/colors3.xml"/><Relationship Id="rId2" Type="http://schemas.openxmlformats.org/officeDocument/2006/relationships/notesSlide" Target="../notesSlides/notesSlide12.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nage.windowsazure.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portal.azure.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azure.microsoft.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image.slidesharecdn.com/warofattritioninfographicv1-150103195155-conversion-gate02/95/war-of-attrition-aws-vs-google-ibm-and-microsoft-azure-1-638.jpg?cb=1424632280"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8008" y="2492896"/>
            <a:ext cx="4330328" cy="931168"/>
          </a:xfrm>
        </p:spPr>
        <p:txBody>
          <a:bodyPr>
            <a:normAutofit/>
          </a:bodyPr>
          <a:lstStyle/>
          <a:p>
            <a:r>
              <a:rPr lang="en-US" b="1" dirty="0" smtClean="0">
                <a:solidFill>
                  <a:srgbClr val="00B0F0"/>
                </a:solidFill>
              </a:rPr>
              <a:t>Microsoft Azure</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00B0F0"/>
                </a:solidFill>
              </a:rPr>
              <a:t>Brief Overview and </a:t>
            </a:r>
            <a:r>
              <a:rPr lang="en-US" dirty="0">
                <a:solidFill>
                  <a:srgbClr val="00B0F0"/>
                </a:solidFill>
              </a:rPr>
              <a:t>Creation </a:t>
            </a:r>
            <a:r>
              <a:rPr lang="en-US" dirty="0" smtClean="0">
                <a:solidFill>
                  <a:srgbClr val="00B0F0"/>
                </a:solidFill>
              </a:rPr>
              <a:t>of Test Website</a:t>
            </a:r>
            <a:endParaRPr lang="en-US" dirty="0">
              <a:solidFill>
                <a:srgbClr val="00B0F0"/>
              </a:solidFill>
            </a:endParaRPr>
          </a:p>
        </p:txBody>
      </p:sp>
      <p:pic>
        <p:nvPicPr>
          <p:cNvPr id="1026" name="Picture 2" descr="http://www.touchandsense.com/wp-content/uploads/2015/04/WindowsAzu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088" y="2166392"/>
            <a:ext cx="158417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994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ru-RU" dirty="0"/>
          </a:p>
        </p:txBody>
      </p:sp>
      <p:sp>
        <p:nvSpPr>
          <p:cNvPr id="3" name="Content Placeholder 2"/>
          <p:cNvSpPr>
            <a:spLocks noGrp="1"/>
          </p:cNvSpPr>
          <p:nvPr>
            <p:ph idx="1"/>
          </p:nvPr>
        </p:nvSpPr>
        <p:spPr/>
        <p:txBody>
          <a:bodyPr/>
          <a:lstStyle/>
          <a:p>
            <a:endParaRPr lang="ru-RU" dirty="0"/>
          </a:p>
        </p:txBody>
      </p:sp>
    </p:spTree>
    <p:extLst>
      <p:ext uri="{BB962C8B-B14F-4D97-AF65-F5344CB8AC3E}">
        <p14:creationId xmlns:p14="http://schemas.microsoft.com/office/powerpoint/2010/main" val="384515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Geography</a:t>
            </a:r>
            <a:endParaRPr lang="ru-R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Azure operates out of 17 regions around the world</a:t>
            </a:r>
            <a:endParaRPr lang="ru-RU" dirty="0"/>
          </a:p>
        </p:txBody>
      </p:sp>
      <p:pic>
        <p:nvPicPr>
          <p:cNvPr id="1026" name="Picture 2" descr="http://acom.azurecomcdn.net/80C57D/cdn/images/cvt-b3360b89270f951ea4a9cdeb65723fa8540e13df7115ba17d692283748741cff/page/regions/map.png?t=pop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1744" y="2492896"/>
            <a:ext cx="545782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52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Service Models</a:t>
            </a:r>
            <a:endParaRPr lang="ru-RU" dirty="0"/>
          </a:p>
        </p:txBody>
      </p:sp>
      <p:grpSp>
        <p:nvGrpSpPr>
          <p:cNvPr id="25" name="Group 24"/>
          <p:cNvGrpSpPr/>
          <p:nvPr/>
        </p:nvGrpSpPr>
        <p:grpSpPr>
          <a:xfrm>
            <a:off x="1703512" y="1340768"/>
            <a:ext cx="2401948" cy="5112568"/>
            <a:chOff x="1703512" y="1268760"/>
            <a:chExt cx="2401948" cy="5112568"/>
          </a:xfrm>
        </p:grpSpPr>
        <p:sp>
          <p:nvSpPr>
            <p:cNvPr id="6" name="Freeform 5"/>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kern="1200" dirty="0" smtClean="0"/>
                <a:t>Private</a:t>
              </a:r>
            </a:p>
            <a:p>
              <a:pPr lvl="0" algn="ctr" defTabSz="1066800">
                <a:lnSpc>
                  <a:spcPct val="90000"/>
                </a:lnSpc>
                <a:spcBef>
                  <a:spcPct val="0"/>
                </a:spcBef>
                <a:spcAft>
                  <a:spcPct val="35000"/>
                </a:spcAft>
              </a:pPr>
              <a:r>
                <a:rPr lang="en-US" sz="2000" kern="1200" dirty="0" smtClean="0"/>
                <a:t>(On-</a:t>
              </a:r>
              <a:r>
                <a:rPr lang="en-US" sz="2200" kern="1200" dirty="0" smtClean="0"/>
                <a:t>Premises)</a:t>
              </a:r>
              <a:endParaRPr lang="ru-RU" sz="2200" kern="1200" dirty="0"/>
            </a:p>
          </p:txBody>
        </p:sp>
        <p:grpSp>
          <p:nvGrpSpPr>
            <p:cNvPr id="24" name="Group 23"/>
            <p:cNvGrpSpPr/>
            <p:nvPr/>
          </p:nvGrpSpPr>
          <p:grpSpPr>
            <a:xfrm>
              <a:off x="1946154" y="2347542"/>
              <a:ext cx="1921558" cy="3728623"/>
              <a:chOff x="1946154" y="2347542"/>
              <a:chExt cx="1921558" cy="3728623"/>
            </a:xfrm>
          </p:grpSpPr>
          <p:sp>
            <p:nvSpPr>
              <p:cNvPr id="7" name="Freeform 6"/>
              <p:cNvSpPr/>
              <p:nvPr/>
            </p:nvSpPr>
            <p:spPr>
              <a:xfrm>
                <a:off x="1946154"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8" name="Freeform 7"/>
              <p:cNvSpPr/>
              <p:nvPr/>
            </p:nvSpPr>
            <p:spPr>
              <a:xfrm>
                <a:off x="1946154"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9" name="Freeform 8"/>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10" name="Freeform 9"/>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11" name="Freeform 10"/>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12" name="Freeform 11"/>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13" name="Freeform 12"/>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14" name="Freeform 13"/>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15" name="Freeform 14"/>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26" name="Group 25"/>
          <p:cNvGrpSpPr/>
          <p:nvPr/>
        </p:nvGrpSpPr>
        <p:grpSpPr>
          <a:xfrm>
            <a:off x="4244584" y="1340768"/>
            <a:ext cx="2401948" cy="5112568"/>
            <a:chOff x="1703512" y="1268760"/>
            <a:chExt cx="2401948" cy="5112568"/>
          </a:xfrm>
        </p:grpSpPr>
        <p:sp>
          <p:nvSpPr>
            <p:cNvPr id="27" name="Freeform 26"/>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Infrastructure </a:t>
              </a:r>
              <a:endParaRPr lang="en-US" sz="2000" dirty="0" smtClean="0"/>
            </a:p>
            <a:p>
              <a:pPr lvl="0" algn="ctr" defTabSz="1066800">
                <a:lnSpc>
                  <a:spcPct val="90000"/>
                </a:lnSpc>
                <a:spcBef>
                  <a:spcPct val="0"/>
                </a:spcBef>
                <a:spcAft>
                  <a:spcPct val="35000"/>
                </a:spcAft>
              </a:pPr>
              <a:r>
                <a:rPr lang="en-US" sz="2000" dirty="0" smtClean="0"/>
                <a:t>(</a:t>
              </a:r>
              <a:r>
                <a:rPr lang="en-US" sz="2000" dirty="0"/>
                <a:t>as a Service)</a:t>
              </a:r>
              <a:endParaRPr lang="ru-RU" sz="2000" dirty="0"/>
            </a:p>
          </p:txBody>
        </p:sp>
        <p:grpSp>
          <p:nvGrpSpPr>
            <p:cNvPr id="28" name="Group 27"/>
            <p:cNvGrpSpPr/>
            <p:nvPr/>
          </p:nvGrpSpPr>
          <p:grpSpPr>
            <a:xfrm>
              <a:off x="1946154" y="2347542"/>
              <a:ext cx="1932224" cy="3728623"/>
              <a:chOff x="1946154" y="2347542"/>
              <a:chExt cx="1932224" cy="3728623"/>
            </a:xfrm>
          </p:grpSpPr>
          <p:sp>
            <p:nvSpPr>
              <p:cNvPr id="29" name="Freeform 28"/>
              <p:cNvSpPr/>
              <p:nvPr/>
            </p:nvSpPr>
            <p:spPr>
              <a:xfrm>
                <a:off x="1956820" y="234754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30" name="Freeform 29"/>
              <p:cNvSpPr/>
              <p:nvPr/>
            </p:nvSpPr>
            <p:spPr>
              <a:xfrm>
                <a:off x="1956820" y="276762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31" name="Freeform 30"/>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32" name="Freeform 31"/>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33" name="Freeform 32"/>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34" name="Freeform 33"/>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35" name="Freeform 34"/>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36" name="Freeform 35"/>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37" name="Freeform 36"/>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38" name="Group 37"/>
          <p:cNvGrpSpPr/>
          <p:nvPr/>
        </p:nvGrpSpPr>
        <p:grpSpPr>
          <a:xfrm>
            <a:off x="6785656" y="1340768"/>
            <a:ext cx="2401948" cy="5112568"/>
            <a:chOff x="1703512" y="1268760"/>
            <a:chExt cx="2401948" cy="5112568"/>
          </a:xfrm>
        </p:grpSpPr>
        <p:sp>
          <p:nvSpPr>
            <p:cNvPr id="39" name="Freeform 38"/>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Platform </a:t>
              </a:r>
            </a:p>
            <a:p>
              <a:pPr lvl="0" algn="ctr" defTabSz="1066800">
                <a:lnSpc>
                  <a:spcPct val="90000"/>
                </a:lnSpc>
                <a:spcBef>
                  <a:spcPct val="0"/>
                </a:spcBef>
                <a:spcAft>
                  <a:spcPct val="35000"/>
                </a:spcAft>
              </a:pPr>
              <a:r>
                <a:rPr lang="en-US" sz="2000" dirty="0"/>
                <a:t>(as a Service)</a:t>
              </a:r>
              <a:endParaRPr lang="ru-RU" sz="2000" dirty="0"/>
            </a:p>
          </p:txBody>
        </p:sp>
        <p:grpSp>
          <p:nvGrpSpPr>
            <p:cNvPr id="40" name="Group 39"/>
            <p:cNvGrpSpPr/>
            <p:nvPr/>
          </p:nvGrpSpPr>
          <p:grpSpPr>
            <a:xfrm>
              <a:off x="1946154" y="2347131"/>
              <a:ext cx="1921558" cy="3729034"/>
              <a:chOff x="1946154" y="2347131"/>
              <a:chExt cx="1921558" cy="3729034"/>
            </a:xfrm>
          </p:grpSpPr>
          <p:sp>
            <p:nvSpPr>
              <p:cNvPr id="41" name="Freeform 40"/>
              <p:cNvSpPr/>
              <p:nvPr/>
            </p:nvSpPr>
            <p:spPr>
              <a:xfrm>
                <a:off x="1946154" y="2347131"/>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42" name="Freeform 41"/>
              <p:cNvSpPr/>
              <p:nvPr/>
            </p:nvSpPr>
            <p:spPr>
              <a:xfrm>
                <a:off x="1946154" y="2767215"/>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43" name="Freeform 42"/>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44" name="Freeform 43"/>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45" name="Freeform 44"/>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46" name="Freeform 45"/>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47" name="Freeform 46"/>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48" name="Freeform 47"/>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49" name="Freeform 48"/>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grpSp>
        <p:nvGrpSpPr>
          <p:cNvPr id="50" name="Group 49"/>
          <p:cNvGrpSpPr/>
          <p:nvPr/>
        </p:nvGrpSpPr>
        <p:grpSpPr>
          <a:xfrm>
            <a:off x="9334930" y="1340768"/>
            <a:ext cx="2401948" cy="5112568"/>
            <a:chOff x="1703512" y="1268760"/>
            <a:chExt cx="2401948" cy="5112568"/>
          </a:xfrm>
        </p:grpSpPr>
        <p:sp>
          <p:nvSpPr>
            <p:cNvPr id="51" name="Freeform 50"/>
            <p:cNvSpPr/>
            <p:nvPr/>
          </p:nvSpPr>
          <p:spPr>
            <a:xfrm>
              <a:off x="1703512" y="1268760"/>
              <a:ext cx="2401948" cy="5112568"/>
            </a:xfrm>
            <a:custGeom>
              <a:avLst/>
              <a:gdLst>
                <a:gd name="connsiteX0" fmla="*/ 0 w 2401948"/>
                <a:gd name="connsiteY0" fmla="*/ 240195 h 5112568"/>
                <a:gd name="connsiteX1" fmla="*/ 240195 w 2401948"/>
                <a:gd name="connsiteY1" fmla="*/ 0 h 5112568"/>
                <a:gd name="connsiteX2" fmla="*/ 2161753 w 2401948"/>
                <a:gd name="connsiteY2" fmla="*/ 0 h 5112568"/>
                <a:gd name="connsiteX3" fmla="*/ 2401948 w 2401948"/>
                <a:gd name="connsiteY3" fmla="*/ 240195 h 5112568"/>
                <a:gd name="connsiteX4" fmla="*/ 2401948 w 2401948"/>
                <a:gd name="connsiteY4" fmla="*/ 4872373 h 5112568"/>
                <a:gd name="connsiteX5" fmla="*/ 2161753 w 2401948"/>
                <a:gd name="connsiteY5" fmla="*/ 5112568 h 5112568"/>
                <a:gd name="connsiteX6" fmla="*/ 240195 w 2401948"/>
                <a:gd name="connsiteY6" fmla="*/ 5112568 h 5112568"/>
                <a:gd name="connsiteX7" fmla="*/ 0 w 2401948"/>
                <a:gd name="connsiteY7" fmla="*/ 4872373 h 5112568"/>
                <a:gd name="connsiteX8" fmla="*/ 0 w 2401948"/>
                <a:gd name="connsiteY8" fmla="*/ 240195 h 51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1948" h="5112568">
                  <a:moveTo>
                    <a:pt x="0" y="240195"/>
                  </a:moveTo>
                  <a:cubicBezTo>
                    <a:pt x="0" y="107539"/>
                    <a:pt x="107539" y="0"/>
                    <a:pt x="240195" y="0"/>
                  </a:cubicBezTo>
                  <a:lnTo>
                    <a:pt x="2161753" y="0"/>
                  </a:lnTo>
                  <a:cubicBezTo>
                    <a:pt x="2294409" y="0"/>
                    <a:pt x="2401948" y="107539"/>
                    <a:pt x="2401948" y="240195"/>
                  </a:cubicBezTo>
                  <a:lnTo>
                    <a:pt x="2401948" y="4872373"/>
                  </a:lnTo>
                  <a:cubicBezTo>
                    <a:pt x="2401948" y="5005029"/>
                    <a:pt x="2294409" y="5112568"/>
                    <a:pt x="2161753" y="5112568"/>
                  </a:cubicBezTo>
                  <a:lnTo>
                    <a:pt x="240195" y="5112568"/>
                  </a:lnTo>
                  <a:cubicBezTo>
                    <a:pt x="107539" y="5112568"/>
                    <a:pt x="0" y="5005029"/>
                    <a:pt x="0" y="4872373"/>
                  </a:cubicBezTo>
                  <a:lnTo>
                    <a:pt x="0" y="240195"/>
                  </a:lnTo>
                  <a:close/>
                </a:path>
              </a:pathLst>
            </a:cu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91440" tIns="0" rIns="91440" bIns="3924000" numCol="1" spcCol="1270" anchor="ctr" anchorCtr="0">
              <a:noAutofit/>
            </a:bodyPr>
            <a:lstStyle/>
            <a:p>
              <a:pPr lvl="0" algn="ctr" defTabSz="1066800">
                <a:lnSpc>
                  <a:spcPct val="90000"/>
                </a:lnSpc>
                <a:spcBef>
                  <a:spcPct val="0"/>
                </a:spcBef>
                <a:spcAft>
                  <a:spcPct val="35000"/>
                </a:spcAft>
              </a:pPr>
              <a:r>
                <a:rPr lang="en-US" sz="2000" dirty="0"/>
                <a:t>Software </a:t>
              </a:r>
            </a:p>
            <a:p>
              <a:pPr lvl="0" algn="ctr" defTabSz="1066800">
                <a:lnSpc>
                  <a:spcPct val="90000"/>
                </a:lnSpc>
                <a:spcBef>
                  <a:spcPct val="0"/>
                </a:spcBef>
                <a:spcAft>
                  <a:spcPct val="35000"/>
                </a:spcAft>
              </a:pPr>
              <a:r>
                <a:rPr lang="en-US" sz="2000" dirty="0"/>
                <a:t>(as a Service)</a:t>
              </a:r>
              <a:endParaRPr lang="ru-RU" sz="2000" dirty="0"/>
            </a:p>
          </p:txBody>
        </p:sp>
        <p:grpSp>
          <p:nvGrpSpPr>
            <p:cNvPr id="52" name="Group 51"/>
            <p:cNvGrpSpPr/>
            <p:nvPr/>
          </p:nvGrpSpPr>
          <p:grpSpPr>
            <a:xfrm>
              <a:off x="1946154" y="2337856"/>
              <a:ext cx="1921558" cy="3738309"/>
              <a:chOff x="1946154" y="2337856"/>
              <a:chExt cx="1921558" cy="3738309"/>
            </a:xfrm>
          </p:grpSpPr>
          <p:sp>
            <p:nvSpPr>
              <p:cNvPr id="53" name="Freeform 52"/>
              <p:cNvSpPr/>
              <p:nvPr/>
            </p:nvSpPr>
            <p:spPr>
              <a:xfrm>
                <a:off x="1946154" y="233785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Applications</a:t>
                </a:r>
                <a:endParaRPr lang="ru-RU" sz="1800" kern="1200" dirty="0">
                  <a:solidFill>
                    <a:schemeClr val="tx1"/>
                  </a:solidFill>
                </a:endParaRPr>
              </a:p>
            </p:txBody>
          </p:sp>
          <p:sp>
            <p:nvSpPr>
              <p:cNvPr id="54" name="Freeform 53"/>
              <p:cNvSpPr/>
              <p:nvPr/>
            </p:nvSpPr>
            <p:spPr>
              <a:xfrm>
                <a:off x="1946154" y="275794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Data</a:t>
                </a:r>
                <a:endParaRPr lang="ru-RU" sz="1800" kern="1200" dirty="0">
                  <a:solidFill>
                    <a:schemeClr val="tx1"/>
                  </a:solidFill>
                </a:endParaRPr>
              </a:p>
            </p:txBody>
          </p:sp>
          <p:sp>
            <p:nvSpPr>
              <p:cNvPr id="55" name="Freeform 54"/>
              <p:cNvSpPr/>
              <p:nvPr/>
            </p:nvSpPr>
            <p:spPr>
              <a:xfrm>
                <a:off x="1946154" y="318904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Runtime</a:t>
                </a:r>
                <a:endParaRPr lang="ru-RU" sz="1800" kern="1200" dirty="0">
                  <a:solidFill>
                    <a:schemeClr val="tx1"/>
                  </a:solidFill>
                </a:endParaRPr>
              </a:p>
            </p:txBody>
          </p:sp>
          <p:sp>
            <p:nvSpPr>
              <p:cNvPr id="56" name="Freeform 55"/>
              <p:cNvSpPr/>
              <p:nvPr/>
            </p:nvSpPr>
            <p:spPr>
              <a:xfrm>
                <a:off x="1946154" y="3609132"/>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Middleware</a:t>
                </a:r>
                <a:endParaRPr lang="ru-RU" sz="1800" kern="1200" dirty="0">
                  <a:solidFill>
                    <a:schemeClr val="tx1"/>
                  </a:solidFill>
                </a:endParaRPr>
              </a:p>
            </p:txBody>
          </p:sp>
          <p:sp>
            <p:nvSpPr>
              <p:cNvPr id="57" name="Freeform 56"/>
              <p:cNvSpPr/>
              <p:nvPr/>
            </p:nvSpPr>
            <p:spPr>
              <a:xfrm>
                <a:off x="1946154" y="4029216"/>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O/S</a:t>
                </a:r>
                <a:endParaRPr lang="ru-RU" sz="1800" kern="1200" dirty="0">
                  <a:solidFill>
                    <a:schemeClr val="tx1"/>
                  </a:solidFill>
                </a:endParaRPr>
              </a:p>
            </p:txBody>
          </p:sp>
          <p:sp>
            <p:nvSpPr>
              <p:cNvPr id="58" name="Freeform 57"/>
              <p:cNvSpPr/>
              <p:nvPr/>
            </p:nvSpPr>
            <p:spPr>
              <a:xfrm>
                <a:off x="1946154" y="444930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Virtualization</a:t>
                </a:r>
                <a:endParaRPr lang="ru-RU" sz="1800" kern="1200" dirty="0">
                  <a:solidFill>
                    <a:schemeClr val="tx1"/>
                  </a:solidFill>
                </a:endParaRPr>
              </a:p>
            </p:txBody>
          </p:sp>
          <p:sp>
            <p:nvSpPr>
              <p:cNvPr id="59" name="Freeform 58"/>
              <p:cNvSpPr/>
              <p:nvPr/>
            </p:nvSpPr>
            <p:spPr>
              <a:xfrm>
                <a:off x="1946154" y="4869384"/>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Server</a:t>
                </a:r>
                <a:endParaRPr lang="ru-RU" sz="1800" kern="1200" dirty="0">
                  <a:solidFill>
                    <a:schemeClr val="tx1"/>
                  </a:solidFill>
                </a:endParaRPr>
              </a:p>
            </p:txBody>
          </p:sp>
          <p:sp>
            <p:nvSpPr>
              <p:cNvPr id="60" name="Freeform 59"/>
              <p:cNvSpPr/>
              <p:nvPr/>
            </p:nvSpPr>
            <p:spPr>
              <a:xfrm>
                <a:off x="1946154" y="5289468"/>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Storage</a:t>
                </a:r>
                <a:endParaRPr lang="ru-RU" sz="1800" kern="1200" dirty="0">
                  <a:solidFill>
                    <a:schemeClr val="tx1"/>
                  </a:solidFill>
                </a:endParaRPr>
              </a:p>
            </p:txBody>
          </p:sp>
          <p:sp>
            <p:nvSpPr>
              <p:cNvPr id="61" name="Freeform 60"/>
              <p:cNvSpPr/>
              <p:nvPr/>
            </p:nvSpPr>
            <p:spPr>
              <a:xfrm>
                <a:off x="1946154" y="5709550"/>
                <a:ext cx="1921558"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Networking</a:t>
                </a:r>
                <a:endParaRPr lang="ru-RU" sz="1800" kern="1200" dirty="0">
                  <a:solidFill>
                    <a:schemeClr val="tx1"/>
                  </a:solidFill>
                </a:endParaRPr>
              </a:p>
            </p:txBody>
          </p:sp>
        </p:grpSp>
      </p:grpSp>
      <p:sp>
        <p:nvSpPr>
          <p:cNvPr id="62" name="Freeform 61"/>
          <p:cNvSpPr/>
          <p:nvPr/>
        </p:nvSpPr>
        <p:spPr>
          <a:xfrm>
            <a:off x="7752184" y="448776"/>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00B0F0"/>
          </a:solidFill>
          <a:l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dirty="0" smtClean="0">
                <a:solidFill>
                  <a:schemeClr val="tx1"/>
                </a:solidFill>
              </a:rPr>
              <a:t>Managed by Customer</a:t>
            </a:r>
            <a:endParaRPr lang="ru-RU" sz="1800" kern="1200" dirty="0">
              <a:solidFill>
                <a:schemeClr val="tx1"/>
              </a:solidFill>
            </a:endParaRPr>
          </a:p>
        </p:txBody>
      </p:sp>
      <p:sp>
        <p:nvSpPr>
          <p:cNvPr id="63" name="Freeform 62"/>
          <p:cNvSpPr/>
          <p:nvPr/>
        </p:nvSpPr>
        <p:spPr>
          <a:xfrm>
            <a:off x="7752184" y="879884"/>
            <a:ext cx="2448272" cy="366615"/>
          </a:xfrm>
          <a:custGeom>
            <a:avLst/>
            <a:gdLst>
              <a:gd name="connsiteX0" fmla="*/ 0 w 1921558"/>
              <a:gd name="connsiteY0" fmla="*/ 36662 h 366615"/>
              <a:gd name="connsiteX1" fmla="*/ 36662 w 1921558"/>
              <a:gd name="connsiteY1" fmla="*/ 0 h 366615"/>
              <a:gd name="connsiteX2" fmla="*/ 1884897 w 1921558"/>
              <a:gd name="connsiteY2" fmla="*/ 0 h 366615"/>
              <a:gd name="connsiteX3" fmla="*/ 1921559 w 1921558"/>
              <a:gd name="connsiteY3" fmla="*/ 36662 h 366615"/>
              <a:gd name="connsiteX4" fmla="*/ 1921558 w 1921558"/>
              <a:gd name="connsiteY4" fmla="*/ 329954 h 366615"/>
              <a:gd name="connsiteX5" fmla="*/ 1884896 w 1921558"/>
              <a:gd name="connsiteY5" fmla="*/ 366616 h 366615"/>
              <a:gd name="connsiteX6" fmla="*/ 36662 w 1921558"/>
              <a:gd name="connsiteY6" fmla="*/ 366615 h 366615"/>
              <a:gd name="connsiteX7" fmla="*/ 0 w 1921558"/>
              <a:gd name="connsiteY7" fmla="*/ 329953 h 366615"/>
              <a:gd name="connsiteX8" fmla="*/ 0 w 1921558"/>
              <a:gd name="connsiteY8" fmla="*/ 36662 h 36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1558" h="366615">
                <a:moveTo>
                  <a:pt x="0" y="36662"/>
                </a:moveTo>
                <a:cubicBezTo>
                  <a:pt x="0" y="16414"/>
                  <a:pt x="16414" y="0"/>
                  <a:pt x="36662" y="0"/>
                </a:cubicBezTo>
                <a:lnTo>
                  <a:pt x="1884897" y="0"/>
                </a:lnTo>
                <a:cubicBezTo>
                  <a:pt x="1905145" y="0"/>
                  <a:pt x="1921559" y="16414"/>
                  <a:pt x="1921559" y="36662"/>
                </a:cubicBezTo>
                <a:cubicBezTo>
                  <a:pt x="1921559" y="134426"/>
                  <a:pt x="1921558" y="232190"/>
                  <a:pt x="1921558" y="329954"/>
                </a:cubicBezTo>
                <a:cubicBezTo>
                  <a:pt x="1921558" y="350202"/>
                  <a:pt x="1905144" y="366616"/>
                  <a:pt x="1884896" y="366616"/>
                </a:cubicBezTo>
                <a:lnTo>
                  <a:pt x="36662" y="366615"/>
                </a:lnTo>
                <a:cubicBezTo>
                  <a:pt x="16414" y="366615"/>
                  <a:pt x="0" y="350201"/>
                  <a:pt x="0" y="329953"/>
                </a:cubicBezTo>
                <a:lnTo>
                  <a:pt x="0" y="36662"/>
                </a:lnTo>
                <a:close/>
              </a:path>
            </a:pathLst>
          </a:custGeom>
          <a:solidFill>
            <a:srgbClr val="92D050"/>
          </a:solidFill>
          <a:ln>
            <a:solidFill>
              <a:schemeClr val="accent3">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46738" tIns="46738" rIns="56458" bIns="45028"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Managed by Vendor</a:t>
            </a:r>
            <a:endParaRPr lang="ru-RU" sz="1800" kern="1200" dirty="0">
              <a:solidFill>
                <a:schemeClr val="tx1"/>
              </a:solidFill>
            </a:endParaRPr>
          </a:p>
        </p:txBody>
      </p:sp>
    </p:spTree>
    <p:extLst>
      <p:ext uri="{BB962C8B-B14F-4D97-AF65-F5344CB8AC3E}">
        <p14:creationId xmlns:p14="http://schemas.microsoft.com/office/powerpoint/2010/main" val="41516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Models and Azure</a:t>
            </a:r>
            <a:endParaRPr lang="ru-RU" dirty="0"/>
          </a:p>
        </p:txBody>
      </p:sp>
      <p:graphicFrame>
        <p:nvGraphicFramePr>
          <p:cNvPr id="41" name="Diagram 40"/>
          <p:cNvGraphicFramePr/>
          <p:nvPr>
            <p:extLst>
              <p:ext uri="{D42A27DB-BD31-4B8C-83A1-F6EECF244321}">
                <p14:modId xmlns:p14="http://schemas.microsoft.com/office/powerpoint/2010/main" val="618383674"/>
              </p:ext>
            </p:extLst>
          </p:nvPr>
        </p:nvGraphicFramePr>
        <p:xfrm>
          <a:off x="7536160" y="1556792"/>
          <a:ext cx="4365711" cy="30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3" name="Diagram 42"/>
          <p:cNvGraphicFramePr/>
          <p:nvPr>
            <p:extLst>
              <p:ext uri="{D42A27DB-BD31-4B8C-83A1-F6EECF244321}">
                <p14:modId xmlns:p14="http://schemas.microsoft.com/office/powerpoint/2010/main" val="1846612593"/>
              </p:ext>
            </p:extLst>
          </p:nvPr>
        </p:nvGraphicFramePr>
        <p:xfrm>
          <a:off x="1415480" y="1417639"/>
          <a:ext cx="4967573" cy="24434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6" name="Picture 2" descr="Virtual Machine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1744" y="2348880"/>
            <a:ext cx="576064" cy="5220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p:cNvGraphicFramePr/>
          <p:nvPr>
            <p:extLst>
              <p:ext uri="{D42A27DB-BD31-4B8C-83A1-F6EECF244321}">
                <p14:modId xmlns:p14="http://schemas.microsoft.com/office/powerpoint/2010/main" val="3773072062"/>
              </p:ext>
            </p:extLst>
          </p:nvPr>
        </p:nvGraphicFramePr>
        <p:xfrm>
          <a:off x="4296212" y="3356992"/>
          <a:ext cx="4967573" cy="25922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923163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a:t>
            </a:r>
            <a:r>
              <a:rPr lang="en-US" dirty="0" err="1" smtClean="0"/>
              <a:t>IaaS</a:t>
            </a:r>
            <a:r>
              <a:rPr lang="en-US" dirty="0" smtClean="0"/>
              <a:t> vs </a:t>
            </a:r>
            <a:r>
              <a:rPr lang="en-US" dirty="0" err="1" smtClean="0"/>
              <a:t>PaaS</a:t>
            </a:r>
            <a:r>
              <a:rPr lang="en-US" dirty="0" smtClean="0"/>
              <a:t> Statistics</a:t>
            </a:r>
            <a:endParaRPr lang="ru-RU" dirty="0"/>
          </a:p>
        </p:txBody>
      </p:sp>
      <p:graphicFrame>
        <p:nvGraphicFramePr>
          <p:cNvPr id="49" name="Content Placeholder 48"/>
          <p:cNvGraphicFramePr>
            <a:graphicFrameLocks noGrp="1"/>
          </p:cNvGraphicFramePr>
          <p:nvPr>
            <p:ph idx="1"/>
            <p:extLst>
              <p:ext uri="{D42A27DB-BD31-4B8C-83A1-F6EECF244321}">
                <p14:modId xmlns:p14="http://schemas.microsoft.com/office/powerpoint/2010/main" val="2905198722"/>
              </p:ext>
            </p:extLst>
          </p:nvPr>
        </p:nvGraphicFramePr>
        <p:xfrm>
          <a:off x="1847528" y="1457050"/>
          <a:ext cx="9938072" cy="4853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5480" y="4406903"/>
            <a:ext cx="10776520" cy="1362075"/>
          </a:xfrm>
        </p:spPr>
        <p:txBody>
          <a:bodyPr/>
          <a:lstStyle/>
          <a:p>
            <a:pPr algn="ctr"/>
            <a:r>
              <a:rPr lang="en-US" dirty="0" smtClean="0">
                <a:solidFill>
                  <a:srgbClr val="00B0F0"/>
                </a:solidFill>
              </a:rPr>
              <a:t>From </a:t>
            </a:r>
            <a:r>
              <a:rPr lang="en-US" dirty="0">
                <a:solidFill>
                  <a:srgbClr val="00B0F0"/>
                </a:solidFill>
              </a:rPr>
              <a:t>Words to </a:t>
            </a:r>
            <a:r>
              <a:rPr lang="en-US" dirty="0" smtClean="0">
                <a:solidFill>
                  <a:srgbClr val="00B0F0"/>
                </a:solidFill>
              </a:rPr>
              <a:t>Deeds</a:t>
            </a:r>
            <a:endParaRPr lang="ru-RU" dirty="0">
              <a:solidFill>
                <a:srgbClr val="00B0F0"/>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91784" y="1484784"/>
            <a:ext cx="2423911"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87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1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Try (Free Trial)</a:t>
            </a:r>
            <a:endParaRPr lang="ru-RU" dirty="0"/>
          </a:p>
        </p:txBody>
      </p:sp>
      <p:grpSp>
        <p:nvGrpSpPr>
          <p:cNvPr id="3" name="Group 2"/>
          <p:cNvGrpSpPr/>
          <p:nvPr/>
        </p:nvGrpSpPr>
        <p:grpSpPr>
          <a:xfrm>
            <a:off x="1703512" y="1556792"/>
            <a:ext cx="10271385" cy="4320480"/>
            <a:chOff x="1775520" y="1484784"/>
            <a:chExt cx="10271385" cy="4320480"/>
          </a:xfrm>
        </p:grpSpPr>
        <p:sp>
          <p:nvSpPr>
            <p:cNvPr id="9" name="Rectangle 8"/>
            <p:cNvSpPr/>
            <p:nvPr/>
          </p:nvSpPr>
          <p:spPr>
            <a:xfrm>
              <a:off x="1775520" y="1750400"/>
              <a:ext cx="10271385" cy="4054864"/>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1" name="Picture 10"/>
            <p:cNvPicPr>
              <a:picLocks noChangeAspect="1"/>
            </p:cNvPicPr>
            <p:nvPr/>
          </p:nvPicPr>
          <p:blipFill>
            <a:blip r:embed="rId3"/>
            <a:stretch>
              <a:fillRect/>
            </a:stretch>
          </p:blipFill>
          <p:spPr>
            <a:xfrm>
              <a:off x="1916538" y="2018162"/>
              <a:ext cx="9989348" cy="3519340"/>
            </a:xfrm>
            <a:prstGeom prst="rect">
              <a:avLst/>
            </a:prstGeom>
          </p:spPr>
        </p:pic>
        <p:sp>
          <p:nvSpPr>
            <p:cNvPr id="13" name="Rectangle 12"/>
            <p:cNvSpPr/>
            <p:nvPr/>
          </p:nvSpPr>
          <p:spPr>
            <a:xfrm>
              <a:off x="10534737" y="148478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spTree>
    <p:extLst>
      <p:ext uri="{BB962C8B-B14F-4D97-AF65-F5344CB8AC3E}">
        <p14:creationId xmlns:p14="http://schemas.microsoft.com/office/powerpoint/2010/main" val="23072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Manage</a:t>
            </a:r>
            <a:endParaRPr lang="ru-RU" dirty="0"/>
          </a:p>
        </p:txBody>
      </p:sp>
      <p:sp>
        <p:nvSpPr>
          <p:cNvPr id="3" name="Content Placeholder 2"/>
          <p:cNvSpPr>
            <a:spLocks noGrp="1"/>
          </p:cNvSpPr>
          <p:nvPr>
            <p:ph idx="1"/>
          </p:nvPr>
        </p:nvSpPr>
        <p:spPr>
          <a:xfrm>
            <a:off x="2133600" y="1484784"/>
            <a:ext cx="9652000" cy="4525963"/>
          </a:xfrm>
        </p:spPr>
        <p:txBody>
          <a:bodyPr/>
          <a:lstStyle/>
          <a:p>
            <a:pPr>
              <a:lnSpc>
                <a:spcPct val="150000"/>
              </a:lnSpc>
            </a:pPr>
            <a:r>
              <a:rPr lang="en-US" dirty="0" smtClean="0"/>
              <a:t>From Visual Studio with Azure SDK</a:t>
            </a:r>
          </a:p>
          <a:p>
            <a:pPr>
              <a:lnSpc>
                <a:spcPct val="150000"/>
              </a:lnSpc>
            </a:pPr>
            <a:r>
              <a:rPr lang="en-US" dirty="0"/>
              <a:t>From M</a:t>
            </a:r>
            <a:r>
              <a:rPr lang="en-US" dirty="0" smtClean="0"/>
              <a:t>anagement Portals:</a:t>
            </a:r>
          </a:p>
          <a:p>
            <a:pPr lvl="1">
              <a:buFont typeface="Courier New" panose="02070309020205020404" pitchFamily="49" charset="0"/>
              <a:buChar char="o"/>
            </a:pPr>
            <a:r>
              <a:rPr lang="en-US" dirty="0" smtClean="0">
                <a:hlinkClick r:id="rId3"/>
              </a:rPr>
              <a:t>https</a:t>
            </a:r>
            <a:r>
              <a:rPr lang="en-US" dirty="0">
                <a:hlinkClick r:id="rId3"/>
              </a:rPr>
              <a:t>://</a:t>
            </a:r>
            <a:r>
              <a:rPr lang="en-US" dirty="0" smtClean="0">
                <a:hlinkClick r:id="rId3"/>
              </a:rPr>
              <a:t>manage.windowsazure.com</a:t>
            </a:r>
            <a:endParaRPr lang="en-US" dirty="0" smtClean="0"/>
          </a:p>
          <a:p>
            <a:pPr lvl="1">
              <a:buFont typeface="Courier New" panose="02070309020205020404" pitchFamily="49" charset="0"/>
              <a:buChar char="o"/>
            </a:pPr>
            <a:r>
              <a:rPr lang="en-US" dirty="0">
                <a:hlinkClick r:id="rId4"/>
              </a:rPr>
              <a:t>https://</a:t>
            </a:r>
            <a:r>
              <a:rPr lang="en-US" dirty="0" smtClean="0">
                <a:hlinkClick r:id="rId4"/>
              </a:rPr>
              <a:t>portal.azure.com</a:t>
            </a:r>
            <a:r>
              <a:rPr lang="en-US" dirty="0" smtClean="0"/>
              <a:t> (beta)</a:t>
            </a:r>
          </a:p>
          <a:p>
            <a:pPr>
              <a:lnSpc>
                <a:spcPct val="150000"/>
              </a:lnSpc>
            </a:pPr>
            <a:r>
              <a:rPr lang="en-US" dirty="0" smtClean="0"/>
              <a:t>Using PowerShell Console</a:t>
            </a:r>
            <a:endParaRPr lang="ru-RU" dirty="0"/>
          </a:p>
        </p:txBody>
      </p:sp>
    </p:spTree>
    <p:extLst>
      <p:ext uri="{BB962C8B-B14F-4D97-AF65-F5344CB8AC3E}">
        <p14:creationId xmlns:p14="http://schemas.microsoft.com/office/powerpoint/2010/main" val="348865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Azure SDK and Command-line Tools</a:t>
            </a:r>
            <a:endParaRPr lang="ru-RU" dirty="0"/>
          </a:p>
        </p:txBody>
      </p:sp>
      <p:grpSp>
        <p:nvGrpSpPr>
          <p:cNvPr id="3" name="Group 2"/>
          <p:cNvGrpSpPr/>
          <p:nvPr/>
        </p:nvGrpSpPr>
        <p:grpSpPr>
          <a:xfrm>
            <a:off x="1806784" y="1747370"/>
            <a:ext cx="10009112" cy="2113677"/>
            <a:chOff x="1806784" y="1747370"/>
            <a:chExt cx="10009112" cy="2113677"/>
          </a:xfrm>
        </p:grpSpPr>
        <p:sp>
          <p:nvSpPr>
            <p:cNvPr id="4" name="Rounded Rectangle 3"/>
            <p:cNvSpPr/>
            <p:nvPr/>
          </p:nvSpPr>
          <p:spPr>
            <a:xfrm>
              <a:off x="1806784" y="1747370"/>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1943100" y="2019378"/>
              <a:ext cx="9728780" cy="1569660"/>
            </a:xfrm>
            <a:prstGeom prst="rect">
              <a:avLst/>
            </a:prstGeom>
          </p:spPr>
          <p:txBody>
            <a:bodyPr wrap="square">
              <a:spAutoFit/>
            </a:bodyPr>
            <a:lstStyle/>
            <a:p>
              <a:r>
                <a:rPr lang="en-US" sz="2400" dirty="0" smtClean="0"/>
                <a:t>	The </a:t>
              </a:r>
              <a:r>
                <a:rPr lang="en-US" sz="2400" dirty="0"/>
                <a:t>Azure SDK for .NET is the core building block that helps developers author Cloud Services using Azure Service Runtime Programming model, debug using emulators on the local machine, and deploy to Azure data centers in the cloud.</a:t>
              </a:r>
            </a:p>
          </p:txBody>
        </p:sp>
      </p:grpSp>
      <p:grpSp>
        <p:nvGrpSpPr>
          <p:cNvPr id="9" name="Group 8"/>
          <p:cNvGrpSpPr/>
          <p:nvPr/>
        </p:nvGrpSpPr>
        <p:grpSpPr>
          <a:xfrm>
            <a:off x="1824306" y="4081053"/>
            <a:ext cx="10009112" cy="1796219"/>
            <a:chOff x="1824306" y="4081053"/>
            <a:chExt cx="10009112" cy="1796219"/>
          </a:xfrm>
        </p:grpSpPr>
        <p:sp>
          <p:nvSpPr>
            <p:cNvPr id="7" name="Rounded Rectangle 6"/>
            <p:cNvSpPr/>
            <p:nvPr/>
          </p:nvSpPr>
          <p:spPr>
            <a:xfrm>
              <a:off x="1824306" y="4081053"/>
              <a:ext cx="10009112" cy="1796219"/>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960622" y="4353061"/>
              <a:ext cx="9728780" cy="1200329"/>
            </a:xfrm>
            <a:prstGeom prst="rect">
              <a:avLst/>
            </a:prstGeom>
          </p:spPr>
          <p:txBody>
            <a:bodyPr wrap="square">
              <a:spAutoFit/>
            </a:bodyPr>
            <a:lstStyle/>
            <a:p>
              <a:r>
                <a:rPr lang="en-US" sz="2400" dirty="0" smtClean="0"/>
                <a:t>	The </a:t>
              </a:r>
              <a:r>
                <a:rPr lang="en-US" sz="2400" dirty="0"/>
                <a:t>Azure SDK Policy covers Azure SDK Authoring Tools, Command line utilities, Compute &amp; Storage Emulators, and Azure Tools for Microsoft Visual Studio.</a:t>
              </a:r>
              <a:endParaRPr lang="ru-RU" sz="2400" dirty="0"/>
            </a:p>
          </p:txBody>
        </p:sp>
      </p:grpSp>
    </p:spTree>
    <p:extLst>
      <p:ext uri="{BB962C8B-B14F-4D97-AF65-F5344CB8AC3E}">
        <p14:creationId xmlns:p14="http://schemas.microsoft.com/office/powerpoint/2010/main" val="319518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37112"/>
            <a:ext cx="10776520" cy="1362075"/>
          </a:xfrm>
        </p:spPr>
        <p:txBody>
          <a:bodyPr/>
          <a:lstStyle/>
          <a:p>
            <a:pPr algn="ctr"/>
            <a:r>
              <a:rPr lang="en-US" dirty="0" smtClean="0">
                <a:solidFill>
                  <a:srgbClr val="00B0F0"/>
                </a:solidFill>
              </a:rPr>
              <a:t>App Service (Web App)</a:t>
            </a:r>
            <a:endParaRPr lang="ru-RU" dirty="0">
              <a:solidFill>
                <a:srgbClr val="00B0F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652" y="1844824"/>
            <a:ext cx="2032176" cy="2032176"/>
          </a:xfrm>
          <a:prstGeom prst="rect">
            <a:avLst/>
          </a:prstGeom>
        </p:spPr>
      </p:pic>
    </p:spTree>
    <p:extLst>
      <p:ext uri="{BB962C8B-B14F-4D97-AF65-F5344CB8AC3E}">
        <p14:creationId xmlns:p14="http://schemas.microsoft.com/office/powerpoint/2010/main" val="301107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What is Microsoft Azure</a:t>
            </a:r>
            <a:r>
              <a:rPr lang="ru-RU" dirty="0" smtClean="0">
                <a:solidFill>
                  <a:srgbClr val="00B0F0"/>
                </a:solidFill>
              </a:rPr>
              <a:t>?</a:t>
            </a:r>
            <a:endParaRPr lang="ru-RU" dirty="0">
              <a:solidFill>
                <a:srgbClr val="00B0F0"/>
              </a:solidFill>
            </a:endParaRPr>
          </a:p>
        </p:txBody>
      </p:sp>
      <p:pic>
        <p:nvPicPr>
          <p:cNvPr id="4098" name="Picture 2" descr="http://findicons.com/files/icons/1049/2s_space_emotions_v2/256/ques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540" y="155679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0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Create App </a:t>
            </a:r>
            <a:r>
              <a:rPr lang="en-US" dirty="0"/>
              <a:t>S</a:t>
            </a:r>
            <a:r>
              <a:rPr lang="en-US" dirty="0" smtClean="0"/>
              <a:t>ervice</a:t>
            </a:r>
            <a:endParaRPr lang="ru-RU" dirty="0"/>
          </a:p>
        </p:txBody>
      </p:sp>
      <p:sp>
        <p:nvSpPr>
          <p:cNvPr id="5" name="Content Placeholder 4"/>
          <p:cNvSpPr>
            <a:spLocks noGrp="1"/>
          </p:cNvSpPr>
          <p:nvPr>
            <p:ph idx="1"/>
          </p:nvPr>
        </p:nvSpPr>
        <p:spPr>
          <a:xfrm>
            <a:off x="2133600" y="1484784"/>
            <a:ext cx="10696750" cy="7295619"/>
          </a:xfrm>
        </p:spPr>
        <p:txBody>
          <a:bodyPr/>
          <a:lstStyle/>
          <a:p>
            <a:pPr>
              <a:lnSpc>
                <a:spcPct val="150000"/>
              </a:lnSpc>
            </a:pPr>
            <a:r>
              <a:rPr lang="en-US" dirty="0" smtClean="0"/>
              <a:t>From Management Portals</a:t>
            </a:r>
          </a:p>
          <a:p>
            <a:pPr>
              <a:lnSpc>
                <a:spcPct val="150000"/>
              </a:lnSpc>
            </a:pPr>
            <a:endParaRPr lang="en-US" dirty="0"/>
          </a:p>
          <a:p>
            <a:pPr>
              <a:lnSpc>
                <a:spcPct val="150000"/>
              </a:lnSpc>
            </a:pPr>
            <a:endParaRPr lang="en-US" dirty="0" smtClean="0"/>
          </a:p>
          <a:p>
            <a:r>
              <a:rPr lang="en-US" dirty="0" smtClean="0"/>
              <a:t>From Visual Studio Interface</a:t>
            </a:r>
          </a:p>
          <a:p>
            <a:endParaRPr lang="en-US" dirty="0"/>
          </a:p>
          <a:p>
            <a:endParaRPr lang="en-US" dirty="0" smtClean="0"/>
          </a:p>
          <a:p>
            <a:endParaRPr lang="en-US" dirty="0"/>
          </a:p>
          <a:p>
            <a:endParaRPr lang="en-US" dirty="0" smtClean="0"/>
          </a:p>
          <a:p>
            <a:r>
              <a:rPr lang="en-US" dirty="0"/>
              <a:t>Using PowerShell Console</a:t>
            </a:r>
            <a:endParaRPr lang="ru-RU" dirty="0"/>
          </a:p>
          <a:p>
            <a:endParaRPr lang="en-US" dirty="0" smtClean="0"/>
          </a:p>
          <a:p>
            <a:endParaRPr lang="ru-RU" dirty="0"/>
          </a:p>
        </p:txBody>
      </p:sp>
      <p:grpSp>
        <p:nvGrpSpPr>
          <p:cNvPr id="2" name="Group 1"/>
          <p:cNvGrpSpPr/>
          <p:nvPr/>
        </p:nvGrpSpPr>
        <p:grpSpPr>
          <a:xfrm>
            <a:off x="6358273" y="1412776"/>
            <a:ext cx="5688632" cy="1944216"/>
            <a:chOff x="3863752" y="2564904"/>
            <a:chExt cx="5688632" cy="1944216"/>
          </a:xfrm>
        </p:grpSpPr>
        <p:grpSp>
          <p:nvGrpSpPr>
            <p:cNvPr id="6" name="Group 5"/>
            <p:cNvGrpSpPr/>
            <p:nvPr/>
          </p:nvGrpSpPr>
          <p:grpSpPr>
            <a:xfrm>
              <a:off x="3863752" y="2564904"/>
              <a:ext cx="5688632" cy="1944216"/>
              <a:chOff x="3719736" y="3273204"/>
              <a:chExt cx="5688632" cy="1944216"/>
            </a:xfrm>
          </p:grpSpPr>
          <p:sp>
            <p:nvSpPr>
              <p:cNvPr id="7" name="Rectangle 6"/>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1" name="Picture 2" descr="C:\Users\Ryabov\AppData\Local\Temp\SNAGHTMLa2391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08" y="3049679"/>
              <a:ext cx="4753520" cy="13639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6341535" y="3645024"/>
            <a:ext cx="5688632" cy="1944216"/>
            <a:chOff x="469776" y="2528900"/>
            <a:chExt cx="5688632" cy="1944216"/>
          </a:xfrm>
        </p:grpSpPr>
        <p:grpSp>
          <p:nvGrpSpPr>
            <p:cNvPr id="14" name="Group 13"/>
            <p:cNvGrpSpPr/>
            <p:nvPr/>
          </p:nvGrpSpPr>
          <p:grpSpPr>
            <a:xfrm>
              <a:off x="469776" y="2528900"/>
              <a:ext cx="5688632" cy="1944216"/>
              <a:chOff x="3719736" y="3273204"/>
              <a:chExt cx="5688632" cy="1944216"/>
            </a:xfrm>
          </p:grpSpPr>
          <p:sp>
            <p:nvSpPr>
              <p:cNvPr id="16" name="Rectangle 15"/>
              <p:cNvSpPr/>
              <p:nvPr/>
            </p:nvSpPr>
            <p:spPr>
              <a:xfrm>
                <a:off x="3719736" y="3538513"/>
                <a:ext cx="5688632" cy="1678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a:t>
                </a:r>
                <a:endParaRPr lang="ru-RU" dirty="0"/>
              </a:p>
            </p:txBody>
          </p:sp>
        </p:grpSp>
        <p:pic>
          <p:nvPicPr>
            <p:cNvPr id="18" name="Picture 4" descr="C:\Users\Ryabov\AppData\Local\Temp\SNAGHTMLa2b65e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3047593"/>
              <a:ext cx="4521104" cy="117213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6159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App </a:t>
            </a:r>
            <a:r>
              <a:rPr lang="en-US" dirty="0" smtClean="0"/>
              <a:t>Service from PowerShell</a:t>
            </a:r>
            <a:endParaRPr lang="ru-RU" dirty="0"/>
          </a:p>
        </p:txBody>
      </p:sp>
      <p:grpSp>
        <p:nvGrpSpPr>
          <p:cNvPr id="13" name="Group 12"/>
          <p:cNvGrpSpPr/>
          <p:nvPr/>
        </p:nvGrpSpPr>
        <p:grpSpPr>
          <a:xfrm>
            <a:off x="1847528" y="1488288"/>
            <a:ext cx="9937104" cy="5015691"/>
            <a:chOff x="1847528" y="1488288"/>
            <a:chExt cx="9937104" cy="5015691"/>
          </a:xfrm>
        </p:grpSpPr>
        <p:grpSp>
          <p:nvGrpSpPr>
            <p:cNvPr id="11" name="Group 10"/>
            <p:cNvGrpSpPr/>
            <p:nvPr/>
          </p:nvGrpSpPr>
          <p:grpSpPr>
            <a:xfrm>
              <a:off x="1847528" y="1488288"/>
              <a:ext cx="9937104" cy="4821032"/>
              <a:chOff x="1847528" y="1488288"/>
              <a:chExt cx="9937104" cy="4821032"/>
            </a:xfrm>
          </p:grpSpPr>
          <p:grpSp>
            <p:nvGrpSpPr>
              <p:cNvPr id="5" name="Group 4"/>
              <p:cNvGrpSpPr/>
              <p:nvPr/>
            </p:nvGrpSpPr>
            <p:grpSpPr>
              <a:xfrm>
                <a:off x="1847528" y="1488288"/>
                <a:ext cx="9937104" cy="4821032"/>
                <a:chOff x="3719736" y="3343854"/>
                <a:chExt cx="9937104" cy="4821032"/>
              </a:xfrm>
            </p:grpSpPr>
            <p:sp>
              <p:nvSpPr>
                <p:cNvPr id="7" name="Rectangle 6"/>
                <p:cNvSpPr/>
                <p:nvPr/>
              </p:nvSpPr>
              <p:spPr>
                <a:xfrm>
                  <a:off x="3719736" y="3538513"/>
                  <a:ext cx="9937104" cy="4626373"/>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Rectangle 7"/>
                <p:cNvSpPr/>
                <p:nvPr/>
              </p:nvSpPr>
              <p:spPr>
                <a:xfrm>
                  <a:off x="11997590" y="3343854"/>
                  <a:ext cx="1656184" cy="389318"/>
                </a:xfrm>
                <a:prstGeom prst="rect">
                  <a:avLst/>
                </a:prstGeom>
                <a:solidFill>
                  <a:srgbClr val="0070C0"/>
                </a:solidFill>
                <a:ln>
                  <a:solidFill>
                    <a:schemeClr val="tx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 S</a:t>
                  </a:r>
                  <a:r>
                    <a:rPr lang="en-US" dirty="0" smtClean="0"/>
                    <a:t>nippet</a:t>
                  </a:r>
                  <a:endParaRPr lang="ru-RU" dirty="0"/>
                </a:p>
              </p:txBody>
            </p:sp>
          </p:grpSp>
          <p:sp>
            <p:nvSpPr>
              <p:cNvPr id="10" name="Rectangle 9"/>
              <p:cNvSpPr/>
              <p:nvPr/>
            </p:nvSpPr>
            <p:spPr>
              <a:xfrm>
                <a:off x="1847528" y="1891424"/>
                <a:ext cx="9934038" cy="4247317"/>
              </a:xfrm>
              <a:prstGeom prst="rect">
                <a:avLst/>
              </a:prstGeom>
            </p:spPr>
            <p:txBody>
              <a:bodyPr wrap="square">
                <a:spAutoFit/>
              </a:bodyPr>
              <a:lstStyle/>
              <a:p>
                <a:pPr marL="360000"/>
                <a:r>
                  <a:rPr lang="en-US" dirty="0" smtClean="0">
                    <a:solidFill>
                      <a:srgbClr val="FF4500"/>
                    </a:solidFill>
                  </a:rPr>
                  <a:t>$</a:t>
                </a:r>
                <a:r>
                  <a:rPr lang="en-US" dirty="0" err="1" smtClean="0">
                    <a:solidFill>
                      <a:srgbClr val="FF4500"/>
                    </a:solidFill>
                  </a:rPr>
                  <a:t>AzureSubscriptionId</a:t>
                </a:r>
                <a:r>
                  <a:rPr lang="en-US" dirty="0" smtClean="0">
                    <a:solidFill>
                      <a:prstClr val="black"/>
                    </a:solidFill>
                  </a:rPr>
                  <a:t> </a:t>
                </a:r>
                <a:r>
                  <a:rPr lang="en-US" dirty="0">
                    <a:solidFill>
                      <a:srgbClr val="A9A9A9"/>
                    </a:solidFill>
                  </a:rPr>
                  <a:t>=</a:t>
                </a:r>
                <a:r>
                  <a:rPr lang="en-US" dirty="0">
                    <a:solidFill>
                      <a:prstClr val="black"/>
                    </a:solidFill>
                  </a:rPr>
                  <a:t> </a:t>
                </a:r>
                <a:r>
                  <a:rPr lang="en-US" dirty="0" smtClean="0">
                    <a:solidFill>
                      <a:srgbClr val="8B0000"/>
                    </a:solidFill>
                  </a:rPr>
                  <a:t>"</a:t>
                </a:r>
                <a:r>
                  <a:rPr lang="en-US" dirty="0" err="1" smtClean="0">
                    <a:solidFill>
                      <a:srgbClr val="8B0000"/>
                    </a:solidFill>
                  </a:rPr>
                  <a:t>Some_Azure_Subscription_Id</a:t>
                </a:r>
                <a:r>
                  <a:rPr lang="en-US" dirty="0" smtClean="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Import-</a:t>
                </a:r>
                <a:r>
                  <a:rPr lang="en-US" dirty="0" err="1">
                    <a:solidFill>
                      <a:srgbClr val="0000FF"/>
                    </a:solidFill>
                  </a:rPr>
                  <a:t>AzurePublishSettingsFile</a:t>
                </a:r>
                <a:r>
                  <a:rPr lang="en-US" dirty="0">
                    <a:solidFill>
                      <a:prstClr val="black"/>
                    </a:solidFill>
                  </a:rPr>
                  <a:t> </a:t>
                </a:r>
                <a:r>
                  <a:rPr lang="en-US" dirty="0" smtClean="0">
                    <a:solidFill>
                      <a:srgbClr val="8B0000"/>
                    </a:solidFill>
                  </a:rPr>
                  <a:t>“**\*.publishsettings"</a:t>
                </a:r>
                <a:endParaRPr lang="en-US" dirty="0">
                  <a:solidFill>
                    <a:prstClr val="black"/>
                  </a:solidFill>
                </a:endParaRPr>
              </a:p>
              <a:p>
                <a:pPr marL="360000"/>
                <a:r>
                  <a:rPr lang="en-US" dirty="0">
                    <a:solidFill>
                      <a:srgbClr val="0000FF"/>
                    </a:solidFill>
                  </a:rPr>
                  <a:t>Set-</a:t>
                </a:r>
                <a:r>
                  <a:rPr lang="en-US" dirty="0" err="1">
                    <a:solidFill>
                      <a:srgbClr val="0000FF"/>
                    </a:solidFill>
                  </a:rPr>
                  <a:t>AzureSubscription</a:t>
                </a:r>
                <a:r>
                  <a:rPr lang="en-US" dirty="0">
                    <a:solidFill>
                      <a:prstClr val="black"/>
                    </a:solidFill>
                  </a:rPr>
                  <a:t> </a:t>
                </a:r>
                <a:r>
                  <a:rPr lang="en-US" dirty="0">
                    <a:solidFill>
                      <a:srgbClr val="000080"/>
                    </a:solidFill>
                  </a:rPr>
                  <a:t>–</a:t>
                </a:r>
                <a:r>
                  <a:rPr lang="en-US" dirty="0" err="1">
                    <a:solidFill>
                      <a:srgbClr val="000080"/>
                    </a:solidFill>
                  </a:rPr>
                  <a:t>SubscriptionId</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AzureSubscriptionId</a:t>
                </a:r>
                <a:endParaRPr lang="en-US" dirty="0">
                  <a:solidFill>
                    <a:prstClr val="black"/>
                  </a:solidFill>
                </a:endParaRPr>
              </a:p>
              <a:p>
                <a:pPr marL="360000"/>
                <a:endParaRPr lang="ru-RU" dirty="0">
                  <a:solidFill>
                    <a:prstClr val="black"/>
                  </a:solidFill>
                </a:endParaRPr>
              </a:p>
              <a:p>
                <a:pPr marL="360000"/>
                <a:r>
                  <a:rPr lang="en-US" dirty="0">
                    <a:solidFill>
                      <a:srgbClr val="FF4500"/>
                    </a:solidFill>
                  </a:rPr>
                  <a:t>$</a:t>
                </a:r>
                <a:r>
                  <a:rPr lang="en-US" dirty="0" err="1" smtClean="0">
                    <a:solidFill>
                      <a:srgbClr val="FF4500"/>
                    </a:solidFill>
                  </a:rPr>
                  <a:t>AzureTestWebSite</a:t>
                </a:r>
                <a:r>
                  <a:rPr lang="en-US" dirty="0" smtClean="0">
                    <a:solidFill>
                      <a:prstClr val="black"/>
                    </a:solidFill>
                  </a:rPr>
                  <a:t> </a:t>
                </a:r>
                <a:r>
                  <a:rPr lang="en-US" dirty="0">
                    <a:solidFill>
                      <a:srgbClr val="A9A9A9"/>
                    </a:solidFill>
                  </a:rPr>
                  <a:t>=</a:t>
                </a:r>
                <a:r>
                  <a:rPr lang="en-US" dirty="0">
                    <a:solidFill>
                      <a:prstClr val="black"/>
                    </a:solidFill>
                  </a:rPr>
                  <a:t> </a:t>
                </a:r>
                <a:r>
                  <a:rPr lang="en-US" dirty="0">
                    <a:solidFill>
                      <a:srgbClr val="8B0000"/>
                    </a:solidFill>
                  </a:rPr>
                  <a:t>"workshop-created-from-</a:t>
                </a:r>
                <a:r>
                  <a:rPr lang="en-US" dirty="0" err="1">
                    <a:solidFill>
                      <a:srgbClr val="8B0000"/>
                    </a:solidFill>
                  </a:rPr>
                  <a:t>ps</a:t>
                </a:r>
                <a:r>
                  <a:rPr lang="en-US" dirty="0">
                    <a:solidFill>
                      <a:srgbClr val="8B0000"/>
                    </a:solidFill>
                  </a:rPr>
                  <a:t>"</a:t>
                </a:r>
                <a:endParaRPr lang="en-US" dirty="0">
                  <a:solidFill>
                    <a:prstClr val="black"/>
                  </a:solidFill>
                </a:endParaRPr>
              </a:p>
              <a:p>
                <a:pPr marL="360000"/>
                <a:endParaRPr lang="ru-RU" dirty="0">
                  <a:solidFill>
                    <a:prstClr val="black"/>
                  </a:solidFill>
                </a:endParaRPr>
              </a:p>
              <a:p>
                <a:pPr marL="360000"/>
                <a:r>
                  <a:rPr lang="en-US" dirty="0" smtClean="0">
                    <a:solidFill>
                      <a:srgbClr val="0000FF"/>
                    </a:solidFill>
                  </a:rPr>
                  <a:t>New-</a:t>
                </a:r>
                <a:r>
                  <a:rPr lang="en-US" dirty="0" err="1" smtClean="0">
                    <a:solidFill>
                      <a:srgbClr val="0000FF"/>
                    </a:solidFill>
                  </a:rPr>
                  <a:t>AzureWebsite</a:t>
                </a:r>
                <a:r>
                  <a:rPr lang="en-US" dirty="0" smtClean="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Stop-</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endParaRPr lang="ru-RU" dirty="0">
                  <a:solidFill>
                    <a:prstClr val="black"/>
                  </a:solidFill>
                </a:endParaRPr>
              </a:p>
              <a:p>
                <a:pPr marL="360000"/>
                <a:r>
                  <a:rPr lang="en-US" dirty="0">
                    <a:solidFill>
                      <a:srgbClr val="0000FF"/>
                    </a:solidFill>
                  </a:rPr>
                  <a:t>Remove-</a:t>
                </a:r>
                <a:r>
                  <a:rPr lang="en-US" dirty="0" err="1">
                    <a:solidFill>
                      <a:srgbClr val="0000FF"/>
                    </a:solidFill>
                  </a:rPr>
                  <a:t>AzureWebsite</a:t>
                </a:r>
                <a:r>
                  <a:rPr lang="en-US" dirty="0">
                    <a:solidFill>
                      <a:prstClr val="black"/>
                    </a:solidFill>
                  </a:rPr>
                  <a:t> </a:t>
                </a:r>
                <a:r>
                  <a:rPr lang="en-US" dirty="0">
                    <a:solidFill>
                      <a:srgbClr val="000080"/>
                    </a:solidFill>
                  </a:rPr>
                  <a:t>-Name</a:t>
                </a:r>
                <a:r>
                  <a:rPr lang="en-US" dirty="0">
                    <a:solidFill>
                      <a:prstClr val="black"/>
                    </a:solidFill>
                  </a:rPr>
                  <a:t> </a:t>
                </a:r>
                <a:r>
                  <a:rPr lang="en-US" dirty="0" smtClean="0">
                    <a:solidFill>
                      <a:srgbClr val="FF4500"/>
                    </a:solidFill>
                  </a:rPr>
                  <a:t>$</a:t>
                </a:r>
                <a:r>
                  <a:rPr lang="en-US" dirty="0">
                    <a:solidFill>
                      <a:srgbClr val="FF4500"/>
                    </a:solidFill>
                  </a:rPr>
                  <a:t> </a:t>
                </a:r>
                <a:r>
                  <a:rPr lang="en-US" dirty="0" err="1" smtClean="0">
                    <a:solidFill>
                      <a:srgbClr val="FF4500"/>
                    </a:solidFill>
                  </a:rPr>
                  <a:t>AzureTestWebSite</a:t>
                </a:r>
                <a:endParaRPr lang="en-US" dirty="0">
                  <a:solidFill>
                    <a:prstClr val="black"/>
                  </a:solidFill>
                </a:endParaRPr>
              </a:p>
              <a:p>
                <a:pPr marL="360000"/>
                <a:r>
                  <a:rPr lang="en-US" dirty="0">
                    <a:solidFill>
                      <a:srgbClr val="0000FF"/>
                    </a:solidFill>
                  </a:rPr>
                  <a:t>Get-</a:t>
                </a:r>
                <a:r>
                  <a:rPr lang="en-US" dirty="0" err="1">
                    <a:solidFill>
                      <a:srgbClr val="0000FF"/>
                    </a:solidFill>
                  </a:rPr>
                  <a:t>AzureWebsite</a:t>
                </a:r>
                <a:r>
                  <a:rPr lang="en-US" dirty="0">
                    <a:solidFill>
                      <a:srgbClr val="0000FF"/>
                    </a:solidFill>
                  </a:rPr>
                  <a:t> </a:t>
                </a:r>
              </a:p>
            </p:txBody>
          </p:sp>
        </p:grpSp>
        <p:sp>
          <p:nvSpPr>
            <p:cNvPr id="12" name="Rectangle 11"/>
            <p:cNvSpPr/>
            <p:nvPr/>
          </p:nvSpPr>
          <p:spPr>
            <a:xfrm>
              <a:off x="9408368" y="6114661"/>
              <a:ext cx="2374656" cy="389318"/>
            </a:xfrm>
            <a:prstGeom prst="rect">
              <a:avLst/>
            </a:prstGeom>
            <a:solidFill>
              <a:schemeClr val="tx2">
                <a:lumMod val="40000"/>
                <a:lumOff val="60000"/>
              </a:schemeClr>
            </a:solid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CreateWebSite.ps1</a:t>
              </a:r>
              <a:endParaRPr lang="ru-RU" dirty="0"/>
            </a:p>
          </p:txBody>
        </p:sp>
      </p:grpSp>
    </p:spTree>
    <p:extLst>
      <p:ext uri="{BB962C8B-B14F-4D97-AF65-F5344CB8AC3E}">
        <p14:creationId xmlns:p14="http://schemas.microsoft.com/office/powerpoint/2010/main" val="13231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 </a:t>
            </a:r>
            <a:r>
              <a:rPr lang="en-US" dirty="0" smtClean="0"/>
              <a:t>Web App</a:t>
            </a:r>
            <a:endParaRPr lang="en-US" dirty="0"/>
          </a:p>
        </p:txBody>
      </p:sp>
      <p:sp>
        <p:nvSpPr>
          <p:cNvPr id="3" name="Content Placeholder 2"/>
          <p:cNvSpPr>
            <a:spLocks noGrp="1"/>
          </p:cNvSpPr>
          <p:nvPr>
            <p:ph idx="1"/>
          </p:nvPr>
        </p:nvSpPr>
        <p:spPr>
          <a:xfrm>
            <a:off x="2133600" y="1484784"/>
            <a:ext cx="9652000" cy="4525963"/>
          </a:xfrm>
        </p:spPr>
        <p:txBody>
          <a:bodyPr/>
          <a:lstStyle/>
          <a:p>
            <a:pPr>
              <a:lnSpc>
                <a:spcPct val="150000"/>
              </a:lnSpc>
            </a:pPr>
            <a:r>
              <a:rPr lang="en-US" dirty="0"/>
              <a:t>Deploy from a cloud-hosted source control system</a:t>
            </a:r>
          </a:p>
          <a:p>
            <a:pPr>
              <a:lnSpc>
                <a:spcPct val="150000"/>
              </a:lnSpc>
            </a:pPr>
            <a:r>
              <a:rPr lang="en-US" dirty="0"/>
              <a:t>Deploying from an IDE</a:t>
            </a:r>
          </a:p>
          <a:p>
            <a:pPr>
              <a:lnSpc>
                <a:spcPct val="150000"/>
              </a:lnSpc>
            </a:pPr>
            <a:r>
              <a:rPr lang="en-US" dirty="0"/>
              <a:t>Deploy using an FTP utility</a:t>
            </a:r>
          </a:p>
          <a:p>
            <a:pPr>
              <a:lnSpc>
                <a:spcPct val="150000"/>
              </a:lnSpc>
            </a:pPr>
            <a:r>
              <a:rPr lang="en-US" dirty="0"/>
              <a:t>Deploying from an on-premises source control system</a:t>
            </a:r>
          </a:p>
          <a:p>
            <a:r>
              <a:rPr lang="en-US" dirty="0"/>
              <a:t>Deploy using command-line tools and the Azure REST management </a:t>
            </a:r>
            <a:r>
              <a:rPr lang="en-US" dirty="0" smtClean="0"/>
              <a:t>API</a:t>
            </a:r>
          </a:p>
          <a:p>
            <a:pPr>
              <a:lnSpc>
                <a:spcPct val="150000"/>
              </a:lnSpc>
            </a:pPr>
            <a:r>
              <a:rPr lang="en-US" dirty="0"/>
              <a:t>Octopus Deploy</a:t>
            </a:r>
          </a:p>
          <a:p>
            <a:endParaRPr lang="en-US" dirty="0"/>
          </a:p>
          <a:p>
            <a:endParaRPr lang="ru-RU" dirty="0"/>
          </a:p>
        </p:txBody>
      </p:sp>
    </p:spTree>
    <p:extLst>
      <p:ext uri="{BB962C8B-B14F-4D97-AF65-F5344CB8AC3E}">
        <p14:creationId xmlns:p14="http://schemas.microsoft.com/office/powerpoint/2010/main" val="622192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Access</a:t>
            </a:r>
            <a:endParaRPr lang="ru-RU" dirty="0"/>
          </a:p>
        </p:txBody>
      </p:sp>
      <p:grpSp>
        <p:nvGrpSpPr>
          <p:cNvPr id="4" name="Group 3"/>
          <p:cNvGrpSpPr/>
          <p:nvPr/>
        </p:nvGrpSpPr>
        <p:grpSpPr>
          <a:xfrm>
            <a:off x="1806784" y="1412776"/>
            <a:ext cx="10009112" cy="1393597"/>
            <a:chOff x="1806784" y="1747370"/>
            <a:chExt cx="10009112" cy="1393597"/>
          </a:xfrm>
        </p:grpSpPr>
        <p:sp>
          <p:nvSpPr>
            <p:cNvPr id="6" name="Rounded Rectangle 5"/>
            <p:cNvSpPr/>
            <p:nvPr/>
          </p:nvSpPr>
          <p:spPr>
            <a:xfrm>
              <a:off x="1806784" y="1747370"/>
              <a:ext cx="10009112" cy="139359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Rectangle 6"/>
            <p:cNvSpPr/>
            <p:nvPr/>
          </p:nvSpPr>
          <p:spPr>
            <a:xfrm>
              <a:off x="1943100" y="2019378"/>
              <a:ext cx="9728780" cy="830997"/>
            </a:xfrm>
            <a:prstGeom prst="rect">
              <a:avLst/>
            </a:prstGeom>
          </p:spPr>
          <p:txBody>
            <a:bodyPr wrap="square">
              <a:spAutoFit/>
            </a:bodyPr>
            <a:lstStyle/>
            <a:p>
              <a:r>
                <a:rPr lang="en-US" sz="2400" dirty="0" smtClean="0"/>
                <a:t>	Just create FTP credentials and use provided on Management Portal access points</a:t>
              </a:r>
              <a:endParaRPr lang="en-US" sz="2400" dirty="0"/>
            </a:p>
          </p:txBody>
        </p:sp>
      </p:grpSp>
      <p:grpSp>
        <p:nvGrpSpPr>
          <p:cNvPr id="3" name="Group 2"/>
          <p:cNvGrpSpPr/>
          <p:nvPr/>
        </p:nvGrpSpPr>
        <p:grpSpPr>
          <a:xfrm>
            <a:off x="3719736" y="2938610"/>
            <a:ext cx="5688632" cy="3358215"/>
            <a:chOff x="3719736" y="3273204"/>
            <a:chExt cx="5688632" cy="3358215"/>
          </a:xfrm>
        </p:grpSpPr>
        <p:sp>
          <p:nvSpPr>
            <p:cNvPr id="13" name="Rectangle 12"/>
            <p:cNvSpPr/>
            <p:nvPr/>
          </p:nvSpPr>
          <p:spPr>
            <a:xfrm>
              <a:off x="3719736" y="3538512"/>
              <a:ext cx="5688632" cy="3092907"/>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7896200" y="3273204"/>
              <a:ext cx="1512168" cy="3893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Screenshots</a:t>
              </a:r>
              <a:endParaRPr lang="ru-RU" dirty="0"/>
            </a:p>
          </p:txBody>
        </p:sp>
        <p:pic>
          <p:nvPicPr>
            <p:cNvPr id="9" name="Picture 8"/>
            <p:cNvPicPr>
              <a:picLocks noChangeAspect="1"/>
            </p:cNvPicPr>
            <p:nvPr/>
          </p:nvPicPr>
          <p:blipFill>
            <a:blip r:embed="rId2"/>
            <a:stretch>
              <a:fillRect/>
            </a:stretch>
          </p:blipFill>
          <p:spPr>
            <a:xfrm>
              <a:off x="4727848" y="3733519"/>
              <a:ext cx="3866667" cy="533333"/>
            </a:xfrm>
            <a:prstGeom prst="rect">
              <a:avLst/>
            </a:prstGeom>
          </p:spPr>
        </p:pic>
        <p:pic>
          <p:nvPicPr>
            <p:cNvPr id="10" name="Picture 9"/>
            <p:cNvPicPr>
              <a:picLocks noChangeAspect="1"/>
            </p:cNvPicPr>
            <p:nvPr/>
          </p:nvPicPr>
          <p:blipFill>
            <a:blip r:embed="rId3"/>
            <a:stretch>
              <a:fillRect/>
            </a:stretch>
          </p:blipFill>
          <p:spPr>
            <a:xfrm>
              <a:off x="4832609" y="4266852"/>
              <a:ext cx="3657143" cy="2266667"/>
            </a:xfrm>
            <a:prstGeom prst="rect">
              <a:avLst/>
            </a:prstGeom>
          </p:spPr>
        </p:pic>
      </p:grpSp>
    </p:spTree>
    <p:extLst>
      <p:ext uri="{BB962C8B-B14F-4D97-AF65-F5344CB8AC3E}">
        <p14:creationId xmlns:p14="http://schemas.microsoft.com/office/powerpoint/2010/main" val="3176013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Secure a web app in Azure App </a:t>
            </a:r>
            <a:r>
              <a:rPr lang="en-US" dirty="0" smtClean="0"/>
              <a:t>Service</a:t>
            </a:r>
            <a:endParaRPr lang="ru-RU" dirty="0"/>
          </a:p>
        </p:txBody>
      </p:sp>
      <p:sp>
        <p:nvSpPr>
          <p:cNvPr id="3" name="Content Placeholder 2"/>
          <p:cNvSpPr>
            <a:spLocks noGrp="1"/>
          </p:cNvSpPr>
          <p:nvPr>
            <p:ph idx="1"/>
          </p:nvPr>
        </p:nvSpPr>
        <p:spPr/>
        <p:txBody>
          <a:bodyPr/>
          <a:lstStyle/>
          <a:p>
            <a:pPr>
              <a:lnSpc>
                <a:spcPct val="150000"/>
              </a:lnSpc>
            </a:pPr>
            <a:r>
              <a:rPr lang="en-US" dirty="0"/>
              <a:t>Secure </a:t>
            </a:r>
            <a:r>
              <a:rPr lang="en-US" dirty="0" smtClean="0"/>
              <a:t>communications </a:t>
            </a:r>
            <a:r>
              <a:rPr lang="en-US" i="1" dirty="0" smtClean="0"/>
              <a:t>(HTTPS)</a:t>
            </a:r>
            <a:endParaRPr lang="en-US" i="1" dirty="0"/>
          </a:p>
          <a:p>
            <a:pPr>
              <a:lnSpc>
                <a:spcPct val="150000"/>
              </a:lnSpc>
            </a:pPr>
            <a:r>
              <a:rPr lang="en-US" dirty="0"/>
              <a:t>Secure </a:t>
            </a:r>
            <a:r>
              <a:rPr lang="en-US" dirty="0" smtClean="0"/>
              <a:t>development</a:t>
            </a:r>
          </a:p>
          <a:p>
            <a:pPr lvl="1">
              <a:lnSpc>
                <a:spcPct val="150000"/>
              </a:lnSpc>
            </a:pPr>
            <a:r>
              <a:rPr lang="en-US" dirty="0"/>
              <a:t>Publishing profiles and publish settings</a:t>
            </a:r>
          </a:p>
          <a:p>
            <a:pPr lvl="1">
              <a:lnSpc>
                <a:spcPct val="150000"/>
              </a:lnSpc>
            </a:pPr>
            <a:r>
              <a:rPr lang="en-US" dirty="0"/>
              <a:t>Configuration settings, and connection strings</a:t>
            </a:r>
          </a:p>
          <a:p>
            <a:pPr>
              <a:lnSpc>
                <a:spcPct val="150000"/>
              </a:lnSpc>
            </a:pPr>
            <a:r>
              <a:rPr lang="en-US" dirty="0" smtClean="0"/>
              <a:t>SFTP</a:t>
            </a:r>
            <a:endParaRPr lang="en-US" dirty="0"/>
          </a:p>
          <a:p>
            <a:endParaRPr lang="ru-RU" dirty="0"/>
          </a:p>
        </p:txBody>
      </p:sp>
    </p:spTree>
    <p:extLst>
      <p:ext uri="{BB962C8B-B14F-4D97-AF65-F5344CB8AC3E}">
        <p14:creationId xmlns:p14="http://schemas.microsoft.com/office/powerpoint/2010/main" val="32917733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Traffic Manager</a:t>
            </a:r>
            <a:endParaRPr lang="ru-RU" dirty="0"/>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3205957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Plans</a:t>
            </a:r>
            <a:endParaRPr lang="ru-RU" dirty="0"/>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839816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Pricing Tiers</a:t>
            </a:r>
            <a:endParaRPr lang="ru-RU" dirty="0"/>
          </a:p>
        </p:txBody>
      </p:sp>
      <p:sp>
        <p:nvSpPr>
          <p:cNvPr id="5" name="Content Placeholder 4"/>
          <p:cNvSpPr>
            <a:spLocks noGrp="1"/>
          </p:cNvSpPr>
          <p:nvPr>
            <p:ph idx="1"/>
          </p:nvPr>
        </p:nvSpPr>
        <p:spPr/>
        <p:txBody>
          <a:bodyPr/>
          <a:lstStyle/>
          <a:p>
            <a:endParaRPr lang="ru-RU"/>
          </a:p>
        </p:txBody>
      </p:sp>
    </p:spTree>
    <p:extLst>
      <p:ext uri="{BB962C8B-B14F-4D97-AF65-F5344CB8AC3E}">
        <p14:creationId xmlns:p14="http://schemas.microsoft.com/office/powerpoint/2010/main" val="2281118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5480" y="4406903"/>
            <a:ext cx="10776520" cy="1362075"/>
          </a:xfrm>
        </p:spPr>
        <p:txBody>
          <a:bodyPr/>
          <a:lstStyle/>
          <a:p>
            <a:pPr algn="ctr"/>
            <a:r>
              <a:rPr lang="en-US" dirty="0" smtClean="0">
                <a:solidFill>
                  <a:srgbClr val="00B0F0"/>
                </a:solidFill>
              </a:rPr>
              <a:t>SQL </a:t>
            </a:r>
            <a:r>
              <a:rPr lang="en-US" dirty="0" smtClean="0">
                <a:solidFill>
                  <a:srgbClr val="00B0F0"/>
                </a:solidFill>
              </a:rPr>
              <a:t>Databases</a:t>
            </a:r>
            <a:endParaRPr lang="ru-RU" dirty="0">
              <a:solidFill>
                <a:srgbClr val="00B0F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453" y="2060848"/>
            <a:ext cx="2032176" cy="2123624"/>
          </a:xfrm>
          <a:prstGeom prst="rect">
            <a:avLst/>
          </a:prstGeom>
        </p:spPr>
      </p:pic>
    </p:spTree>
    <p:extLst>
      <p:ext uri="{BB962C8B-B14F-4D97-AF65-F5344CB8AC3E}">
        <p14:creationId xmlns:p14="http://schemas.microsoft.com/office/powerpoint/2010/main" val="144207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ru-RU" dirty="0"/>
          </a:p>
        </p:txBody>
      </p:sp>
      <p:sp>
        <p:nvSpPr>
          <p:cNvPr id="3" name="Content Placeholder 2"/>
          <p:cNvSpPr>
            <a:spLocks noGrp="1"/>
          </p:cNvSpPr>
          <p:nvPr>
            <p:ph idx="1"/>
          </p:nvPr>
        </p:nvSpPr>
        <p:spPr/>
        <p:txBody>
          <a:bodyPr/>
          <a:lstStyle/>
          <a:p>
            <a:r>
              <a:rPr lang="en-US" cap="all" dirty="0"/>
              <a:t>DATABASE THROUGHPUT UNITS</a:t>
            </a:r>
            <a:endParaRPr lang="ru-RU" dirty="0"/>
          </a:p>
        </p:txBody>
      </p:sp>
    </p:spTree>
    <p:extLst>
      <p:ext uri="{BB962C8B-B14F-4D97-AF65-F5344CB8AC3E}">
        <p14:creationId xmlns:p14="http://schemas.microsoft.com/office/powerpoint/2010/main" val="3065126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From Official Website</a:t>
            </a:r>
            <a:endParaRPr lang="ru-RU" dirty="0"/>
          </a:p>
        </p:txBody>
      </p:sp>
      <p:grpSp>
        <p:nvGrpSpPr>
          <p:cNvPr id="8" name="Group 7"/>
          <p:cNvGrpSpPr/>
          <p:nvPr/>
        </p:nvGrpSpPr>
        <p:grpSpPr>
          <a:xfrm>
            <a:off x="1780308" y="1675363"/>
            <a:ext cx="10082073" cy="2113677"/>
            <a:chOff x="1780308" y="4012489"/>
            <a:chExt cx="10082073" cy="2113677"/>
          </a:xfrm>
        </p:grpSpPr>
        <p:sp>
          <p:nvSpPr>
            <p:cNvPr id="5" name="Rounded Rectangle 4"/>
            <p:cNvSpPr/>
            <p:nvPr/>
          </p:nvSpPr>
          <p:spPr>
            <a:xfrm>
              <a:off x="1780308" y="4012489"/>
              <a:ext cx="10009112" cy="2113677"/>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p:nvSpPr>
          <p:spPr>
            <a:xfrm>
              <a:off x="2133601" y="4284497"/>
              <a:ext cx="9728780" cy="1569660"/>
            </a:xfrm>
            <a:prstGeom prst="rect">
              <a:avLst/>
            </a:prstGeom>
          </p:spPr>
          <p:txBody>
            <a:bodyPr wrap="square">
              <a:spAutoFit/>
            </a:bodyPr>
            <a:lstStyle/>
            <a:p>
              <a:r>
                <a:rPr lang="en-US" sz="2400" dirty="0" smtClean="0"/>
                <a:t>	</a:t>
              </a:r>
              <a:r>
                <a:rPr lang="en-US" sz="2400" dirty="0"/>
                <a:t>“Azure is Microsoft’s cloud computing platform, a growing collection of integrated services - analytics, computing, database, mobile, networking, storage, and web - for moving faster, achieving more, and saving money.”</a:t>
              </a:r>
            </a:p>
          </p:txBody>
        </p:sp>
      </p:grpSp>
      <p:grpSp>
        <p:nvGrpSpPr>
          <p:cNvPr id="12" name="Group 11"/>
          <p:cNvGrpSpPr/>
          <p:nvPr/>
        </p:nvGrpSpPr>
        <p:grpSpPr>
          <a:xfrm>
            <a:off x="4583832" y="4365104"/>
            <a:ext cx="4652348" cy="617612"/>
            <a:chOff x="4583832" y="4365104"/>
            <a:chExt cx="4652348" cy="617612"/>
          </a:xfrm>
        </p:grpSpPr>
        <p:sp>
          <p:nvSpPr>
            <p:cNvPr id="10" name="Rounded Rectangle 9"/>
            <p:cNvSpPr/>
            <p:nvPr/>
          </p:nvSpPr>
          <p:spPr>
            <a:xfrm>
              <a:off x="4583832" y="4365104"/>
              <a:ext cx="4652348" cy="617612"/>
            </a:xfrm>
            <a:prstGeom prst="roundRect">
              <a:avLst/>
            </a:prstGeom>
            <a:solidFill>
              <a:schemeClr val="bg1">
                <a:lumMod val="9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4748047" y="4444583"/>
              <a:ext cx="4372289" cy="466123"/>
            </a:xfrm>
            <a:prstGeom prst="rect">
              <a:avLst/>
            </a:prstGeom>
            <a:ln>
              <a:noFill/>
            </a:ln>
          </p:spPr>
          <p:txBody>
            <a:bodyPr wrap="square">
              <a:spAutoFit/>
            </a:bodyPr>
            <a:lstStyle/>
            <a:p>
              <a:pPr algn="ctr"/>
              <a:r>
                <a:rPr lang="en-US" sz="2400" dirty="0" smtClean="0">
                  <a:hlinkClick r:id="rId3"/>
                </a:rPr>
                <a:t>http</a:t>
              </a:r>
              <a:r>
                <a:rPr lang="en-US" sz="2400" dirty="0">
                  <a:hlinkClick r:id="rId3"/>
                </a:rPr>
                <a:t>://azure.microsoft.com/</a:t>
              </a:r>
              <a:r>
                <a:rPr lang="en-US" sz="2400" dirty="0"/>
                <a:t> </a:t>
              </a:r>
              <a:endParaRPr lang="ru-RU" sz="2400" dirty="0"/>
            </a:p>
          </p:txBody>
        </p:sp>
      </p:grpSp>
    </p:spTree>
    <p:extLst>
      <p:ext uri="{BB962C8B-B14F-4D97-AF65-F5344CB8AC3E}">
        <p14:creationId xmlns:p14="http://schemas.microsoft.com/office/powerpoint/2010/main" val="10090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Tiers</a:t>
            </a:r>
            <a:endParaRPr lang="ru-RU" dirty="0"/>
          </a:p>
        </p:txBody>
      </p:sp>
      <p:pic>
        <p:nvPicPr>
          <p:cNvPr id="1026" name="Picture 2" descr="Service Tier feature 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1556792"/>
            <a:ext cx="9906555"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5181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Storage</a:t>
            </a:r>
            <a:endParaRPr lang="ru-RU" dirty="0"/>
          </a:p>
        </p:txBody>
      </p:sp>
    </p:spTree>
    <p:extLst>
      <p:ext uri="{BB962C8B-B14F-4D97-AF65-F5344CB8AC3E}">
        <p14:creationId xmlns:p14="http://schemas.microsoft.com/office/powerpoint/2010/main" val="116500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107754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Tiered Migrations</a:t>
            </a:r>
            <a:endParaRPr lang="en-US" dirty="0"/>
          </a:p>
        </p:txBody>
      </p:sp>
      <p:sp>
        <p:nvSpPr>
          <p:cNvPr id="4" name="Text Placeholder 3"/>
          <p:cNvSpPr>
            <a:spLocks noGrp="1"/>
          </p:cNvSpPr>
          <p:nvPr>
            <p:ph type="body" sz="quarter" idx="10"/>
          </p:nvPr>
        </p:nvSpPr>
        <p:spPr>
          <a:xfrm>
            <a:off x="521630" y="1447799"/>
            <a:ext cx="11151917" cy="4961359"/>
          </a:xfrm>
        </p:spPr>
        <p:txBody>
          <a:bodyPr>
            <a:normAutofit lnSpcReduction="10000"/>
          </a:bodyPr>
          <a:lstStyle/>
          <a:p>
            <a:r>
              <a:rPr lang="en-US" sz="3200" dirty="0">
                <a:solidFill>
                  <a:schemeClr val="accent2">
                    <a:alpha val="99000"/>
                  </a:schemeClr>
                </a:solidFill>
              </a:rPr>
              <a:t>Take Advantage </a:t>
            </a:r>
            <a:r>
              <a:rPr lang="en-US" sz="3200" b="1" dirty="0">
                <a:solidFill>
                  <a:schemeClr val="accent2">
                    <a:alpha val="99000"/>
                  </a:schemeClr>
                </a:solidFill>
              </a:rPr>
              <a:t>of </a:t>
            </a:r>
            <a:r>
              <a:rPr lang="en-US" sz="3200" b="1" dirty="0" err="1">
                <a:solidFill>
                  <a:schemeClr val="accent2">
                    <a:alpha val="99000"/>
                  </a:schemeClr>
                </a:solidFill>
              </a:rPr>
              <a:t>PaaS</a:t>
            </a:r>
            <a:r>
              <a:rPr lang="en-US" sz="3200" dirty="0">
                <a:solidFill>
                  <a:schemeClr val="accent2">
                    <a:alpha val="99000"/>
                  </a:schemeClr>
                </a:solidFill>
              </a:rPr>
              <a:t> Where You Can</a:t>
            </a:r>
          </a:p>
          <a:p>
            <a:pPr lvl="1">
              <a:spcAft>
                <a:spcPts val="600"/>
              </a:spcAft>
            </a:pPr>
            <a:r>
              <a:rPr lang="en-US" sz="2400" spc="0" dirty="0"/>
              <a:t>Many Applications could benefit from migrating to a mixed deployment. </a:t>
            </a:r>
            <a:br>
              <a:rPr lang="en-US" sz="2400" spc="0" dirty="0"/>
            </a:br>
            <a:r>
              <a:rPr lang="en-US" sz="2400" spc="0" dirty="0"/>
              <a:t>Migrating to web/worker roles or taking advantage of other </a:t>
            </a:r>
            <a:br>
              <a:rPr lang="en-US" sz="2400" spc="0" dirty="0"/>
            </a:br>
            <a:r>
              <a:rPr lang="en-US" sz="2400" spc="0" dirty="0"/>
              <a:t>Windows Azure services (storage, cache etc..)</a:t>
            </a:r>
          </a:p>
          <a:p>
            <a:r>
              <a:rPr lang="en-US" sz="3200" dirty="0">
                <a:solidFill>
                  <a:schemeClr val="accent2">
                    <a:alpha val="99000"/>
                  </a:schemeClr>
                </a:solidFill>
              </a:rPr>
              <a:t>Benefits of Web and Worker Roles</a:t>
            </a:r>
          </a:p>
          <a:p>
            <a:pPr lvl="1"/>
            <a:r>
              <a:rPr lang="en-US" sz="2400" spc="0" dirty="0"/>
              <a:t>Simplified Deployment and Configuration</a:t>
            </a:r>
          </a:p>
          <a:p>
            <a:pPr lvl="1"/>
            <a:r>
              <a:rPr lang="en-US" sz="2400" spc="0" dirty="0"/>
              <a:t>Health Model</a:t>
            </a:r>
          </a:p>
          <a:p>
            <a:pPr lvl="1"/>
            <a:r>
              <a:rPr lang="en-US" sz="2400" spc="0" dirty="0"/>
              <a:t>Easy High Availability</a:t>
            </a:r>
          </a:p>
          <a:p>
            <a:pPr lvl="1"/>
            <a:r>
              <a:rPr lang="en-US" sz="2400" spc="0" dirty="0"/>
              <a:t>Instance Scalability</a:t>
            </a:r>
          </a:p>
          <a:p>
            <a:pPr lvl="1"/>
            <a:r>
              <a:rPr lang="en-US" sz="2400" spc="0" dirty="0"/>
              <a:t>OS Patching</a:t>
            </a:r>
          </a:p>
          <a:p>
            <a:pPr lvl="1"/>
            <a:r>
              <a:rPr lang="en-US" sz="2400" spc="0" dirty="0"/>
              <a:t>Automatic Firewall Configuration</a:t>
            </a:r>
          </a:p>
          <a:p>
            <a:pPr lvl="1"/>
            <a:r>
              <a:rPr lang="en-US" sz="2400" spc="0" dirty="0"/>
              <a:t>Simple Certificate Deployment</a:t>
            </a:r>
          </a:p>
          <a:p>
            <a:pPr lvl="1"/>
            <a:r>
              <a:rPr lang="en-US" sz="2400" spc="0" dirty="0"/>
              <a:t>Many others</a:t>
            </a:r>
          </a:p>
        </p:txBody>
      </p:sp>
      <p:sp>
        <p:nvSpPr>
          <p:cNvPr id="5" name="Freeform 15"/>
          <p:cNvSpPr>
            <a:spLocks noEditPoints="1"/>
          </p:cNvSpPr>
          <p:nvPr/>
        </p:nvSpPr>
        <p:spPr bwMode="black">
          <a:xfrm>
            <a:off x="7172214" y="3438915"/>
            <a:ext cx="3187649" cy="3190487"/>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accent2">
              <a:lumMod val="40000"/>
              <a:lumOff val="60000"/>
            </a:schemeClr>
          </a:solidFill>
          <a:ln>
            <a:noFill/>
          </a:ln>
        </p:spPr>
        <p:txBody>
          <a:bodyPr vert="horz" wrap="square" lIns="82316" tIns="41159" rIns="82316" bIns="41159"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26879256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llthingslearning.files.wordpress.com/2011/09/thank-you-road-sig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908720"/>
            <a:ext cx="755847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175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Components</a:t>
            </a:r>
            <a:endParaRPr lang="ru-RU" dirty="0"/>
          </a:p>
        </p:txBody>
      </p:sp>
      <p:pic>
        <p:nvPicPr>
          <p:cNvPr id="8198" name="Picture 6" descr="C:\Users\Ryabov\AppData\Local\Temp\SNAGHTML347faa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229" y="1417638"/>
            <a:ext cx="9118754"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8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randombar(horizontal)">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More Azure Components</a:t>
            </a:r>
            <a:endParaRPr lang="ru-RU" dirty="0"/>
          </a:p>
        </p:txBody>
      </p:sp>
      <p:pic>
        <p:nvPicPr>
          <p:cNvPr id="2" name="Picture 1"/>
          <p:cNvPicPr>
            <a:picLocks noChangeAspect="1"/>
          </p:cNvPicPr>
          <p:nvPr/>
        </p:nvPicPr>
        <p:blipFill>
          <a:blip r:embed="rId3"/>
          <a:stretch>
            <a:fillRect/>
          </a:stretch>
        </p:blipFill>
        <p:spPr>
          <a:xfrm>
            <a:off x="2139683" y="1385640"/>
            <a:ext cx="9280020" cy="5139704"/>
          </a:xfrm>
          <a:prstGeom prst="rect">
            <a:avLst/>
          </a:prstGeom>
        </p:spPr>
      </p:pic>
    </p:spTree>
    <p:extLst>
      <p:ext uri="{BB962C8B-B14F-4D97-AF65-F5344CB8AC3E}">
        <p14:creationId xmlns:p14="http://schemas.microsoft.com/office/powerpoint/2010/main" val="234410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Cloud Solutions</a:t>
            </a:r>
            <a:endParaRPr lang="ru-RU" dirty="0"/>
          </a:p>
        </p:txBody>
      </p:sp>
      <p:sp>
        <p:nvSpPr>
          <p:cNvPr id="2" name="Rectangle 1"/>
          <p:cNvSpPr/>
          <p:nvPr/>
        </p:nvSpPr>
        <p:spPr>
          <a:xfrm>
            <a:off x="10056440" y="6381328"/>
            <a:ext cx="1728192" cy="369332"/>
          </a:xfrm>
          <a:prstGeom prst="rect">
            <a:avLst/>
          </a:prstGeom>
        </p:spPr>
        <p:txBody>
          <a:bodyPr wrap="square">
            <a:spAutoFit/>
          </a:bodyPr>
          <a:lstStyle/>
          <a:p>
            <a:r>
              <a:rPr lang="en-US" dirty="0" smtClean="0">
                <a:hlinkClick r:id="rId3"/>
              </a:rPr>
              <a:t>War of Attrition</a:t>
            </a:r>
            <a:r>
              <a:rPr lang="ru-RU" dirty="0" smtClean="0"/>
              <a:t> </a:t>
            </a:r>
            <a:endParaRPr lang="ru-RU" dirty="0"/>
          </a:p>
        </p:txBody>
      </p:sp>
      <p:pic>
        <p:nvPicPr>
          <p:cNvPr id="7170" name="Picture 2" descr="http://core4.staticworld.net/images/article/2013/07/amazon_web_services_logo-100047937-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128" y="1556792"/>
            <a:ext cx="3834202" cy="16592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sadasystems.com/images/content/azure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600" y="1914773"/>
            <a:ext cx="3129609" cy="94332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www.devcamp.com.br/wp-content/themes/theme/img/patrocinadores/logo-google-clou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530" y="4171798"/>
            <a:ext cx="2971800" cy="9810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tenable.com/sites/drupal.dmz.tenablesecurity.com/files/img/alliance-partners/ibm-smartclou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301" y="3896170"/>
            <a:ext cx="2736305" cy="15323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3912" y="2780928"/>
            <a:ext cx="2592934" cy="1819603"/>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38419" y="4599156"/>
            <a:ext cx="2654120" cy="1745285"/>
          </a:xfrm>
          <a:prstGeom prst="rect">
            <a:avLst/>
          </a:prstGeom>
        </p:spPr>
      </p:pic>
    </p:spTree>
    <p:extLst>
      <p:ext uri="{BB962C8B-B14F-4D97-AF65-F5344CB8AC3E}">
        <p14:creationId xmlns:p14="http://schemas.microsoft.com/office/powerpoint/2010/main" val="13665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randombar(horizontal)">
                                      <p:cBhvr>
                                        <p:cTn id="7" dur="500"/>
                                        <p:tgtEl>
                                          <p:spTgt spid="7172"/>
                                        </p:tgtEl>
                                      </p:cBhvr>
                                    </p:animEffect>
                                  </p:childTnLst>
                                </p:cTn>
                              </p:par>
                              <p:par>
                                <p:cTn id="8" presetID="14" presetClass="entr" presetSubtype="10" fill="hold" nodeType="withEffect">
                                  <p:stCondLst>
                                    <p:cond delay="0"/>
                                  </p:stCondLst>
                                  <p:childTnLst>
                                    <p:set>
                                      <p:cBhvr>
                                        <p:cTn id="9" dur="1" fill="hold">
                                          <p:stCondLst>
                                            <p:cond delay="0"/>
                                          </p:stCondLst>
                                        </p:cTn>
                                        <p:tgtEl>
                                          <p:spTgt spid="7170"/>
                                        </p:tgtEl>
                                        <p:attrNameLst>
                                          <p:attrName>style.visibility</p:attrName>
                                        </p:attrNameLst>
                                      </p:cBhvr>
                                      <p:to>
                                        <p:strVal val="visible"/>
                                      </p:to>
                                    </p:set>
                                    <p:animEffect transition="in" filter="randombar(horizontal)">
                                      <p:cBhvr>
                                        <p:cTn id="10" dur="500"/>
                                        <p:tgtEl>
                                          <p:spTgt spid="7170"/>
                                        </p:tgtEl>
                                      </p:cBhvr>
                                    </p:animEffect>
                                  </p:childTnLst>
                                </p:cTn>
                              </p:par>
                              <p:par>
                                <p:cTn id="11" presetID="14" presetClass="entr" presetSubtype="10" fill="hold" nodeType="withEffect">
                                  <p:stCondLst>
                                    <p:cond delay="0"/>
                                  </p:stCondLst>
                                  <p:childTnLst>
                                    <p:set>
                                      <p:cBhvr>
                                        <p:cTn id="12" dur="1" fill="hold">
                                          <p:stCondLst>
                                            <p:cond delay="0"/>
                                          </p:stCondLst>
                                        </p:cTn>
                                        <p:tgtEl>
                                          <p:spTgt spid="7176"/>
                                        </p:tgtEl>
                                        <p:attrNameLst>
                                          <p:attrName>style.visibility</p:attrName>
                                        </p:attrNameLst>
                                      </p:cBhvr>
                                      <p:to>
                                        <p:strVal val="visible"/>
                                      </p:to>
                                    </p:set>
                                    <p:animEffect transition="in" filter="randombar(horizontal)">
                                      <p:cBhvr>
                                        <p:cTn id="13" dur="500"/>
                                        <p:tgtEl>
                                          <p:spTgt spid="7176"/>
                                        </p:tgtEl>
                                      </p:cBhvr>
                                    </p:animEffect>
                                  </p:childTnLst>
                                </p:cTn>
                              </p:par>
                              <p:par>
                                <p:cTn id="14" presetID="14" presetClass="entr" presetSubtype="10" fill="hold" nodeType="with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randombar(horizontal)">
                                      <p:cBhvr>
                                        <p:cTn id="16" dur="500"/>
                                        <p:tgtEl>
                                          <p:spTgt spid="7174"/>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Public </a:t>
            </a:r>
            <a:r>
              <a:rPr lang="en-US" dirty="0"/>
              <a:t>Cloud </a:t>
            </a:r>
            <a:r>
              <a:rPr lang="en-US" dirty="0" smtClean="0"/>
              <a:t>Usage 2015</a:t>
            </a:r>
            <a:endParaRPr lang="ru-RU" dirty="0"/>
          </a:p>
        </p:txBody>
      </p:sp>
      <p:graphicFrame>
        <p:nvGraphicFramePr>
          <p:cNvPr id="14" name="Chart 13"/>
          <p:cNvGraphicFramePr/>
          <p:nvPr>
            <p:extLst>
              <p:ext uri="{D42A27DB-BD31-4B8C-83A1-F6EECF244321}">
                <p14:modId xmlns:p14="http://schemas.microsoft.com/office/powerpoint/2010/main" val="84116036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085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Public Cloud Usage 2015 vs. 2014</a:t>
            </a:r>
            <a:endParaRPr lang="ru-RU" dirty="0"/>
          </a:p>
        </p:txBody>
      </p:sp>
      <p:graphicFrame>
        <p:nvGraphicFramePr>
          <p:cNvPr id="14" name="Chart 13"/>
          <p:cNvGraphicFramePr/>
          <p:nvPr>
            <p:extLst>
              <p:ext uri="{D42A27DB-BD31-4B8C-83A1-F6EECF244321}">
                <p14:modId xmlns:p14="http://schemas.microsoft.com/office/powerpoint/2010/main" val="414136276"/>
              </p:ext>
            </p:extLst>
          </p:nvPr>
        </p:nvGraphicFramePr>
        <p:xfrm>
          <a:off x="2133600" y="1052736"/>
          <a:ext cx="9507015"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05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2014 </a:t>
            </a:r>
            <a:r>
              <a:rPr lang="en-US" dirty="0" smtClean="0"/>
              <a:t>Statistics</a:t>
            </a:r>
            <a:endParaRPr lang="ru-RU" dirty="0"/>
          </a:p>
        </p:txBody>
      </p:sp>
      <p:graphicFrame>
        <p:nvGraphicFramePr>
          <p:cNvPr id="13" name="Chart 12"/>
          <p:cNvGraphicFramePr/>
          <p:nvPr>
            <p:extLst>
              <p:ext uri="{D42A27DB-BD31-4B8C-83A1-F6EECF244321}">
                <p14:modId xmlns:p14="http://schemas.microsoft.com/office/powerpoint/2010/main" val="114112062"/>
              </p:ext>
            </p:extLst>
          </p:nvPr>
        </p:nvGraphicFramePr>
        <p:xfrm>
          <a:off x="2113425" y="1417638"/>
          <a:ext cx="4702655" cy="43156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2806485149"/>
              </p:ext>
            </p:extLst>
          </p:nvPr>
        </p:nvGraphicFramePr>
        <p:xfrm>
          <a:off x="7176120" y="1417638"/>
          <a:ext cx="4752528" cy="43156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837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Lst>
  </p:timing>
</p:sld>
</file>

<file path=ppt/theme/theme1.xml><?xml version="1.0" encoding="utf-8"?>
<a:theme xmlns:a="http://schemas.openxmlformats.org/drawingml/2006/main" name="iTechArt_templat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Template>
  <TotalTime>6739</TotalTime>
  <Words>841</Words>
  <Application>Microsoft Office PowerPoint</Application>
  <PresentationFormat>Widescreen</PresentationFormat>
  <Paragraphs>320</Paragraphs>
  <Slides>34</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Segoe UI Light</vt:lpstr>
      <vt:lpstr>Wingdings</vt:lpstr>
      <vt:lpstr>iTechArt_template</vt:lpstr>
      <vt:lpstr>Microsoft Azure</vt:lpstr>
      <vt:lpstr>What is Microsoft Azure?</vt:lpstr>
      <vt:lpstr>From Official Website</vt:lpstr>
      <vt:lpstr>Azure Components</vt:lpstr>
      <vt:lpstr>More Azure Components</vt:lpstr>
      <vt:lpstr>Cloud Solutions</vt:lpstr>
      <vt:lpstr>Public Cloud Usage 2015</vt:lpstr>
      <vt:lpstr>Public Cloud Usage 2015 vs. 2014</vt:lpstr>
      <vt:lpstr>2014 Statistics</vt:lpstr>
      <vt:lpstr>Payments</vt:lpstr>
      <vt:lpstr>Azure Geography</vt:lpstr>
      <vt:lpstr>Cloud Service Models</vt:lpstr>
      <vt:lpstr>Cloud Service Models and Azure</vt:lpstr>
      <vt:lpstr>Azure IaaS vs PaaS Statistics</vt:lpstr>
      <vt:lpstr>From Words to Deeds</vt:lpstr>
      <vt:lpstr>How to Try (Free Trial)</vt:lpstr>
      <vt:lpstr>How to Manage</vt:lpstr>
      <vt:lpstr>Azure SDK and Command-line Tools</vt:lpstr>
      <vt:lpstr>App Service (Web App)</vt:lpstr>
      <vt:lpstr>Create App Service</vt:lpstr>
      <vt:lpstr>Create App Service from PowerShell</vt:lpstr>
      <vt:lpstr>Deploy a Web App</vt:lpstr>
      <vt:lpstr>FTP Access</vt:lpstr>
      <vt:lpstr>Secure a web app in Azure App Service</vt:lpstr>
      <vt:lpstr>Traffic Manager</vt:lpstr>
      <vt:lpstr>Service Plans</vt:lpstr>
      <vt:lpstr>Pricing Tiers</vt:lpstr>
      <vt:lpstr>SQL Databases</vt:lpstr>
      <vt:lpstr>Create Database</vt:lpstr>
      <vt:lpstr>Databases Tiers</vt:lpstr>
      <vt:lpstr>Storage</vt:lpstr>
      <vt:lpstr>PowerPoint Presentation</vt:lpstr>
      <vt:lpstr>Tiered Migrations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 Hibernate</dc:title>
  <dc:creator>Alexei Skachykhin</dc:creator>
  <cp:lastModifiedBy>Ryabov Pavel</cp:lastModifiedBy>
  <cp:revision>528</cp:revision>
  <dcterms:modified xsi:type="dcterms:W3CDTF">2015-06-15T17:55:27Z</dcterms:modified>
</cp:coreProperties>
</file>