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57" r:id="rId3"/>
    <p:sldId id="358" r:id="rId4"/>
    <p:sldId id="359" r:id="rId5"/>
    <p:sldId id="361" r:id="rId6"/>
    <p:sldId id="360" r:id="rId7"/>
    <p:sldId id="362" r:id="rId8"/>
    <p:sldId id="383" r:id="rId9"/>
    <p:sldId id="365" r:id="rId10"/>
    <p:sldId id="368" r:id="rId11"/>
    <p:sldId id="369" r:id="rId12"/>
    <p:sldId id="370" r:id="rId13"/>
    <p:sldId id="371" r:id="rId14"/>
    <p:sldId id="363" r:id="rId15"/>
    <p:sldId id="364" r:id="rId16"/>
    <p:sldId id="366" r:id="rId17"/>
    <p:sldId id="367" r:id="rId18"/>
    <p:sldId id="378" r:id="rId19"/>
    <p:sldId id="380" r:id="rId20"/>
    <p:sldId id="384" r:id="rId21"/>
    <p:sldId id="385" r:id="rId22"/>
    <p:sldId id="386" r:id="rId23"/>
    <p:sldId id="379" r:id="rId24"/>
    <p:sldId id="377" r:id="rId25"/>
    <p:sldId id="375" r:id="rId26"/>
    <p:sldId id="376" r:id="rId27"/>
    <p:sldId id="382" r:id="rId28"/>
    <p:sldId id="381" r:id="rId29"/>
    <p:sldId id="374" r:id="rId30"/>
    <p:sldId id="342"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 id="357"/>
            <p14:sldId id="358"/>
            <p14:sldId id="359"/>
            <p14:sldId id="361"/>
            <p14:sldId id="360"/>
            <p14:sldId id="362"/>
            <p14:sldId id="383"/>
            <p14:sldId id="365"/>
            <p14:sldId id="368"/>
            <p14:sldId id="369"/>
            <p14:sldId id="370"/>
            <p14:sldId id="371"/>
            <p14:sldId id="363"/>
            <p14:sldId id="364"/>
            <p14:sldId id="366"/>
            <p14:sldId id="367"/>
            <p14:sldId id="378"/>
            <p14:sldId id="380"/>
            <p14:sldId id="384"/>
            <p14:sldId id="385"/>
            <p14:sldId id="386"/>
            <p14:sldId id="379"/>
            <p14:sldId id="377"/>
            <p14:sldId id="375"/>
            <p14:sldId id="376"/>
            <p14:sldId id="382"/>
            <p14:sldId id="381"/>
            <p14:sldId id="374"/>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11111"/>
    <a:srgbClr val="ECEAEA"/>
    <a:srgbClr val="BABABA"/>
    <a:srgbClr val="939393"/>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72776" autoAdjust="0"/>
  </p:normalViewPr>
  <p:slideViewPr>
    <p:cSldViewPr>
      <p:cViewPr varScale="1">
        <p:scale>
          <a:sx n="84" d="100"/>
          <a:sy n="84" d="100"/>
        </p:scale>
        <p:origin x="1482" y="96"/>
      </p:cViewPr>
      <p:guideLst>
        <p:guide orient="horz" pos="2160"/>
        <p:guide pos="3840"/>
      </p:guideLst>
    </p:cSldViewPr>
  </p:slideViewPr>
  <p:outlineViewPr>
    <p:cViewPr>
      <p:scale>
        <a:sx n="33" d="100"/>
        <a:sy n="33" d="100"/>
      </p:scale>
      <p:origin x="0" y="141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Sheet1!$B$2:$B$8</c:f>
              <c:numCache>
                <c:formatCode>General</c:formatCode>
                <c:ptCount val="7"/>
                <c:pt idx="0">
                  <c:v>0.06</c:v>
                </c:pt>
                <c:pt idx="1">
                  <c:v>7.0000000000000007E-2</c:v>
                </c:pt>
                <c:pt idx="2">
                  <c:v>0.1</c:v>
                </c:pt>
                <c:pt idx="3">
                  <c:v>0.1</c:v>
                </c:pt>
                <c:pt idx="4">
                  <c:v>0.15</c:v>
                </c:pt>
                <c:pt idx="5">
                  <c:v>0.19</c:v>
                </c:pt>
                <c:pt idx="6">
                  <c:v>0.5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Sheet1!$C$2:$C$8</c:f>
              <c:numCache>
                <c:formatCode>General</c:formatCode>
                <c:ptCount val="7"/>
                <c:pt idx="0">
                  <c:v>0.11</c:v>
                </c:pt>
                <c:pt idx="1">
                  <c:v>0.13</c:v>
                </c:pt>
                <c:pt idx="2">
                  <c:v>0.14000000000000001</c:v>
                </c:pt>
                <c:pt idx="3">
                  <c:v>0.1</c:v>
                </c:pt>
                <c:pt idx="4">
                  <c:v>0.2</c:v>
                </c:pt>
                <c:pt idx="5">
                  <c:v>0.23</c:v>
                </c:pt>
                <c:pt idx="6">
                  <c:v>0.2</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Google IaaS</c:v>
                </c:pt>
                <c:pt idx="2">
                  <c:v>VMware vCloud Air</c:v>
                </c:pt>
                <c:pt idx="3">
                  <c:v>Rackspace Public Cloud</c:v>
                </c:pt>
                <c:pt idx="4">
                  <c:v>Azure PaaS</c:v>
                </c:pt>
                <c:pt idx="5">
                  <c:v>Azure IaaS</c:v>
                </c:pt>
                <c:pt idx="6">
                  <c:v>AWS</c:v>
                </c:pt>
              </c:strCache>
            </c:strRef>
          </c:cat>
          <c:val>
            <c:numRef>
              <c:f>Sheet1!$D$2:$D$8</c:f>
              <c:numCache>
                <c:formatCode>General</c:formatCode>
                <c:ptCount val="7"/>
                <c:pt idx="0">
                  <c:v>0.06</c:v>
                </c:pt>
                <c:pt idx="1">
                  <c:v>0.11</c:v>
                </c:pt>
                <c:pt idx="2">
                  <c:v>0.1</c:v>
                </c:pt>
                <c:pt idx="3">
                  <c:v>7.0000000000000007E-2</c:v>
                </c:pt>
                <c:pt idx="4">
                  <c:v>0.14000000000000001</c:v>
                </c:pt>
                <c:pt idx="5">
                  <c:v>0.13</c:v>
                </c:pt>
                <c:pt idx="6">
                  <c:v>7.0000000000000007E-2</c:v>
                </c:pt>
              </c:numCache>
            </c:numRef>
          </c:val>
        </c:ser>
        <c:dLbls>
          <c:showLegendKey val="0"/>
          <c:showVal val="0"/>
          <c:showCatName val="0"/>
          <c:showSerName val="0"/>
          <c:showPercent val="0"/>
          <c:showBubbleSize val="0"/>
        </c:dLbls>
        <c:gapWidth val="150"/>
        <c:shape val="box"/>
        <c:axId val="-1741705296"/>
        <c:axId val="-1741708016"/>
        <c:axId val="0"/>
      </c:bar3DChart>
      <c:catAx>
        <c:axId val="-1741705296"/>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741708016"/>
        <c:crosses val="autoZero"/>
        <c:auto val="1"/>
        <c:lblAlgn val="ctr"/>
        <c:lblOffset val="100"/>
        <c:noMultiLvlLbl val="0"/>
      </c:catAx>
      <c:valAx>
        <c:axId val="-1741708016"/>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741705296"/>
        <c:crosses val="autoZero"/>
        <c:crossBetween val="between"/>
      </c:valAx>
      <c:spPr>
        <a:noFill/>
        <a:ln>
          <a:noFill/>
        </a:ln>
        <a:effectLst/>
      </c:spPr>
    </c:plotArea>
    <c:legend>
      <c:legendPos val="r"/>
      <c:layout>
        <c:manualLayout>
          <c:xMode val="edge"/>
          <c:yMode val="edge"/>
          <c:x val="0.78020703659350477"/>
          <c:y val="0.69018450478687832"/>
          <c:w val="0.14899261229734045"/>
          <c:h val="0.16338077242982454"/>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Revenue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4</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1</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0.8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0.5</c:v>
                </c:pt>
              </c:numCache>
            </c:numRef>
          </c:val>
        </c:ser>
        <c:dLbls>
          <c:showLegendKey val="0"/>
          <c:showVal val="0"/>
          <c:showCatName val="0"/>
          <c:showSerName val="0"/>
          <c:showPercent val="0"/>
          <c:showBubbleSize val="0"/>
        </c:dLbls>
        <c:gapWidth val="219"/>
        <c:overlap val="-27"/>
        <c:axId val="-1741703664"/>
        <c:axId val="-1741702576"/>
      </c:barChart>
      <c:catAx>
        <c:axId val="-174170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741702576"/>
        <c:crosses val="autoZero"/>
        <c:auto val="1"/>
        <c:lblAlgn val="ctr"/>
        <c:lblOffset val="100"/>
        <c:noMultiLvlLbl val="0"/>
      </c:catAx>
      <c:valAx>
        <c:axId val="-17417025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741703664"/>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Free</a:t>
            </a:r>
            <a:r>
              <a:rPr lang="en-US" baseline="0" dirty="0" smtClean="0"/>
              <a:t> Cash Flow</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2</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27</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11</c:v>
                </c:pt>
              </c:numCache>
            </c:numRef>
          </c:val>
        </c:ser>
        <c:dLbls>
          <c:showLegendKey val="0"/>
          <c:showVal val="0"/>
          <c:showCatName val="0"/>
          <c:showSerName val="0"/>
          <c:showPercent val="0"/>
          <c:showBubbleSize val="0"/>
        </c:dLbls>
        <c:gapWidth val="219"/>
        <c:overlap val="-27"/>
        <c:axId val="-1741704208"/>
        <c:axId val="-1741710736"/>
      </c:barChart>
      <c:catAx>
        <c:axId val="-1741704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741710736"/>
        <c:crosses val="autoZero"/>
        <c:auto val="1"/>
        <c:lblAlgn val="ctr"/>
        <c:lblOffset val="100"/>
        <c:noMultiLvlLbl val="0"/>
      </c:catAx>
      <c:valAx>
        <c:axId val="-174171073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1741704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extLst>
            </c:dLbl>
            <c:dLbl>
              <c:idx val="1"/>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extLst>
            </c:dLbl>
            <c:dLbl>
              <c:idx val="2"/>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smtClean="0"/>
            <a:t>SaaS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t>
        <a:bodyPr/>
        <a:lstStyle/>
        <a:p>
          <a:endParaRPr lang="ru-RU"/>
        </a:p>
      </dgm:t>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t>
        <a:bodyPr/>
        <a:lstStyle/>
        <a:p>
          <a:endParaRPr lang="ru-RU"/>
        </a:p>
      </dgm:t>
    </dgm:pt>
    <dgm:pt modelId="{A3328905-D93C-40BA-BB5A-1634C5D9AEAB}" type="pres">
      <dgm:prSet presAssocID="{8D551FB1-FF58-4F83-903E-3255390FA4DB}" presName="connTx" presStyleLbl="parChTrans1D2" presStyleIdx="0" presStyleCnt="5"/>
      <dgm:spPr/>
      <dgm:t>
        <a:bodyPr/>
        <a:lstStyle/>
        <a:p>
          <a:endParaRPr lang="ru-RU"/>
        </a:p>
      </dgm:t>
    </dgm:pt>
    <dgm:pt modelId="{19A07A34-1010-48C6-A801-BD8D5D256EA9}" type="pres">
      <dgm:prSet presAssocID="{4019C2EE-49C8-4195-A89B-7537B9CD75C7}" presName="node" presStyleLbl="node1" presStyleIdx="0" presStyleCnt="5">
        <dgm:presLayoutVars>
          <dgm:bulletEnabled val="1"/>
        </dgm:presLayoutVars>
      </dgm:prSet>
      <dgm:spPr/>
      <dgm:t>
        <a:bodyPr/>
        <a:lstStyle/>
        <a:p>
          <a:endParaRPr lang="ru-RU"/>
        </a:p>
      </dgm:t>
    </dgm:pt>
    <dgm:pt modelId="{A40744F3-8F59-4D61-9DF6-A37D24278559}" type="pres">
      <dgm:prSet presAssocID="{CD64D8F1-4C5C-40AC-B354-919B111D0B45}" presName="Name9" presStyleLbl="parChTrans1D2" presStyleIdx="1" presStyleCnt="5"/>
      <dgm:spPr/>
      <dgm:t>
        <a:bodyPr/>
        <a:lstStyle/>
        <a:p>
          <a:endParaRPr lang="ru-RU"/>
        </a:p>
      </dgm:t>
    </dgm:pt>
    <dgm:pt modelId="{370FD676-5D5A-47D9-BA62-6D03BC83E44F}" type="pres">
      <dgm:prSet presAssocID="{CD64D8F1-4C5C-40AC-B354-919B111D0B45}" presName="connTx" presStyleLbl="parChTrans1D2" presStyleIdx="1" presStyleCnt="5"/>
      <dgm:spPr/>
      <dgm:t>
        <a:bodyPr/>
        <a:lstStyle/>
        <a:p>
          <a:endParaRPr lang="ru-RU"/>
        </a:p>
      </dgm:t>
    </dgm:pt>
    <dgm:pt modelId="{16A90822-693B-4AAA-A690-D1B7BBE713D3}" type="pres">
      <dgm:prSet presAssocID="{DB9871E4-98C9-4B1E-8567-1925E1A07472}" presName="node" presStyleLbl="node1" presStyleIdx="1" presStyleCnt="5">
        <dgm:presLayoutVars>
          <dgm:bulletEnabled val="1"/>
        </dgm:presLayoutVars>
      </dgm:prSet>
      <dgm:spPr/>
      <dgm:t>
        <a:bodyPr/>
        <a:lstStyle/>
        <a:p>
          <a:endParaRPr lang="ru-RU"/>
        </a:p>
      </dgm:t>
    </dgm:pt>
    <dgm:pt modelId="{0B2CB517-7DD7-48E1-8259-4393B3E0C3EC}" type="pres">
      <dgm:prSet presAssocID="{D8D2FC05-636E-46EC-BDB2-130CAA7CAD5C}" presName="Name9" presStyleLbl="parChTrans1D2" presStyleIdx="2" presStyleCnt="5"/>
      <dgm:spPr/>
      <dgm:t>
        <a:bodyPr/>
        <a:lstStyle/>
        <a:p>
          <a:endParaRPr lang="ru-RU"/>
        </a:p>
      </dgm:t>
    </dgm:pt>
    <dgm:pt modelId="{775184BA-8D1C-4E64-B481-B4E5F76BAACD}" type="pres">
      <dgm:prSet presAssocID="{D8D2FC05-636E-46EC-BDB2-130CAA7CAD5C}" presName="connTx" presStyleLbl="parChTrans1D2" presStyleIdx="2" presStyleCnt="5"/>
      <dgm:spPr/>
      <dgm:t>
        <a:bodyPr/>
        <a:lstStyle/>
        <a:p>
          <a:endParaRPr lang="ru-RU"/>
        </a:p>
      </dgm:t>
    </dgm:pt>
    <dgm:pt modelId="{8F6D8065-965B-4A4F-B6F8-BDB592D2B4BF}" type="pres">
      <dgm:prSet presAssocID="{8064281F-2167-46CA-B3B1-9F3EDC205B7D}" presName="node" presStyleLbl="node1" presStyleIdx="2" presStyleCnt="5">
        <dgm:presLayoutVars>
          <dgm:bulletEnabled val="1"/>
        </dgm:presLayoutVars>
      </dgm:prSet>
      <dgm:spPr/>
      <dgm:t>
        <a:bodyPr/>
        <a:lstStyle/>
        <a:p>
          <a:endParaRPr lang="ru-RU"/>
        </a:p>
      </dgm:t>
    </dgm:pt>
    <dgm:pt modelId="{9036BBB6-75F0-4F69-9249-B49C871EAD6A}" type="pres">
      <dgm:prSet presAssocID="{178306AB-98F5-4039-9EA0-E2D6CF09B243}" presName="Name9" presStyleLbl="parChTrans1D2" presStyleIdx="3" presStyleCnt="5"/>
      <dgm:spPr/>
      <dgm:t>
        <a:bodyPr/>
        <a:lstStyle/>
        <a:p>
          <a:endParaRPr lang="ru-RU"/>
        </a:p>
      </dgm:t>
    </dgm:pt>
    <dgm:pt modelId="{F72E8894-E9F1-415C-A832-3C5CA474FD2F}" type="pres">
      <dgm:prSet presAssocID="{178306AB-98F5-4039-9EA0-E2D6CF09B243}" presName="connTx" presStyleLbl="parChTrans1D2" presStyleIdx="3" presStyleCnt="5"/>
      <dgm:spPr/>
      <dgm:t>
        <a:bodyPr/>
        <a:lstStyle/>
        <a:p>
          <a:endParaRPr lang="ru-RU"/>
        </a:p>
      </dgm:t>
    </dgm:pt>
    <dgm:pt modelId="{935A1F96-8C6B-4CB8-B151-B31C97F5597D}" type="pres">
      <dgm:prSet presAssocID="{CC326D99-283D-4BE7-96AC-2CB9524CC1D0}" presName="node" presStyleLbl="node1" presStyleIdx="3" presStyleCnt="5">
        <dgm:presLayoutVars>
          <dgm:bulletEnabled val="1"/>
        </dgm:presLayoutVars>
      </dgm:prSet>
      <dgm:spPr/>
      <dgm:t>
        <a:bodyPr/>
        <a:lstStyle/>
        <a:p>
          <a:endParaRPr lang="ru-RU"/>
        </a:p>
      </dgm:t>
    </dgm:pt>
    <dgm:pt modelId="{4DE8A120-1BCB-4D6E-B1F9-4BDCEC7C5779}" type="pres">
      <dgm:prSet presAssocID="{21572320-9837-4012-A7E8-8ACEA02591FF}" presName="Name9" presStyleLbl="parChTrans1D2" presStyleIdx="4" presStyleCnt="5"/>
      <dgm:spPr/>
      <dgm:t>
        <a:bodyPr/>
        <a:lstStyle/>
        <a:p>
          <a:endParaRPr lang="ru-RU"/>
        </a:p>
      </dgm:t>
    </dgm:pt>
    <dgm:pt modelId="{A42DEBA1-64FE-4080-89F8-35427B1E7F4E}" type="pres">
      <dgm:prSet presAssocID="{21572320-9837-4012-A7E8-8ACEA02591FF}" presName="connTx" presStyleLbl="parChTrans1D2" presStyleIdx="4" presStyleCnt="5"/>
      <dgm:spPr/>
      <dgm:t>
        <a:bodyPr/>
        <a:lstStyle/>
        <a:p>
          <a:endParaRPr lang="ru-RU"/>
        </a:p>
      </dgm:t>
    </dgm:pt>
    <dgm:pt modelId="{95A2D75F-3C3F-4653-A5FC-8BF0D4D6EEFE}" type="pres">
      <dgm:prSet presAssocID="{44C2122C-6BF5-4FD0-B2AA-4CAB687DBF7E}" presName="node" presStyleLbl="node1" presStyleIdx="4" presStyleCnt="5">
        <dgm:presLayoutVars>
          <dgm:bulletEnabled val="1"/>
        </dgm:presLayoutVars>
      </dgm:prSet>
      <dgm:spPr/>
      <dgm:t>
        <a:bodyPr/>
        <a:lstStyle/>
        <a:p>
          <a:endParaRPr lang="ru-RU"/>
        </a:p>
      </dgm:t>
    </dgm:pt>
  </dgm:ptLst>
  <dgm:cxnLst>
    <dgm:cxn modelId="{AF37772B-E00D-4D46-930F-18EA92392B1D}" type="presOf" srcId="{21572320-9837-4012-A7E8-8ACEA02591FF}" destId="{A42DEBA1-64FE-4080-89F8-35427B1E7F4E}" srcOrd="1" destOrd="0" presId="urn:microsoft.com/office/officeart/2005/8/layout/radial1"/>
    <dgm:cxn modelId="{41C6FD14-5607-4AD7-B5BF-439952E0A4DE}" type="presOf" srcId="{178306AB-98F5-4039-9EA0-E2D6CF09B243}" destId="{F72E8894-E9F1-415C-A832-3C5CA474FD2F}" srcOrd="1" destOrd="0" presId="urn:microsoft.com/office/officeart/2005/8/layout/radial1"/>
    <dgm:cxn modelId="{59F2AC5A-D9DA-4473-8011-06EBC003FE92}" type="presOf" srcId="{60617EE0-9F0F-45D0-850A-B5B8EB2CE859}" destId="{54DE3EBE-D9FB-46C6-A63C-A132F7BB7E5D}" srcOrd="0"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E079AF72-22B9-44B5-B98E-C405A5765A10}" type="presOf" srcId="{178306AB-98F5-4039-9EA0-E2D6CF09B243}" destId="{9036BBB6-75F0-4F69-9249-B49C871EAD6A}" srcOrd="0" destOrd="0" presId="urn:microsoft.com/office/officeart/2005/8/layout/radial1"/>
    <dgm:cxn modelId="{A54F0BAC-8A62-45B7-AA26-A0282EE512C8}" srcId="{EBF0F4CF-0467-4E98-B8CA-76F41D781906}" destId="{44C2122C-6BF5-4FD0-B2AA-4CAB687DBF7E}" srcOrd="4" destOrd="0" parTransId="{21572320-9837-4012-A7E8-8ACEA02591FF}" sibTransId="{9E1C2A47-86BE-4D07-B4A5-A02A87BF4E76}"/>
    <dgm:cxn modelId="{D4DE32BB-50A3-462D-A863-F3F8B7C1FD53}" type="presOf" srcId="{CD64D8F1-4C5C-40AC-B354-919B111D0B45}" destId="{A40744F3-8F59-4D61-9DF6-A37D24278559}" srcOrd="0" destOrd="0" presId="urn:microsoft.com/office/officeart/2005/8/layout/radial1"/>
    <dgm:cxn modelId="{ABEC7DD5-B00D-4134-8A26-4FCC99149CA9}" srcId="{EBF0F4CF-0467-4E98-B8CA-76F41D781906}" destId="{4019C2EE-49C8-4195-A89B-7537B9CD75C7}" srcOrd="0" destOrd="0" parTransId="{8D551FB1-FF58-4F83-903E-3255390FA4DB}" sibTransId="{0824EDF2-AAE5-4132-9777-5A09F0A814D8}"/>
    <dgm:cxn modelId="{09BD88A0-1609-4441-B67F-6D42E6DAF63B}" srcId="{EBF0F4CF-0467-4E98-B8CA-76F41D781906}" destId="{8064281F-2167-46CA-B3B1-9F3EDC205B7D}" srcOrd="2" destOrd="0" parTransId="{D8D2FC05-636E-46EC-BDB2-130CAA7CAD5C}" sibTransId="{C2FD1287-7C86-4421-9A50-89DD32C46F05}"/>
    <dgm:cxn modelId="{23C9E4F8-4138-4835-BD84-ADB7FD0F2C66}" type="presOf" srcId="{8D551FB1-FF58-4F83-903E-3255390FA4DB}" destId="{BD3E845E-4D7C-4CE3-83BC-20831ED88AEC}" srcOrd="0"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5B60EF6B-351F-41CE-A0B9-AAA8CEFD8C9A}" type="presOf" srcId="{CC326D99-283D-4BE7-96AC-2CB9524CC1D0}" destId="{935A1F96-8C6B-4CB8-B151-B31C97F5597D}" srcOrd="0" destOrd="0" presId="urn:microsoft.com/office/officeart/2005/8/layout/radial1"/>
    <dgm:cxn modelId="{331D8AC7-87DA-44EB-958B-F49E8AA9D4C7}" type="presOf" srcId="{EBF0F4CF-0467-4E98-B8CA-76F41D781906}" destId="{506CC8FD-2E26-4AE7-B13D-71BBCE420E2C}" srcOrd="0" destOrd="0" presId="urn:microsoft.com/office/officeart/2005/8/layout/radial1"/>
    <dgm:cxn modelId="{38375217-0FD0-4BA1-AB08-0593CCEF7C07}" type="presOf" srcId="{8064281F-2167-46CA-B3B1-9F3EDC205B7D}" destId="{8F6D8065-965B-4A4F-B6F8-BDB592D2B4BF}" srcOrd="0" destOrd="0" presId="urn:microsoft.com/office/officeart/2005/8/layout/radial1"/>
    <dgm:cxn modelId="{31A59F1A-D306-447B-AEAA-2A94E87728DA}" type="presOf" srcId="{CD64D8F1-4C5C-40AC-B354-919B111D0B45}" destId="{370FD676-5D5A-47D9-BA62-6D03BC83E44F}" srcOrd="1"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AAF98052-D52D-4D35-A3B5-3F8F7E7AC261}" type="presOf" srcId="{21572320-9837-4012-A7E8-8ACEA02591FF}" destId="{4DE8A120-1BCB-4D6E-B1F9-4BDCEC7C5779}" srcOrd="0" destOrd="0" presId="urn:microsoft.com/office/officeart/2005/8/layout/radial1"/>
    <dgm:cxn modelId="{A97B3EBD-960E-4D32-848D-8CD754D6E1D4}" type="presOf" srcId="{D8D2FC05-636E-46EC-BDB2-130CAA7CAD5C}" destId="{775184BA-8D1C-4E64-B481-B4E5F76BAACD}" srcOrd="1" destOrd="0" presId="urn:microsoft.com/office/officeart/2005/8/layout/radial1"/>
    <dgm:cxn modelId="{1B5C6882-6E05-4CAF-88F7-F4AAD5BA8700}" type="presOf" srcId="{DB9871E4-98C9-4B1E-8567-1925E1A07472}" destId="{16A90822-693B-4AAA-A690-D1B7BBE713D3}" srcOrd="0" destOrd="0" presId="urn:microsoft.com/office/officeart/2005/8/layout/radial1"/>
    <dgm:cxn modelId="{B1B70653-1F6C-4184-96B0-1813FD4C6519}" type="presOf" srcId="{4019C2EE-49C8-4195-A89B-7537B9CD75C7}" destId="{19A07A34-1010-48C6-A801-BD8D5D256EA9}" srcOrd="0" destOrd="0" presId="urn:microsoft.com/office/officeart/2005/8/layout/radial1"/>
    <dgm:cxn modelId="{5ED0D6A6-6208-48FF-9B80-53F199C2A4CA}" type="presOf" srcId="{8D551FB1-FF58-4F83-903E-3255390FA4DB}" destId="{A3328905-D93C-40BA-BB5A-1634C5D9AEAB}" srcOrd="1" destOrd="0" presId="urn:microsoft.com/office/officeart/2005/8/layout/radial1"/>
    <dgm:cxn modelId="{820868DB-F5BB-4BBF-86C2-F5F61D72DBA3}" type="presOf" srcId="{D8D2FC05-636E-46EC-BDB2-130CAA7CAD5C}" destId="{0B2CB517-7DD7-48E1-8259-4393B3E0C3EC}" srcOrd="0" destOrd="0" presId="urn:microsoft.com/office/officeart/2005/8/layout/radial1"/>
    <dgm:cxn modelId="{B74EA5E5-B926-4035-ACF4-82FC43A3EFAC}" type="presOf" srcId="{44C2122C-6BF5-4FD0-B2AA-4CAB687DBF7E}" destId="{95A2D75F-3C3F-4653-A5FC-8BF0D4D6EEFE}" srcOrd="0" destOrd="0" presId="urn:microsoft.com/office/officeart/2005/8/layout/radial1"/>
    <dgm:cxn modelId="{DB52C682-0AFF-454E-95F3-9708D30D8C62}" type="presParOf" srcId="{54DE3EBE-D9FB-46C6-A63C-A132F7BB7E5D}" destId="{506CC8FD-2E26-4AE7-B13D-71BBCE420E2C}" srcOrd="0" destOrd="0" presId="urn:microsoft.com/office/officeart/2005/8/layout/radial1"/>
    <dgm:cxn modelId="{2BCF18DF-BE08-49DD-A519-197FC545BA80}" type="presParOf" srcId="{54DE3EBE-D9FB-46C6-A63C-A132F7BB7E5D}" destId="{BD3E845E-4D7C-4CE3-83BC-20831ED88AEC}" srcOrd="1" destOrd="0" presId="urn:microsoft.com/office/officeart/2005/8/layout/radial1"/>
    <dgm:cxn modelId="{DA801878-43F8-4FEF-891E-C3380FCC1BDA}" type="presParOf" srcId="{BD3E845E-4D7C-4CE3-83BC-20831ED88AEC}" destId="{A3328905-D93C-40BA-BB5A-1634C5D9AEAB}" srcOrd="0" destOrd="0" presId="urn:microsoft.com/office/officeart/2005/8/layout/radial1"/>
    <dgm:cxn modelId="{2CDBA1EB-83E0-4636-BCEB-33B92F515EF0}" type="presParOf" srcId="{54DE3EBE-D9FB-46C6-A63C-A132F7BB7E5D}" destId="{19A07A34-1010-48C6-A801-BD8D5D256EA9}" srcOrd="2" destOrd="0" presId="urn:microsoft.com/office/officeart/2005/8/layout/radial1"/>
    <dgm:cxn modelId="{5E878215-90DA-48D9-A3CE-DF912C07A2A1}" type="presParOf" srcId="{54DE3EBE-D9FB-46C6-A63C-A132F7BB7E5D}" destId="{A40744F3-8F59-4D61-9DF6-A37D24278559}" srcOrd="3" destOrd="0" presId="urn:microsoft.com/office/officeart/2005/8/layout/radial1"/>
    <dgm:cxn modelId="{7D55ED31-8665-40D3-ABBC-307818CE2063}" type="presParOf" srcId="{A40744F3-8F59-4D61-9DF6-A37D24278559}" destId="{370FD676-5D5A-47D9-BA62-6D03BC83E44F}" srcOrd="0" destOrd="0" presId="urn:microsoft.com/office/officeart/2005/8/layout/radial1"/>
    <dgm:cxn modelId="{3E4708A5-B508-4E2E-9ECE-D6D74361768F}" type="presParOf" srcId="{54DE3EBE-D9FB-46C6-A63C-A132F7BB7E5D}" destId="{16A90822-693B-4AAA-A690-D1B7BBE713D3}" srcOrd="4" destOrd="0" presId="urn:microsoft.com/office/officeart/2005/8/layout/radial1"/>
    <dgm:cxn modelId="{283BFD01-DC4E-4940-8ECE-B32AB99CFACE}" type="presParOf" srcId="{54DE3EBE-D9FB-46C6-A63C-A132F7BB7E5D}" destId="{0B2CB517-7DD7-48E1-8259-4393B3E0C3EC}" srcOrd="5" destOrd="0" presId="urn:microsoft.com/office/officeart/2005/8/layout/radial1"/>
    <dgm:cxn modelId="{7E3968A0-4FBD-4B66-AD59-DA8FC20E8513}" type="presParOf" srcId="{0B2CB517-7DD7-48E1-8259-4393B3E0C3EC}" destId="{775184BA-8D1C-4E64-B481-B4E5F76BAACD}" srcOrd="0" destOrd="0" presId="urn:microsoft.com/office/officeart/2005/8/layout/radial1"/>
    <dgm:cxn modelId="{70A47E8E-0D57-4AC4-8C45-AF8827C8C5FB}" type="presParOf" srcId="{54DE3EBE-D9FB-46C6-A63C-A132F7BB7E5D}" destId="{8F6D8065-965B-4A4F-B6F8-BDB592D2B4BF}" srcOrd="6" destOrd="0" presId="urn:microsoft.com/office/officeart/2005/8/layout/radial1"/>
    <dgm:cxn modelId="{1FD50209-44CF-4945-A61C-F1EC4FDFC7A9}" type="presParOf" srcId="{54DE3EBE-D9FB-46C6-A63C-A132F7BB7E5D}" destId="{9036BBB6-75F0-4F69-9249-B49C871EAD6A}" srcOrd="7" destOrd="0" presId="urn:microsoft.com/office/officeart/2005/8/layout/radial1"/>
    <dgm:cxn modelId="{7D96ABD8-DCD6-4C32-82A1-19AC75D788DA}" type="presParOf" srcId="{9036BBB6-75F0-4F69-9249-B49C871EAD6A}" destId="{F72E8894-E9F1-415C-A832-3C5CA474FD2F}" srcOrd="0" destOrd="0" presId="urn:microsoft.com/office/officeart/2005/8/layout/radial1"/>
    <dgm:cxn modelId="{ADB2B8DC-4C25-4330-AC88-B882EB4E8929}" type="presParOf" srcId="{54DE3EBE-D9FB-46C6-A63C-A132F7BB7E5D}" destId="{935A1F96-8C6B-4CB8-B151-B31C97F5597D}" srcOrd="8" destOrd="0" presId="urn:microsoft.com/office/officeart/2005/8/layout/radial1"/>
    <dgm:cxn modelId="{8B75F02D-1111-4129-8753-74776A8006DD}" type="presParOf" srcId="{54DE3EBE-D9FB-46C6-A63C-A132F7BB7E5D}" destId="{4DE8A120-1BCB-4D6E-B1F9-4BDCEC7C5779}" srcOrd="9" destOrd="0" presId="urn:microsoft.com/office/officeart/2005/8/layout/radial1"/>
    <dgm:cxn modelId="{CA959A0F-3574-4E7F-921A-968594B4B61E}" type="presParOf" srcId="{4DE8A120-1BCB-4D6E-B1F9-4BDCEC7C5779}" destId="{A42DEBA1-64FE-4080-89F8-35427B1E7F4E}" srcOrd="0" destOrd="0" presId="urn:microsoft.com/office/officeart/2005/8/layout/radial1"/>
    <dgm:cxn modelId="{156BA14D-62F8-489D-85F8-2E710F4E0448}"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IaaS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2" custScaleX="67300" custScaleY="71871">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1"/>
      <dgm:spPr/>
      <dgm:t>
        <a:bodyPr/>
        <a:lstStyle/>
        <a:p>
          <a:endParaRPr lang="ru-RU"/>
        </a:p>
      </dgm:t>
    </dgm:pt>
    <dgm:pt modelId="{EEF398F6-2EF8-48AB-9AFF-6A7FD5CA2064}" type="pres">
      <dgm:prSet presAssocID="{BC91FB3B-9E6D-4490-8D7F-37F12A92C6D9}" presName="text0" presStyleLbl="node1" presStyleIdx="1" presStyleCnt="2" custScaleX="326918" custScaleY="97633" custRadScaleRad="150256" custRadScaleInc="-331">
        <dgm:presLayoutVars>
          <dgm:bulletEnabled val="1"/>
        </dgm:presLayoutVars>
      </dgm:prSet>
      <dgm:spPr/>
      <dgm:t>
        <a:bodyPr/>
        <a:lstStyle/>
        <a:p>
          <a:endParaRPr lang="ru-RU"/>
        </a:p>
      </dgm:t>
    </dgm:pt>
  </dgm:ptLst>
  <dgm:cxnLst>
    <dgm:cxn modelId="{A1C3788A-9CBD-4238-9560-BF12EBE8E844}" srcId="{318EB9F8-A3B4-4FA7-9997-4937EB56EAEC}" destId="{E401A207-D970-4540-A7D8-1D2DE637C704}" srcOrd="0" destOrd="0" parTransId="{663A62C9-9B3D-48E0-A3FC-618886457E72}" sibTransId="{6DFC798E-040C-44FF-A79A-A674AC8D6016}"/>
    <dgm:cxn modelId="{8B82B00A-C46E-474C-AE4C-74136B391CD8}" type="presOf" srcId="{BC91FB3B-9E6D-4490-8D7F-37F12A92C6D9}" destId="{EEF398F6-2EF8-48AB-9AFF-6A7FD5CA2064}" srcOrd="0" destOrd="0" presId="urn:microsoft.com/office/officeart/2008/layout/RadialCluster"/>
    <dgm:cxn modelId="{E42DE99F-5B53-4D5B-A7E6-421A243F95DE}" type="presOf" srcId="{F8D72010-AF4F-4609-B96E-382ED1A887D9}" destId="{40765CB4-C294-459A-8862-FC5E44F7FB91}"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CB6FF63A-823C-419F-8009-D9424132D561}" type="presOf" srcId="{318EB9F8-A3B4-4FA7-9997-4937EB56EAEC}" destId="{E837BDE3-383E-40B2-A6FC-7B4752AEE84C}" srcOrd="0" destOrd="0" presId="urn:microsoft.com/office/officeart/2008/layout/RadialCluster"/>
    <dgm:cxn modelId="{B7ADB2CE-FDF8-4DDC-9D65-2ADC68906671}" type="presOf" srcId="{E401A207-D970-4540-A7D8-1D2DE637C704}" destId="{25056C25-FD7A-454A-BD80-5797A854A1C9}" srcOrd="0" destOrd="0" presId="urn:microsoft.com/office/officeart/2008/layout/RadialCluster"/>
    <dgm:cxn modelId="{5F162F16-1FE0-4470-B76C-581C013CD6CD}" type="presParOf" srcId="{E837BDE3-383E-40B2-A6FC-7B4752AEE84C}" destId="{5447C531-E157-4A38-8E15-D58CFDE83DDB}" srcOrd="0" destOrd="0" presId="urn:microsoft.com/office/officeart/2008/layout/RadialCluster"/>
    <dgm:cxn modelId="{F8B5FAFF-A42D-4748-89A0-4511B4AECF65}" type="presParOf" srcId="{5447C531-E157-4A38-8E15-D58CFDE83DDB}" destId="{25056C25-FD7A-454A-BD80-5797A854A1C9}" srcOrd="0" destOrd="0" presId="urn:microsoft.com/office/officeart/2008/layout/RadialCluster"/>
    <dgm:cxn modelId="{8C3E873C-47C9-4B9E-92E7-6C52C3F0BF20}" type="presParOf" srcId="{5447C531-E157-4A38-8E15-D58CFDE83DDB}" destId="{40765CB4-C294-459A-8862-FC5E44F7FB91}" srcOrd="1" destOrd="0" presId="urn:microsoft.com/office/officeart/2008/layout/RadialCluster"/>
    <dgm:cxn modelId="{63D3F330-4BFB-4B0B-9D9B-FF4BFC56457D}" type="presParOf" srcId="{5447C531-E157-4A38-8E15-D58CFDE83DDB}" destId="{EEF398F6-2EF8-48AB-9AFF-6A7FD5CA2064}" srcOrd="2"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PaaS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Cloud Services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A9FF98FB-0436-4A21-80D5-98984A5D7DEF}">
      <dgm:prSet phldrT="[Text]"/>
      <dgm:spPr>
        <a:solidFill>
          <a:schemeClr val="bg1">
            <a:lumMod val="95000"/>
          </a:schemeClr>
        </a:solidFill>
        <a:ln>
          <a:solidFill>
            <a:srgbClr val="00B0F0"/>
          </a:solidFill>
        </a:ln>
      </dgm:spPr>
      <dgm:t>
        <a:bodyPr lIns="540000"/>
        <a:lstStyle/>
        <a:p>
          <a:r>
            <a:rPr lang="en-US" dirty="0" smtClean="0">
              <a:solidFill>
                <a:srgbClr val="00B0F0"/>
              </a:solidFill>
            </a:rPr>
            <a:t>SQL Azure</a:t>
          </a:r>
          <a:endParaRPr lang="ru-RU" dirty="0">
            <a:solidFill>
              <a:srgbClr val="00B0F0"/>
            </a:solidFill>
          </a:endParaRPr>
        </a:p>
      </dgm:t>
    </dgm:pt>
    <dgm:pt modelId="{05A1D239-F76C-4AA9-8EA9-A08CC38D9BA0}" type="parTrans" cxnId="{279C05B0-2D5E-40CC-9709-C1D072108E82}">
      <dgm:prSet/>
      <dgm:spPr/>
      <dgm:t>
        <a:bodyPr/>
        <a:lstStyle/>
        <a:p>
          <a:endParaRPr lang="ru-RU"/>
        </a:p>
      </dgm:t>
    </dgm:pt>
    <dgm:pt modelId="{5DE94A68-8D64-45D1-BB2E-C9728AF24C55}" type="sibTrans" cxnId="{279C05B0-2D5E-40CC-9709-C1D072108E82}">
      <dgm:prSet/>
      <dgm:spPr/>
      <dgm:t>
        <a:bodyPr/>
        <a:lstStyle/>
        <a:p>
          <a:endParaRPr lang="ru-RU"/>
        </a:p>
      </dgm:t>
    </dgm:pt>
    <dgm:pt modelId="{CF41F630-8275-45B3-9FEF-10BF54F25AE4}">
      <dgm:prSet phldrT="[Text]"/>
      <dgm:spPr>
        <a:solidFill>
          <a:schemeClr val="bg1">
            <a:lumMod val="95000"/>
          </a:schemeClr>
        </a:solidFill>
        <a:ln>
          <a:solidFill>
            <a:srgbClr val="00B0F0"/>
          </a:solidFill>
        </a:ln>
      </dgm:spPr>
      <dgm:t>
        <a:bodyPr lIns="540000"/>
        <a:lstStyle/>
        <a:p>
          <a:r>
            <a:rPr lang="en-US" dirty="0" smtClean="0">
              <a:solidFill>
                <a:srgbClr val="00B0F0"/>
              </a:solidFill>
            </a:rPr>
            <a:t>Storage Tables</a:t>
          </a:r>
          <a:endParaRPr lang="ru-RU" dirty="0">
            <a:solidFill>
              <a:srgbClr val="00B0F0"/>
            </a:solidFill>
          </a:endParaRPr>
        </a:p>
      </dgm:t>
    </dgm:pt>
    <dgm:pt modelId="{5D132AE9-BFD6-4DFD-8F8E-F3F27B48509E}" type="parTrans" cxnId="{CCE361DE-2928-429E-AB70-57B21A35219B}">
      <dgm:prSet/>
      <dgm:spPr/>
      <dgm:t>
        <a:bodyPr/>
        <a:lstStyle/>
        <a:p>
          <a:endParaRPr lang="ru-RU"/>
        </a:p>
      </dgm:t>
    </dgm:pt>
    <dgm:pt modelId="{291DC6B3-14F8-4F12-8666-49622576D9A8}" type="sibTrans" cxnId="{CCE361DE-2928-429E-AB70-57B21A35219B}">
      <dgm:prSet/>
      <dgm:spPr/>
      <dgm:t>
        <a:bodyPr/>
        <a:lstStyle/>
        <a:p>
          <a:endParaRPr lang="ru-RU"/>
        </a:p>
      </dgm:t>
    </dgm:pt>
    <dgm:pt modelId="{0D4F7F9C-13D9-41A2-91CB-B4D407DADAF8}">
      <dgm:prSet phldrT="[Text]"/>
      <dgm:spPr>
        <a:solidFill>
          <a:schemeClr val="bg1">
            <a:lumMod val="95000"/>
          </a:schemeClr>
        </a:solidFill>
        <a:ln>
          <a:solidFill>
            <a:srgbClr val="00B0F0"/>
          </a:solidFill>
        </a:ln>
      </dgm:spPr>
      <dgm:t>
        <a:bodyPr lIns="540000"/>
        <a:lstStyle/>
        <a:p>
          <a:r>
            <a:rPr lang="en-US" smtClean="0">
              <a:solidFill>
                <a:srgbClr val="00B0F0"/>
              </a:solidFill>
            </a:rPr>
            <a:t>Storage Blobs</a:t>
          </a:r>
          <a:endParaRPr lang="ru-RU" dirty="0">
            <a:solidFill>
              <a:srgbClr val="00B0F0"/>
            </a:solidFill>
          </a:endParaRPr>
        </a:p>
      </dgm:t>
    </dgm:pt>
    <dgm:pt modelId="{83B42D9E-3208-40EF-AAE4-CB6E64E6D62B}" type="parTrans" cxnId="{2F9DCFCF-C18A-41E9-8264-E58546E4B16D}">
      <dgm:prSet/>
      <dgm:spPr/>
      <dgm:t>
        <a:bodyPr/>
        <a:lstStyle/>
        <a:p>
          <a:endParaRPr lang="ru-RU"/>
        </a:p>
      </dgm:t>
    </dgm:pt>
    <dgm:pt modelId="{5EEB8A6E-CD40-4753-8AA2-95A630726355}" type="sibTrans" cxnId="{2F9DCFCF-C18A-41E9-8264-E58546E4B16D}">
      <dgm:prSet/>
      <dgm:spPr/>
      <dgm:t>
        <a:bodyPr/>
        <a:lstStyle/>
        <a:p>
          <a:endParaRPr lang="ru-RU"/>
        </a:p>
      </dgm:t>
    </dgm:pt>
    <dgm:pt modelId="{AC60270B-F362-40C4-97D1-E1A84BF4B45A}">
      <dgm:prSet phldrT="[Text]"/>
      <dgm:spPr>
        <a:solidFill>
          <a:schemeClr val="bg1">
            <a:lumMod val="95000"/>
          </a:schemeClr>
        </a:solidFill>
        <a:ln>
          <a:solidFill>
            <a:srgbClr val="00B0F0"/>
          </a:solidFill>
        </a:ln>
      </dgm:spPr>
      <dgm:t>
        <a:bodyPr lIns="540000"/>
        <a:lstStyle/>
        <a:p>
          <a:r>
            <a:rPr lang="en-US" dirty="0" smtClean="0">
              <a:solidFill>
                <a:srgbClr val="00B0F0"/>
              </a:solidFill>
            </a:rPr>
            <a:t>Cache</a:t>
          </a:r>
          <a:endParaRPr lang="ru-RU" dirty="0">
            <a:solidFill>
              <a:srgbClr val="00B0F0"/>
            </a:solidFill>
          </a:endParaRPr>
        </a:p>
      </dgm:t>
    </dgm:pt>
    <dgm:pt modelId="{42DCC650-07B4-461A-A31D-B44E3DB7B2BF}" type="parTrans" cxnId="{F8CDD2DD-0DEB-4509-9E88-676DE16F8762}">
      <dgm:prSet/>
      <dgm:spPr/>
      <dgm:t>
        <a:bodyPr/>
        <a:lstStyle/>
        <a:p>
          <a:endParaRPr lang="ru-RU"/>
        </a:p>
      </dgm:t>
    </dgm:pt>
    <dgm:pt modelId="{095C1DE9-B510-40D6-9D58-5E4856D127C0}" type="sibTrans" cxnId="{F8CDD2DD-0DEB-4509-9E88-676DE16F8762}">
      <dgm:prSet/>
      <dgm:spPr/>
      <dgm:t>
        <a:bodyPr/>
        <a:lstStyle/>
        <a:p>
          <a:endParaRPr lang="ru-RU"/>
        </a:p>
      </dgm:t>
    </dgm:pt>
    <dgm:pt modelId="{D723C67C-B8EF-4E8B-B78C-64AF01B8DE70}">
      <dgm:prSet phldrT="[Text]"/>
      <dgm:spPr>
        <a:solidFill>
          <a:schemeClr val="bg1">
            <a:lumMod val="95000"/>
          </a:schemeClr>
        </a:solidFill>
        <a:ln>
          <a:solidFill>
            <a:srgbClr val="00B0F0"/>
          </a:solidFill>
        </a:ln>
      </dgm:spPr>
      <dgm:t>
        <a:bodyPr lIns="540000"/>
        <a:lstStyle/>
        <a:p>
          <a:r>
            <a:rPr lang="en-US" dirty="0" smtClean="0">
              <a:solidFill>
                <a:srgbClr val="00B0F0"/>
              </a:solidFill>
            </a:rPr>
            <a:t>Traffic Manager</a:t>
          </a:r>
          <a:endParaRPr lang="ru-RU" dirty="0">
            <a:solidFill>
              <a:srgbClr val="00B0F0"/>
            </a:solidFill>
          </a:endParaRPr>
        </a:p>
      </dgm:t>
    </dgm:pt>
    <dgm:pt modelId="{77DD9FCF-F762-4496-9A8D-0297AD5F5C6E}" type="parTrans" cxnId="{A7AC07FA-961F-4A3B-BFB2-41BD6F5A606C}">
      <dgm:prSet/>
      <dgm:spPr/>
      <dgm:t>
        <a:bodyPr/>
        <a:lstStyle/>
        <a:p>
          <a:endParaRPr lang="ru-RU"/>
        </a:p>
      </dgm:t>
    </dgm:pt>
    <dgm:pt modelId="{90FC3906-7AE3-4445-991E-A7C29D6065A8}" type="sibTrans" cxnId="{A7AC07FA-961F-4A3B-BFB2-41BD6F5A606C}">
      <dgm:prSet/>
      <dgm:spPr/>
      <dgm:t>
        <a:bodyPr/>
        <a:lstStyle/>
        <a:p>
          <a:endParaRPr lang="ru-RU"/>
        </a:p>
      </dgm:t>
    </dgm:pt>
    <dgm:pt modelId="{1CA18002-A7AB-4BC8-AE26-63D7D0F48C28}">
      <dgm:prSet phldrT="[Text]"/>
      <dgm:spPr>
        <a:solidFill>
          <a:schemeClr val="bg1">
            <a:lumMod val="95000"/>
          </a:schemeClr>
        </a:solidFill>
        <a:ln>
          <a:solidFill>
            <a:srgbClr val="00B0F0"/>
          </a:solidFill>
        </a:ln>
      </dgm:spPr>
      <dgm:t>
        <a:bodyPr lIns="540000"/>
        <a:lstStyle/>
        <a:p>
          <a:r>
            <a:rPr lang="en-US" dirty="0" smtClean="0">
              <a:solidFill>
                <a:srgbClr val="00B0F0"/>
              </a:solidFill>
            </a:rPr>
            <a:t>Mobile Services</a:t>
          </a:r>
          <a:endParaRPr lang="ru-RU" dirty="0">
            <a:solidFill>
              <a:srgbClr val="00B0F0"/>
            </a:solidFill>
          </a:endParaRPr>
        </a:p>
      </dgm:t>
    </dgm:pt>
    <dgm:pt modelId="{18E082D3-F577-430B-B63B-4243F4D0AC5A}" type="parTrans" cxnId="{A4372AFD-2B5E-45AF-B11D-D616597ECEB9}">
      <dgm:prSet/>
      <dgm:spPr/>
      <dgm:t>
        <a:bodyPr/>
        <a:lstStyle/>
        <a:p>
          <a:endParaRPr lang="ru-RU"/>
        </a:p>
      </dgm:t>
    </dgm:pt>
    <dgm:pt modelId="{FEC48B37-1B20-44C4-AD3A-D6C64A0B8D8A}" type="sibTrans" cxnId="{A4372AFD-2B5E-45AF-B11D-D616597ECEB9}">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8" custScaleX="67300" custScaleY="71871" custLinFactNeighborY="5236">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7"/>
      <dgm:spPr/>
      <dgm:t>
        <a:bodyPr/>
        <a:lstStyle/>
        <a:p>
          <a:endParaRPr lang="ru-RU"/>
        </a:p>
      </dgm:t>
    </dgm:pt>
    <dgm:pt modelId="{EEF398F6-2EF8-48AB-9AFF-6A7FD5CA2064}" type="pres">
      <dgm:prSet presAssocID="{BC91FB3B-9E6D-4490-8D7F-37F12A92C6D9}" presName="text0" presStyleLbl="node1" presStyleIdx="1" presStyleCnt="8" custScaleX="326918" custScaleY="97633" custRadScaleRad="124342" custRadScaleInc="162869">
        <dgm:presLayoutVars>
          <dgm:bulletEnabled val="1"/>
        </dgm:presLayoutVars>
      </dgm:prSet>
      <dgm:spPr/>
      <dgm:t>
        <a:bodyPr/>
        <a:lstStyle/>
        <a:p>
          <a:endParaRPr lang="ru-RU"/>
        </a:p>
      </dgm:t>
    </dgm:pt>
    <dgm:pt modelId="{4B76F172-835F-47AA-A859-8A899CEE2510}" type="pres">
      <dgm:prSet presAssocID="{05A1D239-F76C-4AA9-8EA9-A08CC38D9BA0}" presName="Name56" presStyleLbl="parChTrans1D2" presStyleIdx="1" presStyleCnt="7"/>
      <dgm:spPr/>
      <dgm:t>
        <a:bodyPr/>
        <a:lstStyle/>
        <a:p>
          <a:endParaRPr lang="ru-RU"/>
        </a:p>
      </dgm:t>
    </dgm:pt>
    <dgm:pt modelId="{2C989446-76CB-491D-A9E5-90C479CC1EB6}" type="pres">
      <dgm:prSet presAssocID="{A9FF98FB-0436-4A21-80D5-98984A5D7DEF}" presName="text0" presStyleLbl="node1" presStyleIdx="2" presStyleCnt="8" custScaleX="326918" custScaleY="97633" custRadScaleRad="157733" custRadScaleInc="99399">
        <dgm:presLayoutVars>
          <dgm:bulletEnabled val="1"/>
        </dgm:presLayoutVars>
      </dgm:prSet>
      <dgm:spPr/>
      <dgm:t>
        <a:bodyPr/>
        <a:lstStyle/>
        <a:p>
          <a:endParaRPr lang="ru-RU"/>
        </a:p>
      </dgm:t>
    </dgm:pt>
    <dgm:pt modelId="{A1A7F2F7-8724-4320-8D3E-13A495501B45}" type="pres">
      <dgm:prSet presAssocID="{5D132AE9-BFD6-4DFD-8F8E-F3F27B48509E}" presName="Name56" presStyleLbl="parChTrans1D2" presStyleIdx="2" presStyleCnt="7"/>
      <dgm:spPr/>
      <dgm:t>
        <a:bodyPr/>
        <a:lstStyle/>
        <a:p>
          <a:endParaRPr lang="ru-RU"/>
        </a:p>
      </dgm:t>
    </dgm:pt>
    <dgm:pt modelId="{1C652A63-4612-4140-A184-53A0A081C97B}" type="pres">
      <dgm:prSet presAssocID="{CF41F630-8275-45B3-9FEF-10BF54F25AE4}" presName="text0" presStyleLbl="node1" presStyleIdx="3" presStyleCnt="8" custScaleX="326918" custScaleY="97633" custRadScaleRad="155255" custRadScaleInc="-18266">
        <dgm:presLayoutVars>
          <dgm:bulletEnabled val="1"/>
        </dgm:presLayoutVars>
      </dgm:prSet>
      <dgm:spPr/>
      <dgm:t>
        <a:bodyPr/>
        <a:lstStyle/>
        <a:p>
          <a:endParaRPr lang="ru-RU"/>
        </a:p>
      </dgm:t>
    </dgm:pt>
    <dgm:pt modelId="{5727BF42-537E-40D5-B281-429A4AA75037}" type="pres">
      <dgm:prSet presAssocID="{42DCC650-07B4-461A-A31D-B44E3DB7B2BF}" presName="Name56" presStyleLbl="parChTrans1D2" presStyleIdx="3" presStyleCnt="7"/>
      <dgm:spPr/>
      <dgm:t>
        <a:bodyPr/>
        <a:lstStyle/>
        <a:p>
          <a:endParaRPr lang="ru-RU"/>
        </a:p>
      </dgm:t>
    </dgm:pt>
    <dgm:pt modelId="{06CB251D-7874-46F5-B434-DFA2F5371EDF}" type="pres">
      <dgm:prSet presAssocID="{AC60270B-F362-40C4-97D1-E1A84BF4B45A}" presName="text0" presStyleLbl="node1" presStyleIdx="4" presStyleCnt="8" custScaleX="326918" custScaleY="97633" custRadScaleRad="125776" custRadScaleInc="-97346">
        <dgm:presLayoutVars>
          <dgm:bulletEnabled val="1"/>
        </dgm:presLayoutVars>
      </dgm:prSet>
      <dgm:spPr/>
      <dgm:t>
        <a:bodyPr/>
        <a:lstStyle/>
        <a:p>
          <a:endParaRPr lang="ru-RU"/>
        </a:p>
      </dgm:t>
    </dgm:pt>
    <dgm:pt modelId="{C09D1272-4CF0-4360-A709-F658F12539F1}" type="pres">
      <dgm:prSet presAssocID="{18E082D3-F577-430B-B63B-4243F4D0AC5A}" presName="Name56" presStyleLbl="parChTrans1D2" presStyleIdx="4" presStyleCnt="7"/>
      <dgm:spPr/>
      <dgm:t>
        <a:bodyPr/>
        <a:lstStyle/>
        <a:p>
          <a:endParaRPr lang="ru-RU"/>
        </a:p>
      </dgm:t>
    </dgm:pt>
    <dgm:pt modelId="{905EE044-8A93-48F4-B923-0A245442EAF2}" type="pres">
      <dgm:prSet presAssocID="{1CA18002-A7AB-4BC8-AE26-63D7D0F48C28}" presName="text0" presStyleLbl="node1" presStyleIdx="5" presStyleCnt="8" custScaleX="326918" custScaleY="97633" custRadScaleRad="114593" custRadScaleInc="78934">
        <dgm:presLayoutVars>
          <dgm:bulletEnabled val="1"/>
        </dgm:presLayoutVars>
      </dgm:prSet>
      <dgm:spPr/>
      <dgm:t>
        <a:bodyPr/>
        <a:lstStyle/>
        <a:p>
          <a:endParaRPr lang="ru-RU"/>
        </a:p>
      </dgm:t>
    </dgm:pt>
    <dgm:pt modelId="{92DF3097-6005-46D4-90E5-653438AEDECF}" type="pres">
      <dgm:prSet presAssocID="{77DD9FCF-F762-4496-9A8D-0297AD5F5C6E}" presName="Name56" presStyleLbl="parChTrans1D2" presStyleIdx="5" presStyleCnt="7"/>
      <dgm:spPr/>
      <dgm:t>
        <a:bodyPr/>
        <a:lstStyle/>
        <a:p>
          <a:endParaRPr lang="ru-RU"/>
        </a:p>
      </dgm:t>
    </dgm:pt>
    <dgm:pt modelId="{42C5E428-457C-4D2D-B9F7-8D88B989BAC4}" type="pres">
      <dgm:prSet presAssocID="{D723C67C-B8EF-4E8B-B78C-64AF01B8DE70}" presName="text0" presStyleLbl="node1" presStyleIdx="6" presStyleCnt="8" custScaleX="326918" custScaleY="97633" custRadScaleRad="132975" custRadScaleInc="61296">
        <dgm:presLayoutVars>
          <dgm:bulletEnabled val="1"/>
        </dgm:presLayoutVars>
      </dgm:prSet>
      <dgm:spPr/>
      <dgm:t>
        <a:bodyPr/>
        <a:lstStyle/>
        <a:p>
          <a:endParaRPr lang="ru-RU"/>
        </a:p>
      </dgm:t>
    </dgm:pt>
    <dgm:pt modelId="{952B87BD-0B07-49BA-9E5C-A2E5FB19EB83}" type="pres">
      <dgm:prSet presAssocID="{83B42D9E-3208-40EF-AAE4-CB6E64E6D62B}" presName="Name56" presStyleLbl="parChTrans1D2" presStyleIdx="6" presStyleCnt="7"/>
      <dgm:spPr/>
      <dgm:t>
        <a:bodyPr/>
        <a:lstStyle/>
        <a:p>
          <a:endParaRPr lang="ru-RU"/>
        </a:p>
      </dgm:t>
    </dgm:pt>
    <dgm:pt modelId="{A1DBB35B-359C-44C1-948D-F0C4AB873D98}" type="pres">
      <dgm:prSet presAssocID="{0D4F7F9C-13D9-41A2-91CB-B4D407DADAF8}" presName="text0" presStyleLbl="node1" presStyleIdx="7" presStyleCnt="8" custScaleX="326918" custScaleY="97633" custRadScaleRad="136034" custRadScaleInc="16779">
        <dgm:presLayoutVars>
          <dgm:bulletEnabled val="1"/>
        </dgm:presLayoutVars>
      </dgm:prSet>
      <dgm:spPr/>
      <dgm:t>
        <a:bodyPr/>
        <a:lstStyle/>
        <a:p>
          <a:endParaRPr lang="ru-RU"/>
        </a:p>
      </dgm:t>
    </dgm:pt>
  </dgm:ptLst>
  <dgm:cxnLst>
    <dgm:cxn modelId="{2F9DCFCF-C18A-41E9-8264-E58546E4B16D}" srcId="{E401A207-D970-4540-A7D8-1D2DE637C704}" destId="{0D4F7F9C-13D9-41A2-91CB-B4D407DADAF8}" srcOrd="6" destOrd="0" parTransId="{83B42D9E-3208-40EF-AAE4-CB6E64E6D62B}" sibTransId="{5EEB8A6E-CD40-4753-8AA2-95A630726355}"/>
    <dgm:cxn modelId="{279C05B0-2D5E-40CC-9709-C1D072108E82}" srcId="{E401A207-D970-4540-A7D8-1D2DE637C704}" destId="{A9FF98FB-0436-4A21-80D5-98984A5D7DEF}" srcOrd="1" destOrd="0" parTransId="{05A1D239-F76C-4AA9-8EA9-A08CC38D9BA0}" sibTransId="{5DE94A68-8D64-45D1-BB2E-C9728AF24C55}"/>
    <dgm:cxn modelId="{17F4E6E9-DDDC-4561-90AF-16E41CAD3033}" type="presOf" srcId="{F8D72010-AF4F-4609-B96E-382ED1A887D9}" destId="{40765CB4-C294-459A-8862-FC5E44F7FB91}" srcOrd="0" destOrd="0" presId="urn:microsoft.com/office/officeart/2008/layout/RadialCluster"/>
    <dgm:cxn modelId="{6552DC18-931C-4497-AADD-0A6587632EC6}" type="presOf" srcId="{CF41F630-8275-45B3-9FEF-10BF54F25AE4}" destId="{1C652A63-4612-4140-A184-53A0A081C97B}" srcOrd="0" destOrd="0" presId="urn:microsoft.com/office/officeart/2008/layout/RadialCluster"/>
    <dgm:cxn modelId="{4676341D-6B07-4E45-8B63-B6C9B6990978}" type="presOf" srcId="{5D132AE9-BFD6-4DFD-8F8E-F3F27B48509E}" destId="{A1A7F2F7-8724-4320-8D3E-13A495501B45}" srcOrd="0" destOrd="0" presId="urn:microsoft.com/office/officeart/2008/layout/RadialCluster"/>
    <dgm:cxn modelId="{C46356EC-54D5-4F07-8EA4-A09203F080E6}" type="presOf" srcId="{83B42D9E-3208-40EF-AAE4-CB6E64E6D62B}" destId="{952B87BD-0B07-49BA-9E5C-A2E5FB19EB83}" srcOrd="0" destOrd="0" presId="urn:microsoft.com/office/officeart/2008/layout/RadialCluster"/>
    <dgm:cxn modelId="{F8CDD2DD-0DEB-4509-9E88-676DE16F8762}" srcId="{E401A207-D970-4540-A7D8-1D2DE637C704}" destId="{AC60270B-F362-40C4-97D1-E1A84BF4B45A}" srcOrd="3" destOrd="0" parTransId="{42DCC650-07B4-461A-A31D-B44E3DB7B2BF}" sibTransId="{095C1DE9-B510-40D6-9D58-5E4856D127C0}"/>
    <dgm:cxn modelId="{D0EE78BF-2C75-443C-9808-23529C6CC063}" type="presOf" srcId="{AC60270B-F362-40C4-97D1-E1A84BF4B45A}" destId="{06CB251D-7874-46F5-B434-DFA2F5371EDF}" srcOrd="0" destOrd="0" presId="urn:microsoft.com/office/officeart/2008/layout/RadialCluster"/>
    <dgm:cxn modelId="{56E9BCBD-5679-4938-AA1F-2B2A42138BB3}" type="presOf" srcId="{42DCC650-07B4-461A-A31D-B44E3DB7B2BF}" destId="{5727BF42-537E-40D5-B281-429A4AA75037}"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249D4A28-054C-4E9B-AA08-FE5A0024A087}" type="presOf" srcId="{E401A207-D970-4540-A7D8-1D2DE637C704}" destId="{25056C25-FD7A-454A-BD80-5797A854A1C9}" srcOrd="0" destOrd="0" presId="urn:microsoft.com/office/officeart/2008/layout/RadialCluster"/>
    <dgm:cxn modelId="{A7AC07FA-961F-4A3B-BFB2-41BD6F5A606C}" srcId="{E401A207-D970-4540-A7D8-1D2DE637C704}" destId="{D723C67C-B8EF-4E8B-B78C-64AF01B8DE70}" srcOrd="5" destOrd="0" parTransId="{77DD9FCF-F762-4496-9A8D-0297AD5F5C6E}" sibTransId="{90FC3906-7AE3-4445-991E-A7C29D6065A8}"/>
    <dgm:cxn modelId="{6C5FBB93-ACF7-4737-AFF2-C0022DE664E0}" type="presOf" srcId="{318EB9F8-A3B4-4FA7-9997-4937EB56EAEC}" destId="{E837BDE3-383E-40B2-A6FC-7B4752AEE84C}" srcOrd="0" destOrd="0" presId="urn:microsoft.com/office/officeart/2008/layout/RadialCluster"/>
    <dgm:cxn modelId="{3B16441A-F6DD-4174-8DCE-AE11B24E8ACC}" type="presOf" srcId="{BC91FB3B-9E6D-4490-8D7F-37F12A92C6D9}" destId="{EEF398F6-2EF8-48AB-9AFF-6A7FD5CA2064}" srcOrd="0" destOrd="0" presId="urn:microsoft.com/office/officeart/2008/layout/RadialCluster"/>
    <dgm:cxn modelId="{A4372AFD-2B5E-45AF-B11D-D616597ECEB9}" srcId="{E401A207-D970-4540-A7D8-1D2DE637C704}" destId="{1CA18002-A7AB-4BC8-AE26-63D7D0F48C28}" srcOrd="4" destOrd="0" parTransId="{18E082D3-F577-430B-B63B-4243F4D0AC5A}" sibTransId="{FEC48B37-1B20-44C4-AD3A-D6C64A0B8D8A}"/>
    <dgm:cxn modelId="{27FF67A6-4DAB-4CE5-97D4-A77BE02348D8}" type="presOf" srcId="{77DD9FCF-F762-4496-9A8D-0297AD5F5C6E}" destId="{92DF3097-6005-46D4-90E5-653438AEDECF}" srcOrd="0" destOrd="0" presId="urn:microsoft.com/office/officeart/2008/layout/RadialCluster"/>
    <dgm:cxn modelId="{0D7E72C5-AB77-4F98-8532-AB9FA68B775A}" type="presOf" srcId="{18E082D3-F577-430B-B63B-4243F4D0AC5A}" destId="{C09D1272-4CF0-4360-A709-F658F12539F1}" srcOrd="0" destOrd="0" presId="urn:microsoft.com/office/officeart/2008/layout/RadialCluster"/>
    <dgm:cxn modelId="{D40C5886-92B7-49A7-B0F9-7CB53E7599A4}" type="presOf" srcId="{05A1D239-F76C-4AA9-8EA9-A08CC38D9BA0}" destId="{4B76F172-835F-47AA-A859-8A899CEE2510}" srcOrd="0" destOrd="0" presId="urn:microsoft.com/office/officeart/2008/layout/RadialCluster"/>
    <dgm:cxn modelId="{575B3600-AE0C-420F-8794-BCB16D1F06E9}" type="presOf" srcId="{A9FF98FB-0436-4A21-80D5-98984A5D7DEF}" destId="{2C989446-76CB-491D-A9E5-90C479CC1EB6}" srcOrd="0" destOrd="0" presId="urn:microsoft.com/office/officeart/2008/layout/RadialCluster"/>
    <dgm:cxn modelId="{25BE697C-FF0A-419D-B6D0-97D1FD6CF3AD}" type="presOf" srcId="{D723C67C-B8EF-4E8B-B78C-64AF01B8DE70}" destId="{42C5E428-457C-4D2D-B9F7-8D88B989BAC4}" srcOrd="0" destOrd="0" presId="urn:microsoft.com/office/officeart/2008/layout/RadialCluster"/>
    <dgm:cxn modelId="{A1C3788A-9CBD-4238-9560-BF12EBE8E844}" srcId="{318EB9F8-A3B4-4FA7-9997-4937EB56EAEC}" destId="{E401A207-D970-4540-A7D8-1D2DE637C704}" srcOrd="0" destOrd="0" parTransId="{663A62C9-9B3D-48E0-A3FC-618886457E72}" sibTransId="{6DFC798E-040C-44FF-A79A-A674AC8D6016}"/>
    <dgm:cxn modelId="{CCE361DE-2928-429E-AB70-57B21A35219B}" srcId="{E401A207-D970-4540-A7D8-1D2DE637C704}" destId="{CF41F630-8275-45B3-9FEF-10BF54F25AE4}" srcOrd="2" destOrd="0" parTransId="{5D132AE9-BFD6-4DFD-8F8E-F3F27B48509E}" sibTransId="{291DC6B3-14F8-4F12-8666-49622576D9A8}"/>
    <dgm:cxn modelId="{3E39D600-3319-414C-AC04-E60BBD6480B0}" type="presOf" srcId="{1CA18002-A7AB-4BC8-AE26-63D7D0F48C28}" destId="{905EE044-8A93-48F4-B923-0A245442EAF2}" srcOrd="0" destOrd="0" presId="urn:microsoft.com/office/officeart/2008/layout/RadialCluster"/>
    <dgm:cxn modelId="{56F9A2B6-4CD9-4FAB-891D-7372F6270179}" type="presOf" srcId="{0D4F7F9C-13D9-41A2-91CB-B4D407DADAF8}" destId="{A1DBB35B-359C-44C1-948D-F0C4AB873D98}" srcOrd="0" destOrd="0" presId="urn:microsoft.com/office/officeart/2008/layout/RadialCluster"/>
    <dgm:cxn modelId="{5B482096-7B1A-4610-B289-1382C4FDA82F}" type="presParOf" srcId="{E837BDE3-383E-40B2-A6FC-7B4752AEE84C}" destId="{5447C531-E157-4A38-8E15-D58CFDE83DDB}" srcOrd="0" destOrd="0" presId="urn:microsoft.com/office/officeart/2008/layout/RadialCluster"/>
    <dgm:cxn modelId="{44A70410-ABF5-4E70-804C-59ECD011A6F3}" type="presParOf" srcId="{5447C531-E157-4A38-8E15-D58CFDE83DDB}" destId="{25056C25-FD7A-454A-BD80-5797A854A1C9}" srcOrd="0" destOrd="0" presId="urn:microsoft.com/office/officeart/2008/layout/RadialCluster"/>
    <dgm:cxn modelId="{FE63D93A-BE6F-4F17-AD8A-9641D53E083E}" type="presParOf" srcId="{5447C531-E157-4A38-8E15-D58CFDE83DDB}" destId="{40765CB4-C294-459A-8862-FC5E44F7FB91}" srcOrd="1" destOrd="0" presId="urn:microsoft.com/office/officeart/2008/layout/RadialCluster"/>
    <dgm:cxn modelId="{9DD7D609-37D9-4A3D-9E40-59BED9CEF5A9}" type="presParOf" srcId="{5447C531-E157-4A38-8E15-D58CFDE83DDB}" destId="{EEF398F6-2EF8-48AB-9AFF-6A7FD5CA2064}" srcOrd="2" destOrd="0" presId="urn:microsoft.com/office/officeart/2008/layout/RadialCluster"/>
    <dgm:cxn modelId="{C72F2A0D-73BE-43F2-A964-7D19129DC183}" type="presParOf" srcId="{5447C531-E157-4A38-8E15-D58CFDE83DDB}" destId="{4B76F172-835F-47AA-A859-8A899CEE2510}" srcOrd="3" destOrd="0" presId="urn:microsoft.com/office/officeart/2008/layout/RadialCluster"/>
    <dgm:cxn modelId="{BEF6F6E8-0115-4942-9264-74F628B8DD77}" type="presParOf" srcId="{5447C531-E157-4A38-8E15-D58CFDE83DDB}" destId="{2C989446-76CB-491D-A9E5-90C479CC1EB6}" srcOrd="4" destOrd="0" presId="urn:microsoft.com/office/officeart/2008/layout/RadialCluster"/>
    <dgm:cxn modelId="{1CE67DC4-8622-48AE-9BB5-761E675EAA97}" type="presParOf" srcId="{5447C531-E157-4A38-8E15-D58CFDE83DDB}" destId="{A1A7F2F7-8724-4320-8D3E-13A495501B45}" srcOrd="5" destOrd="0" presId="urn:microsoft.com/office/officeart/2008/layout/RadialCluster"/>
    <dgm:cxn modelId="{58F28242-F5FB-4D31-A85B-CC80C56F9789}" type="presParOf" srcId="{5447C531-E157-4A38-8E15-D58CFDE83DDB}" destId="{1C652A63-4612-4140-A184-53A0A081C97B}" srcOrd="6" destOrd="0" presId="urn:microsoft.com/office/officeart/2008/layout/RadialCluster"/>
    <dgm:cxn modelId="{D24AD903-6FE9-4698-B659-0F842A428046}" type="presParOf" srcId="{5447C531-E157-4A38-8E15-D58CFDE83DDB}" destId="{5727BF42-537E-40D5-B281-429A4AA75037}" srcOrd="7" destOrd="0" presId="urn:microsoft.com/office/officeart/2008/layout/RadialCluster"/>
    <dgm:cxn modelId="{ADCC4DD6-208A-4034-87A1-91F159BAD844}" type="presParOf" srcId="{5447C531-E157-4A38-8E15-D58CFDE83DDB}" destId="{06CB251D-7874-46F5-B434-DFA2F5371EDF}" srcOrd="8" destOrd="0" presId="urn:microsoft.com/office/officeart/2008/layout/RadialCluster"/>
    <dgm:cxn modelId="{E1B3025A-8C69-48A5-AF5F-88EDAA4B74D4}" type="presParOf" srcId="{5447C531-E157-4A38-8E15-D58CFDE83DDB}" destId="{C09D1272-4CF0-4360-A709-F658F12539F1}" srcOrd="9" destOrd="0" presId="urn:microsoft.com/office/officeart/2008/layout/RadialCluster"/>
    <dgm:cxn modelId="{8EE73591-A5D2-446C-A7C7-07A67E61826D}" type="presParOf" srcId="{5447C531-E157-4A38-8E15-D58CFDE83DDB}" destId="{905EE044-8A93-48F4-B923-0A245442EAF2}" srcOrd="10" destOrd="0" presId="urn:microsoft.com/office/officeart/2008/layout/RadialCluster"/>
    <dgm:cxn modelId="{BDBB900B-67EC-4E1C-BD9B-AC301C8FEEC5}" type="presParOf" srcId="{5447C531-E157-4A38-8E15-D58CFDE83DDB}" destId="{92DF3097-6005-46D4-90E5-653438AEDECF}" srcOrd="11" destOrd="0" presId="urn:microsoft.com/office/officeart/2008/layout/RadialCluster"/>
    <dgm:cxn modelId="{54F533A4-C9F3-48B4-BB0F-4F5E0547EDB5}" type="presParOf" srcId="{5447C531-E157-4A38-8E15-D58CFDE83DDB}" destId="{42C5E428-457C-4D2D-B9F7-8D88B989BAC4}" srcOrd="12" destOrd="0" presId="urn:microsoft.com/office/officeart/2008/layout/RadialCluster"/>
    <dgm:cxn modelId="{A93DE282-77FF-4A74-8C97-1DE8DB849632}" type="presParOf" srcId="{5447C531-E157-4A38-8E15-D58CFDE83DDB}" destId="{952B87BD-0B07-49BA-9E5C-A2E5FB19EB83}" srcOrd="13" destOrd="0" presId="urn:microsoft.com/office/officeart/2008/layout/RadialCluster"/>
    <dgm:cxn modelId="{9E136626-7F04-4D0B-A8E2-92D88BD213ED}" type="presParOf" srcId="{5447C531-E157-4A38-8E15-D58CFDE83DDB}" destId="{A1DBB35B-359C-44C1-948D-F0C4AB873D98}" srcOrd="14" destOrd="0" presId="urn:microsoft.com/office/officeart/2008/layout/RadialCluster"/>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02240-18E8-4BA6-A53E-7A1792A59EEC}" type="datetimeFigureOut">
              <a:rPr lang="en-US" smtClean="0"/>
              <a:pPr/>
              <a:t>6/12/2015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sdn.microsoft.com/en-us/library/azure/ee336245.aspx"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go.microsoft.com/fwlink/p/?LinkId=181941" TargetMode="External"/><Relationship Id="rId4" Type="http://schemas.openxmlformats.org/officeDocument/2006/relationships/hyperlink" Target="https://msdn.microsoft.com/en-us/library/azure/dn741336.aspx"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nvestopedia.com/terms/f/freecashflow.asp#ixzz3crRZ0U2k"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ec.tynt.com/b/rw?id=arwjQmCEqr4l6Cadbi-bnq&amp;u=Investopedia"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11</a:t>
            </a:fld>
            <a:endParaRPr lang="en-US"/>
          </a:p>
        </p:txBody>
      </p:sp>
    </p:spTree>
    <p:extLst>
      <p:ext uri="{BB962C8B-B14F-4D97-AF65-F5344CB8AC3E}">
        <p14:creationId xmlns:p14="http://schemas.microsoft.com/office/powerpoint/2010/main" val="4107362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14</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16</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Downloads:</a:t>
            </a:r>
          </a:p>
          <a:p>
            <a:r>
              <a:rPr lang="en-US" dirty="0" smtClean="0"/>
              <a:t>http://azure.microsoft.com/en-us/downloads/</a:t>
            </a:r>
          </a:p>
          <a:p>
            <a:endParaRPr lang="en-US" b="1" dirty="0" smtClean="0"/>
          </a:p>
          <a:p>
            <a:r>
              <a:rPr lang="en-US" b="1" smtClean="0"/>
              <a:t>Main </a:t>
            </a:r>
            <a:r>
              <a:rPr lang="en-US" b="1" dirty="0" smtClean="0"/>
              <a:t>data</a:t>
            </a:r>
            <a:r>
              <a:rPr lang="en-US" b="1" baseline="0" dirty="0" smtClean="0"/>
              <a:t> from:</a:t>
            </a:r>
          </a:p>
          <a:p>
            <a:r>
              <a:rPr lang="en-US" dirty="0" smtClean="0"/>
              <a:t>https://msdn.microsoft.com/en-us/library/azure/dn479282.aspx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17</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could </a:t>
            </a:r>
            <a:r>
              <a:rPr lang="en-US" smtClean="0"/>
              <a:t>be created?</a:t>
            </a:r>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19</a:t>
            </a:fld>
            <a:endParaRPr lang="en-US"/>
          </a:p>
        </p:txBody>
      </p:sp>
    </p:spTree>
    <p:extLst>
      <p:ext uri="{BB962C8B-B14F-4D97-AF65-F5344CB8AC3E}">
        <p14:creationId xmlns:p14="http://schemas.microsoft.com/office/powerpoint/2010/main" val="25392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Deploy a web app in Azure App Service</a:t>
            </a:r>
          </a:p>
          <a:p>
            <a:r>
              <a:rPr lang="en-US" dirty="0" smtClean="0"/>
              <a:t>https://azure.microsoft.com/en-us/documentation/articles/web-sites-deploy/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20</a:t>
            </a:fld>
            <a:endParaRPr lang="en-US"/>
          </a:p>
        </p:txBody>
      </p:sp>
    </p:spTree>
    <p:extLst>
      <p:ext uri="{BB962C8B-B14F-4D97-AF65-F5344CB8AC3E}">
        <p14:creationId xmlns:p14="http://schemas.microsoft.com/office/powerpoint/2010/main" val="386132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Secure a web app in Azure App Service</a:t>
            </a:r>
          </a:p>
          <a:p>
            <a:r>
              <a:rPr lang="en-US" dirty="0" smtClean="0"/>
              <a:t>https://azure.microsoft.com/en-us/documentation/articles/web-sites-security/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22</a:t>
            </a:fld>
            <a:endParaRPr lang="en-US"/>
          </a:p>
        </p:txBody>
      </p:sp>
    </p:spTree>
    <p:extLst>
      <p:ext uri="{BB962C8B-B14F-4D97-AF65-F5344CB8AC3E}">
        <p14:creationId xmlns:p14="http://schemas.microsoft.com/office/powerpoint/2010/main" val="841667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mn-lt"/>
                <a:ea typeface="+mn-ea"/>
                <a:cs typeface="+mn-cs"/>
              </a:rPr>
              <a:t>Database Throughput Unit (DTU):</a:t>
            </a:r>
            <a:r>
              <a:rPr lang="en-US" sz="1000" b="0" i="0" kern="1200" dirty="0" smtClean="0">
                <a:solidFill>
                  <a:schemeClr val="tx1"/>
                </a:solidFill>
                <a:effectLst/>
                <a:latin typeface="+mn-lt"/>
                <a:ea typeface="+mn-ea"/>
                <a:cs typeface="+mn-cs"/>
              </a:rPr>
              <a:t> </a:t>
            </a:r>
          </a:p>
          <a:p>
            <a:r>
              <a:rPr lang="en-US" sz="1000" b="0" i="0" kern="1200" dirty="0" smtClean="0">
                <a:solidFill>
                  <a:schemeClr val="tx1"/>
                </a:solidFill>
                <a:effectLst/>
                <a:latin typeface="+mn-lt"/>
                <a:ea typeface="+mn-ea"/>
                <a:cs typeface="+mn-cs"/>
              </a:rPr>
              <a:t>DTUs provide a way to describe the relative capacity of a performance level of Basic, Standard, and Premium databases. DTUs are based on a blended measure of CPU, memory, reads, and writes. As DTUs increase, the power offered by the performance level increases. For example, a performance level with 5 DTUs has five times more power than a performance level with 1 DTU. A maximum DTU quota applies to each server. For more information on DTU quotas, </a:t>
            </a:r>
            <a:r>
              <a:rPr lang="en-US" sz="1000" b="0" i="0" kern="1200" dirty="0" err="1" smtClean="0">
                <a:solidFill>
                  <a:schemeClr val="tx1"/>
                </a:solidFill>
                <a:effectLst/>
                <a:latin typeface="+mn-lt"/>
                <a:ea typeface="+mn-ea"/>
                <a:cs typeface="+mn-cs"/>
              </a:rPr>
              <a:t>see</a:t>
            </a:r>
            <a:r>
              <a:rPr lang="en-US" sz="1000" b="0" i="0" u="none" strike="noStrike" kern="1200" dirty="0" err="1" smtClean="0">
                <a:solidFill>
                  <a:schemeClr val="tx1"/>
                </a:solidFill>
                <a:effectLst/>
                <a:latin typeface="+mn-lt"/>
                <a:ea typeface="+mn-ea"/>
                <a:cs typeface="+mn-cs"/>
                <a:hlinkClick r:id="rId3"/>
              </a:rPr>
              <a:t>Azure</a:t>
            </a:r>
            <a:r>
              <a:rPr lang="en-US" sz="1000" b="0" i="0" u="none" strike="noStrike" kern="1200" dirty="0" smtClean="0">
                <a:solidFill>
                  <a:schemeClr val="tx1"/>
                </a:solidFill>
                <a:effectLst/>
                <a:latin typeface="+mn-lt"/>
                <a:ea typeface="+mn-ea"/>
                <a:cs typeface="+mn-cs"/>
                <a:hlinkClick r:id="rId3"/>
              </a:rPr>
              <a:t> SQL Database General Guidelines and Limitations</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DTUs provide a way to describe the relative capacity of a performance level based on a blended measure of CPU, memory, reads, and writes. Each server has a maximum of 2000 DTUs for Basic, Standard, and Premium databases, in addition to the overall limit for databases per server and maximum size per database. DTUs are consumed based on the DTU rating for that performance level. For example, a server with 5 Basic databases, 2 Standard S1 databases, and 3 Premium P1 databases consumes 365 DTUs. For more information on the DTU rating associated with each performance level, see </a:t>
            </a:r>
            <a:r>
              <a:rPr lang="en-US" sz="1000" b="0" i="0" u="none" strike="noStrike" kern="1200" dirty="0" smtClean="0">
                <a:solidFill>
                  <a:schemeClr val="tx1"/>
                </a:solidFill>
                <a:effectLst/>
                <a:latin typeface="+mn-lt"/>
                <a:ea typeface="+mn-ea"/>
                <a:cs typeface="+mn-cs"/>
                <a:hlinkClick r:id="rId4"/>
              </a:rPr>
              <a:t>Azure SQL Database Service Tiers and Performance Levels</a:t>
            </a:r>
            <a:r>
              <a:rPr lang="en-US" sz="1000" b="0" i="0" kern="1200" dirty="0" smtClean="0">
                <a:solidFill>
                  <a:schemeClr val="tx1"/>
                </a:solidFill>
                <a:effectLst/>
                <a:latin typeface="+mn-lt"/>
                <a:ea typeface="+mn-ea"/>
                <a:cs typeface="+mn-cs"/>
              </a:rPr>
              <a:t>. An extension of this DTU quota may be available for your Azure SQL Database server. For more information, contact </a:t>
            </a:r>
            <a:r>
              <a:rPr lang="en-US" sz="1000" b="0" i="0" u="none" strike="noStrike" kern="1200" dirty="0" smtClean="0">
                <a:solidFill>
                  <a:schemeClr val="tx1"/>
                </a:solidFill>
                <a:effectLst/>
                <a:latin typeface="+mn-lt"/>
                <a:ea typeface="+mn-ea"/>
                <a:cs typeface="+mn-cs"/>
                <a:hlinkClick r:id="rId5"/>
              </a:rPr>
              <a:t>Azure Support</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Azure SQL Database Service Tiers and Performance Levels </a:t>
            </a:r>
            <a:r>
              <a:rPr lang="en-US" sz="1200" b="1" i="1" kern="1200" dirty="0" smtClean="0">
                <a:solidFill>
                  <a:schemeClr val="tx1"/>
                </a:solidFill>
                <a:effectLst/>
                <a:latin typeface="+mn-lt"/>
                <a:ea typeface="+mn-ea"/>
                <a:cs typeface="+mn-cs"/>
              </a:rPr>
              <a:t>(Grid with</a:t>
            </a:r>
            <a:r>
              <a:rPr lang="en-US" sz="1200" b="1" i="1" kern="1200" baseline="0" dirty="0" smtClean="0">
                <a:solidFill>
                  <a:schemeClr val="tx1"/>
                </a:solidFill>
                <a:effectLst/>
                <a:latin typeface="+mn-lt"/>
                <a:ea typeface="+mn-ea"/>
                <a:cs typeface="+mn-cs"/>
              </a:rPr>
              <a:t> details</a:t>
            </a:r>
            <a:r>
              <a:rPr lang="en-US" sz="1200" b="1" i="1" kern="1200" dirty="0" smtClean="0">
                <a:solidFill>
                  <a:schemeClr val="tx1"/>
                </a:solidFill>
                <a:effectLst/>
                <a:latin typeface="+mn-lt"/>
                <a:ea typeface="+mn-ea"/>
                <a:cs typeface="+mn-cs"/>
              </a:rPr>
              <a:t>)</a:t>
            </a:r>
          </a:p>
          <a:p>
            <a:r>
              <a:rPr lang="en-US" sz="700" dirty="0" smtClean="0"/>
              <a:t>https://msdn.microsoft.com/en-us/library/azure/dn741336.aspx</a:t>
            </a:r>
          </a:p>
          <a:p>
            <a:endParaRPr lang="en-US" sz="700" dirty="0" smtClean="0"/>
          </a:p>
          <a:p>
            <a:r>
              <a:rPr lang="en-US" sz="700" dirty="0" smtClean="0"/>
              <a:t>Nice link with details</a:t>
            </a:r>
            <a:r>
              <a:rPr lang="en-US" sz="700" baseline="0" dirty="0" smtClean="0"/>
              <a:t> about tiers:</a:t>
            </a:r>
          </a:p>
          <a:p>
            <a:r>
              <a:rPr lang="en-US" sz="700" dirty="0" smtClean="0"/>
              <a:t>https://azure.microsoft.com/en-us/documentation/articles/sql-database-upgrade-new-service-tiers/</a:t>
            </a:r>
          </a:p>
          <a:p>
            <a:endParaRPr lang="en-US" sz="700" dirty="0" smtClean="0"/>
          </a:p>
          <a:p>
            <a:endParaRPr lang="ru-RU" sz="700"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25</a:t>
            </a:fld>
            <a:endParaRPr lang="en-US"/>
          </a:p>
        </p:txBody>
      </p:sp>
    </p:spTree>
    <p:extLst>
      <p:ext uri="{BB962C8B-B14F-4D97-AF65-F5344CB8AC3E}">
        <p14:creationId xmlns:p14="http://schemas.microsoft.com/office/powerpoint/2010/main" val="3196498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a:t>
            </a:r>
          </a:p>
          <a:p>
            <a:r>
              <a:rPr lang="en-US" dirty="0" smtClean="0"/>
              <a:t>https://azure.microsoft.com/en-us/documentation/articles/sql-database-upgrade-new-service-tiers/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26</a:t>
            </a:fld>
            <a:endParaRPr lang="en-US"/>
          </a:p>
        </p:txBody>
      </p:sp>
    </p:spTree>
    <p:extLst>
      <p:ext uri="{BB962C8B-B14F-4D97-AF65-F5344CB8AC3E}">
        <p14:creationId xmlns:p14="http://schemas.microsoft.com/office/powerpoint/2010/main" val="426318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Добавить рамку</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72514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endParaRPr lang="en-US" dirty="0" smtClean="0"/>
          </a:p>
          <a:p>
            <a:endParaRPr lang="en-US" dirty="0" smtClean="0"/>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http://www.slideshare.net/tekcraft/azure-vsamazon?related=1</a:t>
            </a:r>
          </a:p>
          <a:p>
            <a:endParaRPr lang="en-US" dirty="0" smtClean="0"/>
          </a:p>
          <a:p>
            <a:endParaRPr lang="en-US" dirty="0" smtClean="0"/>
          </a:p>
          <a:p>
            <a:r>
              <a:rPr lang="en-US" dirty="0" smtClean="0"/>
              <a:t>https://image.slidesharecdn.com/warofattritioninfographicv1-150103195155-conversion-gate02/95/war-of-attrition-aws-vs-google-ibm-and-microsoft-azure-1-638.jpg?cb=1424632280</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112793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https://image.slidesharecdn.com/warofattritioninfographicv1-150103195155-conversion-gate02/95/war-of-attrition-aws-vs-google-ibm-and-microsoft-azure-1-638.jpg?cb=1424632280</a:t>
            </a:r>
          </a:p>
          <a:p>
            <a:endParaRPr lang="en-US" dirty="0" smtClean="0"/>
          </a:p>
          <a:p>
            <a:r>
              <a:rPr lang="en-US" sz="1200" b="0" i="0" kern="1200" dirty="0" smtClean="0">
                <a:solidFill>
                  <a:schemeClr val="tx1"/>
                </a:solidFill>
                <a:effectLst/>
                <a:latin typeface="+mn-lt"/>
                <a:ea typeface="+mn-ea"/>
                <a:cs typeface="+mn-cs"/>
              </a:rPr>
              <a:t>DEFINITION of 'Free Cash Flow - FCF'</a:t>
            </a:r>
          </a:p>
          <a:p>
            <a:r>
              <a:rPr lang="en-US" sz="1200" b="0" i="0" kern="1200" dirty="0" smtClean="0">
                <a:solidFill>
                  <a:schemeClr val="tx1"/>
                </a:solidFill>
                <a:effectLst/>
                <a:latin typeface="+mn-lt"/>
                <a:ea typeface="+mn-ea"/>
                <a:cs typeface="+mn-cs"/>
              </a:rPr>
              <a:t>A measure of financial performance calculated as operating cash flow minus capital expenditures. Free cash flow (FCF) represents the cash that a company is able to generate after laying out the money required to maintain or expand its asset base. Free cash flow is important because it allows a company to pursue opportunities that enhance shareholder value. Without cash, it's tough to develop new products, make acquisitions, pay dividends and reduce debt. FCF is calculated </a:t>
            </a:r>
            <a:r>
              <a:rPr lang="en-US" sz="1200" b="0" i="0" kern="1200" dirty="0" err="1" smtClean="0">
                <a:solidFill>
                  <a:schemeClr val="tx1"/>
                </a:solidFill>
                <a:effectLst/>
                <a:latin typeface="+mn-lt"/>
                <a:ea typeface="+mn-ea"/>
                <a:cs typeface="+mn-cs"/>
              </a:rPr>
              <a:t>as:EBIT</a:t>
            </a:r>
            <a:r>
              <a:rPr lang="en-US" sz="1200" b="0" i="0" kern="1200" dirty="0" smtClean="0">
                <a:solidFill>
                  <a:schemeClr val="tx1"/>
                </a:solidFill>
                <a:effectLst/>
                <a:latin typeface="+mn-lt"/>
                <a:ea typeface="+mn-ea"/>
                <a:cs typeface="+mn-cs"/>
              </a:rPr>
              <a:t>(1-Tax Rate) + Depreciation &amp; Amortization - Change in Net Working Capital - Capital </a:t>
            </a:r>
            <a:r>
              <a:rPr lang="en-US" sz="1200" b="0" i="0" kern="1200" dirty="0" err="1" smtClean="0">
                <a:solidFill>
                  <a:schemeClr val="tx1"/>
                </a:solidFill>
                <a:effectLst/>
                <a:latin typeface="+mn-lt"/>
                <a:ea typeface="+mn-ea"/>
                <a:cs typeface="+mn-cs"/>
              </a:rPr>
              <a:t>ExpenditureIt</a:t>
            </a:r>
            <a:r>
              <a:rPr lang="en-US" sz="1200" b="0" i="0" kern="1200" dirty="0" smtClean="0">
                <a:solidFill>
                  <a:schemeClr val="tx1"/>
                </a:solidFill>
                <a:effectLst/>
                <a:latin typeface="+mn-lt"/>
                <a:ea typeface="+mn-ea"/>
                <a:cs typeface="+mn-cs"/>
              </a:rPr>
              <a:t> can also be calculated by taking operating cash flow and subtracting capital expenditures.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Read more: </a:t>
            </a:r>
            <a:r>
              <a:rPr lang="en-US" sz="1200" b="0" i="0" u="none" strike="noStrike" kern="1200" dirty="0" smtClean="0">
                <a:solidFill>
                  <a:schemeClr val="tx1"/>
                </a:solidFill>
                <a:effectLst/>
                <a:latin typeface="+mn-lt"/>
                <a:ea typeface="+mn-ea"/>
                <a:cs typeface="+mn-cs"/>
                <a:hlinkClick r:id="rId3"/>
              </a:rPr>
              <a:t>http://www.investopedia.com/terms/f/freecashflow.asp#ixzz3crRZ0U2k</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Follow us: </a:t>
            </a:r>
            <a:r>
              <a:rPr lang="en-US" sz="1200" b="0" i="0" u="none" strike="noStrike" kern="1200" dirty="0" smtClean="0">
                <a:solidFill>
                  <a:schemeClr val="tx1"/>
                </a:solidFill>
                <a:effectLst/>
                <a:latin typeface="+mn-lt"/>
                <a:ea typeface="+mn-ea"/>
                <a:cs typeface="+mn-cs"/>
                <a:hlinkClick r:id="rId4"/>
              </a:rPr>
              <a:t>@Investopedia on Twitter</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8</a:t>
            </a:fld>
            <a:endParaRPr lang="en-US"/>
          </a:p>
        </p:txBody>
      </p:sp>
    </p:spTree>
    <p:extLst>
      <p:ext uri="{BB962C8B-B14F-4D97-AF65-F5344CB8AC3E}">
        <p14:creationId xmlns:p14="http://schemas.microsoft.com/office/powerpoint/2010/main" val="190426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 Service Pricing:</a:t>
            </a:r>
            <a:endParaRPr lang="en-US" dirty="0" smtClean="0"/>
          </a:p>
          <a:p>
            <a:r>
              <a:rPr lang="en-US" dirty="0" smtClean="0"/>
              <a:t>http://azure.microsoft.com/en-us/pricing/details/app-service/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1469035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830190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12.06.2015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12.06.2015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25" indent="-4032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37" indent="-346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23" indent="-3365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17922335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12.06.2015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12.06.2015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12.06.2015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12.06.2015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12.06.2015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12.06.2015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12.06.2015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12.06.2015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4"/>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5"/>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8.png"/><Relationship Id="rId18" Type="http://schemas.microsoft.com/office/2007/relationships/diagramDrawing" Target="../diagrams/drawing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diagramColors" Target="../diagrams/colors3.xml"/><Relationship Id="rId2" Type="http://schemas.openxmlformats.org/officeDocument/2006/relationships/notesSlide" Target="../notesSlides/notesSlide11.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Layout" Target="../diagrams/layout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46154" y="2347542"/>
              <a:ext cx="1921558" cy="3728623"/>
              <a:chOff x="1946154" y="2347542"/>
              <a:chExt cx="1921558" cy="3728623"/>
            </a:xfrm>
          </p:grpSpPr>
          <p:sp>
            <p:nvSpPr>
              <p:cNvPr id="7" name="Freeform 6"/>
              <p:cNvSpPr/>
              <p:nvPr/>
            </p:nvSpPr>
            <p:spPr>
              <a:xfrm>
                <a:off x="1946154"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46154"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46154" y="2347542"/>
              <a:ext cx="1932224" cy="3728623"/>
              <a:chOff x="1946154" y="2347542"/>
              <a:chExt cx="1932224" cy="3728623"/>
            </a:xfrm>
          </p:grpSpPr>
          <p:sp>
            <p:nvSpPr>
              <p:cNvPr id="29" name="Freeform 28"/>
              <p:cNvSpPr/>
              <p:nvPr/>
            </p:nvSpPr>
            <p:spPr>
              <a:xfrm>
                <a:off x="1956820"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56820"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46154" y="2347131"/>
              <a:ext cx="1921558" cy="3729034"/>
              <a:chOff x="1946154" y="2347131"/>
              <a:chExt cx="1921558" cy="3729034"/>
            </a:xfrm>
          </p:grpSpPr>
          <p:sp>
            <p:nvSpPr>
              <p:cNvPr id="41" name="Freeform 40"/>
              <p:cNvSpPr/>
              <p:nvPr/>
            </p:nvSpPr>
            <p:spPr>
              <a:xfrm>
                <a:off x="1946154" y="2347131"/>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46154" y="2767215"/>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46154" y="2337856"/>
              <a:ext cx="1921558" cy="3738309"/>
              <a:chOff x="1946154" y="2337856"/>
              <a:chExt cx="1921558" cy="3738309"/>
            </a:xfrm>
          </p:grpSpPr>
          <p:sp>
            <p:nvSpPr>
              <p:cNvPr id="53" name="Freeform 52"/>
              <p:cNvSpPr/>
              <p:nvPr/>
            </p:nvSpPr>
            <p:spPr>
              <a:xfrm>
                <a:off x="1946154" y="233785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46154" y="275794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7752184" y="448776"/>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Managed by Customer</a:t>
            </a:r>
            <a:endParaRPr lang="ru-RU" sz="1800" kern="1200" dirty="0">
              <a:solidFill>
                <a:schemeClr val="tx1"/>
              </a:solidFill>
            </a:endParaRPr>
          </a:p>
        </p:txBody>
      </p:sp>
      <p:sp>
        <p:nvSpPr>
          <p:cNvPr id="63" name="Freeform 62"/>
          <p:cNvSpPr/>
          <p:nvPr/>
        </p:nvSpPr>
        <p:spPr>
          <a:xfrm>
            <a:off x="7752184" y="879884"/>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Managed by 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graphicFrame>
        <p:nvGraphicFramePr>
          <p:cNvPr id="41" name="Diagram 40"/>
          <p:cNvGraphicFramePr/>
          <p:nvPr>
            <p:extLst>
              <p:ext uri="{D42A27DB-BD31-4B8C-83A1-F6EECF244321}">
                <p14:modId xmlns:p14="http://schemas.microsoft.com/office/powerpoint/2010/main" val="618383674"/>
              </p:ext>
            </p:extLst>
          </p:nvPr>
        </p:nvGraphicFramePr>
        <p:xfrm>
          <a:off x="7536160" y="1556792"/>
          <a:ext cx="4365711"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3" name="Diagram 42"/>
          <p:cNvGraphicFramePr/>
          <p:nvPr>
            <p:extLst>
              <p:ext uri="{D42A27DB-BD31-4B8C-83A1-F6EECF244321}">
                <p14:modId xmlns:p14="http://schemas.microsoft.com/office/powerpoint/2010/main" val="1846612593"/>
              </p:ext>
            </p:extLst>
          </p:nvPr>
        </p:nvGraphicFramePr>
        <p:xfrm>
          <a:off x="1415480" y="1417639"/>
          <a:ext cx="4967573" cy="24434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6" name="Picture 2" descr="Virtual Machin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1744" y="2348880"/>
            <a:ext cx="576064" cy="5220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3773072062"/>
              </p:ext>
            </p:extLst>
          </p:nvPr>
        </p:nvGraphicFramePr>
        <p:xfrm>
          <a:off x="4296212" y="3356992"/>
          <a:ext cx="4967573" cy="25922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a:t>
            </a:r>
            <a:r>
              <a:rPr lang="en-US" dirty="0"/>
              <a:t>Words to </a:t>
            </a:r>
            <a:r>
              <a:rPr lang="en-US" dirty="0" smtClean="0"/>
              <a:t>Deeds </a:t>
            </a:r>
            <a:endParaRPr lang="ru-RU" dirty="0"/>
          </a:p>
        </p:txBody>
      </p:sp>
      <p:sp>
        <p:nvSpPr>
          <p:cNvPr id="4" name="Text Placeholder 3"/>
          <p:cNvSpPr>
            <a:spLocks noGrp="1"/>
          </p:cNvSpPr>
          <p:nvPr>
            <p:ph type="body" idx="1"/>
          </p:nvPr>
        </p:nvSpPr>
        <p:spPr/>
        <p:txBody>
          <a:bodyPr/>
          <a:lstStyle/>
          <a:p>
            <a:endParaRPr lang="ru-RU"/>
          </a:p>
        </p:txBody>
      </p:sp>
      <p:pic>
        <p:nvPicPr>
          <p:cNvPr id="10244" name="Picture 4" descr="http://cliparts.co/cliparts/pi7/KgG/pi7KgGM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6" y="1678042"/>
            <a:ext cx="242844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Subscription </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30724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p:txBody>
          <a:bodyPr/>
          <a:lstStyle/>
          <a:p>
            <a:pPr>
              <a:lnSpc>
                <a:spcPct val="150000"/>
              </a:lnSpc>
            </a:pPr>
            <a:r>
              <a:rPr lang="en-US" dirty="0" smtClean="0"/>
              <a:t>From Visual Studio with Azure SDK</a:t>
            </a:r>
          </a:p>
          <a:p>
            <a:pPr>
              <a:lnSpc>
                <a:spcPct val="150000"/>
              </a:lnSpc>
            </a:pPr>
            <a:r>
              <a:rPr lang="en-US" dirty="0"/>
              <a:t>From M</a:t>
            </a:r>
            <a:r>
              <a:rPr lang="en-US" dirty="0" smtClean="0"/>
              <a:t>anagement Portals:</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SDK and Command-line Tools</a:t>
            </a:r>
            <a:endParaRPr lang="ru-RU" dirty="0"/>
          </a:p>
        </p:txBody>
      </p:sp>
      <p:grpSp>
        <p:nvGrpSpPr>
          <p:cNvPr id="3" name="Group 2"/>
          <p:cNvGrpSpPr/>
          <p:nvPr/>
        </p:nvGrpSpPr>
        <p:grpSpPr>
          <a:xfrm>
            <a:off x="1806784" y="1747370"/>
            <a:ext cx="10009112" cy="2113677"/>
            <a:chOff x="1806784" y="1747370"/>
            <a:chExt cx="10009112" cy="2113677"/>
          </a:xfrm>
        </p:grpSpPr>
        <p:sp>
          <p:nvSpPr>
            <p:cNvPr id="4" name="Rounded Rectangle 3"/>
            <p:cNvSpPr/>
            <p:nvPr/>
          </p:nvSpPr>
          <p:spPr>
            <a:xfrm>
              <a:off x="1806784" y="1747370"/>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1943100" y="2019378"/>
              <a:ext cx="9728780" cy="1569660"/>
            </a:xfrm>
            <a:prstGeom prst="rect">
              <a:avLst/>
            </a:prstGeom>
          </p:spPr>
          <p:txBody>
            <a:bodyPr wrap="square">
              <a:spAutoFit/>
            </a:bodyPr>
            <a:lstStyle/>
            <a:p>
              <a:r>
                <a:rPr lang="en-US" sz="2400" dirty="0" smtClean="0"/>
                <a:t>	The </a:t>
              </a:r>
              <a:r>
                <a:rPr lang="en-US" sz="2400" dirty="0"/>
                <a:t>Azure SDK for .NET is the core building block that helps developers author Cloud Services using Azure Service Runtime Programming model, debug using emulators on the local machine, and deploy to Azure data centers in the cloud.</a:t>
              </a:r>
            </a:p>
          </p:txBody>
        </p:sp>
      </p:grpSp>
      <p:grpSp>
        <p:nvGrpSpPr>
          <p:cNvPr id="9" name="Group 8"/>
          <p:cNvGrpSpPr/>
          <p:nvPr/>
        </p:nvGrpSpPr>
        <p:grpSpPr>
          <a:xfrm>
            <a:off x="1824306" y="4081053"/>
            <a:ext cx="10009112" cy="1796219"/>
            <a:chOff x="1824306" y="4081053"/>
            <a:chExt cx="10009112" cy="1796219"/>
          </a:xfrm>
        </p:grpSpPr>
        <p:sp>
          <p:nvSpPr>
            <p:cNvPr id="7" name="Rounded Rectangle 6"/>
            <p:cNvSpPr/>
            <p:nvPr/>
          </p:nvSpPr>
          <p:spPr>
            <a:xfrm>
              <a:off x="1824306" y="4081053"/>
              <a:ext cx="10009112" cy="179621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960622" y="4353061"/>
              <a:ext cx="9728780" cy="1200329"/>
            </a:xfrm>
            <a:prstGeom prst="rect">
              <a:avLst/>
            </a:prstGeom>
          </p:spPr>
          <p:txBody>
            <a:bodyPr wrap="square">
              <a:spAutoFit/>
            </a:bodyPr>
            <a:lstStyle/>
            <a:p>
              <a:r>
                <a:rPr lang="en-US" sz="2400" dirty="0" smtClean="0"/>
                <a:t>	The </a:t>
              </a:r>
              <a:r>
                <a:rPr lang="en-US" sz="2400" dirty="0"/>
                <a:t>Azure SDK Policy covers Azure SDK Authoring Tools, Command line utilities, Compute &amp; Storage Emulators, and Azure Tools for Microsoft Visual Studio.</a:t>
              </a:r>
              <a:endParaRPr lang="ru-RU" sz="2400" dirty="0"/>
            </a:p>
          </p:txBody>
        </p:sp>
      </p:grpSp>
    </p:spTree>
    <p:extLst>
      <p:ext uri="{BB962C8B-B14F-4D97-AF65-F5344CB8AC3E}">
        <p14:creationId xmlns:p14="http://schemas.microsoft.com/office/powerpoint/2010/main" val="3195180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Service (Web App)</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3011076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App </a:t>
            </a:r>
            <a:r>
              <a:rPr lang="en-US" dirty="0"/>
              <a:t>S</a:t>
            </a:r>
            <a:r>
              <a:rPr lang="en-US" dirty="0" smtClean="0"/>
              <a:t>ervice</a:t>
            </a:r>
            <a:endParaRPr lang="ru-RU" dirty="0"/>
          </a:p>
        </p:txBody>
      </p:sp>
      <p:sp>
        <p:nvSpPr>
          <p:cNvPr id="5" name="Content Placeholder 4"/>
          <p:cNvSpPr>
            <a:spLocks noGrp="1"/>
          </p:cNvSpPr>
          <p:nvPr>
            <p:ph idx="1"/>
          </p:nvPr>
        </p:nvSpPr>
        <p:spPr/>
        <p:txBody>
          <a:bodyPr/>
          <a:lstStyle/>
          <a:p>
            <a:endParaRPr lang="ru-RU" dirty="0"/>
          </a:p>
        </p:txBody>
      </p:sp>
    </p:spTree>
    <p:extLst>
      <p:ext uri="{BB962C8B-B14F-4D97-AF65-F5344CB8AC3E}">
        <p14:creationId xmlns:p14="http://schemas.microsoft.com/office/powerpoint/2010/main" val="216159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Microsoft Azure</a:t>
            </a:r>
            <a:r>
              <a:rPr lang="ru-RU" dirty="0" smtClean="0"/>
              <a:t>?</a:t>
            </a:r>
            <a:endParaRPr lang="ru-RU" dirty="0"/>
          </a:p>
        </p:txBody>
      </p:sp>
      <p:sp>
        <p:nvSpPr>
          <p:cNvPr id="5" name="Text Placeholder 4"/>
          <p:cNvSpPr>
            <a:spLocks noGrp="1"/>
          </p:cNvSpPr>
          <p:nvPr>
            <p:ph type="body" idx="1"/>
          </p:nvPr>
        </p:nvSpPr>
        <p:spPr/>
        <p:txBody>
          <a:bodyPr/>
          <a:lstStyle/>
          <a:p>
            <a:endParaRPr lang="ru-RU"/>
          </a:p>
        </p:txBody>
      </p:sp>
      <p:pic>
        <p:nvPicPr>
          <p:cNvPr id="4098" name="Picture 2" descr="http://findicons.com/files/icons/1049/2s_space_emotions_v2/256/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 </a:t>
            </a:r>
            <a:r>
              <a:rPr lang="en-US" dirty="0" smtClean="0"/>
              <a:t>Web App</a:t>
            </a:r>
            <a:endParaRPr lang="en-US" dirty="0"/>
          </a:p>
        </p:txBody>
      </p:sp>
      <p:sp>
        <p:nvSpPr>
          <p:cNvPr id="3" name="Content Placeholder 2"/>
          <p:cNvSpPr>
            <a:spLocks noGrp="1"/>
          </p:cNvSpPr>
          <p:nvPr>
            <p:ph idx="1"/>
          </p:nvPr>
        </p:nvSpPr>
        <p:spPr/>
        <p:txBody>
          <a:bodyPr/>
          <a:lstStyle/>
          <a:p>
            <a:pPr>
              <a:lnSpc>
                <a:spcPct val="150000"/>
              </a:lnSpc>
            </a:pPr>
            <a:r>
              <a:rPr lang="en-US" dirty="0"/>
              <a:t>Deploy from a cloud-hosted source control system</a:t>
            </a:r>
          </a:p>
          <a:p>
            <a:pPr>
              <a:lnSpc>
                <a:spcPct val="150000"/>
              </a:lnSpc>
            </a:pPr>
            <a:r>
              <a:rPr lang="en-US" dirty="0"/>
              <a:t>Deploying from an IDE</a:t>
            </a:r>
          </a:p>
          <a:p>
            <a:pPr>
              <a:lnSpc>
                <a:spcPct val="150000"/>
              </a:lnSpc>
            </a:pPr>
            <a:r>
              <a:rPr lang="en-US" dirty="0"/>
              <a:t>Deploy using an FTP utility</a:t>
            </a:r>
          </a:p>
          <a:p>
            <a:pPr>
              <a:lnSpc>
                <a:spcPct val="150000"/>
              </a:lnSpc>
            </a:pPr>
            <a:r>
              <a:rPr lang="en-US" dirty="0"/>
              <a:t>Deploying from an on-premises source control system</a:t>
            </a:r>
          </a:p>
          <a:p>
            <a:r>
              <a:rPr lang="en-US" dirty="0"/>
              <a:t>Deploy using command-line tools and the Azure REST management </a:t>
            </a:r>
            <a:r>
              <a:rPr lang="en-US" dirty="0" smtClean="0"/>
              <a:t>API</a:t>
            </a:r>
          </a:p>
          <a:p>
            <a:pPr>
              <a:lnSpc>
                <a:spcPct val="150000"/>
              </a:lnSpc>
            </a:pPr>
            <a:r>
              <a:rPr lang="en-US" dirty="0"/>
              <a:t>Octopus Deploy</a:t>
            </a:r>
          </a:p>
          <a:p>
            <a:endParaRPr lang="en-US" dirty="0"/>
          </a:p>
          <a:p>
            <a:endParaRPr lang="ru-RU" dirty="0"/>
          </a:p>
        </p:txBody>
      </p:sp>
    </p:spTree>
    <p:extLst>
      <p:ext uri="{BB962C8B-B14F-4D97-AF65-F5344CB8AC3E}">
        <p14:creationId xmlns:p14="http://schemas.microsoft.com/office/powerpoint/2010/main" val="622192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Access</a:t>
            </a:r>
            <a:endParaRPr lang="ru-RU" dirty="0"/>
          </a:p>
        </p:txBody>
      </p:sp>
      <p:sp>
        <p:nvSpPr>
          <p:cNvPr id="6" name="Rounded Rectangle 5"/>
          <p:cNvSpPr/>
          <p:nvPr/>
        </p:nvSpPr>
        <p:spPr>
          <a:xfrm>
            <a:off x="1806784" y="1747370"/>
            <a:ext cx="10009112" cy="139359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1943100" y="2019378"/>
            <a:ext cx="9728780" cy="830997"/>
          </a:xfrm>
          <a:prstGeom prst="rect">
            <a:avLst/>
          </a:prstGeom>
        </p:spPr>
        <p:txBody>
          <a:bodyPr wrap="square">
            <a:spAutoFit/>
          </a:bodyPr>
          <a:lstStyle/>
          <a:p>
            <a:r>
              <a:rPr lang="en-US" sz="2400" dirty="0" smtClean="0"/>
              <a:t>	</a:t>
            </a:r>
            <a:r>
              <a:rPr lang="en-US" sz="2400" dirty="0" smtClean="0"/>
              <a:t>Just create FTP credentials and use provided on Management Portal access points</a:t>
            </a:r>
            <a:endParaRPr lang="en-US" sz="2400" dirty="0"/>
          </a:p>
        </p:txBody>
      </p:sp>
      <p:sp>
        <p:nvSpPr>
          <p:cNvPr id="13" name="Rectangle 12"/>
          <p:cNvSpPr/>
          <p:nvPr/>
        </p:nvSpPr>
        <p:spPr>
          <a:xfrm>
            <a:off x="3719736" y="3538512"/>
            <a:ext cx="5688632" cy="3092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Screenshots</a:t>
            </a:r>
            <a:endParaRPr lang="ru-RU" dirty="0"/>
          </a:p>
        </p:txBody>
      </p:sp>
      <p:pic>
        <p:nvPicPr>
          <p:cNvPr id="9" name="Picture 8"/>
          <p:cNvPicPr>
            <a:picLocks noChangeAspect="1"/>
          </p:cNvPicPr>
          <p:nvPr/>
        </p:nvPicPr>
        <p:blipFill>
          <a:blip r:embed="rId2"/>
          <a:stretch>
            <a:fillRect/>
          </a:stretch>
        </p:blipFill>
        <p:spPr>
          <a:xfrm>
            <a:off x="4727848" y="3733519"/>
            <a:ext cx="3866667" cy="533333"/>
          </a:xfrm>
          <a:prstGeom prst="rect">
            <a:avLst/>
          </a:prstGeom>
        </p:spPr>
      </p:pic>
      <p:pic>
        <p:nvPicPr>
          <p:cNvPr id="10" name="Picture 9"/>
          <p:cNvPicPr>
            <a:picLocks noChangeAspect="1"/>
          </p:cNvPicPr>
          <p:nvPr/>
        </p:nvPicPr>
        <p:blipFill>
          <a:blip r:embed="rId3"/>
          <a:stretch>
            <a:fillRect/>
          </a:stretch>
        </p:blipFill>
        <p:spPr>
          <a:xfrm>
            <a:off x="4832609" y="4266852"/>
            <a:ext cx="3657143" cy="2266667"/>
          </a:xfrm>
          <a:prstGeom prst="rect">
            <a:avLst/>
          </a:prstGeom>
        </p:spPr>
      </p:pic>
    </p:spTree>
    <p:extLst>
      <p:ext uri="{BB962C8B-B14F-4D97-AF65-F5344CB8AC3E}">
        <p14:creationId xmlns:p14="http://schemas.microsoft.com/office/powerpoint/2010/main" val="3176013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a web app in Azure App </a:t>
            </a:r>
            <a:r>
              <a:rPr lang="en-US" dirty="0" smtClean="0"/>
              <a:t>Service</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291773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Pricing Tiers</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281118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a:t>
            </a:r>
            <a:r>
              <a:rPr lang="en-US" dirty="0" err="1" smtClean="0"/>
              <a:t>DAtabases</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1442076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ru-RU" dirty="0"/>
          </a:p>
        </p:txBody>
      </p:sp>
      <p:sp>
        <p:nvSpPr>
          <p:cNvPr id="3" name="Content Placeholder 2"/>
          <p:cNvSpPr>
            <a:spLocks noGrp="1"/>
          </p:cNvSpPr>
          <p:nvPr>
            <p:ph idx="1"/>
          </p:nvPr>
        </p:nvSpPr>
        <p:spPr/>
        <p:txBody>
          <a:bodyPr/>
          <a:lstStyle/>
          <a:p>
            <a:r>
              <a:rPr lang="en-US" cap="all" dirty="0"/>
              <a:t>DATABASE THROUGHPUT UNITS</a:t>
            </a:r>
            <a:endParaRPr lang="ru-RU" dirty="0"/>
          </a:p>
        </p:txBody>
      </p:sp>
    </p:spTree>
    <p:extLst>
      <p:ext uri="{BB962C8B-B14F-4D97-AF65-F5344CB8AC3E}">
        <p14:creationId xmlns:p14="http://schemas.microsoft.com/office/powerpoint/2010/main" val="3065126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Tiers</a:t>
            </a:r>
            <a:endParaRPr lang="ru-RU" dirty="0"/>
          </a:p>
        </p:txBody>
      </p:sp>
      <p:pic>
        <p:nvPicPr>
          <p:cNvPr id="1026" name="Picture 2" descr="Service Tier feature 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1556792"/>
            <a:ext cx="9906555"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18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a:t>
            </a:r>
            <a:endParaRPr lang="ru-RU" dirty="0"/>
          </a:p>
        </p:txBody>
      </p:sp>
      <p:sp>
        <p:nvSpPr>
          <p:cNvPr id="5" name="Text Placeholder 4"/>
          <p:cNvSpPr>
            <a:spLocks noGrp="1"/>
          </p:cNvSpPr>
          <p:nvPr>
            <p:ph type="body" idx="1"/>
          </p:nvPr>
        </p:nvSpPr>
        <p:spPr/>
        <p:txBody>
          <a:bodyPr/>
          <a:lstStyle/>
          <a:p>
            <a:endParaRPr lang="ru-RU"/>
          </a:p>
        </p:txBody>
      </p:sp>
    </p:spTree>
    <p:extLst>
      <p:ext uri="{BB962C8B-B14F-4D97-AF65-F5344CB8AC3E}">
        <p14:creationId xmlns:p14="http://schemas.microsoft.com/office/powerpoint/2010/main" val="116500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107754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Tiered Migrations</a:t>
            </a:r>
            <a:endParaRPr lang="en-US" dirty="0"/>
          </a:p>
        </p:txBody>
      </p:sp>
      <p:sp>
        <p:nvSpPr>
          <p:cNvPr id="4" name="Text Placeholder 3"/>
          <p:cNvSpPr>
            <a:spLocks noGrp="1"/>
          </p:cNvSpPr>
          <p:nvPr>
            <p:ph type="body" sz="quarter" idx="10"/>
          </p:nvPr>
        </p:nvSpPr>
        <p:spPr>
          <a:xfrm>
            <a:off x="521630" y="1447799"/>
            <a:ext cx="11151917" cy="4961359"/>
          </a:xfrm>
        </p:spPr>
        <p:txBody>
          <a:bodyPr>
            <a:normAutofit lnSpcReduction="10000"/>
          </a:bodyPr>
          <a:lstStyle/>
          <a:p>
            <a:r>
              <a:rPr lang="en-US" sz="3200" dirty="0">
                <a:solidFill>
                  <a:schemeClr val="accent2">
                    <a:alpha val="99000"/>
                  </a:schemeClr>
                </a:solidFill>
              </a:rPr>
              <a:t>Take Advantage </a:t>
            </a:r>
            <a:r>
              <a:rPr lang="en-US" sz="3200" b="1" dirty="0">
                <a:solidFill>
                  <a:schemeClr val="accent2">
                    <a:alpha val="99000"/>
                  </a:schemeClr>
                </a:solidFill>
              </a:rPr>
              <a:t>of </a:t>
            </a:r>
            <a:r>
              <a:rPr lang="en-US" sz="3200" b="1" dirty="0" err="1">
                <a:solidFill>
                  <a:schemeClr val="accent2">
                    <a:alpha val="99000"/>
                  </a:schemeClr>
                </a:solidFill>
              </a:rPr>
              <a:t>PaaS</a:t>
            </a:r>
            <a:r>
              <a:rPr lang="en-US" sz="3200" dirty="0">
                <a:solidFill>
                  <a:schemeClr val="accent2">
                    <a:alpha val="99000"/>
                  </a:schemeClr>
                </a:solidFill>
              </a:rPr>
              <a:t> Where You Can</a:t>
            </a:r>
          </a:p>
          <a:p>
            <a:pPr lvl="1">
              <a:spcAft>
                <a:spcPts val="600"/>
              </a:spcAft>
            </a:pPr>
            <a:r>
              <a:rPr lang="en-US" sz="2400" spc="0" dirty="0"/>
              <a:t>Many Applications could benefit from migrating to a mixed deployment. </a:t>
            </a:r>
            <a:br>
              <a:rPr lang="en-US" sz="2400" spc="0" dirty="0"/>
            </a:br>
            <a:r>
              <a:rPr lang="en-US" sz="2400" spc="0" dirty="0"/>
              <a:t>Migrating to web/worker roles or taking advantage of other </a:t>
            </a:r>
            <a:br>
              <a:rPr lang="en-US" sz="2400" spc="0" dirty="0"/>
            </a:br>
            <a:r>
              <a:rPr lang="en-US" sz="2400" spc="0" dirty="0"/>
              <a:t>Windows Azure services (storage, cache etc..)</a:t>
            </a:r>
          </a:p>
          <a:p>
            <a:r>
              <a:rPr lang="en-US" sz="3200" dirty="0">
                <a:solidFill>
                  <a:schemeClr val="accent2">
                    <a:alpha val="99000"/>
                  </a:schemeClr>
                </a:solidFill>
              </a:rPr>
              <a:t>Benefits of Web and Worker Roles</a:t>
            </a:r>
          </a:p>
          <a:p>
            <a:pPr lvl="1"/>
            <a:r>
              <a:rPr lang="en-US" sz="2400" spc="0" dirty="0"/>
              <a:t>Simplified Deployment and Configuration</a:t>
            </a:r>
          </a:p>
          <a:p>
            <a:pPr lvl="1"/>
            <a:r>
              <a:rPr lang="en-US" sz="2400" spc="0" dirty="0"/>
              <a:t>Health Model</a:t>
            </a:r>
          </a:p>
          <a:p>
            <a:pPr lvl="1"/>
            <a:r>
              <a:rPr lang="en-US" sz="2400" spc="0" dirty="0"/>
              <a:t>Easy High Availability</a:t>
            </a:r>
          </a:p>
          <a:p>
            <a:pPr lvl="1"/>
            <a:r>
              <a:rPr lang="en-US" sz="2400" spc="0" dirty="0"/>
              <a:t>Instance Scalability</a:t>
            </a:r>
          </a:p>
          <a:p>
            <a:pPr lvl="1"/>
            <a:r>
              <a:rPr lang="en-US" sz="2400" spc="0" dirty="0"/>
              <a:t>OS Patching</a:t>
            </a:r>
          </a:p>
          <a:p>
            <a:pPr lvl="1"/>
            <a:r>
              <a:rPr lang="en-US" sz="2400" spc="0" dirty="0"/>
              <a:t>Automatic Firewall Configuration</a:t>
            </a:r>
          </a:p>
          <a:p>
            <a:pPr lvl="1"/>
            <a:r>
              <a:rPr lang="en-US" sz="2400" spc="0" dirty="0"/>
              <a:t>Simple Certificate Deployment</a:t>
            </a:r>
          </a:p>
          <a:p>
            <a:pPr lvl="1"/>
            <a:r>
              <a:rPr lang="en-US" sz="2400" spc="0" dirty="0"/>
              <a:t>Many others</a:t>
            </a:r>
          </a:p>
        </p:txBody>
      </p:sp>
      <p:sp>
        <p:nvSpPr>
          <p:cNvPr id="5" name="Freeform 15"/>
          <p:cNvSpPr>
            <a:spLocks noEditPoints="1"/>
          </p:cNvSpPr>
          <p:nvPr/>
        </p:nvSpPr>
        <p:spPr bwMode="black">
          <a:xfrm>
            <a:off x="7172214" y="3438915"/>
            <a:ext cx="3187649" cy="3190487"/>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16" tIns="41159" rIns="82316" bIns="4115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6879256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grpSp>
        <p:nvGrpSpPr>
          <p:cNvPr id="8" name="Group 7"/>
          <p:cNvGrpSpPr/>
          <p:nvPr/>
        </p:nvGrpSpPr>
        <p:grpSpPr>
          <a:xfrm>
            <a:off x="1780308" y="1675363"/>
            <a:ext cx="10082073" cy="2113677"/>
            <a:chOff x="1780308" y="4012489"/>
            <a:chExt cx="10082073" cy="2113677"/>
          </a:xfrm>
        </p:grpSpPr>
        <p:sp>
          <p:nvSpPr>
            <p:cNvPr id="5" name="Rounded Rectangle 4"/>
            <p:cNvSpPr/>
            <p:nvPr/>
          </p:nvSpPr>
          <p:spPr>
            <a:xfrm>
              <a:off x="1780308" y="4012489"/>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33601" y="4284497"/>
              <a:ext cx="9728780" cy="1569660"/>
            </a:xfrm>
            <a:prstGeom prst="rect">
              <a:avLst/>
            </a:prstGeom>
          </p:spPr>
          <p:txBody>
            <a:bodyPr wrap="square">
              <a:spAutoFit/>
            </a:bodyPr>
            <a:lstStyle/>
            <a:p>
              <a:r>
                <a:rPr lang="en-US" sz="2400" dirty="0" smtClean="0"/>
                <a:t>	</a:t>
              </a:r>
              <a:r>
                <a:rPr lang="en-US" sz="2400" dirty="0"/>
                <a:t>“Azure is Microsoft’s cloud computing platform, a growing collection of integrated services - analytics, computing, database, mobile, networking, storage, and web - for moving faster, achieving more, and saving money.”</a:t>
              </a:r>
            </a:p>
          </p:txBody>
        </p:sp>
      </p:grpSp>
      <p:grpSp>
        <p:nvGrpSpPr>
          <p:cNvPr id="12" name="Group 11"/>
          <p:cNvGrpSpPr/>
          <p:nvPr/>
        </p:nvGrpSpPr>
        <p:grpSpPr>
          <a:xfrm>
            <a:off x="4583832" y="4365104"/>
            <a:ext cx="4652348" cy="617612"/>
            <a:chOff x="4583832" y="4365104"/>
            <a:chExt cx="4652348" cy="617612"/>
          </a:xfrm>
        </p:grpSpPr>
        <p:sp>
          <p:nvSpPr>
            <p:cNvPr id="10" name="Rounded Rectangle 9"/>
            <p:cNvSpPr/>
            <p:nvPr/>
          </p:nvSpPr>
          <p:spPr>
            <a:xfrm>
              <a:off x="4583832" y="4365104"/>
              <a:ext cx="4652348" cy="617612"/>
            </a:xfrm>
            <a:prstGeom prst="round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4748047" y="4444583"/>
              <a:ext cx="4372289" cy="466123"/>
            </a:xfrm>
            <a:prstGeom prst="rect">
              <a:avLst/>
            </a:prstGeom>
            <a:ln>
              <a:noFill/>
            </a:ln>
          </p:spPr>
          <p:txBody>
            <a:bodyPr wrap="square">
              <a:spAutoFit/>
            </a:bodyPr>
            <a:lstStyle/>
            <a:p>
              <a:pPr algn="ctr"/>
              <a:r>
                <a:rPr lang="en-US" sz="2400" dirty="0" smtClean="0">
                  <a:hlinkClick r:id="rId3"/>
                </a:rPr>
                <a:t>http</a:t>
              </a:r>
              <a:r>
                <a:rPr lang="en-US" sz="2400" dirty="0">
                  <a:hlinkClick r:id="rId3"/>
                </a:rPr>
                <a:t>://azure.microsoft.com/</a:t>
              </a:r>
              <a:r>
                <a:rPr lang="en-US" sz="2400" dirty="0"/>
                <a:t> </a:t>
              </a:r>
              <a:endParaRPr lang="ru-RU" sz="2400" dirty="0"/>
            </a:p>
          </p:txBody>
        </p:sp>
      </p:grpSp>
    </p:spTree>
    <p:extLst>
      <p:ext uri="{BB962C8B-B14F-4D97-AF65-F5344CB8AC3E}">
        <p14:creationId xmlns:p14="http://schemas.microsoft.com/office/powerpoint/2010/main" val="1009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908720"/>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randombar(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Public Cloud Usage</a:t>
            </a:r>
            <a:endParaRPr lang="ru-RU" dirty="0"/>
          </a:p>
        </p:txBody>
      </p:sp>
      <p:graphicFrame>
        <p:nvGraphicFramePr>
          <p:cNvPr id="14" name="Chart 13"/>
          <p:cNvGraphicFramePr/>
          <p:nvPr>
            <p:extLst>
              <p:ext uri="{D42A27DB-BD31-4B8C-83A1-F6EECF244321}">
                <p14:modId xmlns:p14="http://schemas.microsoft.com/office/powerpoint/2010/main" val="392311509"/>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a:t>
            </a:r>
            <a:r>
              <a:rPr lang="en-US" dirty="0" smtClean="0"/>
              <a:t>Statistics</a:t>
            </a:r>
            <a:endParaRPr lang="ru-RU" dirty="0"/>
          </a:p>
        </p:txBody>
      </p:sp>
      <p:graphicFrame>
        <p:nvGraphicFramePr>
          <p:cNvPr id="13" name="Chart 12"/>
          <p:cNvGraphicFramePr/>
          <p:nvPr>
            <p:extLst>
              <p:ext uri="{D42A27DB-BD31-4B8C-83A1-F6EECF244321}">
                <p14:modId xmlns:p14="http://schemas.microsoft.com/office/powerpoint/2010/main" val="114112062"/>
              </p:ext>
            </p:extLst>
          </p:nvPr>
        </p:nvGraphicFramePr>
        <p:xfrm>
          <a:off x="2113425" y="1417638"/>
          <a:ext cx="4702655" cy="43156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806485149"/>
              </p:ext>
            </p:extLst>
          </p:nvPr>
        </p:nvGraphicFramePr>
        <p:xfrm>
          <a:off x="7176120" y="1417638"/>
          <a:ext cx="4752528" cy="4315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37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Payments</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84515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6347</TotalTime>
  <Words>655</Words>
  <Application>Microsoft Office PowerPoint</Application>
  <PresentationFormat>Widescreen</PresentationFormat>
  <Paragraphs>235</Paragraphs>
  <Slides>30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Segoe UI Light</vt:lpstr>
      <vt:lpstr>Wingdings</vt:lpstr>
      <vt:lpstr>iTechArt_template</vt:lpstr>
      <vt:lpstr>Microsoft Azure</vt:lpstr>
      <vt:lpstr>What is Microsoft Azure?</vt:lpstr>
      <vt:lpstr>From Official Website</vt:lpstr>
      <vt:lpstr>Azure Components</vt:lpstr>
      <vt:lpstr>More Azure Components</vt:lpstr>
      <vt:lpstr>Cloud Solutions</vt:lpstr>
      <vt:lpstr>Enterprise Public Cloud Usage</vt:lpstr>
      <vt:lpstr>2014 Statistics</vt:lpstr>
      <vt:lpstr>Payments</vt:lpstr>
      <vt:lpstr>Azure Geography</vt:lpstr>
      <vt:lpstr>Cloud Service Models</vt:lpstr>
      <vt:lpstr>Cloud Service Models and Azure</vt:lpstr>
      <vt:lpstr>Azure IaaS vs PaaS Statistics</vt:lpstr>
      <vt:lpstr>From Words to Deeds </vt:lpstr>
      <vt:lpstr>Azure Subscription </vt:lpstr>
      <vt:lpstr>How to Manage</vt:lpstr>
      <vt:lpstr>Azure SDK and Command-line Tools</vt:lpstr>
      <vt:lpstr>App Service (Web App)</vt:lpstr>
      <vt:lpstr>Create App Service</vt:lpstr>
      <vt:lpstr>Deploy a Web App</vt:lpstr>
      <vt:lpstr>FTP Access</vt:lpstr>
      <vt:lpstr>Secure a web app in Azure App Service</vt:lpstr>
      <vt:lpstr>Pricing Tiers</vt:lpstr>
      <vt:lpstr>SQL DAtabases</vt:lpstr>
      <vt:lpstr>Create Database</vt:lpstr>
      <vt:lpstr>Databases Tiers</vt:lpstr>
      <vt:lpstr>Storage</vt:lpstr>
      <vt:lpstr>PowerPoint Presentation</vt:lpstr>
      <vt:lpstr>Tiered Migrations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500</cp:revision>
  <dcterms:modified xsi:type="dcterms:W3CDTF">2015-06-12T16:52:55Z</dcterms:modified>
</cp:coreProperties>
</file>