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357" r:id="rId3"/>
    <p:sldId id="358" r:id="rId4"/>
    <p:sldId id="359" r:id="rId5"/>
    <p:sldId id="361" r:id="rId6"/>
    <p:sldId id="360" r:id="rId7"/>
    <p:sldId id="362" r:id="rId8"/>
    <p:sldId id="383" r:id="rId9"/>
    <p:sldId id="365" r:id="rId10"/>
    <p:sldId id="368" r:id="rId11"/>
    <p:sldId id="369" r:id="rId12"/>
    <p:sldId id="370" r:id="rId13"/>
    <p:sldId id="371" r:id="rId14"/>
    <p:sldId id="363" r:id="rId15"/>
    <p:sldId id="364" r:id="rId16"/>
    <p:sldId id="366" r:id="rId17"/>
    <p:sldId id="367" r:id="rId18"/>
    <p:sldId id="378" r:id="rId19"/>
    <p:sldId id="380" r:id="rId20"/>
    <p:sldId id="387" r:id="rId21"/>
    <p:sldId id="384" r:id="rId22"/>
    <p:sldId id="385" r:id="rId23"/>
    <p:sldId id="386" r:id="rId24"/>
    <p:sldId id="379" r:id="rId25"/>
    <p:sldId id="377" r:id="rId26"/>
    <p:sldId id="375" r:id="rId27"/>
    <p:sldId id="376" r:id="rId28"/>
    <p:sldId id="382" r:id="rId29"/>
    <p:sldId id="381" r:id="rId30"/>
    <p:sldId id="374" r:id="rId31"/>
    <p:sldId id="342" r:id="rId3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F657F2F-EBCB-4D4E-8B63-62F0DE0721FF}">
          <p14:sldIdLst>
            <p14:sldId id="256"/>
            <p14:sldId id="357"/>
            <p14:sldId id="358"/>
            <p14:sldId id="359"/>
            <p14:sldId id="361"/>
            <p14:sldId id="360"/>
            <p14:sldId id="362"/>
            <p14:sldId id="383"/>
            <p14:sldId id="365"/>
            <p14:sldId id="368"/>
            <p14:sldId id="369"/>
            <p14:sldId id="370"/>
            <p14:sldId id="371"/>
            <p14:sldId id="363"/>
            <p14:sldId id="364"/>
            <p14:sldId id="366"/>
            <p14:sldId id="367"/>
            <p14:sldId id="378"/>
            <p14:sldId id="380"/>
            <p14:sldId id="387"/>
            <p14:sldId id="384"/>
            <p14:sldId id="385"/>
            <p14:sldId id="386"/>
            <p14:sldId id="379"/>
            <p14:sldId id="377"/>
            <p14:sldId id="375"/>
            <p14:sldId id="376"/>
            <p14:sldId id="382"/>
            <p14:sldId id="381"/>
            <p14:sldId id="374"/>
          </p14:sldIdLst>
        </p14:section>
        <p14:section name="Architecture" id="{0C1185C9-FE96-472B-8AEC-704126A000B5}">
          <p14:sldIdLst>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11111"/>
    <a:srgbClr val="ECEAEA"/>
    <a:srgbClr val="BABABA"/>
    <a:srgbClr val="939393"/>
    <a:srgbClr val="930000"/>
    <a:srgbClr val="AC0000"/>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2" autoAdjust="0"/>
    <p:restoredTop sz="72776" autoAdjust="0"/>
  </p:normalViewPr>
  <p:slideViewPr>
    <p:cSldViewPr>
      <p:cViewPr varScale="1">
        <p:scale>
          <a:sx n="84" d="100"/>
          <a:sy n="84" d="100"/>
        </p:scale>
        <p:origin x="942" y="96"/>
      </p:cViewPr>
      <p:guideLst>
        <p:guide orient="horz" pos="2160"/>
        <p:guide pos="3840"/>
      </p:guideLst>
    </p:cSldViewPr>
  </p:slideViewPr>
  <p:outlineViewPr>
    <p:cViewPr>
      <p:scale>
        <a:sx n="33" d="100"/>
        <a:sy n="33" d="100"/>
      </p:scale>
      <p:origin x="0" y="14166"/>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573283517486825"/>
          <c:y val="2.578124841404722E-2"/>
          <c:w val="0.76841490204864527"/>
          <c:h val="0.91071863246071405"/>
        </c:manualLayout>
      </c:layout>
      <c:bar3DChart>
        <c:barDir val="bar"/>
        <c:grouping val="stacked"/>
        <c:varyColors val="0"/>
        <c:ser>
          <c:idx val="0"/>
          <c:order val="0"/>
          <c:tx>
            <c:strRef>
              <c:f>Sheet1!$B$1</c:f>
              <c:strCache>
                <c:ptCount val="1"/>
                <c:pt idx="0">
                  <c:v>Running apps</c:v>
                </c:pt>
              </c:strCache>
            </c:strRef>
          </c:tx>
          <c:spPr>
            <a:solidFill>
              <a:schemeClr val="accent1"/>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Google IaaS</c:v>
                </c:pt>
                <c:pt idx="2">
                  <c:v>VMware vCloud Air</c:v>
                </c:pt>
                <c:pt idx="3">
                  <c:v>Rackspace Public Cloud</c:v>
                </c:pt>
                <c:pt idx="4">
                  <c:v>Azure PaaS</c:v>
                </c:pt>
                <c:pt idx="5">
                  <c:v>Azure IaaS</c:v>
                </c:pt>
                <c:pt idx="6">
                  <c:v>AWS</c:v>
                </c:pt>
              </c:strCache>
            </c:strRef>
          </c:cat>
          <c:val>
            <c:numRef>
              <c:f>Sheet1!$B$2:$B$8</c:f>
              <c:numCache>
                <c:formatCode>General</c:formatCode>
                <c:ptCount val="7"/>
                <c:pt idx="0">
                  <c:v>0.06</c:v>
                </c:pt>
                <c:pt idx="1">
                  <c:v>7.0000000000000007E-2</c:v>
                </c:pt>
                <c:pt idx="2">
                  <c:v>0.1</c:v>
                </c:pt>
                <c:pt idx="3">
                  <c:v>0.1</c:v>
                </c:pt>
                <c:pt idx="4">
                  <c:v>0.15</c:v>
                </c:pt>
                <c:pt idx="5">
                  <c:v>0.19</c:v>
                </c:pt>
                <c:pt idx="6">
                  <c:v>0.5</c:v>
                </c:pt>
              </c:numCache>
            </c:numRef>
          </c:val>
        </c:ser>
        <c:ser>
          <c:idx val="1"/>
          <c:order val="1"/>
          <c:tx>
            <c:strRef>
              <c:f>Sheet1!$C$1</c:f>
              <c:strCache>
                <c:ptCount val="1"/>
                <c:pt idx="0">
                  <c:v>Experimenting</c:v>
                </c:pt>
              </c:strCache>
            </c:strRef>
          </c:tx>
          <c:spPr>
            <a:solidFill>
              <a:schemeClr val="accent2"/>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Google IaaS</c:v>
                </c:pt>
                <c:pt idx="2">
                  <c:v>VMware vCloud Air</c:v>
                </c:pt>
                <c:pt idx="3">
                  <c:v>Rackspace Public Cloud</c:v>
                </c:pt>
                <c:pt idx="4">
                  <c:v>Azure PaaS</c:v>
                </c:pt>
                <c:pt idx="5">
                  <c:v>Azure IaaS</c:v>
                </c:pt>
                <c:pt idx="6">
                  <c:v>AWS</c:v>
                </c:pt>
              </c:strCache>
            </c:strRef>
          </c:cat>
          <c:val>
            <c:numRef>
              <c:f>Sheet1!$C$2:$C$8</c:f>
              <c:numCache>
                <c:formatCode>General</c:formatCode>
                <c:ptCount val="7"/>
                <c:pt idx="0">
                  <c:v>0.11</c:v>
                </c:pt>
                <c:pt idx="1">
                  <c:v>0.13</c:v>
                </c:pt>
                <c:pt idx="2">
                  <c:v>0.14000000000000001</c:v>
                </c:pt>
                <c:pt idx="3">
                  <c:v>0.1</c:v>
                </c:pt>
                <c:pt idx="4">
                  <c:v>0.2</c:v>
                </c:pt>
                <c:pt idx="5">
                  <c:v>0.23</c:v>
                </c:pt>
                <c:pt idx="6">
                  <c:v>0.2</c:v>
                </c:pt>
              </c:numCache>
            </c:numRef>
          </c:val>
        </c:ser>
        <c:ser>
          <c:idx val="2"/>
          <c:order val="2"/>
          <c:tx>
            <c:strRef>
              <c:f>Sheet1!$D$1</c:f>
              <c:strCache>
                <c:ptCount val="1"/>
                <c:pt idx="0">
                  <c:v>Plan to use</c:v>
                </c:pt>
              </c:strCache>
            </c:strRef>
          </c:tx>
          <c:spPr>
            <a:solidFill>
              <a:schemeClr val="accent3"/>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Google IaaS</c:v>
                </c:pt>
                <c:pt idx="2">
                  <c:v>VMware vCloud Air</c:v>
                </c:pt>
                <c:pt idx="3">
                  <c:v>Rackspace Public Cloud</c:v>
                </c:pt>
                <c:pt idx="4">
                  <c:v>Azure PaaS</c:v>
                </c:pt>
                <c:pt idx="5">
                  <c:v>Azure IaaS</c:v>
                </c:pt>
                <c:pt idx="6">
                  <c:v>AWS</c:v>
                </c:pt>
              </c:strCache>
            </c:strRef>
          </c:cat>
          <c:val>
            <c:numRef>
              <c:f>Sheet1!$D$2:$D$8</c:f>
              <c:numCache>
                <c:formatCode>General</c:formatCode>
                <c:ptCount val="7"/>
                <c:pt idx="0">
                  <c:v>0.06</c:v>
                </c:pt>
                <c:pt idx="1">
                  <c:v>0.11</c:v>
                </c:pt>
                <c:pt idx="2">
                  <c:v>0.1</c:v>
                </c:pt>
                <c:pt idx="3">
                  <c:v>7.0000000000000007E-2</c:v>
                </c:pt>
                <c:pt idx="4">
                  <c:v>0.14000000000000001</c:v>
                </c:pt>
                <c:pt idx="5">
                  <c:v>0.13</c:v>
                </c:pt>
                <c:pt idx="6">
                  <c:v>7.0000000000000007E-2</c:v>
                </c:pt>
              </c:numCache>
            </c:numRef>
          </c:val>
        </c:ser>
        <c:dLbls>
          <c:showLegendKey val="0"/>
          <c:showVal val="0"/>
          <c:showCatName val="0"/>
          <c:showSerName val="0"/>
          <c:showPercent val="0"/>
          <c:showBubbleSize val="0"/>
        </c:dLbls>
        <c:gapWidth val="150"/>
        <c:shape val="box"/>
        <c:axId val="-1923831984"/>
        <c:axId val="-1923839600"/>
        <c:axId val="0"/>
      </c:bar3DChart>
      <c:catAx>
        <c:axId val="-1923831984"/>
        <c:scaling>
          <c:orientation val="minMax"/>
        </c:scaling>
        <c:delete val="0"/>
        <c:axPos val="l"/>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923839600"/>
        <c:crosses val="autoZero"/>
        <c:auto val="1"/>
        <c:lblAlgn val="ctr"/>
        <c:lblOffset val="100"/>
        <c:noMultiLvlLbl val="0"/>
      </c:catAx>
      <c:valAx>
        <c:axId val="-1923839600"/>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0"/>
        <c:majorTickMark val="cross"/>
        <c:minorTickMark val="none"/>
        <c:tickLblPos val="nextTo"/>
        <c:spPr>
          <a:noFill/>
          <a:ln>
            <a:solidFill>
              <a:srgbClr val="00B0F0"/>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923831984"/>
        <c:crosses val="autoZero"/>
        <c:crossBetween val="between"/>
      </c:valAx>
      <c:spPr>
        <a:noFill/>
        <a:ln>
          <a:noFill/>
        </a:ln>
        <a:effectLst/>
      </c:spPr>
    </c:plotArea>
    <c:legend>
      <c:legendPos val="r"/>
      <c:layout>
        <c:manualLayout>
          <c:xMode val="edge"/>
          <c:yMode val="edge"/>
          <c:x val="0.78020703659350477"/>
          <c:y val="0.69018450478687832"/>
          <c:w val="0.14899261229734045"/>
          <c:h val="0.16338077242982454"/>
        </c:manualLayout>
      </c:layout>
      <c:overlay val="0"/>
      <c:spPr>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Revenue</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Sheet1!$B$1</c:f>
              <c:strCache>
                <c:ptCount val="1"/>
                <c:pt idx="0">
                  <c:v>AWS</c:v>
                </c:pt>
              </c:strCache>
            </c:strRef>
          </c:tx>
          <c:spPr>
            <a:solidFill>
              <a:schemeClr val="accent1"/>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Sheet1!$B$2</c:f>
              <c:numCache>
                <c:formatCode>General</c:formatCode>
                <c:ptCount val="1"/>
                <c:pt idx="0">
                  <c:v>4</c:v>
                </c:pt>
              </c:numCache>
            </c:numRef>
          </c:val>
        </c:ser>
        <c:ser>
          <c:idx val="1"/>
          <c:order val="1"/>
          <c:tx>
            <c:strRef>
              <c:f>Sheet1!$C$1</c:f>
              <c:strCache>
                <c:ptCount val="1"/>
                <c:pt idx="0">
                  <c:v>Microsoft</c:v>
                </c:pt>
              </c:strCache>
            </c:strRef>
          </c:tx>
          <c:spPr>
            <a:solidFill>
              <a:schemeClr val="accent2"/>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Sheet1!$C$2</c:f>
              <c:numCache>
                <c:formatCode>General</c:formatCode>
                <c:ptCount val="1"/>
                <c:pt idx="0">
                  <c:v>1</c:v>
                </c:pt>
              </c:numCache>
            </c:numRef>
          </c:val>
        </c:ser>
        <c:ser>
          <c:idx val="2"/>
          <c:order val="2"/>
          <c:tx>
            <c:strRef>
              <c:f>Sheet1!$D$1</c:f>
              <c:strCache>
                <c:ptCount val="1"/>
                <c:pt idx="0">
                  <c:v>IBM</c:v>
                </c:pt>
              </c:strCache>
            </c:strRef>
          </c:tx>
          <c:spPr>
            <a:solidFill>
              <a:schemeClr val="accent3"/>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Sheet1!$D$2</c:f>
              <c:numCache>
                <c:formatCode>General</c:formatCode>
                <c:ptCount val="1"/>
                <c:pt idx="0">
                  <c:v>0.8</c:v>
                </c:pt>
              </c:numCache>
            </c:numRef>
          </c:val>
        </c:ser>
        <c:ser>
          <c:idx val="3"/>
          <c:order val="3"/>
          <c:tx>
            <c:strRef>
              <c:f>Sheet1!$E$1</c:f>
              <c:strCache>
                <c:ptCount val="1"/>
                <c:pt idx="0">
                  <c:v>Google</c:v>
                </c:pt>
              </c:strCache>
            </c:strRef>
          </c:tx>
          <c:spPr>
            <a:solidFill>
              <a:schemeClr val="accent4"/>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Sheet1!$E$2</c:f>
              <c:numCache>
                <c:formatCode>General</c:formatCode>
                <c:ptCount val="1"/>
                <c:pt idx="0">
                  <c:v>0.5</c:v>
                </c:pt>
              </c:numCache>
            </c:numRef>
          </c:val>
        </c:ser>
        <c:dLbls>
          <c:showLegendKey val="0"/>
          <c:showVal val="0"/>
          <c:showCatName val="0"/>
          <c:showSerName val="0"/>
          <c:showPercent val="0"/>
          <c:showBubbleSize val="0"/>
        </c:dLbls>
        <c:gapWidth val="219"/>
        <c:overlap val="-27"/>
        <c:axId val="-1923839056"/>
        <c:axId val="-1923837424"/>
      </c:barChart>
      <c:catAx>
        <c:axId val="-1923839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923837424"/>
        <c:crosses val="autoZero"/>
        <c:auto val="1"/>
        <c:lblAlgn val="ctr"/>
        <c:lblOffset val="100"/>
        <c:noMultiLvlLbl val="0"/>
      </c:catAx>
      <c:valAx>
        <c:axId val="-192383742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923839056"/>
        <c:crosses val="autoZero"/>
        <c:crossBetween val="between"/>
        <c:majorUnit val="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Free</a:t>
            </a:r>
            <a:r>
              <a:rPr lang="en-US" baseline="0" dirty="0" smtClean="0"/>
              <a:t> Cash Flow</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Sheet1!$B$1</c:f>
              <c:strCache>
                <c:ptCount val="1"/>
                <c:pt idx="0">
                  <c:v>AWS</c:v>
                </c:pt>
              </c:strCache>
            </c:strRef>
          </c:tx>
          <c:spPr>
            <a:solidFill>
              <a:schemeClr val="accent1"/>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Sheet1!$B$2</c:f>
              <c:numCache>
                <c:formatCode>General</c:formatCode>
                <c:ptCount val="1"/>
                <c:pt idx="0">
                  <c:v>2</c:v>
                </c:pt>
              </c:numCache>
            </c:numRef>
          </c:val>
        </c:ser>
        <c:ser>
          <c:idx val="1"/>
          <c:order val="1"/>
          <c:tx>
            <c:strRef>
              <c:f>Sheet1!$C$1</c:f>
              <c:strCache>
                <c:ptCount val="1"/>
                <c:pt idx="0">
                  <c:v>Microsoft</c:v>
                </c:pt>
              </c:strCache>
            </c:strRef>
          </c:tx>
          <c:spPr>
            <a:solidFill>
              <a:schemeClr val="accent2"/>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Sheet1!$C$2</c:f>
              <c:numCache>
                <c:formatCode>General</c:formatCode>
                <c:ptCount val="1"/>
                <c:pt idx="0">
                  <c:v>27</c:v>
                </c:pt>
              </c:numCache>
            </c:numRef>
          </c:val>
        </c:ser>
        <c:ser>
          <c:idx val="2"/>
          <c:order val="2"/>
          <c:tx>
            <c:strRef>
              <c:f>Sheet1!$D$1</c:f>
              <c:strCache>
                <c:ptCount val="1"/>
                <c:pt idx="0">
                  <c:v>IBM</c:v>
                </c:pt>
              </c:strCache>
            </c:strRef>
          </c:tx>
          <c:spPr>
            <a:solidFill>
              <a:schemeClr val="accent3"/>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Sheet1!$D$2</c:f>
              <c:numCache>
                <c:formatCode>General</c:formatCode>
                <c:ptCount val="1"/>
                <c:pt idx="0">
                  <c:v>8</c:v>
                </c:pt>
              </c:numCache>
            </c:numRef>
          </c:val>
        </c:ser>
        <c:ser>
          <c:idx val="3"/>
          <c:order val="3"/>
          <c:tx>
            <c:strRef>
              <c:f>Sheet1!$E$1</c:f>
              <c:strCache>
                <c:ptCount val="1"/>
                <c:pt idx="0">
                  <c:v>Google</c:v>
                </c:pt>
              </c:strCache>
            </c:strRef>
          </c:tx>
          <c:spPr>
            <a:solidFill>
              <a:schemeClr val="accent4"/>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Sheet1!$E$2</c:f>
              <c:numCache>
                <c:formatCode>General</c:formatCode>
                <c:ptCount val="1"/>
                <c:pt idx="0">
                  <c:v>11</c:v>
                </c:pt>
              </c:numCache>
            </c:numRef>
          </c:val>
        </c:ser>
        <c:dLbls>
          <c:showLegendKey val="0"/>
          <c:showVal val="0"/>
          <c:showCatName val="0"/>
          <c:showSerName val="0"/>
          <c:showPercent val="0"/>
          <c:showBubbleSize val="0"/>
        </c:dLbls>
        <c:gapWidth val="219"/>
        <c:overlap val="-27"/>
        <c:axId val="-1923831440"/>
        <c:axId val="-1923844496"/>
      </c:barChart>
      <c:catAx>
        <c:axId val="-1923831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923844496"/>
        <c:crosses val="autoZero"/>
        <c:auto val="1"/>
        <c:lblAlgn val="ctr"/>
        <c:lblOffset val="100"/>
        <c:noMultiLvlLbl val="0"/>
      </c:catAx>
      <c:valAx>
        <c:axId val="-192384449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9238314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r>
              <a:rPr lang="en-US" sz="2400" strike="noStrike" cap="none" dirty="0" smtClean="0">
                <a:solidFill>
                  <a:schemeClr val="tx1"/>
                </a:solidFill>
              </a:rPr>
              <a:t>Azure Users</a:t>
            </a:r>
            <a:endParaRPr lang="en-US" sz="2400" strike="noStrike" cap="none" dirty="0">
              <a:solidFill>
                <a:schemeClr val="tx1"/>
              </a:solidFill>
            </a:endParaRPr>
          </a:p>
        </c:rich>
      </c:tx>
      <c:layout/>
      <c:overlay val="0"/>
      <c:spPr>
        <a:noFill/>
        <a:ln>
          <a:noFill/>
        </a:ln>
        <a:effectLst/>
      </c:spPr>
      <c:txPr>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endParaRPr lang="ru-RU"/>
        </a:p>
      </c:txPr>
    </c:title>
    <c:autoTitleDeleted val="0"/>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Azure Users</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dPt>
          <c:dLbls>
            <c:dLbl>
              <c:idx val="0"/>
              <c:layout/>
              <c:numFmt formatCode="0%" sourceLinked="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dLbl>
              <c:idx val="1"/>
              <c:layout/>
              <c:numFmt formatCode="0%" sourceLinked="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2"/>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dLbl>
              <c:idx val="2"/>
              <c:layout/>
              <c:numFmt formatCode="0%" sourceLinked="0"/>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3"/>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numFmt formatCode="0%" sourceLinked="0"/>
            <c:spPr>
              <a:solidFill>
                <a:prstClr val="white">
                  <a:alpha val="90000"/>
                </a:prstClr>
              </a:solidFill>
              <a:ln w="12700" cap="flat" cmpd="sng" algn="ctr">
                <a:solidFill>
                  <a:srgbClr val="4F81BD"/>
                </a:solidFill>
                <a:round/>
              </a:ln>
              <a:effectLst>
                <a:outerShdw blurRad="50800" dist="38100" dir="2700000" algn="tl" rotWithShape="0">
                  <a:srgbClr val="4F81BD">
                    <a:lumMod val="75000"/>
                    <a:alpha val="40000"/>
                  </a:srgb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Only IaaS</c:v>
                </c:pt>
                <c:pt idx="1">
                  <c:v>IaaS &amp; PaaS</c:v>
                </c:pt>
                <c:pt idx="2">
                  <c:v>PaaS</c:v>
                </c:pt>
              </c:strCache>
            </c:strRef>
          </c:cat>
          <c:val>
            <c:numRef>
              <c:f>Sheet1!$B$2:$B$4</c:f>
              <c:numCache>
                <c:formatCode>General</c:formatCode>
                <c:ptCount val="3"/>
                <c:pt idx="0">
                  <c:v>0.45</c:v>
                </c:pt>
                <c:pt idx="1">
                  <c:v>0.23</c:v>
                </c:pt>
                <c:pt idx="2">
                  <c:v>0.32</c:v>
                </c:pt>
              </c:numCache>
            </c:numRef>
          </c:val>
        </c:ser>
        <c:dLbls>
          <c:dLblPos val="in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17EE0-9F0F-45D0-850A-B5B8EB2CE859}"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ru-RU"/>
        </a:p>
      </dgm:t>
    </dgm:pt>
    <dgm:pt modelId="{EBF0F4CF-0467-4E98-B8CA-76F41D781906}">
      <dgm:prSet phldrT="[Text]"/>
      <dgm:spPr>
        <a:solidFill>
          <a:srgbClr val="92D050"/>
        </a:solidFill>
        <a:ln>
          <a:solidFill>
            <a:schemeClr val="accent3">
              <a:lumMod val="75000"/>
            </a:schemeClr>
          </a:solidFill>
        </a:ln>
      </dgm:spPr>
      <dgm:t>
        <a:bodyPr/>
        <a:lstStyle/>
        <a:p>
          <a:r>
            <a:rPr lang="en-US" dirty="0" smtClean="0"/>
            <a:t>SaaS</a:t>
          </a:r>
          <a:endParaRPr lang="ru-RU" dirty="0"/>
        </a:p>
      </dgm:t>
    </dgm:pt>
    <dgm:pt modelId="{03A49EE8-52F0-486F-8848-7BBDF1D3ED53}" type="parTrans" cxnId="{78EEAA5D-9F42-4EE8-81C5-C96C385EC954}">
      <dgm:prSet/>
      <dgm:spPr/>
      <dgm:t>
        <a:bodyPr/>
        <a:lstStyle/>
        <a:p>
          <a:endParaRPr lang="ru-RU"/>
        </a:p>
      </dgm:t>
    </dgm:pt>
    <dgm:pt modelId="{FE5FBB68-3B25-42FC-A389-1A2C0D42D20B}" type="sibTrans" cxnId="{78EEAA5D-9F42-4EE8-81C5-C96C385EC954}">
      <dgm:prSet/>
      <dgm:spPr/>
      <dgm:t>
        <a:bodyPr/>
        <a:lstStyle/>
        <a:p>
          <a:endParaRPr lang="ru-RU"/>
        </a:p>
      </dgm:t>
    </dgm:pt>
    <dgm:pt modelId="{4019C2EE-49C8-4195-A89B-7537B9CD75C7}">
      <dgm:prSet phldrT="[Text]" phldr="1"/>
      <dgm:spPr>
        <a:solidFill>
          <a:srgbClr val="00B0F0"/>
        </a:solidFill>
        <a:ln>
          <a:solidFill>
            <a:schemeClr val="tx2">
              <a:lumMod val="60000"/>
              <a:lumOff val="40000"/>
            </a:schemeClr>
          </a:solidFill>
        </a:ln>
      </dgm:spPr>
      <dgm:t>
        <a:bodyPr/>
        <a:lstStyle/>
        <a:p>
          <a:endParaRPr lang="ru-RU"/>
        </a:p>
      </dgm:t>
    </dgm:pt>
    <dgm:pt modelId="{8D551FB1-FF58-4F83-903E-3255390FA4DB}" type="parTrans" cxnId="{ABEC7DD5-B00D-4134-8A26-4FCC99149CA9}">
      <dgm:prSet/>
      <dgm:spPr/>
      <dgm:t>
        <a:bodyPr/>
        <a:lstStyle/>
        <a:p>
          <a:endParaRPr lang="ru-RU"/>
        </a:p>
      </dgm:t>
    </dgm:pt>
    <dgm:pt modelId="{0824EDF2-AAE5-4132-9777-5A09F0A814D8}" type="sibTrans" cxnId="{ABEC7DD5-B00D-4134-8A26-4FCC99149CA9}">
      <dgm:prSet/>
      <dgm:spPr/>
      <dgm:t>
        <a:bodyPr/>
        <a:lstStyle/>
        <a:p>
          <a:endParaRPr lang="ru-RU"/>
        </a:p>
      </dgm:t>
    </dgm:pt>
    <dgm:pt modelId="{DB9871E4-98C9-4B1E-8567-1925E1A07472}">
      <dgm:prSet phldrT="[Text]" phldr="1"/>
      <dgm:spPr>
        <a:solidFill>
          <a:srgbClr val="00B0F0"/>
        </a:solidFill>
        <a:ln>
          <a:solidFill>
            <a:schemeClr val="tx2">
              <a:lumMod val="60000"/>
              <a:lumOff val="40000"/>
            </a:schemeClr>
          </a:solidFill>
        </a:ln>
      </dgm:spPr>
      <dgm:t>
        <a:bodyPr/>
        <a:lstStyle/>
        <a:p>
          <a:endParaRPr lang="ru-RU" dirty="0"/>
        </a:p>
      </dgm:t>
    </dgm:pt>
    <dgm:pt modelId="{CD64D8F1-4C5C-40AC-B354-919B111D0B45}" type="parTrans" cxnId="{CE3BB7F9-0DB6-45E7-A5F2-E8E86405B845}">
      <dgm:prSet/>
      <dgm:spPr/>
      <dgm:t>
        <a:bodyPr/>
        <a:lstStyle/>
        <a:p>
          <a:endParaRPr lang="ru-RU"/>
        </a:p>
      </dgm:t>
    </dgm:pt>
    <dgm:pt modelId="{0BA50633-AC16-4C7A-BAC8-ACF96A6E3EA7}" type="sibTrans" cxnId="{CE3BB7F9-0DB6-45E7-A5F2-E8E86405B845}">
      <dgm:prSet/>
      <dgm:spPr/>
      <dgm:t>
        <a:bodyPr/>
        <a:lstStyle/>
        <a:p>
          <a:endParaRPr lang="ru-RU"/>
        </a:p>
      </dgm:t>
    </dgm:pt>
    <dgm:pt modelId="{CC326D99-283D-4BE7-96AC-2CB9524CC1D0}">
      <dgm:prSet phldrT="[Text]" phldr="1"/>
      <dgm:spPr>
        <a:solidFill>
          <a:srgbClr val="00B0F0"/>
        </a:solidFill>
        <a:ln>
          <a:solidFill>
            <a:schemeClr val="tx2">
              <a:lumMod val="60000"/>
              <a:lumOff val="40000"/>
            </a:schemeClr>
          </a:solidFill>
        </a:ln>
      </dgm:spPr>
      <dgm:t>
        <a:bodyPr/>
        <a:lstStyle/>
        <a:p>
          <a:endParaRPr lang="ru-RU"/>
        </a:p>
      </dgm:t>
    </dgm:pt>
    <dgm:pt modelId="{178306AB-98F5-4039-9EA0-E2D6CF09B243}" type="parTrans" cxnId="{A666541C-0A86-48F1-8ECD-501782C69E17}">
      <dgm:prSet/>
      <dgm:spPr/>
      <dgm:t>
        <a:bodyPr/>
        <a:lstStyle/>
        <a:p>
          <a:endParaRPr lang="ru-RU"/>
        </a:p>
      </dgm:t>
    </dgm:pt>
    <dgm:pt modelId="{5F90D1A0-6B01-4BDD-A09F-2F5932AF07E2}" type="sibTrans" cxnId="{A666541C-0A86-48F1-8ECD-501782C69E17}">
      <dgm:prSet/>
      <dgm:spPr/>
      <dgm:t>
        <a:bodyPr/>
        <a:lstStyle/>
        <a:p>
          <a:endParaRPr lang="ru-RU"/>
        </a:p>
      </dgm:t>
    </dgm:pt>
    <dgm:pt modelId="{44C2122C-6BF5-4FD0-B2AA-4CAB687DBF7E}">
      <dgm:prSet phldrT="[Text]" phldr="1"/>
      <dgm:spPr>
        <a:solidFill>
          <a:srgbClr val="00B0F0"/>
        </a:solidFill>
        <a:ln>
          <a:solidFill>
            <a:schemeClr val="tx2">
              <a:lumMod val="60000"/>
              <a:lumOff val="40000"/>
            </a:schemeClr>
          </a:solidFill>
        </a:ln>
      </dgm:spPr>
      <dgm:t>
        <a:bodyPr/>
        <a:lstStyle/>
        <a:p>
          <a:endParaRPr lang="ru-RU"/>
        </a:p>
      </dgm:t>
    </dgm:pt>
    <dgm:pt modelId="{21572320-9837-4012-A7E8-8ACEA02591FF}" type="parTrans" cxnId="{A54F0BAC-8A62-45B7-AA26-A0282EE512C8}">
      <dgm:prSet/>
      <dgm:spPr/>
      <dgm:t>
        <a:bodyPr/>
        <a:lstStyle/>
        <a:p>
          <a:endParaRPr lang="ru-RU"/>
        </a:p>
      </dgm:t>
    </dgm:pt>
    <dgm:pt modelId="{9E1C2A47-86BE-4D07-B4A5-A02A87BF4E76}" type="sibTrans" cxnId="{A54F0BAC-8A62-45B7-AA26-A0282EE512C8}">
      <dgm:prSet/>
      <dgm:spPr/>
      <dgm:t>
        <a:bodyPr/>
        <a:lstStyle/>
        <a:p>
          <a:endParaRPr lang="ru-RU"/>
        </a:p>
      </dgm:t>
    </dgm:pt>
    <dgm:pt modelId="{8064281F-2167-46CA-B3B1-9F3EDC205B7D}">
      <dgm:prSet phldrT="[Text]" phldr="1"/>
      <dgm:spPr>
        <a:solidFill>
          <a:srgbClr val="00B0F0"/>
        </a:solidFill>
        <a:ln>
          <a:solidFill>
            <a:schemeClr val="tx2">
              <a:lumMod val="60000"/>
              <a:lumOff val="40000"/>
            </a:schemeClr>
          </a:solidFill>
        </a:ln>
      </dgm:spPr>
      <dgm:t>
        <a:bodyPr/>
        <a:lstStyle/>
        <a:p>
          <a:endParaRPr lang="ru-RU"/>
        </a:p>
      </dgm:t>
    </dgm:pt>
    <dgm:pt modelId="{D8D2FC05-636E-46EC-BDB2-130CAA7CAD5C}" type="parTrans" cxnId="{09BD88A0-1609-4441-B67F-6D42E6DAF63B}">
      <dgm:prSet/>
      <dgm:spPr/>
      <dgm:t>
        <a:bodyPr/>
        <a:lstStyle/>
        <a:p>
          <a:endParaRPr lang="ru-RU"/>
        </a:p>
      </dgm:t>
    </dgm:pt>
    <dgm:pt modelId="{C2FD1287-7C86-4421-9A50-89DD32C46F05}" type="sibTrans" cxnId="{09BD88A0-1609-4441-B67F-6D42E6DAF63B}">
      <dgm:prSet/>
      <dgm:spPr/>
      <dgm:t>
        <a:bodyPr/>
        <a:lstStyle/>
        <a:p>
          <a:endParaRPr lang="ru-RU"/>
        </a:p>
      </dgm:t>
    </dgm:pt>
    <dgm:pt modelId="{54DE3EBE-D9FB-46C6-A63C-A132F7BB7E5D}" type="pres">
      <dgm:prSet presAssocID="{60617EE0-9F0F-45D0-850A-B5B8EB2CE859}" presName="cycle" presStyleCnt="0">
        <dgm:presLayoutVars>
          <dgm:chMax val="1"/>
          <dgm:dir/>
          <dgm:animLvl val="ctr"/>
          <dgm:resizeHandles val="exact"/>
        </dgm:presLayoutVars>
      </dgm:prSet>
      <dgm:spPr/>
      <dgm:t>
        <a:bodyPr/>
        <a:lstStyle/>
        <a:p>
          <a:endParaRPr lang="ru-RU"/>
        </a:p>
      </dgm:t>
    </dgm:pt>
    <dgm:pt modelId="{506CC8FD-2E26-4AE7-B13D-71BBCE420E2C}" type="pres">
      <dgm:prSet presAssocID="{EBF0F4CF-0467-4E98-B8CA-76F41D781906}" presName="centerShape" presStyleLbl="node0" presStyleIdx="0" presStyleCnt="1"/>
      <dgm:spPr/>
      <dgm:t>
        <a:bodyPr/>
        <a:lstStyle/>
        <a:p>
          <a:endParaRPr lang="ru-RU"/>
        </a:p>
      </dgm:t>
    </dgm:pt>
    <dgm:pt modelId="{BD3E845E-4D7C-4CE3-83BC-20831ED88AEC}" type="pres">
      <dgm:prSet presAssocID="{8D551FB1-FF58-4F83-903E-3255390FA4DB}" presName="Name9" presStyleLbl="parChTrans1D2" presStyleIdx="0" presStyleCnt="5"/>
      <dgm:spPr/>
      <dgm:t>
        <a:bodyPr/>
        <a:lstStyle/>
        <a:p>
          <a:endParaRPr lang="ru-RU"/>
        </a:p>
      </dgm:t>
    </dgm:pt>
    <dgm:pt modelId="{A3328905-D93C-40BA-BB5A-1634C5D9AEAB}" type="pres">
      <dgm:prSet presAssocID="{8D551FB1-FF58-4F83-903E-3255390FA4DB}" presName="connTx" presStyleLbl="parChTrans1D2" presStyleIdx="0" presStyleCnt="5"/>
      <dgm:spPr/>
      <dgm:t>
        <a:bodyPr/>
        <a:lstStyle/>
        <a:p>
          <a:endParaRPr lang="ru-RU"/>
        </a:p>
      </dgm:t>
    </dgm:pt>
    <dgm:pt modelId="{19A07A34-1010-48C6-A801-BD8D5D256EA9}" type="pres">
      <dgm:prSet presAssocID="{4019C2EE-49C8-4195-A89B-7537B9CD75C7}" presName="node" presStyleLbl="node1" presStyleIdx="0" presStyleCnt="5">
        <dgm:presLayoutVars>
          <dgm:bulletEnabled val="1"/>
        </dgm:presLayoutVars>
      </dgm:prSet>
      <dgm:spPr/>
      <dgm:t>
        <a:bodyPr/>
        <a:lstStyle/>
        <a:p>
          <a:endParaRPr lang="ru-RU"/>
        </a:p>
      </dgm:t>
    </dgm:pt>
    <dgm:pt modelId="{A40744F3-8F59-4D61-9DF6-A37D24278559}" type="pres">
      <dgm:prSet presAssocID="{CD64D8F1-4C5C-40AC-B354-919B111D0B45}" presName="Name9" presStyleLbl="parChTrans1D2" presStyleIdx="1" presStyleCnt="5"/>
      <dgm:spPr/>
      <dgm:t>
        <a:bodyPr/>
        <a:lstStyle/>
        <a:p>
          <a:endParaRPr lang="ru-RU"/>
        </a:p>
      </dgm:t>
    </dgm:pt>
    <dgm:pt modelId="{370FD676-5D5A-47D9-BA62-6D03BC83E44F}" type="pres">
      <dgm:prSet presAssocID="{CD64D8F1-4C5C-40AC-B354-919B111D0B45}" presName="connTx" presStyleLbl="parChTrans1D2" presStyleIdx="1" presStyleCnt="5"/>
      <dgm:spPr/>
      <dgm:t>
        <a:bodyPr/>
        <a:lstStyle/>
        <a:p>
          <a:endParaRPr lang="ru-RU"/>
        </a:p>
      </dgm:t>
    </dgm:pt>
    <dgm:pt modelId="{16A90822-693B-4AAA-A690-D1B7BBE713D3}" type="pres">
      <dgm:prSet presAssocID="{DB9871E4-98C9-4B1E-8567-1925E1A07472}" presName="node" presStyleLbl="node1" presStyleIdx="1" presStyleCnt="5">
        <dgm:presLayoutVars>
          <dgm:bulletEnabled val="1"/>
        </dgm:presLayoutVars>
      </dgm:prSet>
      <dgm:spPr/>
      <dgm:t>
        <a:bodyPr/>
        <a:lstStyle/>
        <a:p>
          <a:endParaRPr lang="ru-RU"/>
        </a:p>
      </dgm:t>
    </dgm:pt>
    <dgm:pt modelId="{0B2CB517-7DD7-48E1-8259-4393B3E0C3EC}" type="pres">
      <dgm:prSet presAssocID="{D8D2FC05-636E-46EC-BDB2-130CAA7CAD5C}" presName="Name9" presStyleLbl="parChTrans1D2" presStyleIdx="2" presStyleCnt="5"/>
      <dgm:spPr/>
      <dgm:t>
        <a:bodyPr/>
        <a:lstStyle/>
        <a:p>
          <a:endParaRPr lang="ru-RU"/>
        </a:p>
      </dgm:t>
    </dgm:pt>
    <dgm:pt modelId="{775184BA-8D1C-4E64-B481-B4E5F76BAACD}" type="pres">
      <dgm:prSet presAssocID="{D8D2FC05-636E-46EC-BDB2-130CAA7CAD5C}" presName="connTx" presStyleLbl="parChTrans1D2" presStyleIdx="2" presStyleCnt="5"/>
      <dgm:spPr/>
      <dgm:t>
        <a:bodyPr/>
        <a:lstStyle/>
        <a:p>
          <a:endParaRPr lang="ru-RU"/>
        </a:p>
      </dgm:t>
    </dgm:pt>
    <dgm:pt modelId="{8F6D8065-965B-4A4F-B6F8-BDB592D2B4BF}" type="pres">
      <dgm:prSet presAssocID="{8064281F-2167-46CA-B3B1-9F3EDC205B7D}" presName="node" presStyleLbl="node1" presStyleIdx="2" presStyleCnt="5">
        <dgm:presLayoutVars>
          <dgm:bulletEnabled val="1"/>
        </dgm:presLayoutVars>
      </dgm:prSet>
      <dgm:spPr/>
      <dgm:t>
        <a:bodyPr/>
        <a:lstStyle/>
        <a:p>
          <a:endParaRPr lang="ru-RU"/>
        </a:p>
      </dgm:t>
    </dgm:pt>
    <dgm:pt modelId="{9036BBB6-75F0-4F69-9249-B49C871EAD6A}" type="pres">
      <dgm:prSet presAssocID="{178306AB-98F5-4039-9EA0-E2D6CF09B243}" presName="Name9" presStyleLbl="parChTrans1D2" presStyleIdx="3" presStyleCnt="5"/>
      <dgm:spPr/>
      <dgm:t>
        <a:bodyPr/>
        <a:lstStyle/>
        <a:p>
          <a:endParaRPr lang="ru-RU"/>
        </a:p>
      </dgm:t>
    </dgm:pt>
    <dgm:pt modelId="{F72E8894-E9F1-415C-A832-3C5CA474FD2F}" type="pres">
      <dgm:prSet presAssocID="{178306AB-98F5-4039-9EA0-E2D6CF09B243}" presName="connTx" presStyleLbl="parChTrans1D2" presStyleIdx="3" presStyleCnt="5"/>
      <dgm:spPr/>
      <dgm:t>
        <a:bodyPr/>
        <a:lstStyle/>
        <a:p>
          <a:endParaRPr lang="ru-RU"/>
        </a:p>
      </dgm:t>
    </dgm:pt>
    <dgm:pt modelId="{935A1F96-8C6B-4CB8-B151-B31C97F5597D}" type="pres">
      <dgm:prSet presAssocID="{CC326D99-283D-4BE7-96AC-2CB9524CC1D0}" presName="node" presStyleLbl="node1" presStyleIdx="3" presStyleCnt="5">
        <dgm:presLayoutVars>
          <dgm:bulletEnabled val="1"/>
        </dgm:presLayoutVars>
      </dgm:prSet>
      <dgm:spPr/>
      <dgm:t>
        <a:bodyPr/>
        <a:lstStyle/>
        <a:p>
          <a:endParaRPr lang="ru-RU"/>
        </a:p>
      </dgm:t>
    </dgm:pt>
    <dgm:pt modelId="{4DE8A120-1BCB-4D6E-B1F9-4BDCEC7C5779}" type="pres">
      <dgm:prSet presAssocID="{21572320-9837-4012-A7E8-8ACEA02591FF}" presName="Name9" presStyleLbl="parChTrans1D2" presStyleIdx="4" presStyleCnt="5"/>
      <dgm:spPr/>
      <dgm:t>
        <a:bodyPr/>
        <a:lstStyle/>
        <a:p>
          <a:endParaRPr lang="ru-RU"/>
        </a:p>
      </dgm:t>
    </dgm:pt>
    <dgm:pt modelId="{A42DEBA1-64FE-4080-89F8-35427B1E7F4E}" type="pres">
      <dgm:prSet presAssocID="{21572320-9837-4012-A7E8-8ACEA02591FF}" presName="connTx" presStyleLbl="parChTrans1D2" presStyleIdx="4" presStyleCnt="5"/>
      <dgm:spPr/>
      <dgm:t>
        <a:bodyPr/>
        <a:lstStyle/>
        <a:p>
          <a:endParaRPr lang="ru-RU"/>
        </a:p>
      </dgm:t>
    </dgm:pt>
    <dgm:pt modelId="{95A2D75F-3C3F-4653-A5FC-8BF0D4D6EEFE}" type="pres">
      <dgm:prSet presAssocID="{44C2122C-6BF5-4FD0-B2AA-4CAB687DBF7E}" presName="node" presStyleLbl="node1" presStyleIdx="4" presStyleCnt="5">
        <dgm:presLayoutVars>
          <dgm:bulletEnabled val="1"/>
        </dgm:presLayoutVars>
      </dgm:prSet>
      <dgm:spPr/>
      <dgm:t>
        <a:bodyPr/>
        <a:lstStyle/>
        <a:p>
          <a:endParaRPr lang="ru-RU"/>
        </a:p>
      </dgm:t>
    </dgm:pt>
  </dgm:ptLst>
  <dgm:cxnLst>
    <dgm:cxn modelId="{AF37772B-E00D-4D46-930F-18EA92392B1D}" type="presOf" srcId="{21572320-9837-4012-A7E8-8ACEA02591FF}" destId="{A42DEBA1-64FE-4080-89F8-35427B1E7F4E}" srcOrd="1" destOrd="0" presId="urn:microsoft.com/office/officeart/2005/8/layout/radial1"/>
    <dgm:cxn modelId="{41C6FD14-5607-4AD7-B5BF-439952E0A4DE}" type="presOf" srcId="{178306AB-98F5-4039-9EA0-E2D6CF09B243}" destId="{F72E8894-E9F1-415C-A832-3C5CA474FD2F}" srcOrd="1" destOrd="0" presId="urn:microsoft.com/office/officeart/2005/8/layout/radial1"/>
    <dgm:cxn modelId="{59F2AC5A-D9DA-4473-8011-06EBC003FE92}" type="presOf" srcId="{60617EE0-9F0F-45D0-850A-B5B8EB2CE859}" destId="{54DE3EBE-D9FB-46C6-A63C-A132F7BB7E5D}" srcOrd="0" destOrd="0" presId="urn:microsoft.com/office/officeart/2005/8/layout/radial1"/>
    <dgm:cxn modelId="{78EEAA5D-9F42-4EE8-81C5-C96C385EC954}" srcId="{60617EE0-9F0F-45D0-850A-B5B8EB2CE859}" destId="{EBF0F4CF-0467-4E98-B8CA-76F41D781906}" srcOrd="0" destOrd="0" parTransId="{03A49EE8-52F0-486F-8848-7BBDF1D3ED53}" sibTransId="{FE5FBB68-3B25-42FC-A389-1A2C0D42D20B}"/>
    <dgm:cxn modelId="{E079AF72-22B9-44B5-B98E-C405A5765A10}" type="presOf" srcId="{178306AB-98F5-4039-9EA0-E2D6CF09B243}" destId="{9036BBB6-75F0-4F69-9249-B49C871EAD6A}" srcOrd="0" destOrd="0" presId="urn:microsoft.com/office/officeart/2005/8/layout/radial1"/>
    <dgm:cxn modelId="{A54F0BAC-8A62-45B7-AA26-A0282EE512C8}" srcId="{EBF0F4CF-0467-4E98-B8CA-76F41D781906}" destId="{44C2122C-6BF5-4FD0-B2AA-4CAB687DBF7E}" srcOrd="4" destOrd="0" parTransId="{21572320-9837-4012-A7E8-8ACEA02591FF}" sibTransId="{9E1C2A47-86BE-4D07-B4A5-A02A87BF4E76}"/>
    <dgm:cxn modelId="{D4DE32BB-50A3-462D-A863-F3F8B7C1FD53}" type="presOf" srcId="{CD64D8F1-4C5C-40AC-B354-919B111D0B45}" destId="{A40744F3-8F59-4D61-9DF6-A37D24278559}" srcOrd="0" destOrd="0" presId="urn:microsoft.com/office/officeart/2005/8/layout/radial1"/>
    <dgm:cxn modelId="{ABEC7DD5-B00D-4134-8A26-4FCC99149CA9}" srcId="{EBF0F4CF-0467-4E98-B8CA-76F41D781906}" destId="{4019C2EE-49C8-4195-A89B-7537B9CD75C7}" srcOrd="0" destOrd="0" parTransId="{8D551FB1-FF58-4F83-903E-3255390FA4DB}" sibTransId="{0824EDF2-AAE5-4132-9777-5A09F0A814D8}"/>
    <dgm:cxn modelId="{09BD88A0-1609-4441-B67F-6D42E6DAF63B}" srcId="{EBF0F4CF-0467-4E98-B8CA-76F41D781906}" destId="{8064281F-2167-46CA-B3B1-9F3EDC205B7D}" srcOrd="2" destOrd="0" parTransId="{D8D2FC05-636E-46EC-BDB2-130CAA7CAD5C}" sibTransId="{C2FD1287-7C86-4421-9A50-89DD32C46F05}"/>
    <dgm:cxn modelId="{23C9E4F8-4138-4835-BD84-ADB7FD0F2C66}" type="presOf" srcId="{8D551FB1-FF58-4F83-903E-3255390FA4DB}" destId="{BD3E845E-4D7C-4CE3-83BC-20831ED88AEC}" srcOrd="0" destOrd="0" presId="urn:microsoft.com/office/officeart/2005/8/layout/radial1"/>
    <dgm:cxn modelId="{A666541C-0A86-48F1-8ECD-501782C69E17}" srcId="{EBF0F4CF-0467-4E98-B8CA-76F41D781906}" destId="{CC326D99-283D-4BE7-96AC-2CB9524CC1D0}" srcOrd="3" destOrd="0" parTransId="{178306AB-98F5-4039-9EA0-E2D6CF09B243}" sibTransId="{5F90D1A0-6B01-4BDD-A09F-2F5932AF07E2}"/>
    <dgm:cxn modelId="{5B60EF6B-351F-41CE-A0B9-AAA8CEFD8C9A}" type="presOf" srcId="{CC326D99-283D-4BE7-96AC-2CB9524CC1D0}" destId="{935A1F96-8C6B-4CB8-B151-B31C97F5597D}" srcOrd="0" destOrd="0" presId="urn:microsoft.com/office/officeart/2005/8/layout/radial1"/>
    <dgm:cxn modelId="{331D8AC7-87DA-44EB-958B-F49E8AA9D4C7}" type="presOf" srcId="{EBF0F4CF-0467-4E98-B8CA-76F41D781906}" destId="{506CC8FD-2E26-4AE7-B13D-71BBCE420E2C}" srcOrd="0" destOrd="0" presId="urn:microsoft.com/office/officeart/2005/8/layout/radial1"/>
    <dgm:cxn modelId="{38375217-0FD0-4BA1-AB08-0593CCEF7C07}" type="presOf" srcId="{8064281F-2167-46CA-B3B1-9F3EDC205B7D}" destId="{8F6D8065-965B-4A4F-B6F8-BDB592D2B4BF}" srcOrd="0" destOrd="0" presId="urn:microsoft.com/office/officeart/2005/8/layout/radial1"/>
    <dgm:cxn modelId="{31A59F1A-D306-447B-AEAA-2A94E87728DA}" type="presOf" srcId="{CD64D8F1-4C5C-40AC-B354-919B111D0B45}" destId="{370FD676-5D5A-47D9-BA62-6D03BC83E44F}" srcOrd="1" destOrd="0" presId="urn:microsoft.com/office/officeart/2005/8/layout/radial1"/>
    <dgm:cxn modelId="{CE3BB7F9-0DB6-45E7-A5F2-E8E86405B845}" srcId="{EBF0F4CF-0467-4E98-B8CA-76F41D781906}" destId="{DB9871E4-98C9-4B1E-8567-1925E1A07472}" srcOrd="1" destOrd="0" parTransId="{CD64D8F1-4C5C-40AC-B354-919B111D0B45}" sibTransId="{0BA50633-AC16-4C7A-BAC8-ACF96A6E3EA7}"/>
    <dgm:cxn modelId="{AAF98052-D52D-4D35-A3B5-3F8F7E7AC261}" type="presOf" srcId="{21572320-9837-4012-A7E8-8ACEA02591FF}" destId="{4DE8A120-1BCB-4D6E-B1F9-4BDCEC7C5779}" srcOrd="0" destOrd="0" presId="urn:microsoft.com/office/officeart/2005/8/layout/radial1"/>
    <dgm:cxn modelId="{A97B3EBD-960E-4D32-848D-8CD754D6E1D4}" type="presOf" srcId="{D8D2FC05-636E-46EC-BDB2-130CAA7CAD5C}" destId="{775184BA-8D1C-4E64-B481-B4E5F76BAACD}" srcOrd="1" destOrd="0" presId="urn:microsoft.com/office/officeart/2005/8/layout/radial1"/>
    <dgm:cxn modelId="{1B5C6882-6E05-4CAF-88F7-F4AAD5BA8700}" type="presOf" srcId="{DB9871E4-98C9-4B1E-8567-1925E1A07472}" destId="{16A90822-693B-4AAA-A690-D1B7BBE713D3}" srcOrd="0" destOrd="0" presId="urn:microsoft.com/office/officeart/2005/8/layout/radial1"/>
    <dgm:cxn modelId="{B1B70653-1F6C-4184-96B0-1813FD4C6519}" type="presOf" srcId="{4019C2EE-49C8-4195-A89B-7537B9CD75C7}" destId="{19A07A34-1010-48C6-A801-BD8D5D256EA9}" srcOrd="0" destOrd="0" presId="urn:microsoft.com/office/officeart/2005/8/layout/radial1"/>
    <dgm:cxn modelId="{5ED0D6A6-6208-48FF-9B80-53F199C2A4CA}" type="presOf" srcId="{8D551FB1-FF58-4F83-903E-3255390FA4DB}" destId="{A3328905-D93C-40BA-BB5A-1634C5D9AEAB}" srcOrd="1" destOrd="0" presId="urn:microsoft.com/office/officeart/2005/8/layout/radial1"/>
    <dgm:cxn modelId="{820868DB-F5BB-4BBF-86C2-F5F61D72DBA3}" type="presOf" srcId="{D8D2FC05-636E-46EC-BDB2-130CAA7CAD5C}" destId="{0B2CB517-7DD7-48E1-8259-4393B3E0C3EC}" srcOrd="0" destOrd="0" presId="urn:microsoft.com/office/officeart/2005/8/layout/radial1"/>
    <dgm:cxn modelId="{B74EA5E5-B926-4035-ACF4-82FC43A3EFAC}" type="presOf" srcId="{44C2122C-6BF5-4FD0-B2AA-4CAB687DBF7E}" destId="{95A2D75F-3C3F-4653-A5FC-8BF0D4D6EEFE}" srcOrd="0" destOrd="0" presId="urn:microsoft.com/office/officeart/2005/8/layout/radial1"/>
    <dgm:cxn modelId="{DB52C682-0AFF-454E-95F3-9708D30D8C62}" type="presParOf" srcId="{54DE3EBE-D9FB-46C6-A63C-A132F7BB7E5D}" destId="{506CC8FD-2E26-4AE7-B13D-71BBCE420E2C}" srcOrd="0" destOrd="0" presId="urn:microsoft.com/office/officeart/2005/8/layout/radial1"/>
    <dgm:cxn modelId="{2BCF18DF-BE08-49DD-A519-197FC545BA80}" type="presParOf" srcId="{54DE3EBE-D9FB-46C6-A63C-A132F7BB7E5D}" destId="{BD3E845E-4D7C-4CE3-83BC-20831ED88AEC}" srcOrd="1" destOrd="0" presId="urn:microsoft.com/office/officeart/2005/8/layout/radial1"/>
    <dgm:cxn modelId="{DA801878-43F8-4FEF-891E-C3380FCC1BDA}" type="presParOf" srcId="{BD3E845E-4D7C-4CE3-83BC-20831ED88AEC}" destId="{A3328905-D93C-40BA-BB5A-1634C5D9AEAB}" srcOrd="0" destOrd="0" presId="urn:microsoft.com/office/officeart/2005/8/layout/radial1"/>
    <dgm:cxn modelId="{2CDBA1EB-83E0-4636-BCEB-33B92F515EF0}" type="presParOf" srcId="{54DE3EBE-D9FB-46C6-A63C-A132F7BB7E5D}" destId="{19A07A34-1010-48C6-A801-BD8D5D256EA9}" srcOrd="2" destOrd="0" presId="urn:microsoft.com/office/officeart/2005/8/layout/radial1"/>
    <dgm:cxn modelId="{5E878215-90DA-48D9-A3CE-DF912C07A2A1}" type="presParOf" srcId="{54DE3EBE-D9FB-46C6-A63C-A132F7BB7E5D}" destId="{A40744F3-8F59-4D61-9DF6-A37D24278559}" srcOrd="3" destOrd="0" presId="urn:microsoft.com/office/officeart/2005/8/layout/radial1"/>
    <dgm:cxn modelId="{7D55ED31-8665-40D3-ABBC-307818CE2063}" type="presParOf" srcId="{A40744F3-8F59-4D61-9DF6-A37D24278559}" destId="{370FD676-5D5A-47D9-BA62-6D03BC83E44F}" srcOrd="0" destOrd="0" presId="urn:microsoft.com/office/officeart/2005/8/layout/radial1"/>
    <dgm:cxn modelId="{3E4708A5-B508-4E2E-9ECE-D6D74361768F}" type="presParOf" srcId="{54DE3EBE-D9FB-46C6-A63C-A132F7BB7E5D}" destId="{16A90822-693B-4AAA-A690-D1B7BBE713D3}" srcOrd="4" destOrd="0" presId="urn:microsoft.com/office/officeart/2005/8/layout/radial1"/>
    <dgm:cxn modelId="{283BFD01-DC4E-4940-8ECE-B32AB99CFACE}" type="presParOf" srcId="{54DE3EBE-D9FB-46C6-A63C-A132F7BB7E5D}" destId="{0B2CB517-7DD7-48E1-8259-4393B3E0C3EC}" srcOrd="5" destOrd="0" presId="urn:microsoft.com/office/officeart/2005/8/layout/radial1"/>
    <dgm:cxn modelId="{7E3968A0-4FBD-4B66-AD59-DA8FC20E8513}" type="presParOf" srcId="{0B2CB517-7DD7-48E1-8259-4393B3E0C3EC}" destId="{775184BA-8D1C-4E64-B481-B4E5F76BAACD}" srcOrd="0" destOrd="0" presId="urn:microsoft.com/office/officeart/2005/8/layout/radial1"/>
    <dgm:cxn modelId="{70A47E8E-0D57-4AC4-8C45-AF8827C8C5FB}" type="presParOf" srcId="{54DE3EBE-D9FB-46C6-A63C-A132F7BB7E5D}" destId="{8F6D8065-965B-4A4F-B6F8-BDB592D2B4BF}" srcOrd="6" destOrd="0" presId="urn:microsoft.com/office/officeart/2005/8/layout/radial1"/>
    <dgm:cxn modelId="{1FD50209-44CF-4945-A61C-F1EC4FDFC7A9}" type="presParOf" srcId="{54DE3EBE-D9FB-46C6-A63C-A132F7BB7E5D}" destId="{9036BBB6-75F0-4F69-9249-B49C871EAD6A}" srcOrd="7" destOrd="0" presId="urn:microsoft.com/office/officeart/2005/8/layout/radial1"/>
    <dgm:cxn modelId="{7D96ABD8-DCD6-4C32-82A1-19AC75D788DA}" type="presParOf" srcId="{9036BBB6-75F0-4F69-9249-B49C871EAD6A}" destId="{F72E8894-E9F1-415C-A832-3C5CA474FD2F}" srcOrd="0" destOrd="0" presId="urn:microsoft.com/office/officeart/2005/8/layout/radial1"/>
    <dgm:cxn modelId="{ADB2B8DC-4C25-4330-AC88-B882EB4E8929}" type="presParOf" srcId="{54DE3EBE-D9FB-46C6-A63C-A132F7BB7E5D}" destId="{935A1F96-8C6B-4CB8-B151-B31C97F5597D}" srcOrd="8" destOrd="0" presId="urn:microsoft.com/office/officeart/2005/8/layout/radial1"/>
    <dgm:cxn modelId="{8B75F02D-1111-4129-8753-74776A8006DD}" type="presParOf" srcId="{54DE3EBE-D9FB-46C6-A63C-A132F7BB7E5D}" destId="{4DE8A120-1BCB-4D6E-B1F9-4BDCEC7C5779}" srcOrd="9" destOrd="0" presId="urn:microsoft.com/office/officeart/2005/8/layout/radial1"/>
    <dgm:cxn modelId="{CA959A0F-3574-4E7F-921A-968594B4B61E}" type="presParOf" srcId="{4DE8A120-1BCB-4D6E-B1F9-4BDCEC7C5779}" destId="{A42DEBA1-64FE-4080-89F8-35427B1E7F4E}" srcOrd="0" destOrd="0" presId="urn:microsoft.com/office/officeart/2005/8/layout/radial1"/>
    <dgm:cxn modelId="{156BA14D-62F8-489D-85F8-2E710F4E0448}" type="presParOf" srcId="{54DE3EBE-D9FB-46C6-A63C-A132F7BB7E5D}" destId="{95A2D75F-3C3F-4653-A5FC-8BF0D4D6EEFE}" srcOrd="10"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8EB9F8-A3B4-4FA7-9997-4937EB56EAE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ru-RU"/>
        </a:p>
      </dgm:t>
    </dgm:pt>
    <dgm:pt modelId="{E401A207-D970-4540-A7D8-1D2DE637C704}">
      <dgm:prSet phldrT="[Text]"/>
      <dgm:spPr>
        <a:solidFill>
          <a:schemeClr val="bg1">
            <a:lumMod val="95000"/>
          </a:schemeClr>
        </a:solidFill>
        <a:ln>
          <a:solidFill>
            <a:srgbClr val="92D050"/>
          </a:solidFill>
        </a:ln>
      </dgm:spPr>
      <dgm:t>
        <a:bodyPr/>
        <a:lstStyle/>
        <a:p>
          <a:r>
            <a:rPr lang="en-US" dirty="0" err="1" smtClean="0">
              <a:ln>
                <a:noFill/>
              </a:ln>
              <a:solidFill>
                <a:srgbClr val="92D050"/>
              </a:solidFill>
            </a:rPr>
            <a:t>IaaS</a:t>
          </a:r>
          <a:endParaRPr lang="ru-RU" dirty="0">
            <a:ln>
              <a:noFill/>
            </a:ln>
            <a:solidFill>
              <a:srgbClr val="92D050"/>
            </a:solidFill>
          </a:endParaRPr>
        </a:p>
      </dgm:t>
    </dgm:pt>
    <dgm:pt modelId="{663A62C9-9B3D-48E0-A3FC-618886457E72}" type="parTrans" cxnId="{A1C3788A-9CBD-4238-9560-BF12EBE8E844}">
      <dgm:prSet/>
      <dgm:spPr/>
      <dgm:t>
        <a:bodyPr/>
        <a:lstStyle/>
        <a:p>
          <a:endParaRPr lang="ru-RU"/>
        </a:p>
      </dgm:t>
    </dgm:pt>
    <dgm:pt modelId="{6DFC798E-040C-44FF-A79A-A674AC8D6016}" type="sibTrans" cxnId="{A1C3788A-9CBD-4238-9560-BF12EBE8E844}">
      <dgm:prSet/>
      <dgm:spPr/>
      <dgm:t>
        <a:bodyPr/>
        <a:lstStyle/>
        <a:p>
          <a:endParaRPr lang="ru-RU"/>
        </a:p>
      </dgm:t>
    </dgm:pt>
    <dgm:pt modelId="{BC91FB3B-9E6D-4490-8D7F-37F12A92C6D9}">
      <dgm:prSet phldrT="[Text]"/>
      <dgm:spPr>
        <a:solidFill>
          <a:schemeClr val="bg1">
            <a:lumMod val="95000"/>
          </a:schemeClr>
        </a:solidFill>
        <a:ln>
          <a:solidFill>
            <a:srgbClr val="00B0F0"/>
          </a:solidFill>
        </a:ln>
      </dgm:spPr>
      <dgm:t>
        <a:bodyPr lIns="540000"/>
        <a:lstStyle/>
        <a:p>
          <a:r>
            <a:rPr lang="en-US" b="0" i="0" dirty="0" smtClean="0">
              <a:solidFill>
                <a:srgbClr val="00B0F0"/>
              </a:solidFill>
            </a:rPr>
            <a:t>Virtual Machines</a:t>
          </a:r>
          <a:endParaRPr lang="ru-RU" dirty="0">
            <a:solidFill>
              <a:srgbClr val="00B0F0"/>
            </a:solidFill>
          </a:endParaRPr>
        </a:p>
      </dgm:t>
    </dgm:pt>
    <dgm:pt modelId="{F8D72010-AF4F-4609-B96E-382ED1A887D9}" type="parTrans" cxnId="{77898682-AD47-4C39-BED4-382247C57201}">
      <dgm:prSet/>
      <dgm:spPr>
        <a:ln>
          <a:solidFill>
            <a:srgbClr val="00B0F0"/>
          </a:solidFill>
        </a:ln>
      </dgm:spPr>
      <dgm:t>
        <a:bodyPr/>
        <a:lstStyle/>
        <a:p>
          <a:endParaRPr lang="ru-RU"/>
        </a:p>
      </dgm:t>
    </dgm:pt>
    <dgm:pt modelId="{3CC6E0B8-30FE-4DB7-8D41-188B3F12396F}" type="sibTrans" cxnId="{77898682-AD47-4C39-BED4-382247C57201}">
      <dgm:prSet/>
      <dgm:spPr/>
      <dgm:t>
        <a:bodyPr/>
        <a:lstStyle/>
        <a:p>
          <a:endParaRPr lang="ru-RU"/>
        </a:p>
      </dgm:t>
    </dgm:pt>
    <dgm:pt modelId="{E837BDE3-383E-40B2-A6FC-7B4752AEE84C}" type="pres">
      <dgm:prSet presAssocID="{318EB9F8-A3B4-4FA7-9997-4937EB56EAEC}" presName="Name0" presStyleCnt="0">
        <dgm:presLayoutVars>
          <dgm:chMax val="1"/>
          <dgm:chPref val="1"/>
          <dgm:dir/>
          <dgm:animOne val="branch"/>
          <dgm:animLvl val="lvl"/>
        </dgm:presLayoutVars>
      </dgm:prSet>
      <dgm:spPr/>
      <dgm:t>
        <a:bodyPr/>
        <a:lstStyle/>
        <a:p>
          <a:endParaRPr lang="ru-RU"/>
        </a:p>
      </dgm:t>
    </dgm:pt>
    <dgm:pt modelId="{5447C531-E157-4A38-8E15-D58CFDE83DDB}" type="pres">
      <dgm:prSet presAssocID="{E401A207-D970-4540-A7D8-1D2DE637C704}" presName="singleCycle" presStyleCnt="0"/>
      <dgm:spPr/>
    </dgm:pt>
    <dgm:pt modelId="{25056C25-FD7A-454A-BD80-5797A854A1C9}" type="pres">
      <dgm:prSet presAssocID="{E401A207-D970-4540-A7D8-1D2DE637C704}" presName="singleCenter" presStyleLbl="node1" presStyleIdx="0" presStyleCnt="2" custScaleX="67300" custScaleY="71871">
        <dgm:presLayoutVars>
          <dgm:chMax val="7"/>
          <dgm:chPref val="7"/>
        </dgm:presLayoutVars>
      </dgm:prSet>
      <dgm:spPr/>
      <dgm:t>
        <a:bodyPr/>
        <a:lstStyle/>
        <a:p>
          <a:endParaRPr lang="ru-RU"/>
        </a:p>
      </dgm:t>
    </dgm:pt>
    <dgm:pt modelId="{40765CB4-C294-459A-8862-FC5E44F7FB91}" type="pres">
      <dgm:prSet presAssocID="{F8D72010-AF4F-4609-B96E-382ED1A887D9}" presName="Name56" presStyleLbl="parChTrans1D2" presStyleIdx="0" presStyleCnt="1"/>
      <dgm:spPr/>
      <dgm:t>
        <a:bodyPr/>
        <a:lstStyle/>
        <a:p>
          <a:endParaRPr lang="ru-RU"/>
        </a:p>
      </dgm:t>
    </dgm:pt>
    <dgm:pt modelId="{EEF398F6-2EF8-48AB-9AFF-6A7FD5CA2064}" type="pres">
      <dgm:prSet presAssocID="{BC91FB3B-9E6D-4490-8D7F-37F12A92C6D9}" presName="text0" presStyleLbl="node1" presStyleIdx="1" presStyleCnt="2" custScaleX="326918" custScaleY="97633" custRadScaleRad="150256" custRadScaleInc="-331">
        <dgm:presLayoutVars>
          <dgm:bulletEnabled val="1"/>
        </dgm:presLayoutVars>
      </dgm:prSet>
      <dgm:spPr/>
      <dgm:t>
        <a:bodyPr/>
        <a:lstStyle/>
        <a:p>
          <a:endParaRPr lang="ru-RU"/>
        </a:p>
      </dgm:t>
    </dgm:pt>
  </dgm:ptLst>
  <dgm:cxnLst>
    <dgm:cxn modelId="{A1C3788A-9CBD-4238-9560-BF12EBE8E844}" srcId="{318EB9F8-A3B4-4FA7-9997-4937EB56EAEC}" destId="{E401A207-D970-4540-A7D8-1D2DE637C704}" srcOrd="0" destOrd="0" parTransId="{663A62C9-9B3D-48E0-A3FC-618886457E72}" sibTransId="{6DFC798E-040C-44FF-A79A-A674AC8D6016}"/>
    <dgm:cxn modelId="{8B82B00A-C46E-474C-AE4C-74136B391CD8}" type="presOf" srcId="{BC91FB3B-9E6D-4490-8D7F-37F12A92C6D9}" destId="{EEF398F6-2EF8-48AB-9AFF-6A7FD5CA2064}" srcOrd="0" destOrd="0" presId="urn:microsoft.com/office/officeart/2008/layout/RadialCluster"/>
    <dgm:cxn modelId="{E42DE99F-5B53-4D5B-A7E6-421A243F95DE}" type="presOf" srcId="{F8D72010-AF4F-4609-B96E-382ED1A887D9}" destId="{40765CB4-C294-459A-8862-FC5E44F7FB91}" srcOrd="0" destOrd="0" presId="urn:microsoft.com/office/officeart/2008/layout/RadialCluster"/>
    <dgm:cxn modelId="{77898682-AD47-4C39-BED4-382247C57201}" srcId="{E401A207-D970-4540-A7D8-1D2DE637C704}" destId="{BC91FB3B-9E6D-4490-8D7F-37F12A92C6D9}" srcOrd="0" destOrd="0" parTransId="{F8D72010-AF4F-4609-B96E-382ED1A887D9}" sibTransId="{3CC6E0B8-30FE-4DB7-8D41-188B3F12396F}"/>
    <dgm:cxn modelId="{CB6FF63A-823C-419F-8009-D9424132D561}" type="presOf" srcId="{318EB9F8-A3B4-4FA7-9997-4937EB56EAEC}" destId="{E837BDE3-383E-40B2-A6FC-7B4752AEE84C}" srcOrd="0" destOrd="0" presId="urn:microsoft.com/office/officeart/2008/layout/RadialCluster"/>
    <dgm:cxn modelId="{B7ADB2CE-FDF8-4DDC-9D65-2ADC68906671}" type="presOf" srcId="{E401A207-D970-4540-A7D8-1D2DE637C704}" destId="{25056C25-FD7A-454A-BD80-5797A854A1C9}" srcOrd="0" destOrd="0" presId="urn:microsoft.com/office/officeart/2008/layout/RadialCluster"/>
    <dgm:cxn modelId="{5F162F16-1FE0-4470-B76C-581C013CD6CD}" type="presParOf" srcId="{E837BDE3-383E-40B2-A6FC-7B4752AEE84C}" destId="{5447C531-E157-4A38-8E15-D58CFDE83DDB}" srcOrd="0" destOrd="0" presId="urn:microsoft.com/office/officeart/2008/layout/RadialCluster"/>
    <dgm:cxn modelId="{F8B5FAFF-A42D-4748-89A0-4511B4AECF65}" type="presParOf" srcId="{5447C531-E157-4A38-8E15-D58CFDE83DDB}" destId="{25056C25-FD7A-454A-BD80-5797A854A1C9}" srcOrd="0" destOrd="0" presId="urn:microsoft.com/office/officeart/2008/layout/RadialCluster"/>
    <dgm:cxn modelId="{8C3E873C-47C9-4B9E-92E7-6C52C3F0BF20}" type="presParOf" srcId="{5447C531-E157-4A38-8E15-D58CFDE83DDB}" destId="{40765CB4-C294-459A-8862-FC5E44F7FB91}" srcOrd="1" destOrd="0" presId="urn:microsoft.com/office/officeart/2008/layout/RadialCluster"/>
    <dgm:cxn modelId="{63D3F330-4BFB-4B0B-9D9B-FF4BFC56457D}" type="presParOf" srcId="{5447C531-E157-4A38-8E15-D58CFDE83DDB}" destId="{EEF398F6-2EF8-48AB-9AFF-6A7FD5CA2064}" srcOrd="2" destOrd="0" presId="urn:microsoft.com/office/officeart/2008/layout/RadialCluster"/>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8EB9F8-A3B4-4FA7-9997-4937EB56EAE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ru-RU"/>
        </a:p>
      </dgm:t>
    </dgm:pt>
    <dgm:pt modelId="{E401A207-D970-4540-A7D8-1D2DE637C704}">
      <dgm:prSet phldrT="[Text]"/>
      <dgm:spPr>
        <a:solidFill>
          <a:schemeClr val="bg1">
            <a:lumMod val="95000"/>
          </a:schemeClr>
        </a:solidFill>
        <a:ln>
          <a:solidFill>
            <a:srgbClr val="92D050"/>
          </a:solidFill>
        </a:ln>
      </dgm:spPr>
      <dgm:t>
        <a:bodyPr/>
        <a:lstStyle/>
        <a:p>
          <a:r>
            <a:rPr lang="en-US" dirty="0" err="1" smtClean="0">
              <a:ln>
                <a:noFill/>
              </a:ln>
              <a:solidFill>
                <a:srgbClr val="92D050"/>
              </a:solidFill>
            </a:rPr>
            <a:t>PaaS</a:t>
          </a:r>
          <a:endParaRPr lang="ru-RU" dirty="0">
            <a:ln>
              <a:noFill/>
            </a:ln>
            <a:solidFill>
              <a:srgbClr val="92D050"/>
            </a:solidFill>
          </a:endParaRPr>
        </a:p>
      </dgm:t>
    </dgm:pt>
    <dgm:pt modelId="{663A62C9-9B3D-48E0-A3FC-618886457E72}" type="parTrans" cxnId="{A1C3788A-9CBD-4238-9560-BF12EBE8E844}">
      <dgm:prSet/>
      <dgm:spPr/>
      <dgm:t>
        <a:bodyPr/>
        <a:lstStyle/>
        <a:p>
          <a:endParaRPr lang="ru-RU"/>
        </a:p>
      </dgm:t>
    </dgm:pt>
    <dgm:pt modelId="{6DFC798E-040C-44FF-A79A-A674AC8D6016}" type="sibTrans" cxnId="{A1C3788A-9CBD-4238-9560-BF12EBE8E844}">
      <dgm:prSet/>
      <dgm:spPr/>
      <dgm:t>
        <a:bodyPr/>
        <a:lstStyle/>
        <a:p>
          <a:endParaRPr lang="ru-RU"/>
        </a:p>
      </dgm:t>
    </dgm:pt>
    <dgm:pt modelId="{BC91FB3B-9E6D-4490-8D7F-37F12A92C6D9}">
      <dgm:prSet phldrT="[Text]"/>
      <dgm:spPr>
        <a:solidFill>
          <a:schemeClr val="bg1">
            <a:lumMod val="95000"/>
          </a:schemeClr>
        </a:solidFill>
        <a:ln>
          <a:solidFill>
            <a:srgbClr val="00B0F0"/>
          </a:solidFill>
        </a:ln>
      </dgm:spPr>
      <dgm:t>
        <a:bodyPr lIns="540000"/>
        <a:lstStyle/>
        <a:p>
          <a:r>
            <a:rPr lang="en-US" b="0" i="0" dirty="0" smtClean="0">
              <a:solidFill>
                <a:srgbClr val="00B0F0"/>
              </a:solidFill>
            </a:rPr>
            <a:t>Cloud Services</a:t>
          </a:r>
          <a:endParaRPr lang="ru-RU" dirty="0">
            <a:solidFill>
              <a:srgbClr val="00B0F0"/>
            </a:solidFill>
          </a:endParaRPr>
        </a:p>
      </dgm:t>
    </dgm:pt>
    <dgm:pt modelId="{F8D72010-AF4F-4609-B96E-382ED1A887D9}" type="parTrans" cxnId="{77898682-AD47-4C39-BED4-382247C57201}">
      <dgm:prSet/>
      <dgm:spPr>
        <a:ln>
          <a:solidFill>
            <a:srgbClr val="00B0F0"/>
          </a:solidFill>
        </a:ln>
      </dgm:spPr>
      <dgm:t>
        <a:bodyPr/>
        <a:lstStyle/>
        <a:p>
          <a:endParaRPr lang="ru-RU"/>
        </a:p>
      </dgm:t>
    </dgm:pt>
    <dgm:pt modelId="{3CC6E0B8-30FE-4DB7-8D41-188B3F12396F}" type="sibTrans" cxnId="{77898682-AD47-4C39-BED4-382247C57201}">
      <dgm:prSet/>
      <dgm:spPr/>
      <dgm:t>
        <a:bodyPr/>
        <a:lstStyle/>
        <a:p>
          <a:endParaRPr lang="ru-RU"/>
        </a:p>
      </dgm:t>
    </dgm:pt>
    <dgm:pt modelId="{A9FF98FB-0436-4A21-80D5-98984A5D7DEF}">
      <dgm:prSet phldrT="[Text]"/>
      <dgm:spPr>
        <a:solidFill>
          <a:schemeClr val="bg1">
            <a:lumMod val="95000"/>
          </a:schemeClr>
        </a:solidFill>
        <a:ln>
          <a:solidFill>
            <a:srgbClr val="00B0F0"/>
          </a:solidFill>
        </a:ln>
      </dgm:spPr>
      <dgm:t>
        <a:bodyPr lIns="540000"/>
        <a:lstStyle/>
        <a:p>
          <a:r>
            <a:rPr lang="en-US" dirty="0" smtClean="0">
              <a:solidFill>
                <a:srgbClr val="00B0F0"/>
              </a:solidFill>
            </a:rPr>
            <a:t>SQL Azure</a:t>
          </a:r>
          <a:endParaRPr lang="ru-RU" dirty="0">
            <a:solidFill>
              <a:srgbClr val="00B0F0"/>
            </a:solidFill>
          </a:endParaRPr>
        </a:p>
      </dgm:t>
    </dgm:pt>
    <dgm:pt modelId="{05A1D239-F76C-4AA9-8EA9-A08CC38D9BA0}" type="parTrans" cxnId="{279C05B0-2D5E-40CC-9709-C1D072108E82}">
      <dgm:prSet/>
      <dgm:spPr/>
      <dgm:t>
        <a:bodyPr/>
        <a:lstStyle/>
        <a:p>
          <a:endParaRPr lang="ru-RU"/>
        </a:p>
      </dgm:t>
    </dgm:pt>
    <dgm:pt modelId="{5DE94A68-8D64-45D1-BB2E-C9728AF24C55}" type="sibTrans" cxnId="{279C05B0-2D5E-40CC-9709-C1D072108E82}">
      <dgm:prSet/>
      <dgm:spPr/>
      <dgm:t>
        <a:bodyPr/>
        <a:lstStyle/>
        <a:p>
          <a:endParaRPr lang="ru-RU"/>
        </a:p>
      </dgm:t>
    </dgm:pt>
    <dgm:pt modelId="{CF41F630-8275-45B3-9FEF-10BF54F25AE4}">
      <dgm:prSet phldrT="[Text]"/>
      <dgm:spPr>
        <a:solidFill>
          <a:schemeClr val="bg1">
            <a:lumMod val="95000"/>
          </a:schemeClr>
        </a:solidFill>
        <a:ln>
          <a:solidFill>
            <a:srgbClr val="00B0F0"/>
          </a:solidFill>
        </a:ln>
      </dgm:spPr>
      <dgm:t>
        <a:bodyPr lIns="540000"/>
        <a:lstStyle/>
        <a:p>
          <a:r>
            <a:rPr lang="en-US" dirty="0" smtClean="0">
              <a:solidFill>
                <a:srgbClr val="00B0F0"/>
              </a:solidFill>
            </a:rPr>
            <a:t>Storage Tables</a:t>
          </a:r>
          <a:endParaRPr lang="ru-RU" dirty="0">
            <a:solidFill>
              <a:srgbClr val="00B0F0"/>
            </a:solidFill>
          </a:endParaRPr>
        </a:p>
      </dgm:t>
    </dgm:pt>
    <dgm:pt modelId="{5D132AE9-BFD6-4DFD-8F8E-F3F27B48509E}" type="parTrans" cxnId="{CCE361DE-2928-429E-AB70-57B21A35219B}">
      <dgm:prSet/>
      <dgm:spPr/>
      <dgm:t>
        <a:bodyPr/>
        <a:lstStyle/>
        <a:p>
          <a:endParaRPr lang="ru-RU"/>
        </a:p>
      </dgm:t>
    </dgm:pt>
    <dgm:pt modelId="{291DC6B3-14F8-4F12-8666-49622576D9A8}" type="sibTrans" cxnId="{CCE361DE-2928-429E-AB70-57B21A35219B}">
      <dgm:prSet/>
      <dgm:spPr/>
      <dgm:t>
        <a:bodyPr/>
        <a:lstStyle/>
        <a:p>
          <a:endParaRPr lang="ru-RU"/>
        </a:p>
      </dgm:t>
    </dgm:pt>
    <dgm:pt modelId="{0D4F7F9C-13D9-41A2-91CB-B4D407DADAF8}">
      <dgm:prSet phldrT="[Text]"/>
      <dgm:spPr>
        <a:solidFill>
          <a:schemeClr val="bg1">
            <a:lumMod val="95000"/>
          </a:schemeClr>
        </a:solidFill>
        <a:ln>
          <a:solidFill>
            <a:srgbClr val="00B0F0"/>
          </a:solidFill>
        </a:ln>
      </dgm:spPr>
      <dgm:t>
        <a:bodyPr lIns="540000"/>
        <a:lstStyle/>
        <a:p>
          <a:r>
            <a:rPr lang="en-US" smtClean="0">
              <a:solidFill>
                <a:srgbClr val="00B0F0"/>
              </a:solidFill>
            </a:rPr>
            <a:t>Storage Blobs</a:t>
          </a:r>
          <a:endParaRPr lang="ru-RU" dirty="0">
            <a:solidFill>
              <a:srgbClr val="00B0F0"/>
            </a:solidFill>
          </a:endParaRPr>
        </a:p>
      </dgm:t>
    </dgm:pt>
    <dgm:pt modelId="{83B42D9E-3208-40EF-AAE4-CB6E64E6D62B}" type="parTrans" cxnId="{2F9DCFCF-C18A-41E9-8264-E58546E4B16D}">
      <dgm:prSet/>
      <dgm:spPr/>
      <dgm:t>
        <a:bodyPr/>
        <a:lstStyle/>
        <a:p>
          <a:endParaRPr lang="ru-RU"/>
        </a:p>
      </dgm:t>
    </dgm:pt>
    <dgm:pt modelId="{5EEB8A6E-CD40-4753-8AA2-95A630726355}" type="sibTrans" cxnId="{2F9DCFCF-C18A-41E9-8264-E58546E4B16D}">
      <dgm:prSet/>
      <dgm:spPr/>
      <dgm:t>
        <a:bodyPr/>
        <a:lstStyle/>
        <a:p>
          <a:endParaRPr lang="ru-RU"/>
        </a:p>
      </dgm:t>
    </dgm:pt>
    <dgm:pt modelId="{AC60270B-F362-40C4-97D1-E1A84BF4B45A}">
      <dgm:prSet phldrT="[Text]"/>
      <dgm:spPr>
        <a:solidFill>
          <a:schemeClr val="bg1">
            <a:lumMod val="95000"/>
          </a:schemeClr>
        </a:solidFill>
        <a:ln>
          <a:solidFill>
            <a:srgbClr val="00B0F0"/>
          </a:solidFill>
        </a:ln>
      </dgm:spPr>
      <dgm:t>
        <a:bodyPr lIns="540000"/>
        <a:lstStyle/>
        <a:p>
          <a:r>
            <a:rPr lang="en-US" dirty="0" smtClean="0">
              <a:solidFill>
                <a:srgbClr val="00B0F0"/>
              </a:solidFill>
            </a:rPr>
            <a:t>Cache</a:t>
          </a:r>
          <a:endParaRPr lang="ru-RU" dirty="0">
            <a:solidFill>
              <a:srgbClr val="00B0F0"/>
            </a:solidFill>
          </a:endParaRPr>
        </a:p>
      </dgm:t>
    </dgm:pt>
    <dgm:pt modelId="{42DCC650-07B4-461A-A31D-B44E3DB7B2BF}" type="parTrans" cxnId="{F8CDD2DD-0DEB-4509-9E88-676DE16F8762}">
      <dgm:prSet/>
      <dgm:spPr/>
      <dgm:t>
        <a:bodyPr/>
        <a:lstStyle/>
        <a:p>
          <a:endParaRPr lang="ru-RU"/>
        </a:p>
      </dgm:t>
    </dgm:pt>
    <dgm:pt modelId="{095C1DE9-B510-40D6-9D58-5E4856D127C0}" type="sibTrans" cxnId="{F8CDD2DD-0DEB-4509-9E88-676DE16F8762}">
      <dgm:prSet/>
      <dgm:spPr/>
      <dgm:t>
        <a:bodyPr/>
        <a:lstStyle/>
        <a:p>
          <a:endParaRPr lang="ru-RU"/>
        </a:p>
      </dgm:t>
    </dgm:pt>
    <dgm:pt modelId="{D723C67C-B8EF-4E8B-B78C-64AF01B8DE70}">
      <dgm:prSet phldrT="[Text]"/>
      <dgm:spPr>
        <a:solidFill>
          <a:schemeClr val="bg1">
            <a:lumMod val="95000"/>
          </a:schemeClr>
        </a:solidFill>
        <a:ln>
          <a:solidFill>
            <a:srgbClr val="00B0F0"/>
          </a:solidFill>
        </a:ln>
      </dgm:spPr>
      <dgm:t>
        <a:bodyPr lIns="540000"/>
        <a:lstStyle/>
        <a:p>
          <a:r>
            <a:rPr lang="en-US" dirty="0" smtClean="0">
              <a:solidFill>
                <a:srgbClr val="00B0F0"/>
              </a:solidFill>
            </a:rPr>
            <a:t>Traffic Manager</a:t>
          </a:r>
          <a:endParaRPr lang="ru-RU" dirty="0">
            <a:solidFill>
              <a:srgbClr val="00B0F0"/>
            </a:solidFill>
          </a:endParaRPr>
        </a:p>
      </dgm:t>
    </dgm:pt>
    <dgm:pt modelId="{77DD9FCF-F762-4496-9A8D-0297AD5F5C6E}" type="parTrans" cxnId="{A7AC07FA-961F-4A3B-BFB2-41BD6F5A606C}">
      <dgm:prSet/>
      <dgm:spPr/>
      <dgm:t>
        <a:bodyPr/>
        <a:lstStyle/>
        <a:p>
          <a:endParaRPr lang="ru-RU"/>
        </a:p>
      </dgm:t>
    </dgm:pt>
    <dgm:pt modelId="{90FC3906-7AE3-4445-991E-A7C29D6065A8}" type="sibTrans" cxnId="{A7AC07FA-961F-4A3B-BFB2-41BD6F5A606C}">
      <dgm:prSet/>
      <dgm:spPr/>
      <dgm:t>
        <a:bodyPr/>
        <a:lstStyle/>
        <a:p>
          <a:endParaRPr lang="ru-RU"/>
        </a:p>
      </dgm:t>
    </dgm:pt>
    <dgm:pt modelId="{1CA18002-A7AB-4BC8-AE26-63D7D0F48C28}">
      <dgm:prSet phldrT="[Text]"/>
      <dgm:spPr>
        <a:solidFill>
          <a:schemeClr val="bg1">
            <a:lumMod val="95000"/>
          </a:schemeClr>
        </a:solidFill>
        <a:ln>
          <a:solidFill>
            <a:srgbClr val="00B0F0"/>
          </a:solidFill>
        </a:ln>
      </dgm:spPr>
      <dgm:t>
        <a:bodyPr lIns="540000"/>
        <a:lstStyle/>
        <a:p>
          <a:r>
            <a:rPr lang="en-US" dirty="0" smtClean="0">
              <a:solidFill>
                <a:srgbClr val="00B0F0"/>
              </a:solidFill>
            </a:rPr>
            <a:t>Mobile Services</a:t>
          </a:r>
          <a:endParaRPr lang="ru-RU" dirty="0">
            <a:solidFill>
              <a:srgbClr val="00B0F0"/>
            </a:solidFill>
          </a:endParaRPr>
        </a:p>
      </dgm:t>
    </dgm:pt>
    <dgm:pt modelId="{18E082D3-F577-430B-B63B-4243F4D0AC5A}" type="parTrans" cxnId="{A4372AFD-2B5E-45AF-B11D-D616597ECEB9}">
      <dgm:prSet/>
      <dgm:spPr/>
      <dgm:t>
        <a:bodyPr/>
        <a:lstStyle/>
        <a:p>
          <a:endParaRPr lang="ru-RU"/>
        </a:p>
      </dgm:t>
    </dgm:pt>
    <dgm:pt modelId="{FEC48B37-1B20-44C4-AD3A-D6C64A0B8D8A}" type="sibTrans" cxnId="{A4372AFD-2B5E-45AF-B11D-D616597ECEB9}">
      <dgm:prSet/>
      <dgm:spPr/>
      <dgm:t>
        <a:bodyPr/>
        <a:lstStyle/>
        <a:p>
          <a:endParaRPr lang="ru-RU"/>
        </a:p>
      </dgm:t>
    </dgm:pt>
    <dgm:pt modelId="{E837BDE3-383E-40B2-A6FC-7B4752AEE84C}" type="pres">
      <dgm:prSet presAssocID="{318EB9F8-A3B4-4FA7-9997-4937EB56EAEC}" presName="Name0" presStyleCnt="0">
        <dgm:presLayoutVars>
          <dgm:chMax val="1"/>
          <dgm:chPref val="1"/>
          <dgm:dir/>
          <dgm:animOne val="branch"/>
          <dgm:animLvl val="lvl"/>
        </dgm:presLayoutVars>
      </dgm:prSet>
      <dgm:spPr/>
      <dgm:t>
        <a:bodyPr/>
        <a:lstStyle/>
        <a:p>
          <a:endParaRPr lang="ru-RU"/>
        </a:p>
      </dgm:t>
    </dgm:pt>
    <dgm:pt modelId="{5447C531-E157-4A38-8E15-D58CFDE83DDB}" type="pres">
      <dgm:prSet presAssocID="{E401A207-D970-4540-A7D8-1D2DE637C704}" presName="singleCycle" presStyleCnt="0"/>
      <dgm:spPr/>
    </dgm:pt>
    <dgm:pt modelId="{25056C25-FD7A-454A-BD80-5797A854A1C9}" type="pres">
      <dgm:prSet presAssocID="{E401A207-D970-4540-A7D8-1D2DE637C704}" presName="singleCenter" presStyleLbl="node1" presStyleIdx="0" presStyleCnt="8" custScaleX="67300" custScaleY="71871" custLinFactNeighborY="5236">
        <dgm:presLayoutVars>
          <dgm:chMax val="7"/>
          <dgm:chPref val="7"/>
        </dgm:presLayoutVars>
      </dgm:prSet>
      <dgm:spPr/>
      <dgm:t>
        <a:bodyPr/>
        <a:lstStyle/>
        <a:p>
          <a:endParaRPr lang="ru-RU"/>
        </a:p>
      </dgm:t>
    </dgm:pt>
    <dgm:pt modelId="{40765CB4-C294-459A-8862-FC5E44F7FB91}" type="pres">
      <dgm:prSet presAssocID="{F8D72010-AF4F-4609-B96E-382ED1A887D9}" presName="Name56" presStyleLbl="parChTrans1D2" presStyleIdx="0" presStyleCnt="7"/>
      <dgm:spPr/>
      <dgm:t>
        <a:bodyPr/>
        <a:lstStyle/>
        <a:p>
          <a:endParaRPr lang="ru-RU"/>
        </a:p>
      </dgm:t>
    </dgm:pt>
    <dgm:pt modelId="{EEF398F6-2EF8-48AB-9AFF-6A7FD5CA2064}" type="pres">
      <dgm:prSet presAssocID="{BC91FB3B-9E6D-4490-8D7F-37F12A92C6D9}" presName="text0" presStyleLbl="node1" presStyleIdx="1" presStyleCnt="8" custScaleX="326918" custScaleY="97633" custRadScaleRad="124342" custRadScaleInc="162869">
        <dgm:presLayoutVars>
          <dgm:bulletEnabled val="1"/>
        </dgm:presLayoutVars>
      </dgm:prSet>
      <dgm:spPr/>
      <dgm:t>
        <a:bodyPr/>
        <a:lstStyle/>
        <a:p>
          <a:endParaRPr lang="ru-RU"/>
        </a:p>
      </dgm:t>
    </dgm:pt>
    <dgm:pt modelId="{4B76F172-835F-47AA-A859-8A899CEE2510}" type="pres">
      <dgm:prSet presAssocID="{05A1D239-F76C-4AA9-8EA9-A08CC38D9BA0}" presName="Name56" presStyleLbl="parChTrans1D2" presStyleIdx="1" presStyleCnt="7"/>
      <dgm:spPr/>
      <dgm:t>
        <a:bodyPr/>
        <a:lstStyle/>
        <a:p>
          <a:endParaRPr lang="ru-RU"/>
        </a:p>
      </dgm:t>
    </dgm:pt>
    <dgm:pt modelId="{2C989446-76CB-491D-A9E5-90C479CC1EB6}" type="pres">
      <dgm:prSet presAssocID="{A9FF98FB-0436-4A21-80D5-98984A5D7DEF}" presName="text0" presStyleLbl="node1" presStyleIdx="2" presStyleCnt="8" custScaleX="326918" custScaleY="97633" custRadScaleRad="157733" custRadScaleInc="99399">
        <dgm:presLayoutVars>
          <dgm:bulletEnabled val="1"/>
        </dgm:presLayoutVars>
      </dgm:prSet>
      <dgm:spPr/>
      <dgm:t>
        <a:bodyPr/>
        <a:lstStyle/>
        <a:p>
          <a:endParaRPr lang="ru-RU"/>
        </a:p>
      </dgm:t>
    </dgm:pt>
    <dgm:pt modelId="{A1A7F2F7-8724-4320-8D3E-13A495501B45}" type="pres">
      <dgm:prSet presAssocID="{5D132AE9-BFD6-4DFD-8F8E-F3F27B48509E}" presName="Name56" presStyleLbl="parChTrans1D2" presStyleIdx="2" presStyleCnt="7"/>
      <dgm:spPr/>
      <dgm:t>
        <a:bodyPr/>
        <a:lstStyle/>
        <a:p>
          <a:endParaRPr lang="ru-RU"/>
        </a:p>
      </dgm:t>
    </dgm:pt>
    <dgm:pt modelId="{1C652A63-4612-4140-A184-53A0A081C97B}" type="pres">
      <dgm:prSet presAssocID="{CF41F630-8275-45B3-9FEF-10BF54F25AE4}" presName="text0" presStyleLbl="node1" presStyleIdx="3" presStyleCnt="8" custScaleX="326918" custScaleY="97633" custRadScaleRad="155255" custRadScaleInc="-18266">
        <dgm:presLayoutVars>
          <dgm:bulletEnabled val="1"/>
        </dgm:presLayoutVars>
      </dgm:prSet>
      <dgm:spPr/>
      <dgm:t>
        <a:bodyPr/>
        <a:lstStyle/>
        <a:p>
          <a:endParaRPr lang="ru-RU"/>
        </a:p>
      </dgm:t>
    </dgm:pt>
    <dgm:pt modelId="{5727BF42-537E-40D5-B281-429A4AA75037}" type="pres">
      <dgm:prSet presAssocID="{42DCC650-07B4-461A-A31D-B44E3DB7B2BF}" presName="Name56" presStyleLbl="parChTrans1D2" presStyleIdx="3" presStyleCnt="7"/>
      <dgm:spPr/>
      <dgm:t>
        <a:bodyPr/>
        <a:lstStyle/>
        <a:p>
          <a:endParaRPr lang="ru-RU"/>
        </a:p>
      </dgm:t>
    </dgm:pt>
    <dgm:pt modelId="{06CB251D-7874-46F5-B434-DFA2F5371EDF}" type="pres">
      <dgm:prSet presAssocID="{AC60270B-F362-40C4-97D1-E1A84BF4B45A}" presName="text0" presStyleLbl="node1" presStyleIdx="4" presStyleCnt="8" custScaleX="326918" custScaleY="97633" custRadScaleRad="125776" custRadScaleInc="-97346">
        <dgm:presLayoutVars>
          <dgm:bulletEnabled val="1"/>
        </dgm:presLayoutVars>
      </dgm:prSet>
      <dgm:spPr/>
      <dgm:t>
        <a:bodyPr/>
        <a:lstStyle/>
        <a:p>
          <a:endParaRPr lang="ru-RU"/>
        </a:p>
      </dgm:t>
    </dgm:pt>
    <dgm:pt modelId="{C09D1272-4CF0-4360-A709-F658F12539F1}" type="pres">
      <dgm:prSet presAssocID="{18E082D3-F577-430B-B63B-4243F4D0AC5A}" presName="Name56" presStyleLbl="parChTrans1D2" presStyleIdx="4" presStyleCnt="7"/>
      <dgm:spPr/>
      <dgm:t>
        <a:bodyPr/>
        <a:lstStyle/>
        <a:p>
          <a:endParaRPr lang="ru-RU"/>
        </a:p>
      </dgm:t>
    </dgm:pt>
    <dgm:pt modelId="{905EE044-8A93-48F4-B923-0A245442EAF2}" type="pres">
      <dgm:prSet presAssocID="{1CA18002-A7AB-4BC8-AE26-63D7D0F48C28}" presName="text0" presStyleLbl="node1" presStyleIdx="5" presStyleCnt="8" custScaleX="326918" custScaleY="97633" custRadScaleRad="114593" custRadScaleInc="78934">
        <dgm:presLayoutVars>
          <dgm:bulletEnabled val="1"/>
        </dgm:presLayoutVars>
      </dgm:prSet>
      <dgm:spPr/>
      <dgm:t>
        <a:bodyPr/>
        <a:lstStyle/>
        <a:p>
          <a:endParaRPr lang="ru-RU"/>
        </a:p>
      </dgm:t>
    </dgm:pt>
    <dgm:pt modelId="{92DF3097-6005-46D4-90E5-653438AEDECF}" type="pres">
      <dgm:prSet presAssocID="{77DD9FCF-F762-4496-9A8D-0297AD5F5C6E}" presName="Name56" presStyleLbl="parChTrans1D2" presStyleIdx="5" presStyleCnt="7"/>
      <dgm:spPr/>
      <dgm:t>
        <a:bodyPr/>
        <a:lstStyle/>
        <a:p>
          <a:endParaRPr lang="ru-RU"/>
        </a:p>
      </dgm:t>
    </dgm:pt>
    <dgm:pt modelId="{42C5E428-457C-4D2D-B9F7-8D88B989BAC4}" type="pres">
      <dgm:prSet presAssocID="{D723C67C-B8EF-4E8B-B78C-64AF01B8DE70}" presName="text0" presStyleLbl="node1" presStyleIdx="6" presStyleCnt="8" custScaleX="326918" custScaleY="97633" custRadScaleRad="132975" custRadScaleInc="61296">
        <dgm:presLayoutVars>
          <dgm:bulletEnabled val="1"/>
        </dgm:presLayoutVars>
      </dgm:prSet>
      <dgm:spPr/>
      <dgm:t>
        <a:bodyPr/>
        <a:lstStyle/>
        <a:p>
          <a:endParaRPr lang="ru-RU"/>
        </a:p>
      </dgm:t>
    </dgm:pt>
    <dgm:pt modelId="{952B87BD-0B07-49BA-9E5C-A2E5FB19EB83}" type="pres">
      <dgm:prSet presAssocID="{83B42D9E-3208-40EF-AAE4-CB6E64E6D62B}" presName="Name56" presStyleLbl="parChTrans1D2" presStyleIdx="6" presStyleCnt="7"/>
      <dgm:spPr/>
      <dgm:t>
        <a:bodyPr/>
        <a:lstStyle/>
        <a:p>
          <a:endParaRPr lang="ru-RU"/>
        </a:p>
      </dgm:t>
    </dgm:pt>
    <dgm:pt modelId="{A1DBB35B-359C-44C1-948D-F0C4AB873D98}" type="pres">
      <dgm:prSet presAssocID="{0D4F7F9C-13D9-41A2-91CB-B4D407DADAF8}" presName="text0" presStyleLbl="node1" presStyleIdx="7" presStyleCnt="8" custScaleX="326918" custScaleY="97633" custRadScaleRad="136034" custRadScaleInc="16779">
        <dgm:presLayoutVars>
          <dgm:bulletEnabled val="1"/>
        </dgm:presLayoutVars>
      </dgm:prSet>
      <dgm:spPr/>
      <dgm:t>
        <a:bodyPr/>
        <a:lstStyle/>
        <a:p>
          <a:endParaRPr lang="ru-RU"/>
        </a:p>
      </dgm:t>
    </dgm:pt>
  </dgm:ptLst>
  <dgm:cxnLst>
    <dgm:cxn modelId="{2F9DCFCF-C18A-41E9-8264-E58546E4B16D}" srcId="{E401A207-D970-4540-A7D8-1D2DE637C704}" destId="{0D4F7F9C-13D9-41A2-91CB-B4D407DADAF8}" srcOrd="6" destOrd="0" parTransId="{83B42D9E-3208-40EF-AAE4-CB6E64E6D62B}" sibTransId="{5EEB8A6E-CD40-4753-8AA2-95A630726355}"/>
    <dgm:cxn modelId="{279C05B0-2D5E-40CC-9709-C1D072108E82}" srcId="{E401A207-D970-4540-A7D8-1D2DE637C704}" destId="{A9FF98FB-0436-4A21-80D5-98984A5D7DEF}" srcOrd="1" destOrd="0" parTransId="{05A1D239-F76C-4AA9-8EA9-A08CC38D9BA0}" sibTransId="{5DE94A68-8D64-45D1-BB2E-C9728AF24C55}"/>
    <dgm:cxn modelId="{17F4E6E9-DDDC-4561-90AF-16E41CAD3033}" type="presOf" srcId="{F8D72010-AF4F-4609-B96E-382ED1A887D9}" destId="{40765CB4-C294-459A-8862-FC5E44F7FB91}" srcOrd="0" destOrd="0" presId="urn:microsoft.com/office/officeart/2008/layout/RadialCluster"/>
    <dgm:cxn modelId="{6552DC18-931C-4497-AADD-0A6587632EC6}" type="presOf" srcId="{CF41F630-8275-45B3-9FEF-10BF54F25AE4}" destId="{1C652A63-4612-4140-A184-53A0A081C97B}" srcOrd="0" destOrd="0" presId="urn:microsoft.com/office/officeart/2008/layout/RadialCluster"/>
    <dgm:cxn modelId="{4676341D-6B07-4E45-8B63-B6C9B6990978}" type="presOf" srcId="{5D132AE9-BFD6-4DFD-8F8E-F3F27B48509E}" destId="{A1A7F2F7-8724-4320-8D3E-13A495501B45}" srcOrd="0" destOrd="0" presId="urn:microsoft.com/office/officeart/2008/layout/RadialCluster"/>
    <dgm:cxn modelId="{C46356EC-54D5-4F07-8EA4-A09203F080E6}" type="presOf" srcId="{83B42D9E-3208-40EF-AAE4-CB6E64E6D62B}" destId="{952B87BD-0B07-49BA-9E5C-A2E5FB19EB83}" srcOrd="0" destOrd="0" presId="urn:microsoft.com/office/officeart/2008/layout/RadialCluster"/>
    <dgm:cxn modelId="{F8CDD2DD-0DEB-4509-9E88-676DE16F8762}" srcId="{E401A207-D970-4540-A7D8-1D2DE637C704}" destId="{AC60270B-F362-40C4-97D1-E1A84BF4B45A}" srcOrd="3" destOrd="0" parTransId="{42DCC650-07B4-461A-A31D-B44E3DB7B2BF}" sibTransId="{095C1DE9-B510-40D6-9D58-5E4856D127C0}"/>
    <dgm:cxn modelId="{D0EE78BF-2C75-443C-9808-23529C6CC063}" type="presOf" srcId="{AC60270B-F362-40C4-97D1-E1A84BF4B45A}" destId="{06CB251D-7874-46F5-B434-DFA2F5371EDF}" srcOrd="0" destOrd="0" presId="urn:microsoft.com/office/officeart/2008/layout/RadialCluster"/>
    <dgm:cxn modelId="{56E9BCBD-5679-4938-AA1F-2B2A42138BB3}" type="presOf" srcId="{42DCC650-07B4-461A-A31D-B44E3DB7B2BF}" destId="{5727BF42-537E-40D5-B281-429A4AA75037}" srcOrd="0" destOrd="0" presId="urn:microsoft.com/office/officeart/2008/layout/RadialCluster"/>
    <dgm:cxn modelId="{77898682-AD47-4C39-BED4-382247C57201}" srcId="{E401A207-D970-4540-A7D8-1D2DE637C704}" destId="{BC91FB3B-9E6D-4490-8D7F-37F12A92C6D9}" srcOrd="0" destOrd="0" parTransId="{F8D72010-AF4F-4609-B96E-382ED1A887D9}" sibTransId="{3CC6E0B8-30FE-4DB7-8D41-188B3F12396F}"/>
    <dgm:cxn modelId="{249D4A28-054C-4E9B-AA08-FE5A0024A087}" type="presOf" srcId="{E401A207-D970-4540-A7D8-1D2DE637C704}" destId="{25056C25-FD7A-454A-BD80-5797A854A1C9}" srcOrd="0" destOrd="0" presId="urn:microsoft.com/office/officeart/2008/layout/RadialCluster"/>
    <dgm:cxn modelId="{A7AC07FA-961F-4A3B-BFB2-41BD6F5A606C}" srcId="{E401A207-D970-4540-A7D8-1D2DE637C704}" destId="{D723C67C-B8EF-4E8B-B78C-64AF01B8DE70}" srcOrd="5" destOrd="0" parTransId="{77DD9FCF-F762-4496-9A8D-0297AD5F5C6E}" sibTransId="{90FC3906-7AE3-4445-991E-A7C29D6065A8}"/>
    <dgm:cxn modelId="{6C5FBB93-ACF7-4737-AFF2-C0022DE664E0}" type="presOf" srcId="{318EB9F8-A3B4-4FA7-9997-4937EB56EAEC}" destId="{E837BDE3-383E-40B2-A6FC-7B4752AEE84C}" srcOrd="0" destOrd="0" presId="urn:microsoft.com/office/officeart/2008/layout/RadialCluster"/>
    <dgm:cxn modelId="{3B16441A-F6DD-4174-8DCE-AE11B24E8ACC}" type="presOf" srcId="{BC91FB3B-9E6D-4490-8D7F-37F12A92C6D9}" destId="{EEF398F6-2EF8-48AB-9AFF-6A7FD5CA2064}" srcOrd="0" destOrd="0" presId="urn:microsoft.com/office/officeart/2008/layout/RadialCluster"/>
    <dgm:cxn modelId="{A4372AFD-2B5E-45AF-B11D-D616597ECEB9}" srcId="{E401A207-D970-4540-A7D8-1D2DE637C704}" destId="{1CA18002-A7AB-4BC8-AE26-63D7D0F48C28}" srcOrd="4" destOrd="0" parTransId="{18E082D3-F577-430B-B63B-4243F4D0AC5A}" sibTransId="{FEC48B37-1B20-44C4-AD3A-D6C64A0B8D8A}"/>
    <dgm:cxn modelId="{27FF67A6-4DAB-4CE5-97D4-A77BE02348D8}" type="presOf" srcId="{77DD9FCF-F762-4496-9A8D-0297AD5F5C6E}" destId="{92DF3097-6005-46D4-90E5-653438AEDECF}" srcOrd="0" destOrd="0" presId="urn:microsoft.com/office/officeart/2008/layout/RadialCluster"/>
    <dgm:cxn modelId="{0D7E72C5-AB77-4F98-8532-AB9FA68B775A}" type="presOf" srcId="{18E082D3-F577-430B-B63B-4243F4D0AC5A}" destId="{C09D1272-4CF0-4360-A709-F658F12539F1}" srcOrd="0" destOrd="0" presId="urn:microsoft.com/office/officeart/2008/layout/RadialCluster"/>
    <dgm:cxn modelId="{D40C5886-92B7-49A7-B0F9-7CB53E7599A4}" type="presOf" srcId="{05A1D239-F76C-4AA9-8EA9-A08CC38D9BA0}" destId="{4B76F172-835F-47AA-A859-8A899CEE2510}" srcOrd="0" destOrd="0" presId="urn:microsoft.com/office/officeart/2008/layout/RadialCluster"/>
    <dgm:cxn modelId="{575B3600-AE0C-420F-8794-BCB16D1F06E9}" type="presOf" srcId="{A9FF98FB-0436-4A21-80D5-98984A5D7DEF}" destId="{2C989446-76CB-491D-A9E5-90C479CC1EB6}" srcOrd="0" destOrd="0" presId="urn:microsoft.com/office/officeart/2008/layout/RadialCluster"/>
    <dgm:cxn modelId="{25BE697C-FF0A-419D-B6D0-97D1FD6CF3AD}" type="presOf" srcId="{D723C67C-B8EF-4E8B-B78C-64AF01B8DE70}" destId="{42C5E428-457C-4D2D-B9F7-8D88B989BAC4}" srcOrd="0" destOrd="0" presId="urn:microsoft.com/office/officeart/2008/layout/RadialCluster"/>
    <dgm:cxn modelId="{A1C3788A-9CBD-4238-9560-BF12EBE8E844}" srcId="{318EB9F8-A3B4-4FA7-9997-4937EB56EAEC}" destId="{E401A207-D970-4540-A7D8-1D2DE637C704}" srcOrd="0" destOrd="0" parTransId="{663A62C9-9B3D-48E0-A3FC-618886457E72}" sibTransId="{6DFC798E-040C-44FF-A79A-A674AC8D6016}"/>
    <dgm:cxn modelId="{3E39D600-3319-414C-AC04-E60BBD6480B0}" type="presOf" srcId="{1CA18002-A7AB-4BC8-AE26-63D7D0F48C28}" destId="{905EE044-8A93-48F4-B923-0A245442EAF2}" srcOrd="0" destOrd="0" presId="urn:microsoft.com/office/officeart/2008/layout/RadialCluster"/>
    <dgm:cxn modelId="{CCE361DE-2928-429E-AB70-57B21A35219B}" srcId="{E401A207-D970-4540-A7D8-1D2DE637C704}" destId="{CF41F630-8275-45B3-9FEF-10BF54F25AE4}" srcOrd="2" destOrd="0" parTransId="{5D132AE9-BFD6-4DFD-8F8E-F3F27B48509E}" sibTransId="{291DC6B3-14F8-4F12-8666-49622576D9A8}"/>
    <dgm:cxn modelId="{56F9A2B6-4CD9-4FAB-891D-7372F6270179}" type="presOf" srcId="{0D4F7F9C-13D9-41A2-91CB-B4D407DADAF8}" destId="{A1DBB35B-359C-44C1-948D-F0C4AB873D98}" srcOrd="0" destOrd="0" presId="urn:microsoft.com/office/officeart/2008/layout/RadialCluster"/>
    <dgm:cxn modelId="{5B482096-7B1A-4610-B289-1382C4FDA82F}" type="presParOf" srcId="{E837BDE3-383E-40B2-A6FC-7B4752AEE84C}" destId="{5447C531-E157-4A38-8E15-D58CFDE83DDB}" srcOrd="0" destOrd="0" presId="urn:microsoft.com/office/officeart/2008/layout/RadialCluster"/>
    <dgm:cxn modelId="{44A70410-ABF5-4E70-804C-59ECD011A6F3}" type="presParOf" srcId="{5447C531-E157-4A38-8E15-D58CFDE83DDB}" destId="{25056C25-FD7A-454A-BD80-5797A854A1C9}" srcOrd="0" destOrd="0" presId="urn:microsoft.com/office/officeart/2008/layout/RadialCluster"/>
    <dgm:cxn modelId="{FE63D93A-BE6F-4F17-AD8A-9641D53E083E}" type="presParOf" srcId="{5447C531-E157-4A38-8E15-D58CFDE83DDB}" destId="{40765CB4-C294-459A-8862-FC5E44F7FB91}" srcOrd="1" destOrd="0" presId="urn:microsoft.com/office/officeart/2008/layout/RadialCluster"/>
    <dgm:cxn modelId="{9DD7D609-37D9-4A3D-9E40-59BED9CEF5A9}" type="presParOf" srcId="{5447C531-E157-4A38-8E15-D58CFDE83DDB}" destId="{EEF398F6-2EF8-48AB-9AFF-6A7FD5CA2064}" srcOrd="2" destOrd="0" presId="urn:microsoft.com/office/officeart/2008/layout/RadialCluster"/>
    <dgm:cxn modelId="{C72F2A0D-73BE-43F2-A964-7D19129DC183}" type="presParOf" srcId="{5447C531-E157-4A38-8E15-D58CFDE83DDB}" destId="{4B76F172-835F-47AA-A859-8A899CEE2510}" srcOrd="3" destOrd="0" presId="urn:microsoft.com/office/officeart/2008/layout/RadialCluster"/>
    <dgm:cxn modelId="{BEF6F6E8-0115-4942-9264-74F628B8DD77}" type="presParOf" srcId="{5447C531-E157-4A38-8E15-D58CFDE83DDB}" destId="{2C989446-76CB-491D-A9E5-90C479CC1EB6}" srcOrd="4" destOrd="0" presId="urn:microsoft.com/office/officeart/2008/layout/RadialCluster"/>
    <dgm:cxn modelId="{1CE67DC4-8622-48AE-9BB5-761E675EAA97}" type="presParOf" srcId="{5447C531-E157-4A38-8E15-D58CFDE83DDB}" destId="{A1A7F2F7-8724-4320-8D3E-13A495501B45}" srcOrd="5" destOrd="0" presId="urn:microsoft.com/office/officeart/2008/layout/RadialCluster"/>
    <dgm:cxn modelId="{58F28242-F5FB-4D31-A85B-CC80C56F9789}" type="presParOf" srcId="{5447C531-E157-4A38-8E15-D58CFDE83DDB}" destId="{1C652A63-4612-4140-A184-53A0A081C97B}" srcOrd="6" destOrd="0" presId="urn:microsoft.com/office/officeart/2008/layout/RadialCluster"/>
    <dgm:cxn modelId="{D24AD903-6FE9-4698-B659-0F842A428046}" type="presParOf" srcId="{5447C531-E157-4A38-8E15-D58CFDE83DDB}" destId="{5727BF42-537E-40D5-B281-429A4AA75037}" srcOrd="7" destOrd="0" presId="urn:microsoft.com/office/officeart/2008/layout/RadialCluster"/>
    <dgm:cxn modelId="{ADCC4DD6-208A-4034-87A1-91F159BAD844}" type="presParOf" srcId="{5447C531-E157-4A38-8E15-D58CFDE83DDB}" destId="{06CB251D-7874-46F5-B434-DFA2F5371EDF}" srcOrd="8" destOrd="0" presId="urn:microsoft.com/office/officeart/2008/layout/RadialCluster"/>
    <dgm:cxn modelId="{E1B3025A-8C69-48A5-AF5F-88EDAA4B74D4}" type="presParOf" srcId="{5447C531-E157-4A38-8E15-D58CFDE83DDB}" destId="{C09D1272-4CF0-4360-A709-F658F12539F1}" srcOrd="9" destOrd="0" presId="urn:microsoft.com/office/officeart/2008/layout/RadialCluster"/>
    <dgm:cxn modelId="{8EE73591-A5D2-446C-A7C7-07A67E61826D}" type="presParOf" srcId="{5447C531-E157-4A38-8E15-D58CFDE83DDB}" destId="{905EE044-8A93-48F4-B923-0A245442EAF2}" srcOrd="10" destOrd="0" presId="urn:microsoft.com/office/officeart/2008/layout/RadialCluster"/>
    <dgm:cxn modelId="{BDBB900B-67EC-4E1C-BD9B-AC301C8FEEC5}" type="presParOf" srcId="{5447C531-E157-4A38-8E15-D58CFDE83DDB}" destId="{92DF3097-6005-46D4-90E5-653438AEDECF}" srcOrd="11" destOrd="0" presId="urn:microsoft.com/office/officeart/2008/layout/RadialCluster"/>
    <dgm:cxn modelId="{54F533A4-C9F3-48B4-BB0F-4F5E0547EDB5}" type="presParOf" srcId="{5447C531-E157-4A38-8E15-D58CFDE83DDB}" destId="{42C5E428-457C-4D2D-B9F7-8D88B989BAC4}" srcOrd="12" destOrd="0" presId="urn:microsoft.com/office/officeart/2008/layout/RadialCluster"/>
    <dgm:cxn modelId="{A93DE282-77FF-4A74-8C97-1DE8DB849632}" type="presParOf" srcId="{5447C531-E157-4A38-8E15-D58CFDE83DDB}" destId="{952B87BD-0B07-49BA-9E5C-A2E5FB19EB83}" srcOrd="13" destOrd="0" presId="urn:microsoft.com/office/officeart/2008/layout/RadialCluster"/>
    <dgm:cxn modelId="{9E136626-7F04-4D0B-A8E2-92D88BD213ED}" type="presParOf" srcId="{5447C531-E157-4A38-8E15-D58CFDE83DDB}" destId="{A1DBB35B-359C-44C1-948D-F0C4AB873D98}" srcOrd="14" destOrd="0" presId="urn:microsoft.com/office/officeart/2008/layout/RadialCluster"/>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CC8FD-2E26-4AE7-B13D-71BBCE420E2C}">
      <dsp:nvSpPr>
        <dsp:cNvPr id="0" name=""/>
        <dsp:cNvSpPr/>
      </dsp:nvSpPr>
      <dsp:spPr>
        <a:xfrm>
          <a:off x="1724949" y="1204142"/>
          <a:ext cx="915812" cy="915812"/>
        </a:xfrm>
        <a:prstGeom prst="ellipse">
          <a:avLst/>
        </a:prstGeom>
        <a:solidFill>
          <a:srgbClr val="92D050"/>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SaaS</a:t>
          </a:r>
          <a:endParaRPr lang="ru-RU" sz="2000" kern="1200" dirty="0"/>
        </a:p>
      </dsp:txBody>
      <dsp:txXfrm>
        <a:off x="1859067" y="1338260"/>
        <a:ext cx="647576" cy="647576"/>
      </dsp:txXfrm>
    </dsp:sp>
    <dsp:sp modelId="{BD3E845E-4D7C-4CE3-83BC-20831ED88AEC}">
      <dsp:nvSpPr>
        <dsp:cNvPr id="0" name=""/>
        <dsp:cNvSpPr/>
      </dsp:nvSpPr>
      <dsp:spPr>
        <a:xfrm rot="16200000">
          <a:off x="2044493" y="1046901"/>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175937" y="1058862"/>
        <a:ext cx="13836" cy="13836"/>
      </dsp:txXfrm>
    </dsp:sp>
    <dsp:sp modelId="{19A07A34-1010-48C6-A801-BD8D5D256EA9}">
      <dsp:nvSpPr>
        <dsp:cNvPr id="0" name=""/>
        <dsp:cNvSpPr/>
      </dsp:nvSpPr>
      <dsp:spPr>
        <a:xfrm>
          <a:off x="1724949" y="11606"/>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1859067" y="145724"/>
        <a:ext cx="647576" cy="647576"/>
      </dsp:txXfrm>
    </dsp:sp>
    <dsp:sp modelId="{A40744F3-8F59-4D61-9DF6-A37D24278559}">
      <dsp:nvSpPr>
        <dsp:cNvPr id="0" name=""/>
        <dsp:cNvSpPr/>
      </dsp:nvSpPr>
      <dsp:spPr>
        <a:xfrm rot="20520000">
          <a:off x="2611578" y="1458912"/>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743022" y="1470874"/>
        <a:ext cx="13836" cy="13836"/>
      </dsp:txXfrm>
    </dsp:sp>
    <dsp:sp modelId="{16A90822-693B-4AAA-A690-D1B7BBE713D3}">
      <dsp:nvSpPr>
        <dsp:cNvPr id="0" name=""/>
        <dsp:cNvSpPr/>
      </dsp:nvSpPr>
      <dsp:spPr>
        <a:xfrm>
          <a:off x="2859118" y="835628"/>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dirty="0"/>
        </a:p>
      </dsp:txBody>
      <dsp:txXfrm>
        <a:off x="2993236" y="969746"/>
        <a:ext cx="647576" cy="647576"/>
      </dsp:txXfrm>
    </dsp:sp>
    <dsp:sp modelId="{0B2CB517-7DD7-48E1-8259-4393B3E0C3EC}">
      <dsp:nvSpPr>
        <dsp:cNvPr id="0" name=""/>
        <dsp:cNvSpPr/>
      </dsp:nvSpPr>
      <dsp:spPr>
        <a:xfrm rot="3240000">
          <a:off x="2394971" y="2125560"/>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526415" y="2137522"/>
        <a:ext cx="13836" cy="13836"/>
      </dsp:txXfrm>
    </dsp:sp>
    <dsp:sp modelId="{8F6D8065-965B-4A4F-B6F8-BDB592D2B4BF}">
      <dsp:nvSpPr>
        <dsp:cNvPr id="0" name=""/>
        <dsp:cNvSpPr/>
      </dsp:nvSpPr>
      <dsp:spPr>
        <a:xfrm>
          <a:off x="2425904" y="2168924"/>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2560022" y="2303042"/>
        <a:ext cx="647576" cy="647576"/>
      </dsp:txXfrm>
    </dsp:sp>
    <dsp:sp modelId="{9036BBB6-75F0-4F69-9249-B49C871EAD6A}">
      <dsp:nvSpPr>
        <dsp:cNvPr id="0" name=""/>
        <dsp:cNvSpPr/>
      </dsp:nvSpPr>
      <dsp:spPr>
        <a:xfrm rot="7560000">
          <a:off x="1694016" y="2125560"/>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0800000">
        <a:off x="1825459" y="2137522"/>
        <a:ext cx="13836" cy="13836"/>
      </dsp:txXfrm>
    </dsp:sp>
    <dsp:sp modelId="{935A1F96-8C6B-4CB8-B151-B31C97F5597D}">
      <dsp:nvSpPr>
        <dsp:cNvPr id="0" name=""/>
        <dsp:cNvSpPr/>
      </dsp:nvSpPr>
      <dsp:spPr>
        <a:xfrm>
          <a:off x="1023993" y="2168924"/>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1158111" y="2303042"/>
        <a:ext cx="647576" cy="647576"/>
      </dsp:txXfrm>
    </dsp:sp>
    <dsp:sp modelId="{4DE8A120-1BCB-4D6E-B1F9-4BDCEC7C5779}">
      <dsp:nvSpPr>
        <dsp:cNvPr id="0" name=""/>
        <dsp:cNvSpPr/>
      </dsp:nvSpPr>
      <dsp:spPr>
        <a:xfrm rot="11880000">
          <a:off x="1477409" y="1458912"/>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0800000">
        <a:off x="1608852" y="1470874"/>
        <a:ext cx="13836" cy="13836"/>
      </dsp:txXfrm>
    </dsp:sp>
    <dsp:sp modelId="{95A2D75F-3C3F-4653-A5FC-8BF0D4D6EEFE}">
      <dsp:nvSpPr>
        <dsp:cNvPr id="0" name=""/>
        <dsp:cNvSpPr/>
      </dsp:nvSpPr>
      <dsp:spPr>
        <a:xfrm>
          <a:off x="590779" y="835628"/>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724897" y="969746"/>
        <a:ext cx="647576" cy="6475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56C25-FD7A-454A-BD80-5797A854A1C9}">
      <dsp:nvSpPr>
        <dsp:cNvPr id="0" name=""/>
        <dsp:cNvSpPr/>
      </dsp:nvSpPr>
      <dsp:spPr>
        <a:xfrm>
          <a:off x="898173" y="782679"/>
          <a:ext cx="822207" cy="878051"/>
        </a:xfrm>
        <a:prstGeom prst="roundRect">
          <a:avLst/>
        </a:prstGeom>
        <a:solidFill>
          <a:schemeClr val="bg1">
            <a:lumMod val="95000"/>
          </a:schemeClr>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r>
            <a:rPr lang="en-US" sz="2300" kern="1200" dirty="0" err="1" smtClean="0">
              <a:ln>
                <a:noFill/>
              </a:ln>
              <a:solidFill>
                <a:srgbClr val="92D050"/>
              </a:solidFill>
            </a:rPr>
            <a:t>IaaS</a:t>
          </a:r>
          <a:endParaRPr lang="ru-RU" sz="2300" kern="1200" dirty="0">
            <a:ln>
              <a:noFill/>
            </a:ln>
            <a:solidFill>
              <a:srgbClr val="92D050"/>
            </a:solidFill>
          </a:endParaRPr>
        </a:p>
      </dsp:txBody>
      <dsp:txXfrm>
        <a:off x="938310" y="822816"/>
        <a:ext cx="741933" cy="797777"/>
      </dsp:txXfrm>
    </dsp:sp>
    <dsp:sp modelId="{40765CB4-C294-459A-8862-FC5E44F7FB91}">
      <dsp:nvSpPr>
        <dsp:cNvPr id="0" name=""/>
        <dsp:cNvSpPr/>
      </dsp:nvSpPr>
      <dsp:spPr>
        <a:xfrm rot="21564252">
          <a:off x="1720370" y="1215414"/>
          <a:ext cx="387672" cy="0"/>
        </a:xfrm>
        <a:custGeom>
          <a:avLst/>
          <a:gdLst/>
          <a:ahLst/>
          <a:cxnLst/>
          <a:rect l="0" t="0" r="0" b="0"/>
          <a:pathLst>
            <a:path>
              <a:moveTo>
                <a:pt x="0" y="0"/>
              </a:moveTo>
              <a:lnTo>
                <a:pt x="387672" y="0"/>
              </a:lnTo>
            </a:path>
          </a:pathLst>
        </a:custGeom>
        <a:noFill/>
        <a:ln w="25400" cap="flat" cmpd="sng" algn="ctr">
          <a:solidFill>
            <a:srgbClr val="00B0F0"/>
          </a:solidFill>
          <a:prstDash val="solid"/>
        </a:ln>
        <a:effectLst/>
      </dsp:spPr>
      <dsp:style>
        <a:lnRef idx="2">
          <a:scrgbClr r="0" g="0" b="0"/>
        </a:lnRef>
        <a:fillRef idx="0">
          <a:scrgbClr r="0" g="0" b="0"/>
        </a:fillRef>
        <a:effectRef idx="0">
          <a:scrgbClr r="0" g="0" b="0"/>
        </a:effectRef>
        <a:fontRef idx="minor"/>
      </dsp:style>
    </dsp:sp>
    <dsp:sp modelId="{EEF398F6-2EF8-48AB-9AFF-6A7FD5CA2064}">
      <dsp:nvSpPr>
        <dsp:cNvPr id="0" name=""/>
        <dsp:cNvSpPr/>
      </dsp:nvSpPr>
      <dsp:spPr>
        <a:xfrm>
          <a:off x="2108032" y="799901"/>
          <a:ext cx="2675962" cy="799167"/>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55880" rIns="55880" bIns="55880" numCol="1" spcCol="1270" anchor="ctr" anchorCtr="0">
          <a:noAutofit/>
        </a:bodyPr>
        <a:lstStyle/>
        <a:p>
          <a:pPr lvl="0" algn="ctr" defTabSz="977900">
            <a:lnSpc>
              <a:spcPct val="90000"/>
            </a:lnSpc>
            <a:spcBef>
              <a:spcPct val="0"/>
            </a:spcBef>
            <a:spcAft>
              <a:spcPct val="35000"/>
            </a:spcAft>
          </a:pPr>
          <a:r>
            <a:rPr lang="en-US" sz="2200" b="0" i="0" kern="1200" dirty="0" smtClean="0">
              <a:solidFill>
                <a:srgbClr val="00B0F0"/>
              </a:solidFill>
            </a:rPr>
            <a:t>Virtual Machines</a:t>
          </a:r>
          <a:endParaRPr lang="ru-RU" sz="2200" kern="1200" dirty="0">
            <a:solidFill>
              <a:srgbClr val="00B0F0"/>
            </a:solidFill>
          </a:endParaRPr>
        </a:p>
      </dsp:txBody>
      <dsp:txXfrm>
        <a:off x="2147044" y="838913"/>
        <a:ext cx="2597938" cy="7211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56C25-FD7A-454A-BD80-5797A854A1C9}">
      <dsp:nvSpPr>
        <dsp:cNvPr id="0" name=""/>
        <dsp:cNvSpPr/>
      </dsp:nvSpPr>
      <dsp:spPr>
        <a:xfrm>
          <a:off x="2222095" y="1180473"/>
          <a:ext cx="523382" cy="558930"/>
        </a:xfrm>
        <a:prstGeom prst="roundRect">
          <a:avLst/>
        </a:prstGeom>
        <a:solidFill>
          <a:schemeClr val="bg1">
            <a:lumMod val="95000"/>
          </a:schemeClr>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en-US" sz="1300" kern="1200" dirty="0" err="1" smtClean="0">
              <a:ln>
                <a:noFill/>
              </a:ln>
              <a:solidFill>
                <a:srgbClr val="92D050"/>
              </a:solidFill>
            </a:rPr>
            <a:t>PaaS</a:t>
          </a:r>
          <a:endParaRPr lang="ru-RU" sz="1300" kern="1200" dirty="0">
            <a:ln>
              <a:noFill/>
            </a:ln>
            <a:solidFill>
              <a:srgbClr val="92D050"/>
            </a:solidFill>
          </a:endParaRPr>
        </a:p>
      </dsp:txBody>
      <dsp:txXfrm>
        <a:off x="2247644" y="1206022"/>
        <a:ext cx="472284" cy="507832"/>
      </dsp:txXfrm>
    </dsp:sp>
    <dsp:sp modelId="{40765CB4-C294-459A-8862-FC5E44F7FB91}">
      <dsp:nvSpPr>
        <dsp:cNvPr id="0" name=""/>
        <dsp:cNvSpPr/>
      </dsp:nvSpPr>
      <dsp:spPr>
        <a:xfrm rot="18531129">
          <a:off x="2574776" y="900204"/>
          <a:ext cx="719773" cy="0"/>
        </a:xfrm>
        <a:custGeom>
          <a:avLst/>
          <a:gdLst/>
          <a:ahLst/>
          <a:cxnLst/>
          <a:rect l="0" t="0" r="0" b="0"/>
          <a:pathLst>
            <a:path>
              <a:moveTo>
                <a:pt x="0" y="0"/>
              </a:moveTo>
              <a:lnTo>
                <a:pt x="719773" y="0"/>
              </a:lnTo>
            </a:path>
          </a:pathLst>
        </a:custGeom>
        <a:noFill/>
        <a:ln w="25400" cap="flat" cmpd="sng" algn="ctr">
          <a:solidFill>
            <a:srgbClr val="00B0F0"/>
          </a:solidFill>
          <a:prstDash val="solid"/>
        </a:ln>
        <a:effectLst/>
      </dsp:spPr>
      <dsp:style>
        <a:lnRef idx="2">
          <a:scrgbClr r="0" g="0" b="0"/>
        </a:lnRef>
        <a:fillRef idx="0">
          <a:scrgbClr r="0" g="0" b="0"/>
        </a:fillRef>
        <a:effectRef idx="0">
          <a:scrgbClr r="0" g="0" b="0"/>
        </a:effectRef>
        <a:fontRef idx="minor"/>
      </dsp:style>
    </dsp:sp>
    <dsp:sp modelId="{EEF398F6-2EF8-48AB-9AFF-6A7FD5CA2064}">
      <dsp:nvSpPr>
        <dsp:cNvPr id="0" name=""/>
        <dsp:cNvSpPr/>
      </dsp:nvSpPr>
      <dsp:spPr>
        <a:xfrm>
          <a:off x="2513612" y="111220"/>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b="0" i="0" kern="1200" dirty="0" smtClean="0">
              <a:solidFill>
                <a:srgbClr val="00B0F0"/>
              </a:solidFill>
            </a:rPr>
            <a:t>Cloud Services</a:t>
          </a:r>
          <a:endParaRPr lang="ru-RU" sz="1400" kern="1200" dirty="0">
            <a:solidFill>
              <a:srgbClr val="00B0F0"/>
            </a:solidFill>
          </a:endParaRPr>
        </a:p>
      </dsp:txBody>
      <dsp:txXfrm>
        <a:off x="2538445" y="136053"/>
        <a:ext cx="1653739" cy="459050"/>
      </dsp:txXfrm>
    </dsp:sp>
    <dsp:sp modelId="{4B76F172-835F-47AA-A859-8A899CEE2510}">
      <dsp:nvSpPr>
        <dsp:cNvPr id="0" name=""/>
        <dsp:cNvSpPr/>
      </dsp:nvSpPr>
      <dsp:spPr>
        <a:xfrm rot="20600496">
          <a:off x="2734080" y="1303787"/>
          <a:ext cx="543120" cy="0"/>
        </a:xfrm>
        <a:custGeom>
          <a:avLst/>
          <a:gdLst/>
          <a:ahLst/>
          <a:cxnLst/>
          <a:rect l="0" t="0" r="0" b="0"/>
          <a:pathLst>
            <a:path>
              <a:moveTo>
                <a:pt x="0" y="0"/>
              </a:moveTo>
              <a:lnTo>
                <a:pt x="54312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989446-76CB-491D-A9E5-90C479CC1EB6}">
      <dsp:nvSpPr>
        <dsp:cNvPr id="0" name=""/>
        <dsp:cNvSpPr/>
      </dsp:nvSpPr>
      <dsp:spPr>
        <a:xfrm>
          <a:off x="3264163" y="717224"/>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43180" rIns="43180" bIns="43180" numCol="1" spcCol="1270" anchor="ctr" anchorCtr="0">
          <a:noAutofit/>
        </a:bodyPr>
        <a:lstStyle/>
        <a:p>
          <a:pPr lvl="0" algn="ctr" defTabSz="755650">
            <a:lnSpc>
              <a:spcPct val="90000"/>
            </a:lnSpc>
            <a:spcBef>
              <a:spcPct val="0"/>
            </a:spcBef>
            <a:spcAft>
              <a:spcPct val="35000"/>
            </a:spcAft>
          </a:pPr>
          <a:r>
            <a:rPr lang="en-US" sz="1700" kern="1200" dirty="0" smtClean="0">
              <a:solidFill>
                <a:srgbClr val="00B0F0"/>
              </a:solidFill>
            </a:rPr>
            <a:t>SQL Azure</a:t>
          </a:r>
          <a:endParaRPr lang="ru-RU" sz="1700" kern="1200" dirty="0">
            <a:solidFill>
              <a:srgbClr val="00B0F0"/>
            </a:solidFill>
          </a:endParaRPr>
        </a:p>
      </dsp:txBody>
      <dsp:txXfrm>
        <a:off x="3288996" y="742057"/>
        <a:ext cx="1653739" cy="459050"/>
      </dsp:txXfrm>
    </dsp:sp>
    <dsp:sp modelId="{A1A7F2F7-8724-4320-8D3E-13A495501B45}">
      <dsp:nvSpPr>
        <dsp:cNvPr id="0" name=""/>
        <dsp:cNvSpPr/>
      </dsp:nvSpPr>
      <dsp:spPr>
        <a:xfrm rot="258212">
          <a:off x="2744744" y="1499147"/>
          <a:ext cx="520151" cy="0"/>
        </a:xfrm>
        <a:custGeom>
          <a:avLst/>
          <a:gdLst/>
          <a:ahLst/>
          <a:cxnLst/>
          <a:rect l="0" t="0" r="0" b="0"/>
          <a:pathLst>
            <a:path>
              <a:moveTo>
                <a:pt x="0" y="0"/>
              </a:moveTo>
              <a:lnTo>
                <a:pt x="52015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652A63-4612-4140-A184-53A0A081C97B}">
      <dsp:nvSpPr>
        <dsp:cNvPr id="0" name=""/>
        <dsp:cNvSpPr/>
      </dsp:nvSpPr>
      <dsp:spPr>
        <a:xfrm>
          <a:off x="3264162" y="1328398"/>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B0F0"/>
              </a:solidFill>
            </a:rPr>
            <a:t>Storage Tables</a:t>
          </a:r>
          <a:endParaRPr lang="ru-RU" sz="1400" kern="1200" dirty="0">
            <a:solidFill>
              <a:srgbClr val="00B0F0"/>
            </a:solidFill>
          </a:endParaRPr>
        </a:p>
      </dsp:txBody>
      <dsp:txXfrm>
        <a:off x="3288995" y="1353231"/>
        <a:ext cx="1653739" cy="459050"/>
      </dsp:txXfrm>
    </dsp:sp>
    <dsp:sp modelId="{5727BF42-537E-40D5-B281-429A4AA75037}">
      <dsp:nvSpPr>
        <dsp:cNvPr id="0" name=""/>
        <dsp:cNvSpPr/>
      </dsp:nvSpPr>
      <dsp:spPr>
        <a:xfrm rot="2121630">
          <a:off x="2698634" y="1792597"/>
          <a:ext cx="507864" cy="0"/>
        </a:xfrm>
        <a:custGeom>
          <a:avLst/>
          <a:gdLst/>
          <a:ahLst/>
          <a:cxnLst/>
          <a:rect l="0" t="0" r="0" b="0"/>
          <a:pathLst>
            <a:path>
              <a:moveTo>
                <a:pt x="0" y="0"/>
              </a:moveTo>
              <a:lnTo>
                <a:pt x="50786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CB251D-7874-46F5-B434-DFA2F5371EDF}">
      <dsp:nvSpPr>
        <dsp:cNvPr id="0" name=""/>
        <dsp:cNvSpPr/>
      </dsp:nvSpPr>
      <dsp:spPr>
        <a:xfrm>
          <a:off x="2666392" y="1939552"/>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solidFill>
                <a:srgbClr val="00B0F0"/>
              </a:solidFill>
            </a:rPr>
            <a:t>Cache</a:t>
          </a:r>
          <a:endParaRPr lang="ru-RU" sz="2500" kern="1200" dirty="0">
            <a:solidFill>
              <a:srgbClr val="00B0F0"/>
            </a:solidFill>
          </a:endParaRPr>
        </a:p>
      </dsp:txBody>
      <dsp:txXfrm>
        <a:off x="2691225" y="1964385"/>
        <a:ext cx="1653739" cy="459050"/>
      </dsp:txXfrm>
    </dsp:sp>
    <dsp:sp modelId="{C09D1272-4CF0-4360-A709-F658F12539F1}">
      <dsp:nvSpPr>
        <dsp:cNvPr id="0" name=""/>
        <dsp:cNvSpPr/>
      </dsp:nvSpPr>
      <dsp:spPr>
        <a:xfrm rot="8401647">
          <a:off x="1864315" y="1809434"/>
          <a:ext cx="405105" cy="0"/>
        </a:xfrm>
        <a:custGeom>
          <a:avLst/>
          <a:gdLst/>
          <a:ahLst/>
          <a:cxnLst/>
          <a:rect l="0" t="0" r="0" b="0"/>
          <a:pathLst>
            <a:path>
              <a:moveTo>
                <a:pt x="0" y="0"/>
              </a:moveTo>
              <a:lnTo>
                <a:pt x="40510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5EE044-8A93-48F4-B923-0A245442EAF2}">
      <dsp:nvSpPr>
        <dsp:cNvPr id="0" name=""/>
        <dsp:cNvSpPr/>
      </dsp:nvSpPr>
      <dsp:spPr>
        <a:xfrm>
          <a:off x="756510" y="1939558"/>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B0F0"/>
              </a:solidFill>
            </a:rPr>
            <a:t>Mobile Services</a:t>
          </a:r>
          <a:endParaRPr lang="ru-RU" sz="1400" kern="1200" dirty="0">
            <a:solidFill>
              <a:srgbClr val="00B0F0"/>
            </a:solidFill>
          </a:endParaRPr>
        </a:p>
      </dsp:txBody>
      <dsp:txXfrm>
        <a:off x="781343" y="1964391"/>
        <a:ext cx="1653739" cy="459050"/>
      </dsp:txXfrm>
    </dsp:sp>
    <dsp:sp modelId="{92DF3097-6005-46D4-90E5-653438AEDECF}">
      <dsp:nvSpPr>
        <dsp:cNvPr id="0" name=""/>
        <dsp:cNvSpPr/>
      </dsp:nvSpPr>
      <dsp:spPr>
        <a:xfrm rot="11243038">
          <a:off x="1923897" y="1406783"/>
          <a:ext cx="299438" cy="0"/>
        </a:xfrm>
        <a:custGeom>
          <a:avLst/>
          <a:gdLst/>
          <a:ahLst/>
          <a:cxnLst/>
          <a:rect l="0" t="0" r="0" b="0"/>
          <a:pathLst>
            <a:path>
              <a:moveTo>
                <a:pt x="0" y="0"/>
              </a:moveTo>
              <a:lnTo>
                <a:pt x="29943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C5E428-457C-4D2D-B9F7-8D88B989BAC4}">
      <dsp:nvSpPr>
        <dsp:cNvPr id="0" name=""/>
        <dsp:cNvSpPr/>
      </dsp:nvSpPr>
      <dsp:spPr>
        <a:xfrm>
          <a:off x="221733" y="1022809"/>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B0F0"/>
              </a:solidFill>
            </a:rPr>
            <a:t>Traffic Manager</a:t>
          </a:r>
          <a:endParaRPr lang="ru-RU" sz="1400" kern="1200" dirty="0">
            <a:solidFill>
              <a:srgbClr val="00B0F0"/>
            </a:solidFill>
          </a:endParaRPr>
        </a:p>
      </dsp:txBody>
      <dsp:txXfrm>
        <a:off x="246566" y="1047642"/>
        <a:ext cx="1653739" cy="459050"/>
      </dsp:txXfrm>
    </dsp:sp>
    <dsp:sp modelId="{952B87BD-0B07-49BA-9E5C-A2E5FB19EB83}">
      <dsp:nvSpPr>
        <dsp:cNvPr id="0" name=""/>
        <dsp:cNvSpPr/>
      </dsp:nvSpPr>
      <dsp:spPr>
        <a:xfrm rot="13557237">
          <a:off x="1550582" y="904662"/>
          <a:ext cx="792234" cy="0"/>
        </a:xfrm>
        <a:custGeom>
          <a:avLst/>
          <a:gdLst/>
          <a:ahLst/>
          <a:cxnLst/>
          <a:rect l="0" t="0" r="0" b="0"/>
          <a:pathLst>
            <a:path>
              <a:moveTo>
                <a:pt x="0" y="0"/>
              </a:moveTo>
              <a:lnTo>
                <a:pt x="79223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DBB35B-359C-44C1-948D-F0C4AB873D98}">
      <dsp:nvSpPr>
        <dsp:cNvPr id="0" name=""/>
        <dsp:cNvSpPr/>
      </dsp:nvSpPr>
      <dsp:spPr>
        <a:xfrm>
          <a:off x="573575" y="111224"/>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kern="1200" smtClean="0">
              <a:solidFill>
                <a:srgbClr val="00B0F0"/>
              </a:solidFill>
            </a:rPr>
            <a:t>Storage Blobs</a:t>
          </a:r>
          <a:endParaRPr lang="ru-RU" sz="1400" kern="1200" dirty="0">
            <a:solidFill>
              <a:srgbClr val="00B0F0"/>
            </a:solidFill>
          </a:endParaRPr>
        </a:p>
      </dsp:txBody>
      <dsp:txXfrm>
        <a:off x="598408" y="136057"/>
        <a:ext cx="1653739" cy="45905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0.04347</cdr:x>
      <cdr:y>0.77744</cdr:y>
    </cdr:from>
    <cdr:to>
      <cdr:x>0.27534</cdr:x>
      <cdr:y>0.96585</cdr:y>
    </cdr:to>
    <cdr:sp macro="" textlink="">
      <cdr:nvSpPr>
        <cdr:cNvPr id="2" name="TextBox 1"/>
        <cdr:cNvSpPr txBox="1"/>
      </cdr:nvSpPr>
      <cdr:spPr>
        <a:xfrm xmlns:a="http://schemas.openxmlformats.org/drawingml/2006/main">
          <a:off x="432048" y="3773016"/>
          <a:ext cx="2304256"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2200" dirty="0" smtClean="0"/>
            <a:t>68% of Users </a:t>
          </a:r>
        </a:p>
        <a:p xmlns:a="http://schemas.openxmlformats.org/drawingml/2006/main">
          <a:pPr algn="ctr"/>
          <a:r>
            <a:rPr lang="en-US" sz="2200" dirty="0" smtClean="0"/>
            <a:t>run apps in </a:t>
          </a:r>
          <a:r>
            <a:rPr lang="en-US" sz="2200" dirty="0" err="1" smtClean="0"/>
            <a:t>IaaS</a:t>
          </a:r>
          <a:endParaRPr lang="ru-RU" sz="2200" dirty="0"/>
        </a:p>
      </cdr:txBody>
    </cdr:sp>
  </cdr:relSizeAnchor>
  <cdr:relSizeAnchor xmlns:cdr="http://schemas.openxmlformats.org/drawingml/2006/chartDrawing">
    <cdr:from>
      <cdr:x>0.75355</cdr:x>
      <cdr:y>0.79228</cdr:y>
    </cdr:from>
    <cdr:to>
      <cdr:x>0.98541</cdr:x>
      <cdr:y>0.98069</cdr:y>
    </cdr:to>
    <cdr:sp macro="" textlink="">
      <cdr:nvSpPr>
        <cdr:cNvPr id="3" name="TextBox 1"/>
        <cdr:cNvSpPr txBox="1"/>
      </cdr:nvSpPr>
      <cdr:spPr>
        <a:xfrm xmlns:a="http://schemas.openxmlformats.org/drawingml/2006/main">
          <a:off x="7488832" y="3845024"/>
          <a:ext cx="2304256"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200" dirty="0" smtClean="0"/>
            <a:t>55% of Users </a:t>
          </a:r>
        </a:p>
        <a:p xmlns:a="http://schemas.openxmlformats.org/drawingml/2006/main">
          <a:pPr algn="ctr"/>
          <a:r>
            <a:rPr lang="en-US" sz="2200" dirty="0" smtClean="0"/>
            <a:t>run apps in </a:t>
          </a:r>
          <a:r>
            <a:rPr lang="en-US" sz="2200" dirty="0" err="1"/>
            <a:t>P</a:t>
          </a:r>
          <a:r>
            <a:rPr lang="en-US" sz="2200" dirty="0" err="1" smtClean="0"/>
            <a:t>aaS</a:t>
          </a:r>
          <a:endParaRPr lang="ru-RU" sz="22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402240-18E8-4BA6-A53E-7A1792A59EEC}" type="datetimeFigureOut">
              <a:rPr lang="en-US" smtClean="0"/>
              <a:pPr/>
              <a:t>6/14/2015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78249E-5ACD-4E52-A408-9BB999BD2D41}" type="slidenum">
              <a:rPr lang="en-US" smtClean="0"/>
              <a:pPr/>
              <a:t>‹#›</a:t>
            </a:fld>
            <a:endParaRPr lang="en-US"/>
          </a:p>
        </p:txBody>
      </p:sp>
    </p:spTree>
    <p:extLst>
      <p:ext uri="{BB962C8B-B14F-4D97-AF65-F5344CB8AC3E}">
        <p14:creationId xmlns:p14="http://schemas.microsoft.com/office/powerpoint/2010/main" val="523221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sdn.microsoft.com/en-us/library/azure/ee336245.aspx"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go.microsoft.com/fwlink/p/?LinkId=181941" TargetMode="External"/><Relationship Id="rId4" Type="http://schemas.openxmlformats.org/officeDocument/2006/relationships/hyperlink" Target="https://msdn.microsoft.com/en-us/library/azure/dn741336.aspx"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investopedia.com/terms/f/freecashflow.asp#ixzz3crRZ0U2k"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ec.tynt.com/b/rw?id=arwjQmCEqr4l6Cadbi-bnq&amp;u=Investopedia"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a:t>
            </a:r>
            <a:endParaRPr lang="en-US"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a:t>
            </a:fld>
            <a:endParaRPr lang="en-US"/>
          </a:p>
        </p:txBody>
      </p:sp>
    </p:spTree>
    <p:extLst>
      <p:ext uri="{BB962C8B-B14F-4D97-AF65-F5344CB8AC3E}">
        <p14:creationId xmlns:p14="http://schemas.microsoft.com/office/powerpoint/2010/main" val="2604993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Which Windows Azure Cloud Architecture?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a:t>
            </a:r>
          </a:p>
          <a:p>
            <a:r>
              <a:rPr lang="en-US" dirty="0" smtClean="0"/>
              <a:t>http://blogs.msdn.com/b/hanuk/archive/2013/12/03/which-windows-azure-cloud-architecture-paas-or-iaas.aspx</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11</a:t>
            </a:fld>
            <a:endParaRPr lang="en-US"/>
          </a:p>
        </p:txBody>
      </p:sp>
    </p:spTree>
    <p:extLst>
      <p:ext uri="{BB962C8B-B14F-4D97-AF65-F5344CB8AC3E}">
        <p14:creationId xmlns:p14="http://schemas.microsoft.com/office/powerpoint/2010/main" val="4107362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endParaRPr lang="en-US" dirty="0" smtClean="0"/>
          </a:p>
          <a:p>
            <a:r>
              <a:rPr lang="en-US" dirty="0" err="1" smtClean="0"/>
              <a:t>IaaS</a:t>
            </a:r>
            <a:r>
              <a:rPr lang="en-US" dirty="0" smtClean="0"/>
              <a:t>:</a:t>
            </a:r>
            <a:r>
              <a:rPr lang="en-US" baseline="0" dirty="0" smtClean="0"/>
              <a:t> VM</a:t>
            </a:r>
          </a:p>
          <a:p>
            <a:r>
              <a:rPr lang="en-US" baseline="0" dirty="0" err="1" smtClean="0"/>
              <a:t>PaaS</a:t>
            </a:r>
            <a:r>
              <a:rPr lang="en-US" baseline="0" dirty="0" smtClean="0"/>
              <a:t>: </a:t>
            </a:r>
            <a:r>
              <a:rPr lang="en-US" baseline="0" dirty="0" err="1" smtClean="0"/>
              <a:t>CloudServices</a:t>
            </a:r>
            <a:r>
              <a:rPr lang="en-US" baseline="0" dirty="0" smtClean="0"/>
              <a:t>, </a:t>
            </a:r>
            <a:r>
              <a:rPr lang="en-US" baseline="0" dirty="0" err="1" smtClean="0"/>
              <a:t>WebSites</a:t>
            </a:r>
            <a:r>
              <a:rPr lang="en-US" baseline="0" dirty="0" smtClean="0"/>
              <a:t>, SQL Azure</a:t>
            </a:r>
          </a:p>
          <a:p>
            <a:r>
              <a:rPr lang="en-US" baseline="0" dirty="0" smtClean="0"/>
              <a:t>SaaS: </a:t>
            </a:r>
            <a:r>
              <a:rPr lang="en-US" baseline="0" dirty="0" err="1" smtClean="0"/>
              <a:t>WebSites</a:t>
            </a:r>
            <a:r>
              <a:rPr lang="en-US" baseline="0" dirty="0" smtClean="0"/>
              <a:t> (Drupal, </a:t>
            </a:r>
            <a:r>
              <a:rPr lang="en-US" baseline="0" dirty="0" err="1" smtClean="0"/>
              <a:t>Jumla</a:t>
            </a:r>
            <a:r>
              <a:rPr lang="en-US" baseline="0" dirty="0" smtClean="0"/>
              <a:t>), SharePoint, </a:t>
            </a:r>
            <a:endParaRPr lang="en-US" dirty="0" smtClean="0"/>
          </a:p>
          <a:p>
            <a:endParaRPr lang="en-US" dirty="0" smtClean="0"/>
          </a:p>
          <a:p>
            <a:r>
              <a:rPr lang="en-US" dirty="0" smtClean="0"/>
              <a:t>Icons:</a:t>
            </a:r>
          </a:p>
          <a:p>
            <a:r>
              <a:rPr lang="en-US" dirty="0" smtClean="0"/>
              <a:t>https://www.amido.com/azure-icons-for-lucidchart/</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12</a:t>
            </a:fld>
            <a:endParaRPr lang="en-US"/>
          </a:p>
        </p:txBody>
      </p:sp>
    </p:spTree>
    <p:extLst>
      <p:ext uri="{BB962C8B-B14F-4D97-AF65-F5344CB8AC3E}">
        <p14:creationId xmlns:p14="http://schemas.microsoft.com/office/powerpoint/2010/main" val="3449990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https://portal.azure.com</a:t>
            </a:r>
          </a:p>
          <a:p>
            <a:r>
              <a:rPr lang="en-US" dirty="0" smtClean="0"/>
              <a:t>https://manage.windowsazure.com</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14</a:t>
            </a:fld>
            <a:endParaRPr lang="en-US"/>
          </a:p>
        </p:txBody>
      </p:sp>
    </p:spTree>
    <p:extLst>
      <p:ext uri="{BB962C8B-B14F-4D97-AF65-F5344CB8AC3E}">
        <p14:creationId xmlns:p14="http://schemas.microsoft.com/office/powerpoint/2010/main" val="1978079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p>
          <a:p>
            <a:endParaRPr lang="en-US"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16</a:t>
            </a:fld>
            <a:endParaRPr lang="en-US"/>
          </a:p>
        </p:txBody>
      </p:sp>
    </p:spTree>
    <p:extLst>
      <p:ext uri="{BB962C8B-B14F-4D97-AF65-F5344CB8AC3E}">
        <p14:creationId xmlns:p14="http://schemas.microsoft.com/office/powerpoint/2010/main" val="1512217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Downloads:</a:t>
            </a:r>
          </a:p>
          <a:p>
            <a:r>
              <a:rPr lang="en-US" dirty="0" smtClean="0"/>
              <a:t>http://azure.microsoft.com/en-us/downloads/</a:t>
            </a:r>
          </a:p>
          <a:p>
            <a:endParaRPr lang="en-US" b="1" dirty="0" smtClean="0"/>
          </a:p>
          <a:p>
            <a:r>
              <a:rPr lang="en-US" b="1" smtClean="0"/>
              <a:t>Main </a:t>
            </a:r>
            <a:r>
              <a:rPr lang="en-US" b="1" dirty="0" smtClean="0"/>
              <a:t>data</a:t>
            </a:r>
            <a:r>
              <a:rPr lang="en-US" b="1" baseline="0" dirty="0" smtClean="0"/>
              <a:t> from:</a:t>
            </a:r>
          </a:p>
          <a:p>
            <a:r>
              <a:rPr lang="en-US" dirty="0" smtClean="0"/>
              <a:t>https://msdn.microsoft.com/en-us/library/azure/dn479282.aspx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17</a:t>
            </a:fld>
            <a:endParaRPr lang="en-US"/>
          </a:p>
        </p:txBody>
      </p:sp>
    </p:spTree>
    <p:extLst>
      <p:ext uri="{BB962C8B-B14F-4D97-AF65-F5344CB8AC3E}">
        <p14:creationId xmlns:p14="http://schemas.microsoft.com/office/powerpoint/2010/main" val="984398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How could be created</a:t>
            </a:r>
            <a:r>
              <a:rPr lang="en-US" b="1" dirty="0" smtClean="0"/>
              <a:t>?</a:t>
            </a:r>
          </a:p>
        </p:txBody>
      </p:sp>
      <p:sp>
        <p:nvSpPr>
          <p:cNvPr id="4" name="Slide Number Placeholder 3"/>
          <p:cNvSpPr>
            <a:spLocks noGrp="1"/>
          </p:cNvSpPr>
          <p:nvPr>
            <p:ph type="sldNum" sz="quarter" idx="10"/>
          </p:nvPr>
        </p:nvSpPr>
        <p:spPr/>
        <p:txBody>
          <a:bodyPr/>
          <a:lstStyle/>
          <a:p>
            <a:fld id="{4D78249E-5ACD-4E52-A408-9BB999BD2D41}" type="slidenum">
              <a:rPr lang="en-US" smtClean="0"/>
              <a:pPr/>
              <a:t>19</a:t>
            </a:fld>
            <a:endParaRPr lang="en-US"/>
          </a:p>
        </p:txBody>
      </p:sp>
    </p:spTree>
    <p:extLst>
      <p:ext uri="{BB962C8B-B14F-4D97-AF65-F5344CB8AC3E}">
        <p14:creationId xmlns:p14="http://schemas.microsoft.com/office/powerpoint/2010/main" val="25392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p>
          <a:p>
            <a:endParaRPr lang="en-US" dirty="0" smtClean="0"/>
          </a:p>
          <a:p>
            <a:endParaRPr lang="en-US" dirty="0" smtClean="0"/>
          </a:p>
          <a:p>
            <a:r>
              <a:rPr lang="en-US" sz="1200" b="1" i="0" kern="1200" dirty="0" smtClean="0">
                <a:solidFill>
                  <a:schemeClr val="tx1"/>
                </a:solidFill>
                <a:effectLst/>
                <a:latin typeface="+mn-lt"/>
                <a:ea typeface="+mn-ea"/>
                <a:cs typeface="+mn-cs"/>
              </a:rPr>
              <a:t>Clear-</a:t>
            </a:r>
            <a:r>
              <a:rPr lang="en-US" sz="1200" b="1" i="0" kern="1200" dirty="0" err="1" smtClean="0">
                <a:solidFill>
                  <a:schemeClr val="tx1"/>
                </a:solidFill>
                <a:effectLst/>
                <a:latin typeface="+mn-lt"/>
                <a:ea typeface="+mn-ea"/>
                <a:cs typeface="+mn-cs"/>
              </a:rPr>
              <a:t>AzureProfile</a:t>
            </a:r>
            <a:r>
              <a:rPr lang="en-US" sz="1200" b="1" i="0" kern="1200" dirty="0" smtClean="0">
                <a:solidFill>
                  <a:schemeClr val="tx1"/>
                </a:solidFill>
                <a:effectLst/>
                <a:latin typeface="+mn-lt"/>
                <a:ea typeface="+mn-ea"/>
                <a:cs typeface="+mn-cs"/>
              </a:rPr>
              <a:t> before the Add-</a:t>
            </a:r>
            <a:r>
              <a:rPr lang="en-US" sz="1200" b="1" i="0" kern="1200" dirty="0" err="1" smtClean="0">
                <a:solidFill>
                  <a:schemeClr val="tx1"/>
                </a:solidFill>
                <a:effectLst/>
                <a:latin typeface="+mn-lt"/>
                <a:ea typeface="+mn-ea"/>
                <a:cs typeface="+mn-cs"/>
              </a:rPr>
              <a:t>AzureAccount</a:t>
            </a:r>
            <a:endParaRPr lang="en-US" b="1" dirty="0" smtClean="0"/>
          </a:p>
          <a:p>
            <a:r>
              <a:rPr lang="en-US" dirty="0" smtClean="0"/>
              <a:t>http://blogs.msdn.com/b/devfish/archive/2015/02/12/get-azurevm-your-azure-credentials-have-not-been-set-up-or-have-expired-please-run-add-azureaccount-to-set-up-your-azure-credentials.aspx</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20</a:t>
            </a:fld>
            <a:endParaRPr lang="en-US"/>
          </a:p>
        </p:txBody>
      </p:sp>
    </p:spTree>
    <p:extLst>
      <p:ext uri="{BB962C8B-B14F-4D97-AF65-F5344CB8AC3E}">
        <p14:creationId xmlns:p14="http://schemas.microsoft.com/office/powerpoint/2010/main" val="3577869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Deploy a web app in Azure App Service</a:t>
            </a:r>
          </a:p>
          <a:p>
            <a:r>
              <a:rPr lang="en-US" dirty="0" smtClean="0"/>
              <a:t>https://azure.microsoft.com/en-us/documentation/articles/web-sites-deploy/</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21</a:t>
            </a:fld>
            <a:endParaRPr lang="en-US"/>
          </a:p>
        </p:txBody>
      </p:sp>
    </p:spTree>
    <p:extLst>
      <p:ext uri="{BB962C8B-B14F-4D97-AF65-F5344CB8AC3E}">
        <p14:creationId xmlns:p14="http://schemas.microsoft.com/office/powerpoint/2010/main" val="3861327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Secure a web app in Azure App Service</a:t>
            </a:r>
          </a:p>
          <a:p>
            <a:r>
              <a:rPr lang="en-US" dirty="0" smtClean="0"/>
              <a:t>https://azure.microsoft.com/en-us/documentation/articles/web-sites-security/</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23</a:t>
            </a:fld>
            <a:endParaRPr lang="en-US"/>
          </a:p>
        </p:txBody>
      </p:sp>
    </p:spTree>
    <p:extLst>
      <p:ext uri="{BB962C8B-B14F-4D97-AF65-F5344CB8AC3E}">
        <p14:creationId xmlns:p14="http://schemas.microsoft.com/office/powerpoint/2010/main" val="841667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0" kern="1200" dirty="0" smtClean="0">
                <a:solidFill>
                  <a:schemeClr val="tx1"/>
                </a:solidFill>
                <a:effectLst/>
                <a:latin typeface="+mn-lt"/>
                <a:ea typeface="+mn-ea"/>
                <a:cs typeface="+mn-cs"/>
              </a:rPr>
              <a:t>Database Throughput Unit (DTU):</a:t>
            </a:r>
            <a:r>
              <a:rPr lang="en-US" sz="1000" b="0" i="0" kern="1200" dirty="0" smtClean="0">
                <a:solidFill>
                  <a:schemeClr val="tx1"/>
                </a:solidFill>
                <a:effectLst/>
                <a:latin typeface="+mn-lt"/>
                <a:ea typeface="+mn-ea"/>
                <a:cs typeface="+mn-cs"/>
              </a:rPr>
              <a:t> </a:t>
            </a:r>
          </a:p>
          <a:p>
            <a:r>
              <a:rPr lang="en-US" sz="1000" b="0" i="0" kern="1200" dirty="0" smtClean="0">
                <a:solidFill>
                  <a:schemeClr val="tx1"/>
                </a:solidFill>
                <a:effectLst/>
                <a:latin typeface="+mn-lt"/>
                <a:ea typeface="+mn-ea"/>
                <a:cs typeface="+mn-cs"/>
              </a:rPr>
              <a:t>DTUs provide a way to describe the relative capacity of a performance level of Basic, Standard, and Premium databases. DTUs are based on a blended measure of CPU, memory, reads, and writes. As DTUs increase, the power offered by the performance level increases. For example, a performance level with 5 DTUs has five times more power than a performance level with 1 DTU. A maximum DTU quota applies to each server. For more information on DTU quotas, </a:t>
            </a:r>
            <a:r>
              <a:rPr lang="en-US" sz="1000" b="0" i="0" kern="1200" dirty="0" err="1" smtClean="0">
                <a:solidFill>
                  <a:schemeClr val="tx1"/>
                </a:solidFill>
                <a:effectLst/>
                <a:latin typeface="+mn-lt"/>
                <a:ea typeface="+mn-ea"/>
                <a:cs typeface="+mn-cs"/>
              </a:rPr>
              <a:t>see</a:t>
            </a:r>
            <a:r>
              <a:rPr lang="en-US" sz="1000" b="0" i="0" u="none" strike="noStrike" kern="1200" dirty="0" err="1" smtClean="0">
                <a:solidFill>
                  <a:schemeClr val="tx1"/>
                </a:solidFill>
                <a:effectLst/>
                <a:latin typeface="+mn-lt"/>
                <a:ea typeface="+mn-ea"/>
                <a:cs typeface="+mn-cs"/>
                <a:hlinkClick r:id="rId3"/>
              </a:rPr>
              <a:t>Azure</a:t>
            </a:r>
            <a:r>
              <a:rPr lang="en-US" sz="1000" b="0" i="0" u="none" strike="noStrike" kern="1200" dirty="0" smtClean="0">
                <a:solidFill>
                  <a:schemeClr val="tx1"/>
                </a:solidFill>
                <a:effectLst/>
                <a:latin typeface="+mn-lt"/>
                <a:ea typeface="+mn-ea"/>
                <a:cs typeface="+mn-cs"/>
                <a:hlinkClick r:id="rId3"/>
              </a:rPr>
              <a:t> SQL Database General Guidelines and Limitations</a:t>
            </a:r>
            <a:r>
              <a:rPr lang="en-US" sz="1000" b="0" i="0" kern="1200" dirty="0" smtClean="0">
                <a:solidFill>
                  <a:schemeClr val="tx1"/>
                </a:solidFill>
                <a:effectLst/>
                <a:latin typeface="+mn-lt"/>
                <a:ea typeface="+mn-ea"/>
                <a:cs typeface="+mn-cs"/>
              </a:rPr>
              <a:t>.</a:t>
            </a:r>
          </a:p>
          <a:p>
            <a:endParaRPr lang="en-US" sz="1000" b="0" i="0" kern="1200" dirty="0" smtClean="0">
              <a:solidFill>
                <a:schemeClr val="tx1"/>
              </a:solidFill>
              <a:effectLst/>
              <a:latin typeface="+mn-lt"/>
              <a:ea typeface="+mn-ea"/>
              <a:cs typeface="+mn-cs"/>
            </a:endParaRPr>
          </a:p>
          <a:p>
            <a:r>
              <a:rPr lang="en-US" sz="1000" b="0" i="0" kern="1200" dirty="0" smtClean="0">
                <a:solidFill>
                  <a:schemeClr val="tx1"/>
                </a:solidFill>
                <a:effectLst/>
                <a:latin typeface="+mn-lt"/>
                <a:ea typeface="+mn-ea"/>
                <a:cs typeface="+mn-cs"/>
              </a:rPr>
              <a:t>DTUs provide a way to describe the relative capacity of a performance level based on a blended measure of CPU, memory, reads, and writes. Each server has a maximum of 2000 DTUs for Basic, Standard, and Premium databases, in addition to the overall limit for databases per server and maximum size per database. DTUs are consumed based on the DTU rating for that performance level. For example, a server with 5 Basic databases, 2 Standard S1 databases, and 3 Premium P1 databases consumes 365 DTUs. For more information on the DTU rating associated with each performance level, see </a:t>
            </a:r>
            <a:r>
              <a:rPr lang="en-US" sz="1000" b="0" i="0" u="none" strike="noStrike" kern="1200" dirty="0" smtClean="0">
                <a:solidFill>
                  <a:schemeClr val="tx1"/>
                </a:solidFill>
                <a:effectLst/>
                <a:latin typeface="+mn-lt"/>
                <a:ea typeface="+mn-ea"/>
                <a:cs typeface="+mn-cs"/>
                <a:hlinkClick r:id="rId4"/>
              </a:rPr>
              <a:t>Azure SQL Database Service Tiers and Performance Levels</a:t>
            </a:r>
            <a:r>
              <a:rPr lang="en-US" sz="1000" b="0" i="0" kern="1200" dirty="0" smtClean="0">
                <a:solidFill>
                  <a:schemeClr val="tx1"/>
                </a:solidFill>
                <a:effectLst/>
                <a:latin typeface="+mn-lt"/>
                <a:ea typeface="+mn-ea"/>
                <a:cs typeface="+mn-cs"/>
              </a:rPr>
              <a:t>. An extension of this DTU quota may be available for your Azure SQL Database server. For more information, contact </a:t>
            </a:r>
            <a:r>
              <a:rPr lang="en-US" sz="1000" b="0" i="0" u="none" strike="noStrike" kern="1200" dirty="0" smtClean="0">
                <a:solidFill>
                  <a:schemeClr val="tx1"/>
                </a:solidFill>
                <a:effectLst/>
                <a:latin typeface="+mn-lt"/>
                <a:ea typeface="+mn-ea"/>
                <a:cs typeface="+mn-cs"/>
                <a:hlinkClick r:id="rId5"/>
              </a:rPr>
              <a:t>Azure Support</a:t>
            </a:r>
            <a:r>
              <a:rPr lang="en-US" sz="1000" b="0" i="0" kern="1200" dirty="0" smtClean="0">
                <a:solidFill>
                  <a:schemeClr val="tx1"/>
                </a:solidFill>
                <a:effectLst/>
                <a:latin typeface="+mn-lt"/>
                <a:ea typeface="+mn-ea"/>
                <a:cs typeface="+mn-cs"/>
              </a:rPr>
              <a:t>.</a:t>
            </a:r>
          </a:p>
          <a:p>
            <a:endParaRPr lang="en-US" sz="10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Azure SQL Database Service Tiers and Performance Levels </a:t>
            </a:r>
            <a:r>
              <a:rPr lang="en-US" sz="1200" b="1" i="1" kern="1200" dirty="0" smtClean="0">
                <a:solidFill>
                  <a:schemeClr val="tx1"/>
                </a:solidFill>
                <a:effectLst/>
                <a:latin typeface="+mn-lt"/>
                <a:ea typeface="+mn-ea"/>
                <a:cs typeface="+mn-cs"/>
              </a:rPr>
              <a:t>(Grid with</a:t>
            </a:r>
            <a:r>
              <a:rPr lang="en-US" sz="1200" b="1" i="1" kern="1200" baseline="0" dirty="0" smtClean="0">
                <a:solidFill>
                  <a:schemeClr val="tx1"/>
                </a:solidFill>
                <a:effectLst/>
                <a:latin typeface="+mn-lt"/>
                <a:ea typeface="+mn-ea"/>
                <a:cs typeface="+mn-cs"/>
              </a:rPr>
              <a:t> details</a:t>
            </a:r>
            <a:r>
              <a:rPr lang="en-US" sz="1200" b="1" i="1" kern="1200" dirty="0" smtClean="0">
                <a:solidFill>
                  <a:schemeClr val="tx1"/>
                </a:solidFill>
                <a:effectLst/>
                <a:latin typeface="+mn-lt"/>
                <a:ea typeface="+mn-ea"/>
                <a:cs typeface="+mn-cs"/>
              </a:rPr>
              <a:t>)</a:t>
            </a:r>
          </a:p>
          <a:p>
            <a:r>
              <a:rPr lang="en-US" sz="700" dirty="0" smtClean="0"/>
              <a:t>https://msdn.microsoft.com/en-us/library/azure/dn741336.aspx</a:t>
            </a:r>
          </a:p>
          <a:p>
            <a:endParaRPr lang="en-US" sz="700" dirty="0" smtClean="0"/>
          </a:p>
          <a:p>
            <a:r>
              <a:rPr lang="en-US" sz="700" dirty="0" smtClean="0"/>
              <a:t>Nice link with details</a:t>
            </a:r>
            <a:r>
              <a:rPr lang="en-US" sz="700" baseline="0" dirty="0" smtClean="0"/>
              <a:t> about tiers:</a:t>
            </a:r>
          </a:p>
          <a:p>
            <a:r>
              <a:rPr lang="en-US" sz="700" dirty="0" smtClean="0"/>
              <a:t>https://azure.microsoft.com/en-us/documentation/articles/sql-database-upgrade-new-service-tiers/</a:t>
            </a:r>
          </a:p>
          <a:p>
            <a:endParaRPr lang="en-US" sz="700" dirty="0" smtClean="0"/>
          </a:p>
          <a:p>
            <a:endParaRPr lang="ru-RU" sz="700"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26</a:t>
            </a:fld>
            <a:endParaRPr lang="en-US"/>
          </a:p>
        </p:txBody>
      </p:sp>
    </p:spTree>
    <p:extLst>
      <p:ext uri="{BB962C8B-B14F-4D97-AF65-F5344CB8AC3E}">
        <p14:creationId xmlns:p14="http://schemas.microsoft.com/office/powerpoint/2010/main" val="3196498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Добавить рамку</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a:t>
            </a:fld>
            <a:endParaRPr lang="en-US"/>
          </a:p>
        </p:txBody>
      </p:sp>
    </p:spTree>
    <p:extLst>
      <p:ext uri="{BB962C8B-B14F-4D97-AF65-F5344CB8AC3E}">
        <p14:creationId xmlns:p14="http://schemas.microsoft.com/office/powerpoint/2010/main" val="3743387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From:</a:t>
            </a:r>
          </a:p>
          <a:p>
            <a:r>
              <a:rPr lang="en-US" dirty="0" smtClean="0"/>
              <a:t>https://azure.microsoft.com/en-us/documentation/articles/sql-database-upgrade-new-service-tiers/</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27</a:t>
            </a:fld>
            <a:endParaRPr lang="en-US"/>
          </a:p>
        </p:txBody>
      </p:sp>
    </p:spTree>
    <p:extLst>
      <p:ext uri="{BB962C8B-B14F-4D97-AF65-F5344CB8AC3E}">
        <p14:creationId xmlns:p14="http://schemas.microsoft.com/office/powerpoint/2010/main" val="426318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725148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p>
          <a:p>
            <a:endParaRPr lang="en-US" dirty="0" smtClean="0"/>
          </a:p>
          <a:p>
            <a:endParaRPr lang="en-US" dirty="0" smtClean="0"/>
          </a:p>
          <a:p>
            <a:endParaRPr lang="en-US" dirty="0" smtClean="0"/>
          </a:p>
          <a:p>
            <a:endParaRPr lang="en-US" dirty="0" smtClean="0"/>
          </a:p>
          <a:p>
            <a:r>
              <a:rPr lang="en-US" dirty="0" smtClean="0"/>
              <a:t>Icons:</a:t>
            </a:r>
          </a:p>
          <a:p>
            <a:r>
              <a:rPr lang="en-US" dirty="0" smtClean="0"/>
              <a:t>https://www.amido.com/azure-icons-for-lucidchart/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4</a:t>
            </a:fld>
            <a:endParaRPr lang="en-US"/>
          </a:p>
        </p:txBody>
      </p:sp>
    </p:spTree>
    <p:extLst>
      <p:ext uri="{BB962C8B-B14F-4D97-AF65-F5344CB8AC3E}">
        <p14:creationId xmlns:p14="http://schemas.microsoft.com/office/powerpoint/2010/main" val="1412758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5</a:t>
            </a:fld>
            <a:endParaRPr lang="en-US"/>
          </a:p>
        </p:txBody>
      </p:sp>
    </p:spTree>
    <p:extLst>
      <p:ext uri="{BB962C8B-B14F-4D97-AF65-F5344CB8AC3E}">
        <p14:creationId xmlns:p14="http://schemas.microsoft.com/office/powerpoint/2010/main" val="53990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Slides “</a:t>
            </a:r>
            <a:r>
              <a:rPr lang="en-US" sz="1200" b="0" i="0" kern="1200" dirty="0" smtClean="0">
                <a:solidFill>
                  <a:schemeClr val="tx1"/>
                </a:solidFill>
                <a:effectLst/>
                <a:latin typeface="+mn-lt"/>
                <a:ea typeface="+mn-ea"/>
                <a:cs typeface="+mn-cs"/>
              </a:rPr>
              <a:t>Windows Azure vs. Amazon AWS</a:t>
            </a:r>
            <a:r>
              <a:rPr lang="en-US" dirty="0" smtClean="0"/>
              <a:t>”:</a:t>
            </a:r>
          </a:p>
          <a:p>
            <a:r>
              <a:rPr lang="en-US" dirty="0" smtClean="0"/>
              <a:t>http://www.slideshare.net/tekcraft/azure-vsamazon?related=1</a:t>
            </a:r>
          </a:p>
          <a:p>
            <a:endParaRPr lang="en-US" dirty="0" smtClean="0"/>
          </a:p>
          <a:p>
            <a:endParaRPr lang="en-US" dirty="0" smtClean="0"/>
          </a:p>
          <a:p>
            <a:r>
              <a:rPr lang="en-US" dirty="0" smtClean="0"/>
              <a:t>https://image.slidesharecdn.com/warofattritioninfographicv1-150103195155-conversion-gate02/95/war-of-attrition-aws-vs-google-ibm-and-microsoft-azure-1-638.jpg?cb=1424632280</a:t>
            </a:r>
            <a:endParaRPr lang="ru-RU" dirty="0"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6</a:t>
            </a:fld>
            <a:endParaRPr lang="en-US"/>
          </a:p>
        </p:txBody>
      </p:sp>
    </p:spTree>
    <p:extLst>
      <p:ext uri="{BB962C8B-B14F-4D97-AF65-F5344CB8AC3E}">
        <p14:creationId xmlns:p14="http://schemas.microsoft.com/office/powerpoint/2010/main" val="1127935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Information from:</a:t>
            </a:r>
          </a:p>
          <a:p>
            <a:r>
              <a:rPr lang="en-US" dirty="0" smtClean="0"/>
              <a:t>http://assets.rightscale.com/uploads/pdfs/RightScale-2015-State-of-the-Cloud-Report.pdf</a:t>
            </a:r>
          </a:p>
          <a:p>
            <a:r>
              <a:rPr lang="en-US" dirty="0" smtClean="0"/>
              <a:t>http://www.rightscale.com/blog/cloud-industry-insights/cloud-computing-trends-2015-state-cloud-survey</a:t>
            </a:r>
          </a:p>
          <a:p>
            <a:endParaRPr lang="en-US" dirty="0" smtClean="0"/>
          </a:p>
          <a:p>
            <a:r>
              <a:rPr lang="en-US" sz="1200" b="0" i="0" kern="1200" dirty="0" smtClean="0">
                <a:solidFill>
                  <a:schemeClr val="tx1"/>
                </a:solidFill>
                <a:effectLst/>
                <a:latin typeface="+mn-lt"/>
                <a:ea typeface="+mn-ea"/>
                <a:cs typeface="+mn-cs"/>
              </a:rPr>
              <a:t>In January 2015, </a:t>
            </a:r>
            <a:r>
              <a:rPr lang="en-US" sz="1200" b="0" i="0" kern="1200" dirty="0" err="1" smtClean="0">
                <a:solidFill>
                  <a:schemeClr val="tx1"/>
                </a:solidFill>
                <a:effectLst/>
                <a:latin typeface="+mn-lt"/>
                <a:ea typeface="+mn-ea"/>
                <a:cs typeface="+mn-cs"/>
              </a:rPr>
              <a:t>RightScale</a:t>
            </a:r>
            <a:r>
              <a:rPr lang="en-US" sz="1200" b="0" i="0" kern="1200" dirty="0" smtClean="0">
                <a:solidFill>
                  <a:schemeClr val="tx1"/>
                </a:solidFill>
                <a:effectLst/>
                <a:latin typeface="+mn-lt"/>
                <a:ea typeface="+mn-ea"/>
                <a:cs typeface="+mn-cs"/>
              </a:rPr>
              <a:t> conducted its fourth annual State of the Cloud Survey of the latest cloud computing trends, with a focus on infrastructure-as-a-service. The survey asked 930 IT professionals about their adoption of cloud infrastructure and related technologies. The respondents ranged from technical executives to managers and practitioners and represented organizations of varying sizes across many industries. The margin of error is 3.2 percent.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7</a:t>
            </a:fld>
            <a:endParaRPr lang="en-US"/>
          </a:p>
        </p:txBody>
      </p:sp>
    </p:spTree>
    <p:extLst>
      <p:ext uri="{BB962C8B-B14F-4D97-AF65-F5344CB8AC3E}">
        <p14:creationId xmlns:p14="http://schemas.microsoft.com/office/powerpoint/2010/main" val="4084131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https://image.slidesharecdn.com/warofattritioninfographicv1-150103195155-conversion-gate02/95/war-of-attrition-aws-vs-google-ibm-and-microsoft-azure-1-638.jpg?cb=1424632280</a:t>
            </a:r>
          </a:p>
          <a:p>
            <a:endParaRPr lang="en-US" dirty="0" smtClean="0"/>
          </a:p>
          <a:p>
            <a:r>
              <a:rPr lang="en-US" sz="1200" b="0" i="0" kern="1200" dirty="0" smtClean="0">
                <a:solidFill>
                  <a:schemeClr val="tx1"/>
                </a:solidFill>
                <a:effectLst/>
                <a:latin typeface="+mn-lt"/>
                <a:ea typeface="+mn-ea"/>
                <a:cs typeface="+mn-cs"/>
              </a:rPr>
              <a:t>DEFINITION of 'Free Cash Flow - FCF'</a:t>
            </a:r>
          </a:p>
          <a:p>
            <a:r>
              <a:rPr lang="en-US" sz="1200" b="0" i="0" kern="1200" dirty="0" smtClean="0">
                <a:solidFill>
                  <a:schemeClr val="tx1"/>
                </a:solidFill>
                <a:effectLst/>
                <a:latin typeface="+mn-lt"/>
                <a:ea typeface="+mn-ea"/>
                <a:cs typeface="+mn-cs"/>
              </a:rPr>
              <a:t>A measure of financial performance calculated as operating cash flow minus capital expenditures. Free cash flow (FCF) represents the cash that a company is able to generate after laying out the money required to maintain or expand its asset base. Free cash flow is important because it allows a company to pursue opportunities that enhance shareholder value. Without cash, it's tough to develop new products, make acquisitions, pay dividends and reduce debt. FCF is calculated </a:t>
            </a:r>
            <a:r>
              <a:rPr lang="en-US" sz="1200" b="0" i="0" kern="1200" dirty="0" err="1" smtClean="0">
                <a:solidFill>
                  <a:schemeClr val="tx1"/>
                </a:solidFill>
                <a:effectLst/>
                <a:latin typeface="+mn-lt"/>
                <a:ea typeface="+mn-ea"/>
                <a:cs typeface="+mn-cs"/>
              </a:rPr>
              <a:t>as:EBIT</a:t>
            </a:r>
            <a:r>
              <a:rPr lang="en-US" sz="1200" b="0" i="0" kern="1200" dirty="0" smtClean="0">
                <a:solidFill>
                  <a:schemeClr val="tx1"/>
                </a:solidFill>
                <a:effectLst/>
                <a:latin typeface="+mn-lt"/>
                <a:ea typeface="+mn-ea"/>
                <a:cs typeface="+mn-cs"/>
              </a:rPr>
              <a:t>(1-Tax Rate) + Depreciation &amp; Amortization - Change in Net Working Capital - Capital </a:t>
            </a:r>
            <a:r>
              <a:rPr lang="en-US" sz="1200" b="0" i="0" kern="1200" dirty="0" err="1" smtClean="0">
                <a:solidFill>
                  <a:schemeClr val="tx1"/>
                </a:solidFill>
                <a:effectLst/>
                <a:latin typeface="+mn-lt"/>
                <a:ea typeface="+mn-ea"/>
                <a:cs typeface="+mn-cs"/>
              </a:rPr>
              <a:t>ExpenditureIt</a:t>
            </a:r>
            <a:r>
              <a:rPr lang="en-US" sz="1200" b="0" i="0" kern="1200" dirty="0" smtClean="0">
                <a:solidFill>
                  <a:schemeClr val="tx1"/>
                </a:solidFill>
                <a:effectLst/>
                <a:latin typeface="+mn-lt"/>
                <a:ea typeface="+mn-ea"/>
                <a:cs typeface="+mn-cs"/>
              </a:rPr>
              <a:t> can also be calculated by taking operating cash flow and subtracting capital expenditures.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Read more: </a:t>
            </a:r>
            <a:r>
              <a:rPr lang="en-US" sz="1200" b="0" i="0" u="none" strike="noStrike" kern="1200" dirty="0" smtClean="0">
                <a:solidFill>
                  <a:schemeClr val="tx1"/>
                </a:solidFill>
                <a:effectLst/>
                <a:latin typeface="+mn-lt"/>
                <a:ea typeface="+mn-ea"/>
                <a:cs typeface="+mn-cs"/>
                <a:hlinkClick r:id="rId3"/>
              </a:rPr>
              <a:t>http://www.investopedia.com/terms/f/freecashflow.asp#ixzz3crRZ0U2k</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Follow us: </a:t>
            </a:r>
            <a:r>
              <a:rPr lang="en-US" sz="1200" b="0" i="0" u="none" strike="noStrike" kern="1200" dirty="0" smtClean="0">
                <a:solidFill>
                  <a:schemeClr val="tx1"/>
                </a:solidFill>
                <a:effectLst/>
                <a:latin typeface="+mn-lt"/>
                <a:ea typeface="+mn-ea"/>
                <a:cs typeface="+mn-cs"/>
                <a:hlinkClick r:id="rId4"/>
              </a:rPr>
              <a:t>@Investopedia on Twitter</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8</a:t>
            </a:fld>
            <a:endParaRPr lang="en-US"/>
          </a:p>
        </p:txBody>
      </p:sp>
    </p:spTree>
    <p:extLst>
      <p:ext uri="{BB962C8B-B14F-4D97-AF65-F5344CB8AC3E}">
        <p14:creationId xmlns:p14="http://schemas.microsoft.com/office/powerpoint/2010/main" val="1904268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App Service Pricing:</a:t>
            </a:r>
            <a:endParaRPr lang="en-US" dirty="0" smtClean="0"/>
          </a:p>
          <a:p>
            <a:r>
              <a:rPr lang="en-US" dirty="0" smtClean="0"/>
              <a:t>http://azure.microsoft.com/en-us/pricing/details/app-service/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9</a:t>
            </a:fld>
            <a:endParaRPr lang="en-US"/>
          </a:p>
        </p:txBody>
      </p:sp>
    </p:spTree>
    <p:extLst>
      <p:ext uri="{BB962C8B-B14F-4D97-AF65-F5344CB8AC3E}">
        <p14:creationId xmlns:p14="http://schemas.microsoft.com/office/powerpoint/2010/main" val="1469035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http://azure.microsoft.co</a:t>
            </a:r>
          </a:p>
          <a:p>
            <a:endParaRPr lang="en-US" dirty="0" smtClean="0"/>
          </a:p>
          <a:p>
            <a:r>
              <a:rPr lang="en-US" dirty="0" smtClean="0"/>
              <a:t>AZURE REGION	LOCATION</a:t>
            </a:r>
          </a:p>
          <a:p>
            <a:r>
              <a:rPr lang="en-US" dirty="0" smtClean="0"/>
              <a:t>Central US	Iowa</a:t>
            </a:r>
          </a:p>
          <a:p>
            <a:r>
              <a:rPr lang="en-US" dirty="0" smtClean="0"/>
              <a:t>East US	Virginia</a:t>
            </a:r>
          </a:p>
          <a:p>
            <a:r>
              <a:rPr lang="en-US" dirty="0" smtClean="0"/>
              <a:t>East US 2	Virginia</a:t>
            </a:r>
          </a:p>
          <a:p>
            <a:r>
              <a:rPr lang="en-US" dirty="0" smtClean="0"/>
              <a:t>US </a:t>
            </a:r>
            <a:r>
              <a:rPr lang="en-US" dirty="0" err="1" smtClean="0"/>
              <a:t>Gov</a:t>
            </a:r>
            <a:r>
              <a:rPr lang="en-US" dirty="0" smtClean="0"/>
              <a:t> Iowa	Iowa</a:t>
            </a:r>
          </a:p>
          <a:p>
            <a:r>
              <a:rPr lang="en-US" dirty="0" smtClean="0"/>
              <a:t>US </a:t>
            </a:r>
            <a:r>
              <a:rPr lang="en-US" dirty="0" err="1" smtClean="0"/>
              <a:t>Gov</a:t>
            </a:r>
            <a:r>
              <a:rPr lang="en-US" dirty="0" smtClean="0"/>
              <a:t> Virginia	Virginia</a:t>
            </a:r>
          </a:p>
          <a:p>
            <a:r>
              <a:rPr lang="en-US" dirty="0" smtClean="0"/>
              <a:t>North Central US	Illinois</a:t>
            </a:r>
          </a:p>
          <a:p>
            <a:r>
              <a:rPr lang="en-US" dirty="0" smtClean="0"/>
              <a:t>South Central US	Texas</a:t>
            </a:r>
          </a:p>
          <a:p>
            <a:r>
              <a:rPr lang="en-US" dirty="0" smtClean="0"/>
              <a:t>West US	California</a:t>
            </a:r>
          </a:p>
          <a:p>
            <a:r>
              <a:rPr lang="en-US" dirty="0" smtClean="0"/>
              <a:t>North Europe	Ireland</a:t>
            </a:r>
          </a:p>
          <a:p>
            <a:r>
              <a:rPr lang="en-US" dirty="0" smtClean="0"/>
              <a:t>West Europe	Netherlands</a:t>
            </a:r>
          </a:p>
          <a:p>
            <a:r>
              <a:rPr lang="en-US" dirty="0" smtClean="0"/>
              <a:t>East Asia	Hong Kong</a:t>
            </a:r>
          </a:p>
          <a:p>
            <a:r>
              <a:rPr lang="en-US" dirty="0" smtClean="0"/>
              <a:t>Southeast Asia	Singapore</a:t>
            </a:r>
          </a:p>
          <a:p>
            <a:r>
              <a:rPr lang="en-US" dirty="0" smtClean="0"/>
              <a:t>Japan East	Tokyo, Saitama</a:t>
            </a:r>
          </a:p>
          <a:p>
            <a:r>
              <a:rPr lang="en-US" dirty="0" smtClean="0"/>
              <a:t>Japan West	Osaka</a:t>
            </a:r>
          </a:p>
          <a:p>
            <a:r>
              <a:rPr lang="en-US" dirty="0" smtClean="0"/>
              <a:t>Brazil South	Sao Paulo State</a:t>
            </a:r>
          </a:p>
          <a:p>
            <a:r>
              <a:rPr lang="en-US" dirty="0" smtClean="0"/>
              <a:t>Australia East	New South Wales</a:t>
            </a:r>
          </a:p>
          <a:p>
            <a:r>
              <a:rPr lang="en-US" dirty="0" smtClean="0"/>
              <a:t>Australia Southeast	</a:t>
            </a:r>
            <a:r>
              <a:rPr lang="en-US" dirty="0" err="1" smtClean="0"/>
              <a:t>Victoriam</a:t>
            </a:r>
            <a:r>
              <a:rPr lang="en-US" dirty="0" smtClean="0"/>
              <a:t>/</a:t>
            </a:r>
            <a:r>
              <a:rPr lang="en-US" dirty="0" err="1" smtClean="0"/>
              <a:t>en</a:t>
            </a:r>
            <a:r>
              <a:rPr lang="en-US" dirty="0" smtClean="0"/>
              <a:t>-us/regions/</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10</a:t>
            </a:fld>
            <a:endParaRPr lang="en-US"/>
          </a:p>
        </p:txBody>
      </p:sp>
    </p:spTree>
    <p:extLst>
      <p:ext uri="{BB962C8B-B14F-4D97-AF65-F5344CB8AC3E}">
        <p14:creationId xmlns:p14="http://schemas.microsoft.com/office/powerpoint/2010/main" val="830190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064000" y="2209800"/>
            <a:ext cx="7010400" cy="1466850"/>
          </a:xfrm>
        </p:spPr>
        <p:txBody>
          <a:bodyPr/>
          <a:lstStyle>
            <a:lvl1pPr>
              <a:defRPr>
                <a:latin typeface="Arial" pitchFamily="34" charset="0"/>
                <a:cs typeface="Arial" pitchFamily="34" charset="0"/>
              </a:defRPr>
            </a:lvl1pPr>
          </a:lstStyle>
          <a:p>
            <a:r>
              <a:rPr lang="ru-RU" smtClean="0"/>
              <a:t>Образец заголовка</a:t>
            </a:r>
            <a:endParaRPr lang="en-US" dirty="0"/>
          </a:p>
        </p:txBody>
      </p:sp>
      <p:sp>
        <p:nvSpPr>
          <p:cNvPr id="3" name="Subtitle 2"/>
          <p:cNvSpPr>
            <a:spLocks noGrp="1"/>
          </p:cNvSpPr>
          <p:nvPr>
            <p:ph type="subTitle" idx="1"/>
          </p:nvPr>
        </p:nvSpPr>
        <p:spPr>
          <a:xfrm>
            <a:off x="4064000" y="3886200"/>
            <a:ext cx="70104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229600" y="5715003"/>
            <a:ext cx="2844800" cy="365125"/>
          </a:xfrm>
        </p:spPr>
        <p:txBody>
          <a:bodyPr/>
          <a:lstStyle>
            <a:lvl1pPr>
              <a:defRPr>
                <a:latin typeface="Arial" pitchFamily="34" charset="0"/>
                <a:cs typeface="Arial" pitchFamily="34" charset="0"/>
              </a:defRPr>
            </a:lvl1pPr>
          </a:lstStyle>
          <a:p>
            <a:fld id="{5B106E36-FD25-4E2D-B0AA-010F637433A0}" type="datetimeFigureOut">
              <a:rPr lang="ru-RU" smtClean="0"/>
              <a:pPr/>
              <a:t>14.06.2015</a:t>
            </a:fld>
            <a:endParaRPr lang="ru-RU"/>
          </a:p>
        </p:txBody>
      </p:sp>
      <p:sp>
        <p:nvSpPr>
          <p:cNvPr id="5" name="Footer Placeholder 4"/>
          <p:cNvSpPr>
            <a:spLocks noGrp="1"/>
          </p:cNvSpPr>
          <p:nvPr>
            <p:ph type="ftr" sz="quarter" idx="11"/>
          </p:nvPr>
        </p:nvSpPr>
        <p:spPr>
          <a:xfrm>
            <a:off x="4064000" y="6477003"/>
            <a:ext cx="3860800" cy="365125"/>
          </a:xfrm>
        </p:spPr>
        <p:txBody>
          <a:bodyPr/>
          <a:lstStyle>
            <a:lvl1pPr>
              <a:defRPr>
                <a:latin typeface="Arial" pitchFamily="34" charset="0"/>
                <a:cs typeface="Arial" pitchFamily="34" charset="0"/>
              </a:defRPr>
            </a:lvl1pPr>
          </a:lstStyle>
          <a:p>
            <a:endParaRPr lang="ru-RU"/>
          </a:p>
        </p:txBody>
      </p:sp>
      <p:sp>
        <p:nvSpPr>
          <p:cNvPr id="6" name="Slide Number Placeholder 5"/>
          <p:cNvSpPr>
            <a:spLocks noGrp="1"/>
          </p:cNvSpPr>
          <p:nvPr>
            <p:ph type="sldNum" sz="quarter" idx="12"/>
          </p:nvPr>
        </p:nvSpPr>
        <p:spPr>
          <a:xfrm>
            <a:off x="10668000" y="6477003"/>
            <a:ext cx="508000" cy="365125"/>
          </a:xfrm>
        </p:spPr>
        <p:txBody>
          <a:bodyPr/>
          <a:lstStyle>
            <a:lvl1pPr>
              <a:defRPr>
                <a:latin typeface="Arial" pitchFamily="34" charset="0"/>
                <a:cs typeface="Arial" pitchFamily="34" charset="0"/>
              </a:defRPr>
            </a:lvl1pPr>
          </a:lstStyle>
          <a:p>
            <a:fld id="{725C68B6-61C2-468F-89AB-4B9F7531AA68}" type="slidenum">
              <a:rPr lang="ru-RU" smtClean="0"/>
              <a:pPr/>
              <a:t>‹#›</a:t>
            </a:fld>
            <a:endParaRPr lang="ru-RU"/>
          </a:p>
        </p:txBody>
      </p:sp>
      <p:sp>
        <p:nvSpPr>
          <p:cNvPr id="7" name="Rectangle 6"/>
          <p:cNvSpPr/>
          <p:nvPr userDrawn="1"/>
        </p:nvSpPr>
        <p:spPr>
          <a:xfrm>
            <a:off x="335360" y="0"/>
            <a:ext cx="3096344"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stretch>
            <a:fillRect/>
          </a:stretch>
        </p:blipFill>
        <p:spPr>
          <a:xfrm>
            <a:off x="921372" y="476672"/>
            <a:ext cx="1924319" cy="6477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B106E36-FD25-4E2D-B0AA-010F637433A0}" type="datetimeFigureOut">
              <a:rPr lang="ru-RU" smtClean="0"/>
              <a:pPr/>
              <a:t>14.06.2015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a:xfrm>
            <a:off x="2133600" y="274641"/>
            <a:ext cx="6502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2133600" y="6492878"/>
            <a:ext cx="2844800" cy="365125"/>
          </a:xfrm>
        </p:spPr>
        <p:txBody>
          <a:bodyPr/>
          <a:lstStyle/>
          <a:p>
            <a:fld id="{5B106E36-FD25-4E2D-B0AA-010F637433A0}" type="datetimeFigureOut">
              <a:rPr lang="ru-RU" smtClean="0"/>
              <a:pPr/>
              <a:t>14.06.2015</a:t>
            </a:fld>
            <a:endParaRPr lang="ru-RU"/>
          </a:p>
        </p:txBody>
      </p:sp>
      <p:sp>
        <p:nvSpPr>
          <p:cNvPr id="5" name="Footer Placeholder 4"/>
          <p:cNvSpPr>
            <a:spLocks noGrp="1"/>
          </p:cNvSpPr>
          <p:nvPr>
            <p:ph type="ftr" sz="quarter" idx="11"/>
          </p:nvPr>
        </p:nvSpPr>
        <p:spPr>
          <a:xfrm>
            <a:off x="5892800" y="6492878"/>
            <a:ext cx="3860800" cy="365125"/>
          </a:xfrm>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6"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6"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9025" indent="-40326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5137" indent="-3461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723" indent="-3365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spTree>
    <p:extLst>
      <p:ext uri="{BB962C8B-B14F-4D97-AF65-F5344CB8AC3E}">
        <p14:creationId xmlns:p14="http://schemas.microsoft.com/office/powerpoint/2010/main" val="179223351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98904"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10"/>
          </p:nvPr>
        </p:nvSpPr>
        <p:spPr/>
        <p:txBody>
          <a:bodyPr/>
          <a:lstStyle/>
          <a:p>
            <a:fld id="{5B106E36-FD25-4E2D-B0AA-010F637433A0}" type="datetimeFigureOut">
              <a:rPr lang="ru-RU" smtClean="0"/>
              <a:pPr/>
              <a:t>14.06.2015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pic>
        <p:nvPicPr>
          <p:cNvPr id="7"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844799" y="4406903"/>
            <a:ext cx="8481484" cy="1362075"/>
          </a:xfrm>
        </p:spPr>
        <p:txBody>
          <a:bodyPr anchor="t"/>
          <a:lstStyle>
            <a:lvl1pPr algn="l">
              <a:defRPr sz="4000" b="1" cap="all"/>
            </a:lvl1pPr>
          </a:lstStyle>
          <a:p>
            <a:r>
              <a:rPr lang="ru-RU" smtClean="0"/>
              <a:t>Образец заголовка</a:t>
            </a:r>
            <a:endParaRPr lang="en-US" dirty="0"/>
          </a:p>
        </p:txBody>
      </p:sp>
      <p:sp>
        <p:nvSpPr>
          <p:cNvPr id="3" name="Text Placeholder 2"/>
          <p:cNvSpPr>
            <a:spLocks noGrp="1"/>
          </p:cNvSpPr>
          <p:nvPr>
            <p:ph type="body" idx="1"/>
          </p:nvPr>
        </p:nvSpPr>
        <p:spPr>
          <a:xfrm>
            <a:off x="2844799" y="2906713"/>
            <a:ext cx="8481484"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B106E36-FD25-4E2D-B0AA-010F637433A0}" type="datetimeFigureOut">
              <a:rPr lang="ru-RU" smtClean="0"/>
              <a:pPr/>
              <a:t>14.06.2015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9652000"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sz="half" idx="1"/>
          </p:nvPr>
        </p:nvSpPr>
        <p:spPr>
          <a:xfrm>
            <a:off x="2133600" y="1600203"/>
            <a:ext cx="467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010400" y="1600203"/>
            <a:ext cx="4775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B106E36-FD25-4E2D-B0AA-010F637433A0}" type="datetimeFigureOut">
              <a:rPr lang="ru-RU" smtClean="0"/>
              <a:pPr/>
              <a:t>14.06.2015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524000"/>
            <a:ext cx="46736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133600" y="2163762"/>
            <a:ext cx="4673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010400" y="1524000"/>
            <a:ext cx="47752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010400" y="2163762"/>
            <a:ext cx="4775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B106E36-FD25-4E2D-B0AA-010F637433A0}" type="datetimeFigureOut">
              <a:rPr lang="ru-RU" smtClean="0"/>
              <a:pPr/>
              <a:t>14.06.2015</a:t>
            </a:fld>
            <a:endParaRPr lang="ru-RU"/>
          </a:p>
        </p:txBody>
      </p:sp>
      <p:sp>
        <p:nvSpPr>
          <p:cNvPr id="8" name="Footer Placeholder 7"/>
          <p:cNvSpPr>
            <a:spLocks noGrp="1"/>
          </p:cNvSpPr>
          <p:nvPr>
            <p:ph type="ftr" sz="quarter" idx="11"/>
          </p:nvPr>
        </p:nvSpPr>
        <p:spPr>
          <a:xfrm>
            <a:off x="16416763" y="9019906"/>
            <a:ext cx="313287" cy="73046"/>
          </a:xfrm>
        </p:spPr>
        <p:txBody>
          <a:bodyPr/>
          <a:lstStyle/>
          <a:p>
            <a:endParaRPr lang="ru-RU" dirty="0"/>
          </a:p>
        </p:txBody>
      </p:sp>
      <p:sp>
        <p:nvSpPr>
          <p:cNvPr id="9" name="Slide Number Placeholder 8"/>
          <p:cNvSpPr>
            <a:spLocks noGrp="1"/>
          </p:cNvSpPr>
          <p:nvPr>
            <p:ph type="sldNum" sz="quarter" idx="12"/>
          </p:nvPr>
        </p:nvSpPr>
        <p:spPr/>
        <p:txBody>
          <a:bodyPr/>
          <a:lstStyle/>
          <a:p>
            <a:fld id="{725C68B6-61C2-468F-89AB-4B9F7531AA68}" type="slidenum">
              <a:rPr lang="ru-RU" smtClean="0"/>
              <a:pPr/>
              <a:t>‹#›</a:t>
            </a:fld>
            <a:endParaRPr lang="ru-RU"/>
          </a:p>
        </p:txBody>
      </p:sp>
      <p:pic>
        <p:nvPicPr>
          <p:cNvPr id="2050"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Date Placeholder 2"/>
          <p:cNvSpPr>
            <a:spLocks noGrp="1"/>
          </p:cNvSpPr>
          <p:nvPr>
            <p:ph type="dt" sz="half" idx="10"/>
          </p:nvPr>
        </p:nvSpPr>
        <p:spPr/>
        <p:txBody>
          <a:bodyPr/>
          <a:lstStyle/>
          <a:p>
            <a:fld id="{5B106E36-FD25-4E2D-B0AA-010F637433A0}" type="datetimeFigureOut">
              <a:rPr lang="ru-RU" smtClean="0"/>
              <a:pPr/>
              <a:t>14.06.2015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25C68B6-61C2-468F-89AB-4B9F7531AA68}" type="slidenum">
              <a:rPr lang="ru-RU" smtClean="0"/>
              <a:pPr/>
              <a:t>‹#›</a:t>
            </a:fld>
            <a:endParaRPr lang="ru-RU"/>
          </a:p>
        </p:txBody>
      </p:sp>
      <p:pic>
        <p:nvPicPr>
          <p:cNvPr id="6"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06E36-FD25-4E2D-B0AA-010F637433A0}" type="datetimeFigureOut">
              <a:rPr lang="ru-RU" smtClean="0"/>
              <a:pPr/>
              <a:t>14.06.2015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25C68B6-61C2-468F-89AB-4B9F7531AA68}" type="slidenum">
              <a:rPr lang="ru-RU" smtClean="0"/>
              <a:pPr/>
              <a:t>‹#›</a:t>
            </a:fld>
            <a:endParaRPr lang="ru-RU"/>
          </a:p>
        </p:txBody>
      </p:sp>
      <p:pic>
        <p:nvPicPr>
          <p:cNvPr id="5"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133602" y="273050"/>
            <a:ext cx="3909484" cy="1162050"/>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6197600" y="273053"/>
            <a:ext cx="55880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133602" y="1435103"/>
            <a:ext cx="39094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14.06.2015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946400" y="4800600"/>
            <a:ext cx="7315200" cy="566738"/>
          </a:xfrm>
        </p:spPr>
        <p:txBody>
          <a:bodyPr anchor="b"/>
          <a:lstStyle>
            <a:lvl1pPr algn="l">
              <a:defRPr sz="2000" b="1"/>
            </a:lvl1pPr>
          </a:lstStyle>
          <a:p>
            <a:r>
              <a:rPr lang="ru-RU" smtClean="0"/>
              <a:t>Образец заголовка</a:t>
            </a:r>
            <a:endParaRPr lang="en-US"/>
          </a:p>
        </p:txBody>
      </p:sp>
      <p:sp>
        <p:nvSpPr>
          <p:cNvPr id="3" name="Picture Placeholder 2"/>
          <p:cNvSpPr>
            <a:spLocks noGrp="1"/>
          </p:cNvSpPr>
          <p:nvPr>
            <p:ph type="pic" idx="1"/>
          </p:nvPr>
        </p:nvSpPr>
        <p:spPr>
          <a:xfrm>
            <a:off x="2946400"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2946400"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14.06.2015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3600" y="274638"/>
            <a:ext cx="9651999" cy="1143000"/>
          </a:xfrm>
          <a:prstGeom prst="rect">
            <a:avLst/>
          </a:prstGeom>
        </p:spPr>
        <p:txBody>
          <a:bodyPr vert="horz" lIns="91440" tIns="45720" rIns="91440" bIns="45720" rtlCol="0" anchor="ctr">
            <a:normAutofit/>
          </a:body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600203"/>
            <a:ext cx="9652000" cy="4525963"/>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2"/>
          </p:nvPr>
        </p:nvSpPr>
        <p:spPr>
          <a:xfrm>
            <a:off x="2133600" y="649287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14.06.2015</a:t>
            </a:fld>
            <a:endParaRPr lang="ru-RU"/>
          </a:p>
        </p:txBody>
      </p:sp>
      <p:sp>
        <p:nvSpPr>
          <p:cNvPr id="5" name="Footer Placeholder 4"/>
          <p:cNvSpPr>
            <a:spLocks noGrp="1"/>
          </p:cNvSpPr>
          <p:nvPr>
            <p:ph type="ftr" sz="quarter" idx="3"/>
          </p:nvPr>
        </p:nvSpPr>
        <p:spPr>
          <a:xfrm>
            <a:off x="5892800" y="649287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10668000" y="6492878"/>
            <a:ext cx="508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
        <p:nvSpPr>
          <p:cNvPr id="8" name="Rectangle 7"/>
          <p:cNvSpPr/>
          <p:nvPr userDrawn="1"/>
        </p:nvSpPr>
        <p:spPr>
          <a:xfrm>
            <a:off x="335360" y="0"/>
            <a:ext cx="1080120"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0"/>
            <a:ext cx="335360" cy="6858000"/>
          </a:xfrm>
          <a:prstGeom prst="rect">
            <a:avLst/>
          </a:prstGeom>
          <a:gradFill>
            <a:gsLst>
              <a:gs pos="0">
                <a:srgbClr val="930000"/>
              </a:gs>
              <a:gs pos="100000">
                <a:srgbClr val="CC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14"/>
          <a:stretch>
            <a:fillRect/>
          </a:stretch>
        </p:blipFill>
        <p:spPr>
          <a:xfrm>
            <a:off x="11785934" y="6237311"/>
            <a:ext cx="409537" cy="636563"/>
          </a:xfrm>
          <a:prstGeom prst="rect">
            <a:avLst/>
          </a:prstGeom>
        </p:spPr>
      </p:pic>
      <p:pic>
        <p:nvPicPr>
          <p:cNvPr id="10" name="Picture 9"/>
          <p:cNvPicPr>
            <a:picLocks noChangeAspect="1"/>
          </p:cNvPicPr>
          <p:nvPr userDrawn="1"/>
        </p:nvPicPr>
        <p:blipFill>
          <a:blip r:embed="rId15"/>
          <a:stretch>
            <a:fillRect/>
          </a:stretch>
        </p:blipFill>
        <p:spPr>
          <a:xfrm>
            <a:off x="447816" y="316614"/>
            <a:ext cx="847711" cy="30150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8.png"/><Relationship Id="rId18" Type="http://schemas.microsoft.com/office/2007/relationships/diagramDrawing" Target="../diagrams/drawing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diagramColors" Target="../diagrams/colors3.xml"/><Relationship Id="rId2" Type="http://schemas.openxmlformats.org/officeDocument/2006/relationships/notesSlide" Target="../notesSlides/notesSlide11.xml"/><Relationship Id="rId16" Type="http://schemas.openxmlformats.org/officeDocument/2006/relationships/diagramQuickStyle" Target="../diagrams/quickStyl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Layout" Target="../diagrams/layout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portal.azure.co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zure.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image.slidesharecdn.com/warofattritioninfographicv1-150103195155-conversion-gate02/95/war-of-attrition-aws-vs-google-ibm-and-microsoft-azure-1-638.jpg?cb=1424632280" TargetMode="External"/><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8008" y="2492896"/>
            <a:ext cx="4330328" cy="931168"/>
          </a:xfrm>
        </p:spPr>
        <p:txBody>
          <a:bodyPr>
            <a:normAutofit/>
          </a:bodyPr>
          <a:lstStyle/>
          <a:p>
            <a:r>
              <a:rPr lang="en-US" b="1" dirty="0" smtClean="0">
                <a:solidFill>
                  <a:srgbClr val="00B0F0"/>
                </a:solidFill>
              </a:rPr>
              <a:t>Microsoft Azure</a:t>
            </a:r>
            <a:endParaRPr lang="en-US" dirty="0">
              <a:solidFill>
                <a:srgbClr val="00B0F0"/>
              </a:solidFill>
            </a:endParaRPr>
          </a:p>
        </p:txBody>
      </p:sp>
      <p:sp>
        <p:nvSpPr>
          <p:cNvPr id="3" name="Subtitle 2"/>
          <p:cNvSpPr>
            <a:spLocks noGrp="1"/>
          </p:cNvSpPr>
          <p:nvPr>
            <p:ph type="subTitle" idx="1"/>
          </p:nvPr>
        </p:nvSpPr>
        <p:spPr/>
        <p:txBody>
          <a:bodyPr/>
          <a:lstStyle/>
          <a:p>
            <a:r>
              <a:rPr lang="en-US" dirty="0" smtClean="0">
                <a:solidFill>
                  <a:srgbClr val="00B0F0"/>
                </a:solidFill>
              </a:rPr>
              <a:t>Brief Overview and </a:t>
            </a:r>
            <a:r>
              <a:rPr lang="en-US" dirty="0">
                <a:solidFill>
                  <a:srgbClr val="00B0F0"/>
                </a:solidFill>
              </a:rPr>
              <a:t>Creation </a:t>
            </a:r>
            <a:r>
              <a:rPr lang="en-US" dirty="0" smtClean="0">
                <a:solidFill>
                  <a:srgbClr val="00B0F0"/>
                </a:solidFill>
              </a:rPr>
              <a:t>of Test Website</a:t>
            </a:r>
            <a:endParaRPr lang="en-US" dirty="0">
              <a:solidFill>
                <a:srgbClr val="00B0F0"/>
              </a:solidFill>
            </a:endParaRPr>
          </a:p>
        </p:txBody>
      </p:sp>
      <p:pic>
        <p:nvPicPr>
          <p:cNvPr id="1026" name="Picture 2" descr="http://www.touchandsense.com/wp-content/uploads/2015/04/WindowsAzu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3088" y="2166392"/>
            <a:ext cx="1584176"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994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Geography</a:t>
            </a:r>
            <a:endParaRPr lang="ru-RU"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Azure operates out of 17 regions around the world</a:t>
            </a:r>
            <a:endParaRPr lang="ru-RU" dirty="0"/>
          </a:p>
        </p:txBody>
      </p:sp>
      <p:pic>
        <p:nvPicPr>
          <p:cNvPr id="1026" name="Picture 2" descr="http://acom.azurecomcdn.net/80C57D/cdn/images/cvt-b3360b89270f951ea4a9cdeb65723fa8540e13df7115ba17d692283748741cff/page/regions/map.png?t=pop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744" y="2492896"/>
            <a:ext cx="545782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52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Models</a:t>
            </a:r>
            <a:endParaRPr lang="ru-RU" dirty="0"/>
          </a:p>
        </p:txBody>
      </p:sp>
      <p:grpSp>
        <p:nvGrpSpPr>
          <p:cNvPr id="25" name="Group 24"/>
          <p:cNvGrpSpPr/>
          <p:nvPr/>
        </p:nvGrpSpPr>
        <p:grpSpPr>
          <a:xfrm>
            <a:off x="1703512" y="1340768"/>
            <a:ext cx="2401948" cy="5112568"/>
            <a:chOff x="1703512" y="1268760"/>
            <a:chExt cx="2401948" cy="5112568"/>
          </a:xfrm>
        </p:grpSpPr>
        <p:sp>
          <p:nvSpPr>
            <p:cNvPr id="6" name="Freeform 5"/>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kern="1200" dirty="0" smtClean="0"/>
                <a:t>Private</a:t>
              </a:r>
            </a:p>
            <a:p>
              <a:pPr lvl="0" algn="ctr" defTabSz="1066800">
                <a:lnSpc>
                  <a:spcPct val="90000"/>
                </a:lnSpc>
                <a:spcBef>
                  <a:spcPct val="0"/>
                </a:spcBef>
                <a:spcAft>
                  <a:spcPct val="35000"/>
                </a:spcAft>
              </a:pPr>
              <a:r>
                <a:rPr lang="en-US" sz="2000" kern="1200" dirty="0" smtClean="0"/>
                <a:t>(On-</a:t>
              </a:r>
              <a:r>
                <a:rPr lang="en-US" sz="2200" kern="1200" dirty="0" smtClean="0"/>
                <a:t>Premises)</a:t>
              </a:r>
              <a:endParaRPr lang="ru-RU" sz="2200" kern="1200" dirty="0"/>
            </a:p>
          </p:txBody>
        </p:sp>
        <p:grpSp>
          <p:nvGrpSpPr>
            <p:cNvPr id="24" name="Group 23"/>
            <p:cNvGrpSpPr/>
            <p:nvPr/>
          </p:nvGrpSpPr>
          <p:grpSpPr>
            <a:xfrm>
              <a:off x="1946154" y="2347542"/>
              <a:ext cx="1921558" cy="3728623"/>
              <a:chOff x="1946154" y="2347542"/>
              <a:chExt cx="1921558" cy="3728623"/>
            </a:xfrm>
          </p:grpSpPr>
          <p:sp>
            <p:nvSpPr>
              <p:cNvPr id="7" name="Freeform 6"/>
              <p:cNvSpPr/>
              <p:nvPr/>
            </p:nvSpPr>
            <p:spPr>
              <a:xfrm>
                <a:off x="1946154" y="234754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8" name="Freeform 7"/>
              <p:cNvSpPr/>
              <p:nvPr/>
            </p:nvSpPr>
            <p:spPr>
              <a:xfrm>
                <a:off x="1946154" y="276762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9" name="Freeform 8"/>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10" name="Freeform 9"/>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11" name="Freeform 10"/>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12" name="Freeform 11"/>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13" name="Freeform 12"/>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14" name="Freeform 13"/>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15" name="Freeform 14"/>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26" name="Group 25"/>
          <p:cNvGrpSpPr/>
          <p:nvPr/>
        </p:nvGrpSpPr>
        <p:grpSpPr>
          <a:xfrm>
            <a:off x="4244584" y="1340768"/>
            <a:ext cx="2401948" cy="5112568"/>
            <a:chOff x="1703512" y="1268760"/>
            <a:chExt cx="2401948" cy="5112568"/>
          </a:xfrm>
        </p:grpSpPr>
        <p:sp>
          <p:nvSpPr>
            <p:cNvPr id="27" name="Freeform 26"/>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Infrastructure </a:t>
              </a:r>
              <a:endParaRPr lang="en-US" sz="2000" dirty="0" smtClean="0"/>
            </a:p>
            <a:p>
              <a:pPr lvl="0" algn="ctr" defTabSz="1066800">
                <a:lnSpc>
                  <a:spcPct val="90000"/>
                </a:lnSpc>
                <a:spcBef>
                  <a:spcPct val="0"/>
                </a:spcBef>
                <a:spcAft>
                  <a:spcPct val="35000"/>
                </a:spcAft>
              </a:pPr>
              <a:r>
                <a:rPr lang="en-US" sz="2000" dirty="0" smtClean="0"/>
                <a:t>(</a:t>
              </a:r>
              <a:r>
                <a:rPr lang="en-US" sz="2000" dirty="0"/>
                <a:t>as a Service)</a:t>
              </a:r>
              <a:endParaRPr lang="ru-RU" sz="2000" dirty="0"/>
            </a:p>
          </p:txBody>
        </p:sp>
        <p:grpSp>
          <p:nvGrpSpPr>
            <p:cNvPr id="28" name="Group 27"/>
            <p:cNvGrpSpPr/>
            <p:nvPr/>
          </p:nvGrpSpPr>
          <p:grpSpPr>
            <a:xfrm>
              <a:off x="1946154" y="2347542"/>
              <a:ext cx="1932224" cy="3728623"/>
              <a:chOff x="1946154" y="2347542"/>
              <a:chExt cx="1932224" cy="3728623"/>
            </a:xfrm>
          </p:grpSpPr>
          <p:sp>
            <p:nvSpPr>
              <p:cNvPr id="29" name="Freeform 28"/>
              <p:cNvSpPr/>
              <p:nvPr/>
            </p:nvSpPr>
            <p:spPr>
              <a:xfrm>
                <a:off x="1956820" y="234754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30" name="Freeform 29"/>
              <p:cNvSpPr/>
              <p:nvPr/>
            </p:nvSpPr>
            <p:spPr>
              <a:xfrm>
                <a:off x="1956820" y="276762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31" name="Freeform 30"/>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32" name="Freeform 31"/>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33" name="Freeform 32"/>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34" name="Freeform 33"/>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35" name="Freeform 34"/>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36" name="Freeform 35"/>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37" name="Freeform 36"/>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38" name="Group 37"/>
          <p:cNvGrpSpPr/>
          <p:nvPr/>
        </p:nvGrpSpPr>
        <p:grpSpPr>
          <a:xfrm>
            <a:off x="6785656" y="1340768"/>
            <a:ext cx="2401948" cy="5112568"/>
            <a:chOff x="1703512" y="1268760"/>
            <a:chExt cx="2401948" cy="5112568"/>
          </a:xfrm>
        </p:grpSpPr>
        <p:sp>
          <p:nvSpPr>
            <p:cNvPr id="39" name="Freeform 38"/>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Platform </a:t>
              </a:r>
            </a:p>
            <a:p>
              <a:pPr lvl="0" algn="ctr" defTabSz="1066800">
                <a:lnSpc>
                  <a:spcPct val="90000"/>
                </a:lnSpc>
                <a:spcBef>
                  <a:spcPct val="0"/>
                </a:spcBef>
                <a:spcAft>
                  <a:spcPct val="35000"/>
                </a:spcAft>
              </a:pPr>
              <a:r>
                <a:rPr lang="en-US" sz="2000" dirty="0"/>
                <a:t>(as a Service)</a:t>
              </a:r>
              <a:endParaRPr lang="ru-RU" sz="2000" dirty="0"/>
            </a:p>
          </p:txBody>
        </p:sp>
        <p:grpSp>
          <p:nvGrpSpPr>
            <p:cNvPr id="40" name="Group 39"/>
            <p:cNvGrpSpPr/>
            <p:nvPr/>
          </p:nvGrpSpPr>
          <p:grpSpPr>
            <a:xfrm>
              <a:off x="1946154" y="2347131"/>
              <a:ext cx="1921558" cy="3729034"/>
              <a:chOff x="1946154" y="2347131"/>
              <a:chExt cx="1921558" cy="3729034"/>
            </a:xfrm>
          </p:grpSpPr>
          <p:sp>
            <p:nvSpPr>
              <p:cNvPr id="41" name="Freeform 40"/>
              <p:cNvSpPr/>
              <p:nvPr/>
            </p:nvSpPr>
            <p:spPr>
              <a:xfrm>
                <a:off x="1946154" y="2347131"/>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42" name="Freeform 41"/>
              <p:cNvSpPr/>
              <p:nvPr/>
            </p:nvSpPr>
            <p:spPr>
              <a:xfrm>
                <a:off x="1946154" y="2767215"/>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43" name="Freeform 42"/>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44" name="Freeform 43"/>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45" name="Freeform 44"/>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46" name="Freeform 45"/>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47" name="Freeform 46"/>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48" name="Freeform 47"/>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49" name="Freeform 48"/>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50" name="Group 49"/>
          <p:cNvGrpSpPr/>
          <p:nvPr/>
        </p:nvGrpSpPr>
        <p:grpSpPr>
          <a:xfrm>
            <a:off x="9334930" y="1340768"/>
            <a:ext cx="2401948" cy="5112568"/>
            <a:chOff x="1703512" y="1268760"/>
            <a:chExt cx="2401948" cy="5112568"/>
          </a:xfrm>
        </p:grpSpPr>
        <p:sp>
          <p:nvSpPr>
            <p:cNvPr id="51" name="Freeform 50"/>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Software </a:t>
              </a:r>
            </a:p>
            <a:p>
              <a:pPr lvl="0" algn="ctr" defTabSz="1066800">
                <a:lnSpc>
                  <a:spcPct val="90000"/>
                </a:lnSpc>
                <a:spcBef>
                  <a:spcPct val="0"/>
                </a:spcBef>
                <a:spcAft>
                  <a:spcPct val="35000"/>
                </a:spcAft>
              </a:pPr>
              <a:r>
                <a:rPr lang="en-US" sz="2000" dirty="0"/>
                <a:t>(as a Service)</a:t>
              </a:r>
              <a:endParaRPr lang="ru-RU" sz="2000" dirty="0"/>
            </a:p>
          </p:txBody>
        </p:sp>
        <p:grpSp>
          <p:nvGrpSpPr>
            <p:cNvPr id="52" name="Group 51"/>
            <p:cNvGrpSpPr/>
            <p:nvPr/>
          </p:nvGrpSpPr>
          <p:grpSpPr>
            <a:xfrm>
              <a:off x="1946154" y="2337856"/>
              <a:ext cx="1921558" cy="3738309"/>
              <a:chOff x="1946154" y="2337856"/>
              <a:chExt cx="1921558" cy="3738309"/>
            </a:xfrm>
          </p:grpSpPr>
          <p:sp>
            <p:nvSpPr>
              <p:cNvPr id="53" name="Freeform 52"/>
              <p:cNvSpPr/>
              <p:nvPr/>
            </p:nvSpPr>
            <p:spPr>
              <a:xfrm>
                <a:off x="1946154" y="233785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54" name="Freeform 53"/>
              <p:cNvSpPr/>
              <p:nvPr/>
            </p:nvSpPr>
            <p:spPr>
              <a:xfrm>
                <a:off x="1946154" y="275794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55" name="Freeform 54"/>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56" name="Freeform 55"/>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57" name="Freeform 56"/>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58" name="Freeform 57"/>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59" name="Freeform 58"/>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60" name="Freeform 59"/>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61" name="Freeform 60"/>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sp>
        <p:nvSpPr>
          <p:cNvPr id="62" name="Freeform 61"/>
          <p:cNvSpPr/>
          <p:nvPr/>
        </p:nvSpPr>
        <p:spPr>
          <a:xfrm>
            <a:off x="7752184" y="448776"/>
            <a:ext cx="2448272"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dirty="0" smtClean="0">
                <a:solidFill>
                  <a:schemeClr val="tx1"/>
                </a:solidFill>
              </a:rPr>
              <a:t>Managed by Customer</a:t>
            </a:r>
            <a:endParaRPr lang="ru-RU" sz="1800" kern="1200" dirty="0">
              <a:solidFill>
                <a:schemeClr val="tx1"/>
              </a:solidFill>
            </a:endParaRPr>
          </a:p>
        </p:txBody>
      </p:sp>
      <p:sp>
        <p:nvSpPr>
          <p:cNvPr id="63" name="Freeform 62"/>
          <p:cNvSpPr/>
          <p:nvPr/>
        </p:nvSpPr>
        <p:spPr>
          <a:xfrm>
            <a:off x="7752184" y="879884"/>
            <a:ext cx="2448272"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Managed by Vendor</a:t>
            </a:r>
            <a:endParaRPr lang="ru-RU" sz="1800" kern="1200" dirty="0">
              <a:solidFill>
                <a:schemeClr val="tx1"/>
              </a:solidFill>
            </a:endParaRPr>
          </a:p>
        </p:txBody>
      </p:sp>
    </p:spTree>
    <p:extLst>
      <p:ext uri="{BB962C8B-B14F-4D97-AF65-F5344CB8AC3E}">
        <p14:creationId xmlns:p14="http://schemas.microsoft.com/office/powerpoint/2010/main" val="415161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 Models and Azure</a:t>
            </a:r>
            <a:endParaRPr lang="ru-RU" dirty="0"/>
          </a:p>
        </p:txBody>
      </p:sp>
      <p:graphicFrame>
        <p:nvGraphicFramePr>
          <p:cNvPr id="41" name="Diagram 40"/>
          <p:cNvGraphicFramePr/>
          <p:nvPr>
            <p:extLst>
              <p:ext uri="{D42A27DB-BD31-4B8C-83A1-F6EECF244321}">
                <p14:modId xmlns:p14="http://schemas.microsoft.com/office/powerpoint/2010/main" val="618383674"/>
              </p:ext>
            </p:extLst>
          </p:nvPr>
        </p:nvGraphicFramePr>
        <p:xfrm>
          <a:off x="7536160" y="1556792"/>
          <a:ext cx="4365711" cy="3096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3" name="Diagram 42"/>
          <p:cNvGraphicFramePr/>
          <p:nvPr>
            <p:extLst>
              <p:ext uri="{D42A27DB-BD31-4B8C-83A1-F6EECF244321}">
                <p14:modId xmlns:p14="http://schemas.microsoft.com/office/powerpoint/2010/main" val="1846612593"/>
              </p:ext>
            </p:extLst>
          </p:nvPr>
        </p:nvGraphicFramePr>
        <p:xfrm>
          <a:off x="1415480" y="1417639"/>
          <a:ext cx="4967573" cy="24434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6" name="Picture 2" descr="Virtual Machine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1744" y="2348880"/>
            <a:ext cx="576064" cy="5220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p:cNvGraphicFramePr/>
          <p:nvPr>
            <p:extLst>
              <p:ext uri="{D42A27DB-BD31-4B8C-83A1-F6EECF244321}">
                <p14:modId xmlns:p14="http://schemas.microsoft.com/office/powerpoint/2010/main" val="3773072062"/>
              </p:ext>
            </p:extLst>
          </p:nvPr>
        </p:nvGraphicFramePr>
        <p:xfrm>
          <a:off x="4296212" y="3356992"/>
          <a:ext cx="4967573" cy="259228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923163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a:t>
            </a:r>
            <a:r>
              <a:rPr lang="en-US" dirty="0" err="1" smtClean="0"/>
              <a:t>IaaS</a:t>
            </a:r>
            <a:r>
              <a:rPr lang="en-US" dirty="0" smtClean="0"/>
              <a:t> vs </a:t>
            </a:r>
            <a:r>
              <a:rPr lang="en-US" dirty="0" err="1" smtClean="0"/>
              <a:t>PaaS</a:t>
            </a:r>
            <a:r>
              <a:rPr lang="en-US" dirty="0" smtClean="0"/>
              <a:t> Statistics</a:t>
            </a:r>
            <a:endParaRPr lang="ru-RU" dirty="0"/>
          </a:p>
        </p:txBody>
      </p:sp>
      <p:graphicFrame>
        <p:nvGraphicFramePr>
          <p:cNvPr id="49" name="Content Placeholder 48"/>
          <p:cNvGraphicFramePr>
            <a:graphicFrameLocks noGrp="1"/>
          </p:cNvGraphicFramePr>
          <p:nvPr>
            <p:ph idx="1"/>
            <p:extLst>
              <p:ext uri="{D42A27DB-BD31-4B8C-83A1-F6EECF244321}">
                <p14:modId xmlns:p14="http://schemas.microsoft.com/office/powerpoint/2010/main" val="2905198722"/>
              </p:ext>
            </p:extLst>
          </p:nvPr>
        </p:nvGraphicFramePr>
        <p:xfrm>
          <a:off x="1847528" y="1457050"/>
          <a:ext cx="9938072" cy="48531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527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9"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From </a:t>
            </a:r>
            <a:r>
              <a:rPr lang="en-US" dirty="0"/>
              <a:t>Words to </a:t>
            </a:r>
            <a:r>
              <a:rPr lang="en-US" dirty="0" smtClean="0"/>
              <a:t>Deeds </a:t>
            </a:r>
            <a:endParaRPr lang="ru-RU" dirty="0"/>
          </a:p>
        </p:txBody>
      </p:sp>
      <p:sp>
        <p:nvSpPr>
          <p:cNvPr id="4" name="Text Placeholder 3"/>
          <p:cNvSpPr>
            <a:spLocks noGrp="1"/>
          </p:cNvSpPr>
          <p:nvPr>
            <p:ph type="body" idx="1"/>
          </p:nvPr>
        </p:nvSpPr>
        <p:spPr/>
        <p:txBody>
          <a:bodyPr/>
          <a:lstStyle/>
          <a:p>
            <a:endParaRPr lang="ru-RU"/>
          </a:p>
        </p:txBody>
      </p:sp>
      <p:pic>
        <p:nvPicPr>
          <p:cNvPr id="10244" name="Picture 4" descr="http://cliparts.co/cliparts/pi7/KgG/pi7KgGMA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936" y="1678042"/>
            <a:ext cx="2428447"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875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Try (Free Trial)</a:t>
            </a:r>
            <a:endParaRPr lang="ru-RU" dirty="0"/>
          </a:p>
        </p:txBody>
      </p:sp>
      <p:sp>
        <p:nvSpPr>
          <p:cNvPr id="5" name="Content Placeholder 4"/>
          <p:cNvSpPr>
            <a:spLocks noGrp="1"/>
          </p:cNvSpPr>
          <p:nvPr>
            <p:ph idx="1"/>
          </p:nvPr>
        </p:nvSpPr>
        <p:spPr/>
        <p:txBody>
          <a:bodyPr/>
          <a:lstStyle/>
          <a:p>
            <a:endParaRPr lang="ru-RU" dirty="0"/>
          </a:p>
        </p:txBody>
      </p:sp>
    </p:spTree>
    <p:extLst>
      <p:ext uri="{BB962C8B-B14F-4D97-AF65-F5344CB8AC3E}">
        <p14:creationId xmlns:p14="http://schemas.microsoft.com/office/powerpoint/2010/main" val="2307241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Manage</a:t>
            </a:r>
            <a:endParaRPr lang="ru-RU" dirty="0"/>
          </a:p>
        </p:txBody>
      </p:sp>
      <p:sp>
        <p:nvSpPr>
          <p:cNvPr id="3" name="Content Placeholder 2"/>
          <p:cNvSpPr>
            <a:spLocks noGrp="1"/>
          </p:cNvSpPr>
          <p:nvPr>
            <p:ph idx="1"/>
          </p:nvPr>
        </p:nvSpPr>
        <p:spPr/>
        <p:txBody>
          <a:bodyPr/>
          <a:lstStyle/>
          <a:p>
            <a:pPr>
              <a:lnSpc>
                <a:spcPct val="150000"/>
              </a:lnSpc>
            </a:pPr>
            <a:r>
              <a:rPr lang="en-US" dirty="0" smtClean="0"/>
              <a:t>From Visual Studio with Azure SDK</a:t>
            </a:r>
          </a:p>
          <a:p>
            <a:pPr>
              <a:lnSpc>
                <a:spcPct val="150000"/>
              </a:lnSpc>
            </a:pPr>
            <a:r>
              <a:rPr lang="en-US" dirty="0"/>
              <a:t>From M</a:t>
            </a:r>
            <a:r>
              <a:rPr lang="en-US" dirty="0" smtClean="0"/>
              <a:t>anagement Portals:</a:t>
            </a:r>
          </a:p>
          <a:p>
            <a:pPr lvl="1">
              <a:buFont typeface="Courier New" panose="02070309020205020404" pitchFamily="49" charset="0"/>
              <a:buChar char="o"/>
            </a:pPr>
            <a:r>
              <a:rPr lang="en-US" dirty="0" smtClean="0">
                <a:hlinkClick r:id="rId3"/>
              </a:rPr>
              <a:t>https</a:t>
            </a:r>
            <a:r>
              <a:rPr lang="en-US" dirty="0">
                <a:hlinkClick r:id="rId3"/>
              </a:rPr>
              <a:t>://</a:t>
            </a:r>
            <a:r>
              <a:rPr lang="en-US" dirty="0" smtClean="0">
                <a:hlinkClick r:id="rId3"/>
              </a:rPr>
              <a:t>manage.windowsazure.com</a:t>
            </a:r>
            <a:endParaRPr lang="en-US" dirty="0" smtClean="0"/>
          </a:p>
          <a:p>
            <a:pPr lvl="1">
              <a:buFont typeface="Courier New" panose="02070309020205020404" pitchFamily="49" charset="0"/>
              <a:buChar char="o"/>
            </a:pPr>
            <a:r>
              <a:rPr lang="en-US" dirty="0">
                <a:hlinkClick r:id="rId4"/>
              </a:rPr>
              <a:t>https://</a:t>
            </a:r>
            <a:r>
              <a:rPr lang="en-US" dirty="0" smtClean="0">
                <a:hlinkClick r:id="rId4"/>
              </a:rPr>
              <a:t>portal.azure.com</a:t>
            </a:r>
            <a:r>
              <a:rPr lang="en-US" dirty="0" smtClean="0"/>
              <a:t> (beta)</a:t>
            </a:r>
          </a:p>
          <a:p>
            <a:pPr>
              <a:lnSpc>
                <a:spcPct val="150000"/>
              </a:lnSpc>
            </a:pPr>
            <a:r>
              <a:rPr lang="en-US" dirty="0" smtClean="0"/>
              <a:t>Using PowerShell Console</a:t>
            </a:r>
            <a:endParaRPr lang="ru-RU" dirty="0"/>
          </a:p>
        </p:txBody>
      </p:sp>
    </p:spTree>
    <p:extLst>
      <p:ext uri="{BB962C8B-B14F-4D97-AF65-F5344CB8AC3E}">
        <p14:creationId xmlns:p14="http://schemas.microsoft.com/office/powerpoint/2010/main" val="3488655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SDK and Command-line Tools</a:t>
            </a:r>
            <a:endParaRPr lang="ru-RU" dirty="0"/>
          </a:p>
        </p:txBody>
      </p:sp>
      <p:grpSp>
        <p:nvGrpSpPr>
          <p:cNvPr id="3" name="Group 2"/>
          <p:cNvGrpSpPr/>
          <p:nvPr/>
        </p:nvGrpSpPr>
        <p:grpSpPr>
          <a:xfrm>
            <a:off x="1806784" y="1747370"/>
            <a:ext cx="10009112" cy="2113677"/>
            <a:chOff x="1806784" y="1747370"/>
            <a:chExt cx="10009112" cy="2113677"/>
          </a:xfrm>
        </p:grpSpPr>
        <p:sp>
          <p:nvSpPr>
            <p:cNvPr id="4" name="Rounded Rectangle 3"/>
            <p:cNvSpPr/>
            <p:nvPr/>
          </p:nvSpPr>
          <p:spPr>
            <a:xfrm>
              <a:off x="1806784" y="1747370"/>
              <a:ext cx="10009112" cy="211367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Rectangle 4"/>
            <p:cNvSpPr/>
            <p:nvPr/>
          </p:nvSpPr>
          <p:spPr>
            <a:xfrm>
              <a:off x="1943100" y="2019378"/>
              <a:ext cx="9728780" cy="1569660"/>
            </a:xfrm>
            <a:prstGeom prst="rect">
              <a:avLst/>
            </a:prstGeom>
          </p:spPr>
          <p:txBody>
            <a:bodyPr wrap="square">
              <a:spAutoFit/>
            </a:bodyPr>
            <a:lstStyle/>
            <a:p>
              <a:r>
                <a:rPr lang="en-US" sz="2400" dirty="0" smtClean="0"/>
                <a:t>	The </a:t>
              </a:r>
              <a:r>
                <a:rPr lang="en-US" sz="2400" dirty="0"/>
                <a:t>Azure SDK for .NET is the core building block that helps developers author Cloud Services using Azure Service Runtime Programming model, debug using emulators on the local machine, and deploy to Azure data centers in the cloud.</a:t>
              </a:r>
            </a:p>
          </p:txBody>
        </p:sp>
      </p:grpSp>
      <p:grpSp>
        <p:nvGrpSpPr>
          <p:cNvPr id="9" name="Group 8"/>
          <p:cNvGrpSpPr/>
          <p:nvPr/>
        </p:nvGrpSpPr>
        <p:grpSpPr>
          <a:xfrm>
            <a:off x="1824306" y="4081053"/>
            <a:ext cx="10009112" cy="1796219"/>
            <a:chOff x="1824306" y="4081053"/>
            <a:chExt cx="10009112" cy="1796219"/>
          </a:xfrm>
        </p:grpSpPr>
        <p:sp>
          <p:nvSpPr>
            <p:cNvPr id="7" name="Rounded Rectangle 6"/>
            <p:cNvSpPr/>
            <p:nvPr/>
          </p:nvSpPr>
          <p:spPr>
            <a:xfrm>
              <a:off x="1824306" y="4081053"/>
              <a:ext cx="10009112" cy="1796219"/>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1960622" y="4353061"/>
              <a:ext cx="9728780" cy="1200329"/>
            </a:xfrm>
            <a:prstGeom prst="rect">
              <a:avLst/>
            </a:prstGeom>
          </p:spPr>
          <p:txBody>
            <a:bodyPr wrap="square">
              <a:spAutoFit/>
            </a:bodyPr>
            <a:lstStyle/>
            <a:p>
              <a:r>
                <a:rPr lang="en-US" sz="2400" dirty="0" smtClean="0"/>
                <a:t>	The </a:t>
              </a:r>
              <a:r>
                <a:rPr lang="en-US" sz="2400" dirty="0"/>
                <a:t>Azure SDK Policy covers Azure SDK Authoring Tools, Command line utilities, Compute &amp; Storage Emulators, and Azure Tools for Microsoft Visual Studio.</a:t>
              </a:r>
              <a:endParaRPr lang="ru-RU" sz="2400" dirty="0"/>
            </a:p>
          </p:txBody>
        </p:sp>
      </p:grpSp>
    </p:spTree>
    <p:extLst>
      <p:ext uri="{BB962C8B-B14F-4D97-AF65-F5344CB8AC3E}">
        <p14:creationId xmlns:p14="http://schemas.microsoft.com/office/powerpoint/2010/main" val="319518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 Service (Web App)</a:t>
            </a:r>
            <a:endParaRPr lang="ru-RU" dirty="0"/>
          </a:p>
        </p:txBody>
      </p:sp>
      <p:sp>
        <p:nvSpPr>
          <p:cNvPr id="5" name="Text Placeholder 4"/>
          <p:cNvSpPr>
            <a:spLocks noGrp="1"/>
          </p:cNvSpPr>
          <p:nvPr>
            <p:ph type="body" idx="1"/>
          </p:nvPr>
        </p:nvSpPr>
        <p:spPr/>
        <p:txBody>
          <a:bodyPr/>
          <a:lstStyle/>
          <a:p>
            <a:endParaRPr lang="ru-RU"/>
          </a:p>
        </p:txBody>
      </p:sp>
    </p:spTree>
    <p:extLst>
      <p:ext uri="{BB962C8B-B14F-4D97-AF65-F5344CB8AC3E}">
        <p14:creationId xmlns:p14="http://schemas.microsoft.com/office/powerpoint/2010/main" val="3011076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Create App </a:t>
            </a:r>
            <a:r>
              <a:rPr lang="en-US" dirty="0"/>
              <a:t>S</a:t>
            </a:r>
            <a:r>
              <a:rPr lang="en-US" dirty="0" smtClean="0"/>
              <a:t>ervice</a:t>
            </a:r>
            <a:endParaRPr lang="ru-RU" dirty="0"/>
          </a:p>
        </p:txBody>
      </p:sp>
      <p:sp>
        <p:nvSpPr>
          <p:cNvPr id="5" name="Content Placeholder 4"/>
          <p:cNvSpPr>
            <a:spLocks noGrp="1"/>
          </p:cNvSpPr>
          <p:nvPr>
            <p:ph idx="1"/>
          </p:nvPr>
        </p:nvSpPr>
        <p:spPr>
          <a:xfrm>
            <a:off x="2133600" y="1600203"/>
            <a:ext cx="10696750" cy="7295619"/>
          </a:xfrm>
        </p:spPr>
        <p:txBody>
          <a:bodyPr/>
          <a:lstStyle/>
          <a:p>
            <a:pPr>
              <a:lnSpc>
                <a:spcPct val="150000"/>
              </a:lnSpc>
            </a:pPr>
            <a:r>
              <a:rPr lang="en-US" dirty="0" smtClean="0"/>
              <a:t>From Management Portals</a:t>
            </a:r>
          </a:p>
          <a:p>
            <a:pPr>
              <a:lnSpc>
                <a:spcPct val="150000"/>
              </a:lnSpc>
            </a:pPr>
            <a:endParaRPr lang="en-US" dirty="0"/>
          </a:p>
          <a:p>
            <a:pPr>
              <a:lnSpc>
                <a:spcPct val="150000"/>
              </a:lnSpc>
            </a:pPr>
            <a:endParaRPr lang="en-US" dirty="0" smtClean="0"/>
          </a:p>
          <a:p>
            <a:r>
              <a:rPr lang="en-US" dirty="0" smtClean="0"/>
              <a:t>From Visual Studio Interface</a:t>
            </a:r>
          </a:p>
          <a:p>
            <a:endParaRPr lang="en-US" dirty="0"/>
          </a:p>
          <a:p>
            <a:endParaRPr lang="en-US" dirty="0" smtClean="0"/>
          </a:p>
          <a:p>
            <a:endParaRPr lang="en-US" dirty="0"/>
          </a:p>
          <a:p>
            <a:endParaRPr lang="en-US" dirty="0" smtClean="0"/>
          </a:p>
          <a:p>
            <a:r>
              <a:rPr lang="en-US" dirty="0"/>
              <a:t>Using PowerShell Console</a:t>
            </a:r>
            <a:endParaRPr lang="ru-RU" dirty="0"/>
          </a:p>
          <a:p>
            <a:endParaRPr lang="en-US" dirty="0" smtClean="0"/>
          </a:p>
          <a:p>
            <a:endParaRPr lang="ru-RU" dirty="0"/>
          </a:p>
        </p:txBody>
      </p:sp>
      <p:grpSp>
        <p:nvGrpSpPr>
          <p:cNvPr id="2" name="Group 1"/>
          <p:cNvGrpSpPr/>
          <p:nvPr/>
        </p:nvGrpSpPr>
        <p:grpSpPr>
          <a:xfrm>
            <a:off x="6358273" y="1484784"/>
            <a:ext cx="5688632" cy="1944216"/>
            <a:chOff x="3863752" y="2564904"/>
            <a:chExt cx="5688632" cy="1944216"/>
          </a:xfrm>
        </p:grpSpPr>
        <p:grpSp>
          <p:nvGrpSpPr>
            <p:cNvPr id="6" name="Group 5"/>
            <p:cNvGrpSpPr/>
            <p:nvPr/>
          </p:nvGrpSpPr>
          <p:grpSpPr>
            <a:xfrm>
              <a:off x="3863752" y="2564904"/>
              <a:ext cx="5688632" cy="1944216"/>
              <a:chOff x="3719736" y="3273204"/>
              <a:chExt cx="5688632" cy="1944216"/>
            </a:xfrm>
          </p:grpSpPr>
          <p:sp>
            <p:nvSpPr>
              <p:cNvPr id="7" name="Rectangle 6"/>
              <p:cNvSpPr/>
              <p:nvPr/>
            </p:nvSpPr>
            <p:spPr>
              <a:xfrm>
                <a:off x="3719736" y="3538513"/>
                <a:ext cx="5688632" cy="1678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pic>
          <p:nvPicPr>
            <p:cNvPr id="11" name="Picture 2" descr="C:\Users\Ryabov\AppData\Local\Temp\SNAGHTMLa2391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1308" y="3049679"/>
              <a:ext cx="4753520" cy="13639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6341535" y="3717032"/>
            <a:ext cx="5688632" cy="1944216"/>
            <a:chOff x="469776" y="2528900"/>
            <a:chExt cx="5688632" cy="1944216"/>
          </a:xfrm>
        </p:grpSpPr>
        <p:grpSp>
          <p:nvGrpSpPr>
            <p:cNvPr id="14" name="Group 13"/>
            <p:cNvGrpSpPr/>
            <p:nvPr/>
          </p:nvGrpSpPr>
          <p:grpSpPr>
            <a:xfrm>
              <a:off x="469776" y="2528900"/>
              <a:ext cx="5688632" cy="1944216"/>
              <a:chOff x="3719736" y="3273204"/>
              <a:chExt cx="5688632" cy="1944216"/>
            </a:xfrm>
          </p:grpSpPr>
          <p:sp>
            <p:nvSpPr>
              <p:cNvPr id="16" name="Rectangle 15"/>
              <p:cNvSpPr/>
              <p:nvPr/>
            </p:nvSpPr>
            <p:spPr>
              <a:xfrm>
                <a:off x="3719736" y="3538513"/>
                <a:ext cx="5688632" cy="1678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pic>
          <p:nvPicPr>
            <p:cNvPr id="18" name="Picture 4" descr="C:\Users\Ryabov\AppData\Local\Temp\SNAGHTMLa2b65e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448" y="3047593"/>
              <a:ext cx="4521104" cy="11721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6159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Microsoft Azure</a:t>
            </a:r>
            <a:r>
              <a:rPr lang="ru-RU" dirty="0" smtClean="0"/>
              <a:t>?</a:t>
            </a:r>
            <a:endParaRPr lang="ru-RU" dirty="0"/>
          </a:p>
        </p:txBody>
      </p:sp>
      <p:sp>
        <p:nvSpPr>
          <p:cNvPr id="5" name="Text Placeholder 4"/>
          <p:cNvSpPr>
            <a:spLocks noGrp="1"/>
          </p:cNvSpPr>
          <p:nvPr>
            <p:ph type="body" idx="1"/>
          </p:nvPr>
        </p:nvSpPr>
        <p:spPr/>
        <p:txBody>
          <a:bodyPr/>
          <a:lstStyle/>
          <a:p>
            <a:endParaRPr lang="ru-RU"/>
          </a:p>
        </p:txBody>
      </p:sp>
      <p:pic>
        <p:nvPicPr>
          <p:cNvPr id="4098" name="Picture 2" descr="http://findicons.com/files/icons/1049/2s_space_emotions_v2/256/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155679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605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App </a:t>
            </a:r>
            <a:r>
              <a:rPr lang="en-US" dirty="0" smtClean="0"/>
              <a:t>Service from PowerShell</a:t>
            </a:r>
            <a:endParaRPr lang="ru-RU" dirty="0"/>
          </a:p>
        </p:txBody>
      </p:sp>
      <p:grpSp>
        <p:nvGrpSpPr>
          <p:cNvPr id="13" name="Group 12"/>
          <p:cNvGrpSpPr/>
          <p:nvPr/>
        </p:nvGrpSpPr>
        <p:grpSpPr>
          <a:xfrm>
            <a:off x="1847528" y="1488288"/>
            <a:ext cx="9937104" cy="5015691"/>
            <a:chOff x="1847528" y="1488288"/>
            <a:chExt cx="9937104" cy="5015691"/>
          </a:xfrm>
        </p:grpSpPr>
        <p:grpSp>
          <p:nvGrpSpPr>
            <p:cNvPr id="11" name="Group 10"/>
            <p:cNvGrpSpPr/>
            <p:nvPr/>
          </p:nvGrpSpPr>
          <p:grpSpPr>
            <a:xfrm>
              <a:off x="1847528" y="1488288"/>
              <a:ext cx="9937104" cy="4821032"/>
              <a:chOff x="1847528" y="1488288"/>
              <a:chExt cx="9937104" cy="4821032"/>
            </a:xfrm>
          </p:grpSpPr>
          <p:grpSp>
            <p:nvGrpSpPr>
              <p:cNvPr id="5" name="Group 4"/>
              <p:cNvGrpSpPr/>
              <p:nvPr/>
            </p:nvGrpSpPr>
            <p:grpSpPr>
              <a:xfrm>
                <a:off x="1847528" y="1488288"/>
                <a:ext cx="9937104" cy="4821032"/>
                <a:chOff x="3719736" y="3343854"/>
                <a:chExt cx="9937104" cy="4821032"/>
              </a:xfrm>
            </p:grpSpPr>
            <p:sp>
              <p:nvSpPr>
                <p:cNvPr id="7" name="Rectangle 6"/>
                <p:cNvSpPr/>
                <p:nvPr/>
              </p:nvSpPr>
              <p:spPr>
                <a:xfrm>
                  <a:off x="3719736" y="3538513"/>
                  <a:ext cx="9937104" cy="4626373"/>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11997590" y="3343854"/>
                  <a:ext cx="1656184" cy="389318"/>
                </a:xfrm>
                <a:prstGeom prst="rect">
                  <a:avLst/>
                </a:prstGeom>
                <a:solidFill>
                  <a:srgbClr val="0070C0"/>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 S</a:t>
                  </a:r>
                  <a:r>
                    <a:rPr lang="en-US" dirty="0" smtClean="0"/>
                    <a:t>nippet</a:t>
                  </a:r>
                  <a:endParaRPr lang="ru-RU" dirty="0"/>
                </a:p>
              </p:txBody>
            </p:sp>
          </p:grpSp>
          <p:sp>
            <p:nvSpPr>
              <p:cNvPr id="10" name="Rectangle 9"/>
              <p:cNvSpPr/>
              <p:nvPr/>
            </p:nvSpPr>
            <p:spPr>
              <a:xfrm>
                <a:off x="1847528" y="1891424"/>
                <a:ext cx="9934038" cy="4247317"/>
              </a:xfrm>
              <a:prstGeom prst="rect">
                <a:avLst/>
              </a:prstGeom>
            </p:spPr>
            <p:txBody>
              <a:bodyPr wrap="square">
                <a:spAutoFit/>
              </a:bodyPr>
              <a:lstStyle/>
              <a:p>
                <a:pPr marL="360000"/>
                <a:r>
                  <a:rPr lang="en-US" dirty="0" smtClean="0">
                    <a:solidFill>
                      <a:srgbClr val="FF4500"/>
                    </a:solidFill>
                  </a:rPr>
                  <a:t>$</a:t>
                </a:r>
                <a:r>
                  <a:rPr lang="en-US" dirty="0" err="1" smtClean="0">
                    <a:solidFill>
                      <a:srgbClr val="FF4500"/>
                    </a:solidFill>
                  </a:rPr>
                  <a:t>AzureSubscriptionId</a:t>
                </a:r>
                <a:r>
                  <a:rPr lang="en-US" dirty="0" smtClean="0">
                    <a:solidFill>
                      <a:prstClr val="black"/>
                    </a:solidFill>
                  </a:rPr>
                  <a:t> </a:t>
                </a:r>
                <a:r>
                  <a:rPr lang="en-US" dirty="0">
                    <a:solidFill>
                      <a:srgbClr val="A9A9A9"/>
                    </a:solidFill>
                  </a:rPr>
                  <a:t>=</a:t>
                </a:r>
                <a:r>
                  <a:rPr lang="en-US" dirty="0">
                    <a:solidFill>
                      <a:prstClr val="black"/>
                    </a:solidFill>
                  </a:rPr>
                  <a:t> </a:t>
                </a:r>
                <a:r>
                  <a:rPr lang="en-US" dirty="0" err="1" smtClean="0">
                    <a:solidFill>
                      <a:srgbClr val="8B0000"/>
                    </a:solidFill>
                  </a:rPr>
                  <a:t>Some_Azure_Subscription_Id</a:t>
                </a:r>
                <a:r>
                  <a:rPr lang="en-US" dirty="0" smtClean="0">
                    <a:solidFill>
                      <a:srgbClr val="8B0000"/>
                    </a:solidFill>
                  </a:rPr>
                  <a:t> </a:t>
                </a:r>
                <a:r>
                  <a:rPr lang="en-US" dirty="0">
                    <a:solidFill>
                      <a:srgbClr val="8B0000"/>
                    </a:solidFill>
                  </a:rPr>
                  <a:t>"</a:t>
                </a:r>
                <a:endParaRPr lang="en-US" dirty="0">
                  <a:solidFill>
                    <a:prstClr val="black"/>
                  </a:solidFill>
                </a:endParaRPr>
              </a:p>
              <a:p>
                <a:pPr marL="360000"/>
                <a:endParaRPr lang="ru-RU" dirty="0">
                  <a:solidFill>
                    <a:prstClr val="black"/>
                  </a:solidFill>
                </a:endParaRPr>
              </a:p>
              <a:p>
                <a:pPr marL="360000"/>
                <a:r>
                  <a:rPr lang="en-US" dirty="0">
                    <a:solidFill>
                      <a:srgbClr val="0000FF"/>
                    </a:solidFill>
                  </a:rPr>
                  <a:t>Import-</a:t>
                </a:r>
                <a:r>
                  <a:rPr lang="en-US" dirty="0" err="1">
                    <a:solidFill>
                      <a:srgbClr val="0000FF"/>
                    </a:solidFill>
                  </a:rPr>
                  <a:t>AzurePublishSettingsFile</a:t>
                </a:r>
                <a:r>
                  <a:rPr lang="en-US" dirty="0">
                    <a:solidFill>
                      <a:prstClr val="black"/>
                    </a:solidFill>
                  </a:rPr>
                  <a:t> </a:t>
                </a:r>
                <a:r>
                  <a:rPr lang="en-US" dirty="0" smtClean="0">
                    <a:solidFill>
                      <a:srgbClr val="8B0000"/>
                    </a:solidFill>
                  </a:rPr>
                  <a:t>“**\*.publishsettings"</a:t>
                </a:r>
                <a:endParaRPr lang="en-US" dirty="0">
                  <a:solidFill>
                    <a:prstClr val="black"/>
                  </a:solidFill>
                </a:endParaRPr>
              </a:p>
              <a:p>
                <a:pPr marL="360000"/>
                <a:r>
                  <a:rPr lang="en-US" dirty="0">
                    <a:solidFill>
                      <a:srgbClr val="0000FF"/>
                    </a:solidFill>
                  </a:rPr>
                  <a:t>Set-</a:t>
                </a:r>
                <a:r>
                  <a:rPr lang="en-US" dirty="0" err="1">
                    <a:solidFill>
                      <a:srgbClr val="0000FF"/>
                    </a:solidFill>
                  </a:rPr>
                  <a:t>AzureSubscription</a:t>
                </a:r>
                <a:r>
                  <a:rPr lang="en-US" dirty="0">
                    <a:solidFill>
                      <a:prstClr val="black"/>
                    </a:solidFill>
                  </a:rPr>
                  <a:t> </a:t>
                </a:r>
                <a:r>
                  <a:rPr lang="en-US" dirty="0">
                    <a:solidFill>
                      <a:srgbClr val="000080"/>
                    </a:solidFill>
                  </a:rPr>
                  <a:t>–</a:t>
                </a:r>
                <a:r>
                  <a:rPr lang="en-US" dirty="0" err="1">
                    <a:solidFill>
                      <a:srgbClr val="000080"/>
                    </a:solidFill>
                  </a:rPr>
                  <a:t>SubscriptionId</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AzureSubscriptionId</a:t>
                </a:r>
                <a:endParaRPr lang="en-US" dirty="0">
                  <a:solidFill>
                    <a:prstClr val="black"/>
                  </a:solidFill>
                </a:endParaRPr>
              </a:p>
              <a:p>
                <a:pPr marL="360000"/>
                <a:endParaRPr lang="ru-RU" dirty="0">
                  <a:solidFill>
                    <a:prstClr val="black"/>
                  </a:solidFill>
                </a:endParaRPr>
              </a:p>
              <a:p>
                <a:pPr marL="360000"/>
                <a:r>
                  <a:rPr lang="en-US" dirty="0">
                    <a:solidFill>
                      <a:srgbClr val="FF4500"/>
                    </a:solidFill>
                  </a:rPr>
                  <a:t>$</a:t>
                </a:r>
                <a:r>
                  <a:rPr lang="en-US" dirty="0" err="1" smtClean="0">
                    <a:solidFill>
                      <a:srgbClr val="FF4500"/>
                    </a:solidFill>
                  </a:rPr>
                  <a:t>AzureTestWebSite</a:t>
                </a:r>
                <a:r>
                  <a:rPr lang="en-US" dirty="0" smtClean="0">
                    <a:solidFill>
                      <a:prstClr val="black"/>
                    </a:solidFill>
                  </a:rPr>
                  <a:t> </a:t>
                </a:r>
                <a:r>
                  <a:rPr lang="en-US" dirty="0">
                    <a:solidFill>
                      <a:srgbClr val="A9A9A9"/>
                    </a:solidFill>
                  </a:rPr>
                  <a:t>=</a:t>
                </a:r>
                <a:r>
                  <a:rPr lang="en-US" dirty="0">
                    <a:solidFill>
                      <a:prstClr val="black"/>
                    </a:solidFill>
                  </a:rPr>
                  <a:t> </a:t>
                </a:r>
                <a:r>
                  <a:rPr lang="en-US" dirty="0">
                    <a:solidFill>
                      <a:srgbClr val="8B0000"/>
                    </a:solidFill>
                  </a:rPr>
                  <a:t>"workshop-created-from-</a:t>
                </a:r>
                <a:r>
                  <a:rPr lang="en-US" dirty="0" err="1">
                    <a:solidFill>
                      <a:srgbClr val="8B0000"/>
                    </a:solidFill>
                  </a:rPr>
                  <a:t>ps</a:t>
                </a:r>
                <a:r>
                  <a:rPr lang="en-US" dirty="0">
                    <a:solidFill>
                      <a:srgbClr val="8B0000"/>
                    </a:solidFill>
                  </a:rPr>
                  <a:t>"</a:t>
                </a:r>
                <a:endParaRPr lang="en-US" dirty="0">
                  <a:solidFill>
                    <a:prstClr val="black"/>
                  </a:solidFill>
                </a:endParaRPr>
              </a:p>
              <a:p>
                <a:pPr marL="360000"/>
                <a:endParaRPr lang="ru-RU" dirty="0">
                  <a:solidFill>
                    <a:prstClr val="black"/>
                  </a:solidFill>
                </a:endParaRPr>
              </a:p>
              <a:p>
                <a:pPr marL="360000"/>
                <a:r>
                  <a:rPr lang="en-US" dirty="0" smtClean="0">
                    <a:solidFill>
                      <a:srgbClr val="0000FF"/>
                    </a:solidFill>
                  </a:rPr>
                  <a:t>New-</a:t>
                </a:r>
                <a:r>
                  <a:rPr lang="en-US" dirty="0" err="1" smtClean="0">
                    <a:solidFill>
                      <a:srgbClr val="0000FF"/>
                    </a:solidFill>
                  </a:rPr>
                  <a:t>AzureWebsite</a:t>
                </a:r>
                <a:r>
                  <a:rPr lang="en-US" dirty="0" smtClean="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r>
                  <a:rPr lang="en-US" dirty="0">
                    <a:solidFill>
                      <a:srgbClr val="0000FF"/>
                    </a:solidFill>
                  </a:rPr>
                  <a:t>Get-</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endParaRPr lang="ru-RU" dirty="0">
                  <a:solidFill>
                    <a:prstClr val="black"/>
                  </a:solidFill>
                </a:endParaRPr>
              </a:p>
              <a:p>
                <a:pPr marL="360000"/>
                <a:r>
                  <a:rPr lang="en-US" dirty="0">
                    <a:solidFill>
                      <a:srgbClr val="0000FF"/>
                    </a:solidFill>
                  </a:rPr>
                  <a:t>Stop-</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r>
                  <a:rPr lang="en-US" dirty="0">
                    <a:solidFill>
                      <a:srgbClr val="0000FF"/>
                    </a:solidFill>
                  </a:rPr>
                  <a:t>Get-</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endParaRPr lang="ru-RU" dirty="0">
                  <a:solidFill>
                    <a:prstClr val="black"/>
                  </a:solidFill>
                </a:endParaRPr>
              </a:p>
              <a:p>
                <a:pPr marL="360000"/>
                <a:r>
                  <a:rPr lang="en-US" dirty="0">
                    <a:solidFill>
                      <a:srgbClr val="0000FF"/>
                    </a:solidFill>
                  </a:rPr>
                  <a:t>Remove-</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r>
                  <a:rPr lang="en-US" dirty="0">
                    <a:solidFill>
                      <a:srgbClr val="0000FF"/>
                    </a:solidFill>
                  </a:rPr>
                  <a:t>Get-</a:t>
                </a:r>
                <a:r>
                  <a:rPr lang="en-US" dirty="0" err="1">
                    <a:solidFill>
                      <a:srgbClr val="0000FF"/>
                    </a:solidFill>
                  </a:rPr>
                  <a:t>AzureWebsite</a:t>
                </a:r>
                <a:r>
                  <a:rPr lang="en-US" dirty="0">
                    <a:solidFill>
                      <a:srgbClr val="0000FF"/>
                    </a:solidFill>
                  </a:rPr>
                  <a:t> </a:t>
                </a:r>
              </a:p>
            </p:txBody>
          </p:sp>
        </p:grpSp>
        <p:sp>
          <p:nvSpPr>
            <p:cNvPr id="12" name="Rectangle 11"/>
            <p:cNvSpPr/>
            <p:nvPr/>
          </p:nvSpPr>
          <p:spPr>
            <a:xfrm>
              <a:off x="9408368" y="6114661"/>
              <a:ext cx="2374656" cy="389318"/>
            </a:xfrm>
            <a:prstGeom prst="rect">
              <a:avLst/>
            </a:prstGeom>
            <a:solidFill>
              <a:schemeClr val="tx2">
                <a:lumMod val="40000"/>
                <a:lumOff val="60000"/>
              </a:schemeClr>
            </a:solidFill>
            <a:ln>
              <a:solidFill>
                <a:schemeClr val="tx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CreateWebSite.ps1</a:t>
              </a:r>
              <a:endParaRPr lang="ru-RU" dirty="0"/>
            </a:p>
          </p:txBody>
        </p:sp>
      </p:grpSp>
    </p:spTree>
    <p:extLst>
      <p:ext uri="{BB962C8B-B14F-4D97-AF65-F5344CB8AC3E}">
        <p14:creationId xmlns:p14="http://schemas.microsoft.com/office/powerpoint/2010/main" val="132314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a </a:t>
            </a:r>
            <a:r>
              <a:rPr lang="en-US" dirty="0" smtClean="0"/>
              <a:t>Web App</a:t>
            </a:r>
            <a:endParaRPr lang="en-US" dirty="0"/>
          </a:p>
        </p:txBody>
      </p:sp>
      <p:sp>
        <p:nvSpPr>
          <p:cNvPr id="3" name="Content Placeholder 2"/>
          <p:cNvSpPr>
            <a:spLocks noGrp="1"/>
          </p:cNvSpPr>
          <p:nvPr>
            <p:ph idx="1"/>
          </p:nvPr>
        </p:nvSpPr>
        <p:spPr/>
        <p:txBody>
          <a:bodyPr/>
          <a:lstStyle/>
          <a:p>
            <a:pPr>
              <a:lnSpc>
                <a:spcPct val="150000"/>
              </a:lnSpc>
            </a:pPr>
            <a:r>
              <a:rPr lang="en-US" dirty="0"/>
              <a:t>Deploy from a cloud-hosted source control system</a:t>
            </a:r>
          </a:p>
          <a:p>
            <a:pPr>
              <a:lnSpc>
                <a:spcPct val="150000"/>
              </a:lnSpc>
            </a:pPr>
            <a:r>
              <a:rPr lang="en-US" dirty="0"/>
              <a:t>Deploying from an IDE</a:t>
            </a:r>
          </a:p>
          <a:p>
            <a:pPr>
              <a:lnSpc>
                <a:spcPct val="150000"/>
              </a:lnSpc>
            </a:pPr>
            <a:r>
              <a:rPr lang="en-US" dirty="0"/>
              <a:t>Deploy using an FTP utility</a:t>
            </a:r>
          </a:p>
          <a:p>
            <a:pPr>
              <a:lnSpc>
                <a:spcPct val="150000"/>
              </a:lnSpc>
            </a:pPr>
            <a:r>
              <a:rPr lang="en-US" dirty="0"/>
              <a:t>Deploying from an on-premises source control system</a:t>
            </a:r>
          </a:p>
          <a:p>
            <a:r>
              <a:rPr lang="en-US" dirty="0"/>
              <a:t>Deploy using command-line tools and the Azure REST management </a:t>
            </a:r>
            <a:r>
              <a:rPr lang="en-US" dirty="0" smtClean="0"/>
              <a:t>API</a:t>
            </a:r>
          </a:p>
          <a:p>
            <a:pPr>
              <a:lnSpc>
                <a:spcPct val="150000"/>
              </a:lnSpc>
            </a:pPr>
            <a:r>
              <a:rPr lang="en-US" dirty="0"/>
              <a:t>Octopus Deploy</a:t>
            </a:r>
          </a:p>
          <a:p>
            <a:endParaRPr lang="en-US" dirty="0"/>
          </a:p>
          <a:p>
            <a:endParaRPr lang="ru-RU" dirty="0"/>
          </a:p>
        </p:txBody>
      </p:sp>
    </p:spTree>
    <p:extLst>
      <p:ext uri="{BB962C8B-B14F-4D97-AF65-F5344CB8AC3E}">
        <p14:creationId xmlns:p14="http://schemas.microsoft.com/office/powerpoint/2010/main" val="622192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FTP Access</a:t>
            </a:r>
            <a:endParaRPr lang="ru-RU" dirty="0"/>
          </a:p>
        </p:txBody>
      </p:sp>
      <p:grpSp>
        <p:nvGrpSpPr>
          <p:cNvPr id="4" name="Group 3"/>
          <p:cNvGrpSpPr/>
          <p:nvPr/>
        </p:nvGrpSpPr>
        <p:grpSpPr>
          <a:xfrm>
            <a:off x="1806784" y="1412776"/>
            <a:ext cx="10009112" cy="1393597"/>
            <a:chOff x="1806784" y="1747370"/>
            <a:chExt cx="10009112" cy="1393597"/>
          </a:xfrm>
        </p:grpSpPr>
        <p:sp>
          <p:nvSpPr>
            <p:cNvPr id="6" name="Rounded Rectangle 5"/>
            <p:cNvSpPr/>
            <p:nvPr/>
          </p:nvSpPr>
          <p:spPr>
            <a:xfrm>
              <a:off x="1806784" y="1747370"/>
              <a:ext cx="10009112" cy="139359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p:cNvSpPr/>
            <p:nvPr/>
          </p:nvSpPr>
          <p:spPr>
            <a:xfrm>
              <a:off x="1943100" y="2019378"/>
              <a:ext cx="9728780" cy="830997"/>
            </a:xfrm>
            <a:prstGeom prst="rect">
              <a:avLst/>
            </a:prstGeom>
          </p:spPr>
          <p:txBody>
            <a:bodyPr wrap="square">
              <a:spAutoFit/>
            </a:bodyPr>
            <a:lstStyle/>
            <a:p>
              <a:r>
                <a:rPr lang="en-US" sz="2400" dirty="0" smtClean="0"/>
                <a:t>	</a:t>
              </a:r>
              <a:r>
                <a:rPr lang="en-US" sz="2400" dirty="0" smtClean="0"/>
                <a:t>Just create </a:t>
              </a:r>
              <a:r>
                <a:rPr lang="en-US" sz="2400" dirty="0" smtClean="0"/>
                <a:t>FTP credentials and use provided on Management Portal access </a:t>
              </a:r>
              <a:r>
                <a:rPr lang="en-US" sz="2400" dirty="0" smtClean="0"/>
                <a:t>points</a:t>
              </a:r>
              <a:endParaRPr lang="en-US" sz="2400" dirty="0"/>
            </a:p>
          </p:txBody>
        </p:sp>
      </p:grpSp>
      <p:grpSp>
        <p:nvGrpSpPr>
          <p:cNvPr id="3" name="Group 2"/>
          <p:cNvGrpSpPr/>
          <p:nvPr/>
        </p:nvGrpSpPr>
        <p:grpSpPr>
          <a:xfrm>
            <a:off x="3719736" y="2938610"/>
            <a:ext cx="5688632" cy="3358215"/>
            <a:chOff x="3719736" y="3273204"/>
            <a:chExt cx="5688632" cy="3358215"/>
          </a:xfrm>
        </p:grpSpPr>
        <p:sp>
          <p:nvSpPr>
            <p:cNvPr id="13" name="Rectangle 12"/>
            <p:cNvSpPr/>
            <p:nvPr/>
          </p:nvSpPr>
          <p:spPr>
            <a:xfrm>
              <a:off x="3719736" y="3538512"/>
              <a:ext cx="5688632" cy="3092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Screenshots</a:t>
              </a:r>
              <a:endParaRPr lang="ru-RU" dirty="0"/>
            </a:p>
          </p:txBody>
        </p:sp>
        <p:pic>
          <p:nvPicPr>
            <p:cNvPr id="9" name="Picture 8"/>
            <p:cNvPicPr>
              <a:picLocks noChangeAspect="1"/>
            </p:cNvPicPr>
            <p:nvPr/>
          </p:nvPicPr>
          <p:blipFill>
            <a:blip r:embed="rId2"/>
            <a:stretch>
              <a:fillRect/>
            </a:stretch>
          </p:blipFill>
          <p:spPr>
            <a:xfrm>
              <a:off x="4727848" y="3733519"/>
              <a:ext cx="3866667" cy="533333"/>
            </a:xfrm>
            <a:prstGeom prst="rect">
              <a:avLst/>
            </a:prstGeom>
          </p:spPr>
        </p:pic>
        <p:pic>
          <p:nvPicPr>
            <p:cNvPr id="10" name="Picture 9"/>
            <p:cNvPicPr>
              <a:picLocks noChangeAspect="1"/>
            </p:cNvPicPr>
            <p:nvPr/>
          </p:nvPicPr>
          <p:blipFill>
            <a:blip r:embed="rId3"/>
            <a:stretch>
              <a:fillRect/>
            </a:stretch>
          </p:blipFill>
          <p:spPr>
            <a:xfrm>
              <a:off x="4832609" y="4266852"/>
              <a:ext cx="3657143" cy="2266667"/>
            </a:xfrm>
            <a:prstGeom prst="rect">
              <a:avLst/>
            </a:prstGeom>
          </p:spPr>
        </p:pic>
      </p:grpSp>
    </p:spTree>
    <p:extLst>
      <p:ext uri="{BB962C8B-B14F-4D97-AF65-F5344CB8AC3E}">
        <p14:creationId xmlns:p14="http://schemas.microsoft.com/office/powerpoint/2010/main" val="3176013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Secure a web app in Azure App </a:t>
            </a:r>
            <a:r>
              <a:rPr lang="en-US" dirty="0" smtClean="0"/>
              <a:t>Service</a:t>
            </a:r>
            <a:endParaRPr lang="ru-RU" dirty="0"/>
          </a:p>
        </p:txBody>
      </p:sp>
      <p:sp>
        <p:nvSpPr>
          <p:cNvPr id="3" name="Content Placeholder 2"/>
          <p:cNvSpPr>
            <a:spLocks noGrp="1"/>
          </p:cNvSpPr>
          <p:nvPr>
            <p:ph idx="1"/>
          </p:nvPr>
        </p:nvSpPr>
        <p:spPr/>
        <p:txBody>
          <a:bodyPr/>
          <a:lstStyle/>
          <a:p>
            <a:endParaRPr lang="ru-RU" dirty="0"/>
          </a:p>
        </p:txBody>
      </p:sp>
    </p:spTree>
    <p:extLst>
      <p:ext uri="{BB962C8B-B14F-4D97-AF65-F5344CB8AC3E}">
        <p14:creationId xmlns:p14="http://schemas.microsoft.com/office/powerpoint/2010/main" val="3291773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Pricing Tiers</a:t>
            </a:r>
            <a:endParaRPr lang="ru-RU" dirty="0"/>
          </a:p>
        </p:txBody>
      </p:sp>
      <p:sp>
        <p:nvSpPr>
          <p:cNvPr id="5" name="Content Placeholder 4"/>
          <p:cNvSpPr>
            <a:spLocks noGrp="1"/>
          </p:cNvSpPr>
          <p:nvPr>
            <p:ph idx="1"/>
          </p:nvPr>
        </p:nvSpPr>
        <p:spPr/>
        <p:txBody>
          <a:bodyPr/>
          <a:lstStyle/>
          <a:p>
            <a:endParaRPr lang="ru-RU"/>
          </a:p>
        </p:txBody>
      </p:sp>
    </p:spTree>
    <p:extLst>
      <p:ext uri="{BB962C8B-B14F-4D97-AF65-F5344CB8AC3E}">
        <p14:creationId xmlns:p14="http://schemas.microsoft.com/office/powerpoint/2010/main" val="2281118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SQL </a:t>
            </a:r>
            <a:r>
              <a:rPr lang="en-US" dirty="0" err="1" smtClean="0"/>
              <a:t>DAtabases</a:t>
            </a:r>
            <a:endParaRPr lang="ru-RU" dirty="0"/>
          </a:p>
        </p:txBody>
      </p:sp>
      <p:sp>
        <p:nvSpPr>
          <p:cNvPr id="5" name="Text Placeholder 4"/>
          <p:cNvSpPr>
            <a:spLocks noGrp="1"/>
          </p:cNvSpPr>
          <p:nvPr>
            <p:ph type="body" idx="1"/>
          </p:nvPr>
        </p:nvSpPr>
        <p:spPr/>
        <p:txBody>
          <a:bodyPr/>
          <a:lstStyle/>
          <a:p>
            <a:endParaRPr lang="ru-RU"/>
          </a:p>
        </p:txBody>
      </p:sp>
    </p:spTree>
    <p:extLst>
      <p:ext uri="{BB962C8B-B14F-4D97-AF65-F5344CB8AC3E}">
        <p14:creationId xmlns:p14="http://schemas.microsoft.com/office/powerpoint/2010/main" val="1442076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Database</a:t>
            </a:r>
            <a:endParaRPr lang="ru-RU" dirty="0"/>
          </a:p>
        </p:txBody>
      </p:sp>
      <p:sp>
        <p:nvSpPr>
          <p:cNvPr id="3" name="Content Placeholder 2"/>
          <p:cNvSpPr>
            <a:spLocks noGrp="1"/>
          </p:cNvSpPr>
          <p:nvPr>
            <p:ph idx="1"/>
          </p:nvPr>
        </p:nvSpPr>
        <p:spPr/>
        <p:txBody>
          <a:bodyPr/>
          <a:lstStyle/>
          <a:p>
            <a:r>
              <a:rPr lang="en-US" cap="all" dirty="0"/>
              <a:t>DATABASE THROUGHPUT UNITS</a:t>
            </a:r>
            <a:endParaRPr lang="ru-RU" dirty="0"/>
          </a:p>
        </p:txBody>
      </p:sp>
    </p:spTree>
    <p:extLst>
      <p:ext uri="{BB962C8B-B14F-4D97-AF65-F5344CB8AC3E}">
        <p14:creationId xmlns:p14="http://schemas.microsoft.com/office/powerpoint/2010/main" val="3065126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 Tiers</a:t>
            </a:r>
            <a:endParaRPr lang="ru-RU" dirty="0"/>
          </a:p>
        </p:txBody>
      </p:sp>
      <p:pic>
        <p:nvPicPr>
          <p:cNvPr id="1026" name="Picture 2" descr="Service Tier feature compari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1556792"/>
            <a:ext cx="9906555"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5181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Storage</a:t>
            </a:r>
            <a:endParaRPr lang="ru-RU" dirty="0"/>
          </a:p>
        </p:txBody>
      </p:sp>
      <p:sp>
        <p:nvSpPr>
          <p:cNvPr id="5" name="Text Placeholder 4"/>
          <p:cNvSpPr>
            <a:spLocks noGrp="1"/>
          </p:cNvSpPr>
          <p:nvPr>
            <p:ph type="body" idx="1"/>
          </p:nvPr>
        </p:nvSpPr>
        <p:spPr/>
        <p:txBody>
          <a:bodyPr/>
          <a:lstStyle/>
          <a:p>
            <a:endParaRPr lang="ru-RU"/>
          </a:p>
        </p:txBody>
      </p:sp>
    </p:spTree>
    <p:extLst>
      <p:ext uri="{BB962C8B-B14F-4D97-AF65-F5344CB8AC3E}">
        <p14:creationId xmlns:p14="http://schemas.microsoft.com/office/powerpoint/2010/main" val="116500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3" name="Content Placeholder 2"/>
          <p:cNvSpPr>
            <a:spLocks noGrp="1"/>
          </p:cNvSpPr>
          <p:nvPr>
            <p:ph idx="1"/>
          </p:nvPr>
        </p:nvSpPr>
        <p:spPr/>
        <p:txBody>
          <a:bodyPr/>
          <a:lstStyle/>
          <a:p>
            <a:endParaRPr lang="ru-RU"/>
          </a:p>
        </p:txBody>
      </p:sp>
    </p:spTree>
    <p:extLst>
      <p:ext uri="{BB962C8B-B14F-4D97-AF65-F5344CB8AC3E}">
        <p14:creationId xmlns:p14="http://schemas.microsoft.com/office/powerpoint/2010/main" val="107754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From Official Website</a:t>
            </a:r>
            <a:endParaRPr lang="ru-RU" dirty="0"/>
          </a:p>
        </p:txBody>
      </p:sp>
      <p:grpSp>
        <p:nvGrpSpPr>
          <p:cNvPr id="8" name="Group 7"/>
          <p:cNvGrpSpPr/>
          <p:nvPr/>
        </p:nvGrpSpPr>
        <p:grpSpPr>
          <a:xfrm>
            <a:off x="1780308" y="1675363"/>
            <a:ext cx="10082073" cy="2113677"/>
            <a:chOff x="1780308" y="4012489"/>
            <a:chExt cx="10082073" cy="2113677"/>
          </a:xfrm>
        </p:grpSpPr>
        <p:sp>
          <p:nvSpPr>
            <p:cNvPr id="5" name="Rounded Rectangle 4"/>
            <p:cNvSpPr/>
            <p:nvPr/>
          </p:nvSpPr>
          <p:spPr>
            <a:xfrm>
              <a:off x="1780308" y="4012489"/>
              <a:ext cx="10009112" cy="211367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p:nvSpPr>
          <p:spPr>
            <a:xfrm>
              <a:off x="2133601" y="4284497"/>
              <a:ext cx="9728780" cy="1569660"/>
            </a:xfrm>
            <a:prstGeom prst="rect">
              <a:avLst/>
            </a:prstGeom>
          </p:spPr>
          <p:txBody>
            <a:bodyPr wrap="square">
              <a:spAutoFit/>
            </a:bodyPr>
            <a:lstStyle/>
            <a:p>
              <a:r>
                <a:rPr lang="en-US" sz="2400" dirty="0" smtClean="0"/>
                <a:t>	</a:t>
              </a:r>
              <a:r>
                <a:rPr lang="en-US" sz="2400" dirty="0"/>
                <a:t>“Azure is Microsoft’s cloud computing platform, a growing collection of integrated services - analytics, computing, database, mobile, networking, storage, and web - for moving faster, achieving more, and saving money.”</a:t>
              </a:r>
            </a:p>
          </p:txBody>
        </p:sp>
      </p:grpSp>
      <p:grpSp>
        <p:nvGrpSpPr>
          <p:cNvPr id="12" name="Group 11"/>
          <p:cNvGrpSpPr/>
          <p:nvPr/>
        </p:nvGrpSpPr>
        <p:grpSpPr>
          <a:xfrm>
            <a:off x="4583832" y="4365104"/>
            <a:ext cx="4652348" cy="617612"/>
            <a:chOff x="4583832" y="4365104"/>
            <a:chExt cx="4652348" cy="617612"/>
          </a:xfrm>
        </p:grpSpPr>
        <p:sp>
          <p:nvSpPr>
            <p:cNvPr id="10" name="Rounded Rectangle 9"/>
            <p:cNvSpPr/>
            <p:nvPr/>
          </p:nvSpPr>
          <p:spPr>
            <a:xfrm>
              <a:off x="4583832" y="4365104"/>
              <a:ext cx="4652348" cy="617612"/>
            </a:xfrm>
            <a:prstGeom prst="roundRect">
              <a:avLst/>
            </a:prstGeom>
            <a:solidFill>
              <a:schemeClr val="bg1">
                <a:lumMod val="9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4748047" y="4444583"/>
              <a:ext cx="4372289" cy="466123"/>
            </a:xfrm>
            <a:prstGeom prst="rect">
              <a:avLst/>
            </a:prstGeom>
            <a:ln>
              <a:noFill/>
            </a:ln>
          </p:spPr>
          <p:txBody>
            <a:bodyPr wrap="square">
              <a:spAutoFit/>
            </a:bodyPr>
            <a:lstStyle/>
            <a:p>
              <a:pPr algn="ctr"/>
              <a:r>
                <a:rPr lang="en-US" sz="2400" dirty="0" smtClean="0">
                  <a:hlinkClick r:id="rId3"/>
                </a:rPr>
                <a:t>http</a:t>
              </a:r>
              <a:r>
                <a:rPr lang="en-US" sz="2400" dirty="0">
                  <a:hlinkClick r:id="rId3"/>
                </a:rPr>
                <a:t>://azure.microsoft.com/</a:t>
              </a:r>
              <a:r>
                <a:rPr lang="en-US" sz="2400" dirty="0"/>
                <a:t> </a:t>
              </a:r>
              <a:endParaRPr lang="ru-RU" sz="2400" dirty="0"/>
            </a:p>
          </p:txBody>
        </p:sp>
      </p:grpSp>
    </p:spTree>
    <p:extLst>
      <p:ext uri="{BB962C8B-B14F-4D97-AF65-F5344CB8AC3E}">
        <p14:creationId xmlns:p14="http://schemas.microsoft.com/office/powerpoint/2010/main" val="10090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Tiered Migrations</a:t>
            </a:r>
            <a:endParaRPr lang="en-US" dirty="0"/>
          </a:p>
        </p:txBody>
      </p:sp>
      <p:sp>
        <p:nvSpPr>
          <p:cNvPr id="4" name="Text Placeholder 3"/>
          <p:cNvSpPr>
            <a:spLocks noGrp="1"/>
          </p:cNvSpPr>
          <p:nvPr>
            <p:ph type="body" sz="quarter" idx="10"/>
          </p:nvPr>
        </p:nvSpPr>
        <p:spPr>
          <a:xfrm>
            <a:off x="521630" y="1447799"/>
            <a:ext cx="11151917" cy="4961359"/>
          </a:xfrm>
        </p:spPr>
        <p:txBody>
          <a:bodyPr>
            <a:normAutofit lnSpcReduction="10000"/>
          </a:bodyPr>
          <a:lstStyle/>
          <a:p>
            <a:r>
              <a:rPr lang="en-US" sz="3200" dirty="0">
                <a:solidFill>
                  <a:schemeClr val="accent2">
                    <a:alpha val="99000"/>
                  </a:schemeClr>
                </a:solidFill>
              </a:rPr>
              <a:t>Take Advantage </a:t>
            </a:r>
            <a:r>
              <a:rPr lang="en-US" sz="3200" b="1" dirty="0">
                <a:solidFill>
                  <a:schemeClr val="accent2">
                    <a:alpha val="99000"/>
                  </a:schemeClr>
                </a:solidFill>
              </a:rPr>
              <a:t>of </a:t>
            </a:r>
            <a:r>
              <a:rPr lang="en-US" sz="3200" b="1" dirty="0" err="1">
                <a:solidFill>
                  <a:schemeClr val="accent2">
                    <a:alpha val="99000"/>
                  </a:schemeClr>
                </a:solidFill>
              </a:rPr>
              <a:t>PaaS</a:t>
            </a:r>
            <a:r>
              <a:rPr lang="en-US" sz="3200" dirty="0">
                <a:solidFill>
                  <a:schemeClr val="accent2">
                    <a:alpha val="99000"/>
                  </a:schemeClr>
                </a:solidFill>
              </a:rPr>
              <a:t> Where You Can</a:t>
            </a:r>
          </a:p>
          <a:p>
            <a:pPr lvl="1">
              <a:spcAft>
                <a:spcPts val="600"/>
              </a:spcAft>
            </a:pPr>
            <a:r>
              <a:rPr lang="en-US" sz="2400" spc="0" dirty="0"/>
              <a:t>Many Applications could benefit from migrating to a mixed deployment. </a:t>
            </a:r>
            <a:br>
              <a:rPr lang="en-US" sz="2400" spc="0" dirty="0"/>
            </a:br>
            <a:r>
              <a:rPr lang="en-US" sz="2400" spc="0" dirty="0"/>
              <a:t>Migrating to web/worker roles or taking advantage of other </a:t>
            </a:r>
            <a:br>
              <a:rPr lang="en-US" sz="2400" spc="0" dirty="0"/>
            </a:br>
            <a:r>
              <a:rPr lang="en-US" sz="2400" spc="0" dirty="0"/>
              <a:t>Windows Azure services (storage, cache etc..)</a:t>
            </a:r>
          </a:p>
          <a:p>
            <a:r>
              <a:rPr lang="en-US" sz="3200" dirty="0">
                <a:solidFill>
                  <a:schemeClr val="accent2">
                    <a:alpha val="99000"/>
                  </a:schemeClr>
                </a:solidFill>
              </a:rPr>
              <a:t>Benefits of Web and Worker Roles</a:t>
            </a:r>
          </a:p>
          <a:p>
            <a:pPr lvl="1"/>
            <a:r>
              <a:rPr lang="en-US" sz="2400" spc="0" dirty="0"/>
              <a:t>Simplified Deployment and Configuration</a:t>
            </a:r>
          </a:p>
          <a:p>
            <a:pPr lvl="1"/>
            <a:r>
              <a:rPr lang="en-US" sz="2400" spc="0" dirty="0"/>
              <a:t>Health Model</a:t>
            </a:r>
          </a:p>
          <a:p>
            <a:pPr lvl="1"/>
            <a:r>
              <a:rPr lang="en-US" sz="2400" spc="0" dirty="0"/>
              <a:t>Easy High Availability</a:t>
            </a:r>
          </a:p>
          <a:p>
            <a:pPr lvl="1"/>
            <a:r>
              <a:rPr lang="en-US" sz="2400" spc="0" dirty="0"/>
              <a:t>Instance Scalability</a:t>
            </a:r>
          </a:p>
          <a:p>
            <a:pPr lvl="1"/>
            <a:r>
              <a:rPr lang="en-US" sz="2400" spc="0" dirty="0"/>
              <a:t>OS Patching</a:t>
            </a:r>
          </a:p>
          <a:p>
            <a:pPr lvl="1"/>
            <a:r>
              <a:rPr lang="en-US" sz="2400" spc="0" dirty="0"/>
              <a:t>Automatic Firewall Configuration</a:t>
            </a:r>
          </a:p>
          <a:p>
            <a:pPr lvl="1"/>
            <a:r>
              <a:rPr lang="en-US" sz="2400" spc="0" dirty="0"/>
              <a:t>Simple Certificate Deployment</a:t>
            </a:r>
          </a:p>
          <a:p>
            <a:pPr lvl="1"/>
            <a:r>
              <a:rPr lang="en-US" sz="2400" spc="0" dirty="0"/>
              <a:t>Many others</a:t>
            </a:r>
          </a:p>
        </p:txBody>
      </p:sp>
      <p:sp>
        <p:nvSpPr>
          <p:cNvPr id="5" name="Freeform 15"/>
          <p:cNvSpPr>
            <a:spLocks noEditPoints="1"/>
          </p:cNvSpPr>
          <p:nvPr/>
        </p:nvSpPr>
        <p:spPr bwMode="black">
          <a:xfrm>
            <a:off x="7172214" y="3438915"/>
            <a:ext cx="3187649" cy="3190487"/>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accent2">
              <a:lumMod val="40000"/>
              <a:lumOff val="60000"/>
            </a:schemeClr>
          </a:solidFill>
          <a:ln>
            <a:noFill/>
          </a:ln>
        </p:spPr>
        <p:txBody>
          <a:bodyPr vert="horz" wrap="square" lIns="82316" tIns="41159" rIns="82316" bIns="41159"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26879256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llthingslearning.files.wordpress.com/2011/09/thank-you-road-sig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908720"/>
            <a:ext cx="7558478"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175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Components</a:t>
            </a:r>
            <a:endParaRPr lang="ru-RU" dirty="0"/>
          </a:p>
        </p:txBody>
      </p:sp>
      <p:pic>
        <p:nvPicPr>
          <p:cNvPr id="8198" name="Picture 6" descr="C:\Users\Ryabov\AppData\Local\Temp\SNAGHTML347faa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229" y="1417638"/>
            <a:ext cx="9118754"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48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randombar(horizontal)">
                                      <p:cBhvr>
                                        <p:cTn id="7"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More Azure Components</a:t>
            </a:r>
            <a:endParaRPr lang="ru-RU" dirty="0"/>
          </a:p>
        </p:txBody>
      </p:sp>
      <p:pic>
        <p:nvPicPr>
          <p:cNvPr id="2" name="Picture 1"/>
          <p:cNvPicPr>
            <a:picLocks noChangeAspect="1"/>
          </p:cNvPicPr>
          <p:nvPr/>
        </p:nvPicPr>
        <p:blipFill>
          <a:blip r:embed="rId3"/>
          <a:stretch>
            <a:fillRect/>
          </a:stretch>
        </p:blipFill>
        <p:spPr>
          <a:xfrm>
            <a:off x="2139683" y="1385640"/>
            <a:ext cx="9280020" cy="5139704"/>
          </a:xfrm>
          <a:prstGeom prst="rect">
            <a:avLst/>
          </a:prstGeom>
        </p:spPr>
      </p:pic>
    </p:spTree>
    <p:extLst>
      <p:ext uri="{BB962C8B-B14F-4D97-AF65-F5344CB8AC3E}">
        <p14:creationId xmlns:p14="http://schemas.microsoft.com/office/powerpoint/2010/main" val="23441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Cloud Solutions</a:t>
            </a:r>
            <a:endParaRPr lang="ru-RU" dirty="0"/>
          </a:p>
        </p:txBody>
      </p:sp>
      <p:sp>
        <p:nvSpPr>
          <p:cNvPr id="2" name="Rectangle 1"/>
          <p:cNvSpPr/>
          <p:nvPr/>
        </p:nvSpPr>
        <p:spPr>
          <a:xfrm>
            <a:off x="10056440" y="6381328"/>
            <a:ext cx="1728192" cy="369332"/>
          </a:xfrm>
          <a:prstGeom prst="rect">
            <a:avLst/>
          </a:prstGeom>
        </p:spPr>
        <p:txBody>
          <a:bodyPr wrap="square">
            <a:spAutoFit/>
          </a:bodyPr>
          <a:lstStyle/>
          <a:p>
            <a:r>
              <a:rPr lang="en-US" dirty="0" smtClean="0">
                <a:hlinkClick r:id="rId3"/>
              </a:rPr>
              <a:t>War of Attrition</a:t>
            </a:r>
            <a:r>
              <a:rPr lang="ru-RU" dirty="0" smtClean="0"/>
              <a:t> </a:t>
            </a:r>
            <a:endParaRPr lang="ru-RU" dirty="0"/>
          </a:p>
        </p:txBody>
      </p:sp>
      <p:pic>
        <p:nvPicPr>
          <p:cNvPr id="7170" name="Picture 2" descr="http://core4.staticworld.net/images/article/2013/07/amazon_web_services_logo-100047937-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128" y="1556792"/>
            <a:ext cx="3834202" cy="165928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sadasystems.com/images/content/azure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600" y="1914773"/>
            <a:ext cx="3129609" cy="94332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www.devcamp.com.br/wp-content/themes/theme/img/patrocinadores/logo-google-clou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530" y="4171798"/>
            <a:ext cx="2971800" cy="98107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www.tenable.com/sites/drupal.dmz.tenablesecurity.com/files/img/alliance-partners/ibm-smartclou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301" y="3896170"/>
            <a:ext cx="2736305" cy="153233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03912" y="2780928"/>
            <a:ext cx="2592934" cy="1819603"/>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8419" y="4599156"/>
            <a:ext cx="2654120" cy="1745285"/>
          </a:xfrm>
          <a:prstGeom prst="rect">
            <a:avLst/>
          </a:prstGeom>
        </p:spPr>
      </p:pic>
    </p:spTree>
    <p:extLst>
      <p:ext uri="{BB962C8B-B14F-4D97-AF65-F5344CB8AC3E}">
        <p14:creationId xmlns:p14="http://schemas.microsoft.com/office/powerpoint/2010/main" val="136654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randombar(horizontal)">
                                      <p:cBhvr>
                                        <p:cTn id="7" dur="500"/>
                                        <p:tgtEl>
                                          <p:spTgt spid="7172"/>
                                        </p:tgtEl>
                                      </p:cBhvr>
                                    </p:animEffect>
                                  </p:childTnLst>
                                </p:cTn>
                              </p:par>
                              <p:par>
                                <p:cTn id="8" presetID="14" presetClass="entr" presetSubtype="1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randombar(horizontal)">
                                      <p:cBhvr>
                                        <p:cTn id="10" dur="500"/>
                                        <p:tgtEl>
                                          <p:spTgt spid="7170"/>
                                        </p:tgtEl>
                                      </p:cBhvr>
                                    </p:animEffect>
                                  </p:childTnLst>
                                </p:cTn>
                              </p:par>
                              <p:par>
                                <p:cTn id="11" presetID="14" presetClass="entr" presetSubtype="10" fill="hold" nodeType="withEffect">
                                  <p:stCondLst>
                                    <p:cond delay="0"/>
                                  </p:stCondLst>
                                  <p:childTnLst>
                                    <p:set>
                                      <p:cBhvr>
                                        <p:cTn id="12" dur="1" fill="hold">
                                          <p:stCondLst>
                                            <p:cond delay="0"/>
                                          </p:stCondLst>
                                        </p:cTn>
                                        <p:tgtEl>
                                          <p:spTgt spid="7176"/>
                                        </p:tgtEl>
                                        <p:attrNameLst>
                                          <p:attrName>style.visibility</p:attrName>
                                        </p:attrNameLst>
                                      </p:cBhvr>
                                      <p:to>
                                        <p:strVal val="visible"/>
                                      </p:to>
                                    </p:set>
                                    <p:animEffect transition="in" filter="randombar(horizontal)">
                                      <p:cBhvr>
                                        <p:cTn id="13" dur="500"/>
                                        <p:tgtEl>
                                          <p:spTgt spid="7176"/>
                                        </p:tgtEl>
                                      </p:cBhvr>
                                    </p:animEffect>
                                  </p:childTnLst>
                                </p:cTn>
                              </p:par>
                              <p:par>
                                <p:cTn id="14" presetID="14" presetClass="entr" presetSubtype="10" fill="hold" nodeType="with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randombar(horizontal)">
                                      <p:cBhvr>
                                        <p:cTn id="16" dur="500"/>
                                        <p:tgtEl>
                                          <p:spTgt spid="7174"/>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Public Cloud Usage</a:t>
            </a:r>
            <a:endParaRPr lang="ru-RU" dirty="0"/>
          </a:p>
        </p:txBody>
      </p:sp>
      <p:graphicFrame>
        <p:nvGraphicFramePr>
          <p:cNvPr id="14" name="Chart 13"/>
          <p:cNvGraphicFramePr/>
          <p:nvPr>
            <p:extLst>
              <p:ext uri="{D42A27DB-BD31-4B8C-83A1-F6EECF244321}">
                <p14:modId xmlns:p14="http://schemas.microsoft.com/office/powerpoint/2010/main" val="392311509"/>
              </p:ext>
            </p:extLst>
          </p:nvPr>
        </p:nvGraphicFramePr>
        <p:xfrm>
          <a:off x="2133600" y="1052736"/>
          <a:ext cx="9507015"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9085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2014 </a:t>
            </a:r>
            <a:r>
              <a:rPr lang="en-US" dirty="0" smtClean="0"/>
              <a:t>Statistics</a:t>
            </a:r>
            <a:endParaRPr lang="ru-RU" dirty="0"/>
          </a:p>
        </p:txBody>
      </p:sp>
      <p:graphicFrame>
        <p:nvGraphicFramePr>
          <p:cNvPr id="13" name="Chart 12"/>
          <p:cNvGraphicFramePr/>
          <p:nvPr>
            <p:extLst>
              <p:ext uri="{D42A27DB-BD31-4B8C-83A1-F6EECF244321}">
                <p14:modId xmlns:p14="http://schemas.microsoft.com/office/powerpoint/2010/main" val="114112062"/>
              </p:ext>
            </p:extLst>
          </p:nvPr>
        </p:nvGraphicFramePr>
        <p:xfrm>
          <a:off x="2113425" y="1417638"/>
          <a:ext cx="4702655" cy="431561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extLst>
              <p:ext uri="{D42A27DB-BD31-4B8C-83A1-F6EECF244321}">
                <p14:modId xmlns:p14="http://schemas.microsoft.com/office/powerpoint/2010/main" val="2806485149"/>
              </p:ext>
            </p:extLst>
          </p:nvPr>
        </p:nvGraphicFramePr>
        <p:xfrm>
          <a:off x="7176120" y="1417638"/>
          <a:ext cx="4752528" cy="43156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8374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1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Payments</a:t>
            </a:r>
            <a:endParaRPr lang="ru-RU" dirty="0"/>
          </a:p>
        </p:txBody>
      </p:sp>
      <p:sp>
        <p:nvSpPr>
          <p:cNvPr id="3" name="Content Placeholder 2"/>
          <p:cNvSpPr>
            <a:spLocks noGrp="1"/>
          </p:cNvSpPr>
          <p:nvPr>
            <p:ph idx="1"/>
          </p:nvPr>
        </p:nvSpPr>
        <p:spPr/>
        <p:txBody>
          <a:bodyPr/>
          <a:lstStyle/>
          <a:p>
            <a:endParaRPr lang="ru-RU" dirty="0"/>
          </a:p>
        </p:txBody>
      </p:sp>
    </p:spTree>
    <p:extLst>
      <p:ext uri="{BB962C8B-B14F-4D97-AF65-F5344CB8AC3E}">
        <p14:creationId xmlns:p14="http://schemas.microsoft.com/office/powerpoint/2010/main" val="384515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iTechArt_templat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Template>
  <TotalTime>6527</TotalTime>
  <Words>752</Words>
  <Application>Microsoft Office PowerPoint</Application>
  <PresentationFormat>Widescreen</PresentationFormat>
  <Paragraphs>274</Paragraphs>
  <Slides>31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Courier New</vt:lpstr>
      <vt:lpstr>Segoe UI Light</vt:lpstr>
      <vt:lpstr>Wingdings</vt:lpstr>
      <vt:lpstr>iTechArt_template</vt:lpstr>
      <vt:lpstr>Microsoft Azure</vt:lpstr>
      <vt:lpstr>What is Microsoft Azure?</vt:lpstr>
      <vt:lpstr>From Official Website</vt:lpstr>
      <vt:lpstr>Azure Components</vt:lpstr>
      <vt:lpstr>More Azure Components</vt:lpstr>
      <vt:lpstr>Cloud Solutions</vt:lpstr>
      <vt:lpstr>Enterprise Public Cloud Usage</vt:lpstr>
      <vt:lpstr>2014 Statistics</vt:lpstr>
      <vt:lpstr>Payments</vt:lpstr>
      <vt:lpstr>Azure Geography</vt:lpstr>
      <vt:lpstr>Cloud Service Models</vt:lpstr>
      <vt:lpstr>Cloud Service Models and Azure</vt:lpstr>
      <vt:lpstr>Azure IaaS vs PaaS Statistics</vt:lpstr>
      <vt:lpstr>From Words to Deeds </vt:lpstr>
      <vt:lpstr>How to Try (Free Trial)</vt:lpstr>
      <vt:lpstr>How to Manage</vt:lpstr>
      <vt:lpstr>Azure SDK and Command-line Tools</vt:lpstr>
      <vt:lpstr>App Service (Web App)</vt:lpstr>
      <vt:lpstr>Create App Service</vt:lpstr>
      <vt:lpstr>Create App Service from PowerShell</vt:lpstr>
      <vt:lpstr>Deploy a Web App</vt:lpstr>
      <vt:lpstr>FTP Access</vt:lpstr>
      <vt:lpstr>Secure a web app in Azure App Service</vt:lpstr>
      <vt:lpstr>Pricing Tiers</vt:lpstr>
      <vt:lpstr>SQL DAtabases</vt:lpstr>
      <vt:lpstr>Create Database</vt:lpstr>
      <vt:lpstr>Databases Tiers</vt:lpstr>
      <vt:lpstr>Storage</vt:lpstr>
      <vt:lpstr>PowerPoint Presentation</vt:lpstr>
      <vt:lpstr>Tiered Migrations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Hibernate</dc:title>
  <dc:creator>Alexei Skachykhin</dc:creator>
  <cp:lastModifiedBy>Ryabov Pavel</cp:lastModifiedBy>
  <cp:revision>512</cp:revision>
  <dcterms:modified xsi:type="dcterms:W3CDTF">2015-06-14T16:20:57Z</dcterms:modified>
</cp:coreProperties>
</file>