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move the slide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2000" spc="-1" strike="noStrike">
                <a:latin typeface="Arial"/>
              </a:rPr>
              <a:t>Click to edit the notes format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latin typeface="Times New Roman"/>
              </a:rPr>
              <a:t> 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AU" sz="1400" spc="-1" strike="noStrike">
                <a:latin typeface="Times New Roman"/>
              </a:rPr>
              <a:t> 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AU" sz="1400" spc="-1" strike="noStrike">
                <a:latin typeface="Times New Roman"/>
              </a:rPr>
              <a:t> 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5D6DD2D-C62D-440A-9B1A-D69115CEBF90}" type="slidenum">
              <a:rPr b="0" lang="en-AU" sz="1400" spc="-1" strike="noStrike">
                <a:latin typeface="Times New Roman"/>
              </a:rPr>
              <a:t>1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Other ways to program ESP32: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ESP-IDF (direcly running on top of FREERTOS)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AT commands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lua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micro python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...</a:t>
            </a:r>
            <a:endParaRPr b="0" lang="en-AU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Other ways to program ESP32: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ESP-IDF (direcly running on top of FREERTOS)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AT commands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lua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micro python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...</a:t>
            </a:r>
            <a:endParaRPr b="0" lang="en-AU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Other ways to program ESP32: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ESP-IDF (direcly running on top of FREERTOS)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AT commands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lua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micro python</a:t>
            </a:r>
            <a:endParaRPr b="0" lang="en-AU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1100" spc="-1" strike="noStrike">
                <a:latin typeface="Arial"/>
              </a:rPr>
              <a:t>	</a:t>
            </a:r>
            <a:r>
              <a:rPr b="0" lang="en-AU" sz="1100" spc="-1" strike="noStrike">
                <a:latin typeface="Arial"/>
              </a:rPr>
              <a:t>...</a:t>
            </a:r>
            <a:endParaRPr b="0" lang="en-AU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</a:t>
            </a:r>
            <a:r>
              <a:rPr b="0" lang="en-AU" sz="1800" spc="-1" strike="noStrike">
                <a:latin typeface="Arial"/>
              </a:rPr>
              <a:t>to </a:t>
            </a:r>
            <a:r>
              <a:rPr b="0" lang="en-AU" sz="1800" spc="-1" strike="noStrike">
                <a:latin typeface="Arial"/>
              </a:rPr>
              <a:t>edit </a:t>
            </a:r>
            <a:r>
              <a:rPr b="0" lang="en-AU" sz="1800" spc="-1" strike="noStrike">
                <a:latin typeface="Arial"/>
              </a:rPr>
              <a:t>the </a:t>
            </a:r>
            <a:r>
              <a:rPr b="0" lang="en-AU" sz="1800" spc="-1" strike="noStrike">
                <a:latin typeface="Arial"/>
              </a:rPr>
              <a:t>title </a:t>
            </a:r>
            <a:r>
              <a:rPr b="0" lang="en-AU" sz="1800" spc="-1" strike="noStrike">
                <a:latin typeface="Arial"/>
              </a:rPr>
              <a:t>text </a:t>
            </a:r>
            <a:r>
              <a:rPr b="0" lang="en-AU" sz="1800" spc="-1" strike="noStrike">
                <a:latin typeface="Arial"/>
              </a:rPr>
              <a:t>forma</a:t>
            </a:r>
            <a:r>
              <a:rPr b="0" lang="en-AU" sz="1800" spc="-1" strike="noStrike">
                <a:latin typeface="Arial"/>
              </a:rPr>
              <a:t>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arduino.cc/en/Main/Software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openweathermap.org/api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288800" y="1676880"/>
            <a:ext cx="4313160" cy="9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434343"/>
                </a:solidFill>
                <a:latin typeface="Bree Serif"/>
                <a:ea typeface="Bree Serif"/>
              </a:rPr>
              <a:t>Arduino with ESP32</a:t>
            </a:r>
            <a:r>
              <a:rPr b="0" lang="en-AU" sz="6000" spc="-1" strike="noStrike">
                <a:solidFill>
                  <a:srgbClr val="434343"/>
                </a:solidFill>
                <a:latin typeface="Bree Serif"/>
                <a:ea typeface="Bree Serif"/>
              </a:rPr>
              <a:t> 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5320" y="2482920"/>
            <a:ext cx="383940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666666"/>
                </a:solidFill>
                <a:latin typeface="Bree Serif"/>
                <a:ea typeface="Bree Serif"/>
              </a:rPr>
              <a:t>Internet of Things Club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Challenge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16000" y="2848320"/>
            <a:ext cx="648000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Tips: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client.print() wont and a new line character (\n) to the end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Connect to the server first (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iottemperatureapi.azurewebsites.net is the server in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this case) 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11760" y="1152360"/>
            <a:ext cx="77248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Using the API at iottemperatureapi.azurewebsites.net send a temperature to be recorded (this doesn't actually need to be a temperature)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First get a key (/getkey)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To send data use /update?key=YOUR_KEY&amp;temp=YOUR_TEMP 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View the data submitted to the key by using /?key=YOUR_KEY</a:t>
            </a:r>
            <a:endParaRPr b="0" lang="en-AU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What exactly is Arduino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77248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Arduino is both a hardware and software platform, consisting of Arduino branded hardware and 3</a:t>
            </a:r>
            <a:r>
              <a:rPr b="0" lang="en-AU" sz="1400" spc="-1" strike="noStrike" baseline="101000">
                <a:solidFill>
                  <a:srgbClr val="000000"/>
                </a:solidFill>
                <a:latin typeface="Arial"/>
              </a:rPr>
              <a:t>rd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party hardware, often referred to as clones as it is open sourced</a:t>
            </a: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Why chose Arduino 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Easy to use 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Based on wire (a c++ language) which supports “cores” allowing custom 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hardware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Huge community behind it  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7056000" y="2880000"/>
            <a:ext cx="1489320" cy="106128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7128000" y="3941640"/>
            <a:ext cx="1583640" cy="5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100" spc="-1" strike="noStrike">
                <a:latin typeface="Arial"/>
              </a:rPr>
              <a:t>Arduino UNO based off an Atmel avr </a:t>
            </a:r>
            <a:endParaRPr b="0" lang="en-AU" sz="11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7447680" y="1110960"/>
            <a:ext cx="1047960" cy="104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What is an ESP32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152360"/>
            <a:ext cx="77248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An ESP32 is a microcontroller make by espressif that has in built WiFi</a:t>
            </a: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Has 2 cores running between 80MHz to 240MHz </a:t>
            </a: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Can run an OS on it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How are we going to use them?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We will be programming them using the Arduino programming language 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Running in an OS called FreeRTOS    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243840" y="1491840"/>
            <a:ext cx="1675800" cy="167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Installing Arduino and</a:t>
            </a:r>
            <a:br/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ESP32 core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52360"/>
            <a:ext cx="77248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Get Arduino IDE: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 u="sng">
                <a:solidFill>
                  <a:srgbClr val="0097a7"/>
                </a:solidFill>
                <a:uFillTx/>
                <a:latin typeface="Arial"/>
                <a:hlinkClick r:id="rId1"/>
              </a:rPr>
              <a:t>www.arduino.cc/en/Main/Software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and download the IDE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Install once downloaded</a:t>
            </a: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Install ESP32 core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In the IDE, file→preferences, at the bottom in 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additional board manager URL add https://dl.espressif.com/dl/package_esp32_index.json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Tools→boards→board manager, search for esp32 and install it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Test the installation by selecting esp32 dev-kit in boards and hit the verify button in a new sketch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AU" sz="1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11760" y="4176000"/>
            <a:ext cx="772488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Download the examples from github.com/prying/ESP32WorkshopWeek8</a:t>
            </a:r>
            <a:endParaRPr b="0" lang="en-AU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355000" y="752040"/>
            <a:ext cx="3788640" cy="43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Arduino IDE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664000" y="1152000"/>
            <a:ext cx="3744000" cy="3619800"/>
          </a:xfrm>
          <a:prstGeom prst="rect">
            <a:avLst/>
          </a:prstGeom>
          <a:ln>
            <a:noFill/>
          </a:ln>
        </p:spPr>
      </p:pic>
      <p:sp>
        <p:nvSpPr>
          <p:cNvPr id="98" name="Line 3"/>
          <p:cNvSpPr/>
          <p:nvPr/>
        </p:nvSpPr>
        <p:spPr>
          <a:xfrm>
            <a:off x="2016000" y="1512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4"/>
          <p:cNvSpPr txBox="1"/>
          <p:nvPr/>
        </p:nvSpPr>
        <p:spPr>
          <a:xfrm>
            <a:off x="748800" y="1365840"/>
            <a:ext cx="133884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Verify | Upload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00" name="TextShape 5"/>
          <p:cNvSpPr txBox="1"/>
          <p:nvPr/>
        </p:nvSpPr>
        <p:spPr>
          <a:xfrm>
            <a:off x="6840000" y="1368000"/>
            <a:ext cx="12808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Serial Monitor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01" name="Line 6"/>
          <p:cNvSpPr/>
          <p:nvPr/>
        </p:nvSpPr>
        <p:spPr>
          <a:xfrm flipH="1">
            <a:off x="6336000" y="1512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7"/>
          <p:cNvSpPr/>
          <p:nvPr/>
        </p:nvSpPr>
        <p:spPr>
          <a:xfrm>
            <a:off x="1872000" y="4320000"/>
            <a:ext cx="79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8"/>
          <p:cNvSpPr txBox="1"/>
          <p:nvPr/>
        </p:nvSpPr>
        <p:spPr>
          <a:xfrm>
            <a:off x="504360" y="4173840"/>
            <a:ext cx="143964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Compiler output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04" name="Line 9"/>
          <p:cNvSpPr/>
          <p:nvPr/>
        </p:nvSpPr>
        <p:spPr>
          <a:xfrm>
            <a:off x="2160000" y="2448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10"/>
          <p:cNvSpPr txBox="1"/>
          <p:nvPr/>
        </p:nvSpPr>
        <p:spPr>
          <a:xfrm>
            <a:off x="432000" y="2229840"/>
            <a:ext cx="206424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Code here only runs once before loop()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06" name="Line 11"/>
          <p:cNvSpPr/>
          <p:nvPr/>
        </p:nvSpPr>
        <p:spPr>
          <a:xfrm>
            <a:off x="2160000" y="3096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12"/>
          <p:cNvSpPr txBox="1"/>
          <p:nvPr/>
        </p:nvSpPr>
        <p:spPr>
          <a:xfrm>
            <a:off x="432000" y="2808000"/>
            <a:ext cx="2016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Code here will run until the microcontroller stops</a:t>
            </a:r>
            <a:endParaRPr b="0" lang="en-AU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355000" y="752040"/>
            <a:ext cx="3788640" cy="43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Connecting to WiFi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12120" y="1080000"/>
            <a:ext cx="371952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Open section 1 and open the .Ino file</a:t>
            </a: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How do we connect to WiFi?</a:t>
            </a: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What do we need to protect against?</a:t>
            </a: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Try it yourself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You will need to create an access point with your phone and change MY_SSID and PASSWORD to your hot spots credential e.g. ssid[] = “myPhone”</a:t>
            </a: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To see the output under tools open 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serial monitor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and change the baud rate to 115200  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AU" sz="1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032000" y="1224000"/>
            <a:ext cx="3305160" cy="259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355000" y="752040"/>
            <a:ext cx="3788640" cy="43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How to call an API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12120" y="1080000"/>
            <a:ext cx="703152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Connect to a server</a:t>
            </a: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Make a HTTP request from a server 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 typical HTTP request looks something like this: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The server will then reply with a header, and if applicable with a body I.e a web page.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After this exchange the connection to the server can be closed 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AU" sz="14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240560" y="2160000"/>
            <a:ext cx="3655080" cy="66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355000" y="752040"/>
            <a:ext cx="3788640" cy="43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How is this implemented in Arduino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12120" y="1080000"/>
            <a:ext cx="371952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Open section 2 and open the .Ino file</a:t>
            </a: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How do we implement a HTTP request?</a:t>
            </a: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Create a WiFiclient object </a:t>
            </a: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Open a connection to the server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Read the received message when available  </a:t>
            </a:r>
            <a:endParaRPr b="0" lang="en-A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Close the connection by client.stop();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AU" sz="1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320000" y="1216440"/>
            <a:ext cx="3023640" cy="13032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320000" y="3024000"/>
            <a:ext cx="3043800" cy="9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355000" y="752040"/>
            <a:ext cx="3788640" cy="43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Arial"/>
              </a:rPr>
              <a:t>Running the code (section 2&amp;3)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12120" y="1080000"/>
            <a:ext cx="703152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Exa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mpl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es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2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3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use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free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API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fro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m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ope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nwe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ath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erm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aps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.org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  <a:hlinkClick r:id="rId1"/>
              </a:rPr>
              <a:t>https://openweathermap.org/api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AU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_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AU" sz="1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1224000" y="2789640"/>
            <a:ext cx="4230360" cy="59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2019-04-30T00:07:13Z</dcterms:modified>
  <cp:revision>5</cp:revision>
  <dc:subject/>
  <dc:title/>
</cp:coreProperties>
</file>