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1B7A-B7FE-EAEE-0873-189A6D6E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E2CA-1D79-6BCB-5DF5-211160CD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0E22-E256-455F-E417-6677E3A0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BCFC-9B27-2FC1-6AFB-4D968263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10A4-8787-3A58-3BD6-E991135D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9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8517-149A-D738-E43B-D73970F2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F017-1A4C-1B10-1618-768192AE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C72B-316C-A9D1-D91C-6250EA75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CB99-4CDA-7DE1-264D-93F0BF95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A04F-8FDA-16E6-AF20-066886F2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31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7770B-44D3-6DD9-BDAE-042F46B78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BA838-4124-829A-D23F-10FA0CBF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24CB-CDBE-3BA6-85B4-3335C195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189C-137F-EABD-E719-B1CA231E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FD33-4E02-AD59-F121-24FC4D9B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4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6AE3-4517-1BA2-0DF8-F31187A4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3483-4F95-2FBD-5222-FF521E51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F5EC-1564-CCDA-D30D-8010FEA8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0B4B-EC29-FF57-B872-A2B6D150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573A-FF34-C6A7-8D72-0619F807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274E-CC16-41CD-6D2C-8B140B14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5A31-C56F-A4B5-BDF7-B6942722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A803-C784-965B-E106-76527999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170A-C448-77FF-061E-EA1E83F8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077E-DB42-A782-7E39-6496FA48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E279-383B-6C6E-B228-B0BDCE27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9AA3-FF45-E314-477F-7F627A03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0DF5-47F0-46AD-D6FB-53097B8E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7AA9-604B-0EB2-A87F-75D76E0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D963D-F64B-6A20-6023-0848A689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DC5EA-A541-E30B-1E7E-5182250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BAB8-B45E-ECBB-672A-D0C62245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F7B9-C379-2D70-0B16-3F90D85B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6BE1-A7D8-4BF2-4F16-BA626BEB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423BB-7423-96C2-5BC8-473B3E73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E44CB-697B-C666-77A5-4AC0537B3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B6E4A-3619-B837-4B14-FCA76E31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97039-B896-76D0-6F1B-6544BA0C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949D8-E08A-B8CA-F3DF-28F582AD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8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7DF7-473F-A701-E9DD-716177DA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15D6A-876F-54B7-E518-E48F4EC0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9FFAD-F532-5AD7-F7C1-27319955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371A4-2C2D-53FB-D5FD-190EAA2D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7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04B93-9112-F1E7-56B9-B05EF0EA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3BD3A-3F63-5655-D03B-7D700D7B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20502-9730-37D8-2E1A-3DBE3F38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04B-3AF9-C587-F89C-6419376A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7492-7809-6040-547A-80DD29A4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220E-00F3-CF57-211C-766329C0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40EB-E12F-2695-E552-F7670C7B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1821-52FC-161A-7303-27CDBA40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2D027-57F3-DC92-24CE-2BED52F7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4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A691-4AC7-2645-5FD3-ECA60BFD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49BF6-CBF8-FDF2-4526-A98AAE9A4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FD35-5EE6-C08F-08EB-B1BD7F47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D28AD-6494-2038-A531-9D76997D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D3D2-D173-9B97-9147-CC213E95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DEE3-FE4B-D28F-76F9-C571DFF8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9059B-C78F-A846-2FCE-4BDD286A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E066C-C740-B0FA-CE4C-FB33E843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8092-618B-29EB-E85E-136BA84FA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430F-6152-492A-94B5-7AB36136ADB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1A36-B793-A134-734A-21E825E6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8111-F6A1-EB02-559F-41B766C4E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50F-17CE-4A2B-8BBB-389385481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28-6795-6415-66C7-F5C17C495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courage of compassion: supporting midwives to deliver high-quality care(king Fund,2020)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958C2-77C1-46D3-26F2-BBA8221D7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Actions to support midwives in enhancing the quality of care for women and their families.</a:t>
            </a:r>
          </a:p>
        </p:txBody>
      </p:sp>
    </p:spTree>
    <p:extLst>
      <p:ext uri="{BB962C8B-B14F-4D97-AF65-F5344CB8AC3E}">
        <p14:creationId xmlns:p14="http://schemas.microsoft.com/office/powerpoint/2010/main" val="207708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2ECE-1DFB-1201-E71E-69FB99CA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E58D-D9D8-58C2-430C-8DEC5168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Before the pandemic the nursing and midwifery staff force had been under immense pressure ( RCN,2019)</a:t>
            </a:r>
          </a:p>
          <a:p>
            <a:r>
              <a:rPr lang="en-GB" dirty="0"/>
              <a:t>High sickness rate related to sickness, stress and burnout with 51%  of midwives reporting work stress-related sickness  according to the NHS Survey (RCN, 2019)</a:t>
            </a:r>
          </a:p>
          <a:p>
            <a:r>
              <a:rPr lang="en-GB" dirty="0"/>
              <a:t>With COVID 19 	</a:t>
            </a:r>
          </a:p>
          <a:p>
            <a:pPr lvl="1"/>
            <a:r>
              <a:rPr lang="en-GB" dirty="0"/>
              <a:t>Unprecedented pressure on the workforce with unfilled vacancy positions with the NHS</a:t>
            </a:r>
          </a:p>
          <a:p>
            <a:pPr lvl="1"/>
            <a:r>
              <a:rPr lang="en-GB" dirty="0"/>
              <a:t> There are large growing gaps between capacity and demand in nursing services. ( Kings Fund, 2020)</a:t>
            </a:r>
          </a:p>
          <a:p>
            <a:r>
              <a:rPr lang="en-GB" dirty="0"/>
              <a:t>Result – Alarming intention to quit with</a:t>
            </a:r>
          </a:p>
          <a:p>
            <a:pPr lvl="3"/>
            <a:r>
              <a:rPr lang="en-GB" dirty="0"/>
              <a:t>Absenteeism</a:t>
            </a:r>
          </a:p>
          <a:p>
            <a:pPr lvl="3"/>
            <a:r>
              <a:rPr lang="en-GB" dirty="0"/>
              <a:t>More staff attending work despite not feeling/ fit enough to perform their duties			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8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75F2-281F-A7F5-3F5C-CD03675A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work needs of all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E062-F395-23AC-FE1A-1AA5375F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all human beings to thrive we all have needs according to Maslow’s Hierarchy of needs.</a:t>
            </a:r>
          </a:p>
          <a:p>
            <a:r>
              <a:rPr lang="en-GB" dirty="0"/>
              <a:t>For staff to thrive and deliver quality services to end users</a:t>
            </a:r>
          </a:p>
          <a:p>
            <a:pPr marL="457200" lvl="1" indent="0">
              <a:buNone/>
            </a:pPr>
            <a:r>
              <a:rPr lang="en-GB" dirty="0"/>
              <a:t>3core needs have been identified according to research (King’s Fund, 2020)</a:t>
            </a:r>
          </a:p>
          <a:p>
            <a:pPr lvl="1"/>
            <a:r>
              <a:rPr lang="en-GB" dirty="0"/>
              <a:t>AUTONOMY-need to have control over work lives, influence over decisions, act consistently with their values</a:t>
            </a:r>
          </a:p>
          <a:p>
            <a:pPr lvl="1"/>
            <a:r>
              <a:rPr lang="en-GB" dirty="0"/>
              <a:t>BELONGING: The need to feel valued, respected and supported.</a:t>
            </a:r>
          </a:p>
          <a:p>
            <a:pPr lvl="1"/>
            <a:r>
              <a:rPr lang="en-GB" dirty="0"/>
              <a:t>CONTRIBUTION: The need to experience effectiveness in what they do with valued outcome</a:t>
            </a:r>
          </a:p>
        </p:txBody>
      </p:sp>
    </p:spTree>
    <p:extLst>
      <p:ext uri="{BB962C8B-B14F-4D97-AF65-F5344CB8AC3E}">
        <p14:creationId xmlns:p14="http://schemas.microsoft.com/office/powerpoint/2010/main" val="267177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65CC-EAEE-161A-3FEF-29A29A36F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E154-D701-FF5D-CFF4-DB6D4C948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diagram of a work needs&#10;&#10;Description automatically generated with medium confidence">
            <a:extLst>
              <a:ext uri="{FF2B5EF4-FFF2-40B4-BE49-F238E27FC236}">
                <a16:creationId xmlns:a16="http://schemas.microsoft.com/office/drawing/2014/main" id="{253E0076-8ABA-CB95-74F8-6C302F1B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66" y="462333"/>
            <a:ext cx="7266667" cy="59333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8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8752-D2B0-FB49-159D-0A497BA5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and recommendations to support   Midwives.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BF21-59B4-18AF-BD03-4E50B4DD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Authority, empowerment and influence,  promoting decisional autonomy for women</a:t>
            </a:r>
          </a:p>
          <a:p>
            <a:pPr marL="457200" lvl="1" indent="0">
              <a:buNone/>
            </a:pPr>
            <a:r>
              <a:rPr lang="en-GB" dirty="0"/>
              <a:t>Perception of choice is a feature of a sense of autonomy –achieved by flexible working patterns offered by the employer.</a:t>
            </a:r>
          </a:p>
          <a:p>
            <a:pPr lvl="1"/>
            <a:r>
              <a:rPr lang="en-GB" dirty="0"/>
              <a:t>Justice and fairness-positive, Safe culture of openness to equity diversity and inclusion.</a:t>
            </a:r>
          </a:p>
          <a:p>
            <a:pPr lvl="1"/>
            <a:r>
              <a:rPr lang="en-GB" dirty="0"/>
              <a:t>Working conditions and work schedules: standard facilities to provide rest, food, and scheduled breaks. Influence on rosters accommodating family life and promoting work-life balance ( reduces  staff emotional stress)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27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6163-785D-3622-FC78-3568B44B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and recommendation to support midwives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664D-4D1A-9FB1-A133-A6CCC856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Belonging: The need to feel connected, valued, heard and respected</a:t>
            </a:r>
          </a:p>
          <a:p>
            <a:pPr lvl="2"/>
            <a:r>
              <a:rPr lang="en-GB" dirty="0"/>
              <a:t>Team working, stable work team with a nurturing culture for students and young professional midwives</a:t>
            </a:r>
          </a:p>
          <a:p>
            <a:pPr lvl="1"/>
            <a:r>
              <a:rPr lang="en-GB" dirty="0"/>
              <a:t>Compassionate, Supportive leadership with concerns for staff well-being</a:t>
            </a:r>
          </a:p>
          <a:p>
            <a:pPr lvl="1"/>
            <a:r>
              <a:rPr lang="en-GB" dirty="0"/>
              <a:t>No blame feedback and learning from incidents frameworks </a:t>
            </a:r>
          </a:p>
          <a:p>
            <a:pPr lvl="1"/>
            <a:r>
              <a:rPr lang="en-GB" dirty="0"/>
              <a:t>Positive acceptance – builds Team morale </a:t>
            </a:r>
          </a:p>
          <a:p>
            <a:r>
              <a:rPr lang="en-GB" dirty="0"/>
              <a:t>Belonging need if met-  promote</a:t>
            </a:r>
          </a:p>
          <a:p>
            <a:pPr lvl="1"/>
            <a:r>
              <a:rPr lang="en-GB" dirty="0"/>
              <a:t> High-quality care for end users</a:t>
            </a:r>
          </a:p>
          <a:p>
            <a:pPr lvl="1"/>
            <a:r>
              <a:rPr lang="en-GB" dirty="0"/>
              <a:t>Empower professionals to thrive</a:t>
            </a:r>
          </a:p>
          <a:p>
            <a:pPr lvl="1"/>
            <a:r>
              <a:rPr lang="en-GB" dirty="0"/>
              <a:t>Build courage and learning ability</a:t>
            </a:r>
          </a:p>
        </p:txBody>
      </p:sp>
    </p:spTree>
    <p:extLst>
      <p:ext uri="{BB962C8B-B14F-4D97-AF65-F5344CB8AC3E}">
        <p14:creationId xmlns:p14="http://schemas.microsoft.com/office/powerpoint/2010/main" val="18038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1B83-9695-3A87-7A2B-CD8D5F94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CONTRIBUTION: The need to experience supportive  management in order to thrive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5108-EA64-B133-4A43-EC075FB8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Contribution: The need to experience supportive management to enable midwives to thrive in their respective workplaces.</a:t>
            </a:r>
          </a:p>
          <a:p>
            <a:r>
              <a:rPr lang="en-GB" dirty="0"/>
              <a:t>Professional support</a:t>
            </a:r>
          </a:p>
          <a:p>
            <a:r>
              <a:rPr lang="en-GB" dirty="0"/>
              <a:t>Reflection</a:t>
            </a:r>
          </a:p>
          <a:p>
            <a:r>
              <a:rPr lang="en-GB" dirty="0"/>
              <a:t>Audit /staff survey</a:t>
            </a:r>
          </a:p>
          <a:p>
            <a:r>
              <a:rPr lang="en-GB" dirty="0"/>
              <a:t>Mentorship</a:t>
            </a:r>
          </a:p>
          <a:p>
            <a:r>
              <a:rPr lang="en-GB" dirty="0"/>
              <a:t>Preceptorship</a:t>
            </a:r>
          </a:p>
          <a:p>
            <a:r>
              <a:rPr lang="en-GB" dirty="0"/>
              <a:t>Supervision</a:t>
            </a:r>
          </a:p>
          <a:p>
            <a:r>
              <a:rPr lang="en-GB" dirty="0"/>
              <a:t>Continuous learning opportunity</a:t>
            </a:r>
          </a:p>
          <a:p>
            <a:r>
              <a:rPr lang="en-GB" dirty="0"/>
              <a:t>Effective capacity building</a:t>
            </a:r>
          </a:p>
        </p:txBody>
      </p:sp>
    </p:spTree>
    <p:extLst>
      <p:ext uri="{BB962C8B-B14F-4D97-AF65-F5344CB8AC3E}">
        <p14:creationId xmlns:p14="http://schemas.microsoft.com/office/powerpoint/2010/main" val="13197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68B9-7A89-782E-2C0B-CE443580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ADA-5232-8E57-26D7-F0E91457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Midwives can only deliver high-quality care to pregnant women and their families if they are adequately supported and able to thrive in their respective workplaces.</a:t>
            </a:r>
          </a:p>
          <a:p>
            <a:r>
              <a:rPr lang="en-GB" dirty="0"/>
              <a:t>Quality care can only be achieved if professional leaders lead with compassion. </a:t>
            </a:r>
          </a:p>
          <a:p>
            <a:r>
              <a:rPr lang="en-GB" dirty="0"/>
              <a:t>High standard of care can only be achieved in an environment that ensure individuals health and wellbeing is prioritised.</a:t>
            </a:r>
          </a:p>
          <a:p>
            <a:r>
              <a:rPr lang="en-GB" dirty="0"/>
              <a:t>When fairness and compassion are promoted individual well-being is fostered and quality care can be achieved</a:t>
            </a:r>
          </a:p>
          <a:p>
            <a:r>
              <a:rPr lang="en-GB" dirty="0"/>
              <a:t>Organisation that meet </a:t>
            </a:r>
            <a:r>
              <a:rPr lang="en-GB" dirty="0" err="1"/>
              <a:t>midwive’s</a:t>
            </a:r>
            <a:r>
              <a:rPr lang="en-GB" dirty="0"/>
              <a:t> fundamental needs for  autonomy, belonging where workers are able to make effective contribution in their work, turns out to have improved quality of care and efficiency.</a:t>
            </a:r>
          </a:p>
          <a:p>
            <a:r>
              <a:rPr lang="en-GB" dirty="0"/>
              <a:t>Finally promotes wellbeing of pregnant women and their families.</a:t>
            </a:r>
          </a:p>
        </p:txBody>
      </p:sp>
    </p:spTree>
    <p:extLst>
      <p:ext uri="{BB962C8B-B14F-4D97-AF65-F5344CB8AC3E}">
        <p14:creationId xmlns:p14="http://schemas.microsoft.com/office/powerpoint/2010/main" val="27566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2B78-327D-3FBB-C0F7-371CB13B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B443-51C1-C14D-9F5C-EB0B339F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14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courage of compassion: supporting midwives to deliver high-quality care(king Fund,2020) </vt:lpstr>
      <vt:lpstr> context</vt:lpstr>
      <vt:lpstr>Core work needs of all staff</vt:lpstr>
      <vt:lpstr>PowerPoint Presentation</vt:lpstr>
      <vt:lpstr>Actions and recommendations to support   Midwives.</vt:lpstr>
      <vt:lpstr>Actions and recommendation to support midwives</vt:lpstr>
      <vt:lpstr>CONTRIBUTION: The need to experience supportive  management in order to thrive </vt:lpstr>
      <vt:lpstr>conclusion</vt:lpstr>
      <vt:lpstr>                 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courage of compassion: supporting midwives to deliver high-quality care(king Fund,2020) </dc:title>
  <dc:creator>Pirisola olufemi</dc:creator>
  <cp:lastModifiedBy>Pirisola olufemi</cp:lastModifiedBy>
  <cp:revision>2</cp:revision>
  <dcterms:created xsi:type="dcterms:W3CDTF">2024-01-03T14:27:09Z</dcterms:created>
  <dcterms:modified xsi:type="dcterms:W3CDTF">2024-01-03T18:46:07Z</dcterms:modified>
</cp:coreProperties>
</file>