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65C04E7-59E0-4636-81A9-1B8DFCCA505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4053A68-4046-4A86-8949-0CE0B0310B54}"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00FB39B-AFEA-47B8-9369-2A4FA081A675}"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6DD32CF-8156-40CD-8746-420BD8BD976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559166C-8249-4CC8-AC16-1642793FFD8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852F07D-13B8-42E4-9355-8441D05C937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4E2AA9DA-51DB-47EC-84EE-9FDA484A7E21}"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629C04B2-7723-4A5F-AF5C-D9B38EBC5ABD}"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35DEBF19-DE44-4721-A9DA-DF281A54F126}"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35A5304B-D250-4D40-BC68-CDD382E70AC1}"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1C856D41-21B4-471E-9605-9EF12C44FB37}"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 </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11663D42-B516-40FB-8C94-7D094AF33DE1}" type="slidenum">
              <a:rPr b="0" lang="en-US" sz="1200" spc="-1" strike="noStrike">
                <a:solidFill>
                  <a:schemeClr val="dk1">
                    <a:tint val="75000"/>
                  </a:schemeClr>
                </a:solidFill>
                <a:latin typeface="Calibri"/>
              </a:rPr>
              <a:t>14</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4572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5"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57"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4F6FAF1E-2396-42F1-A74B-99933D2A4D2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4572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1"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3"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ED0C1299-44BA-488F-9CEB-F30CD7E1A3A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EEE427E5-A4F8-47F3-A91D-5D924D9C948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A785D069-1FE9-406F-9AAC-6F168C8FEA1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47B02303-2806-453C-994C-06836A32BFA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4572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6"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249D5C63-426C-4FE8-9C48-D763395F789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57DDA2C4-5BDF-4723-990D-DFD509F43EA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1"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3"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EFE81402-28B9-4C6F-9DF6-F565C6D62AA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9B5E8637-50B9-46F0-9708-592776F4C07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2"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CDF73D98-3BBD-4A3F-96C3-2F84DA58D39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hyperlink" Target="https://www.kaggle.com/alxmamaev/flowers-recognition" TargetMode="External"/><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Klasifikasi Gambar Bunga Menggunakan CNN</a:t>
            </a:r>
            <a:endParaRPr b="0" lang="en-US" sz="4400" spc="-1" strike="noStrike">
              <a:solidFill>
                <a:schemeClr val="dk1"/>
              </a:solidFill>
              <a:latin typeface="Calibri"/>
            </a:endParaRPr>
          </a:p>
        </p:txBody>
      </p:sp>
      <p:sp>
        <p:nvSpPr>
          <p:cNvPr id="67" name="PlaceHolder 2"/>
          <p:cNvSpPr>
            <a:spLocks noGrp="1"/>
          </p:cNvSpPr>
          <p:nvPr>
            <p:ph type="subTitle"/>
          </p:nvPr>
        </p:nvSpPr>
        <p:spPr>
          <a:xfrm>
            <a:off x="1371600" y="3886200"/>
            <a:ext cx="6400440" cy="1752120"/>
          </a:xfrm>
          <a:prstGeom prst="rect">
            <a:avLst/>
          </a:prstGeom>
          <a:noFill/>
          <a:ln w="0">
            <a:noFill/>
          </a:ln>
        </p:spPr>
        <p:txBody>
          <a:bodyPr lIns="91440" rIns="91440" tIns="45720" bIns="45720" anchor="t">
            <a:noAutofit/>
          </a:bodyPr>
          <a:p>
            <a:pPr indent="0" algn="ctr" defTabSz="457200">
              <a:lnSpc>
                <a:spcPct val="100000"/>
              </a:lnSpc>
              <a:spcBef>
                <a:spcPts val="641"/>
              </a:spcBef>
              <a:buNone/>
              <a:tabLst>
                <a:tab algn="l" pos="0"/>
              </a:tabLst>
            </a:pPr>
            <a:r>
              <a:rPr b="0" lang="en-US" sz="3200" spc="-1" strike="noStrike">
                <a:solidFill>
                  <a:schemeClr val="dk1">
                    <a:tint val="75000"/>
                  </a:schemeClr>
                </a:solidFill>
                <a:latin typeface="Calibri"/>
              </a:rPr>
              <a:t>Pryta Rosela</a:t>
            </a:r>
            <a:endParaRPr b="0" lang="en-US" sz="3200" spc="-1" strike="noStrike">
              <a:solidFill>
                <a:srgbClr val="000000"/>
              </a:solidFill>
              <a:latin typeface="Arial"/>
            </a:endParaRPr>
          </a:p>
          <a:p>
            <a:pPr indent="0" algn="ctr" defTabSz="457200">
              <a:lnSpc>
                <a:spcPct val="100000"/>
              </a:lnSpc>
              <a:spcBef>
                <a:spcPts val="641"/>
              </a:spcBef>
              <a:buNone/>
              <a:tabLst>
                <a:tab algn="l" pos="0"/>
              </a:tabLst>
            </a:pPr>
            <a:r>
              <a:rPr b="0" lang="en-US" sz="3200" spc="-1" strike="noStrike">
                <a:solidFill>
                  <a:schemeClr val="dk1">
                    <a:tint val="75000"/>
                  </a:schemeClr>
                </a:solidFill>
                <a:latin typeface="Calibri"/>
              </a:rPr>
              <a:t>2208107010046</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9. Jumlah Total Hidden Node per Layer</a:t>
            </a:r>
            <a:endParaRPr b="0" lang="en-US" sz="4400" spc="-1" strike="noStrike">
              <a:solidFill>
                <a:schemeClr val="dk1"/>
              </a:solidFill>
              <a:latin typeface="Calibri"/>
            </a:endParaRPr>
          </a:p>
        </p:txBody>
      </p:sp>
      <p:sp>
        <p:nvSpPr>
          <p:cNvPr id="85"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Jumlah hidden node per layer:</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Conv2D Layer 1: 32 filters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Conv2D Layer 2: 64 filters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Conv2D Layer 3: 128 filters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Dense Layer: 128 nodes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10. Jumlah Total Bobot (Weight)</a:t>
            </a:r>
            <a:endParaRPr b="0" lang="en-US" sz="4400" spc="-1" strike="noStrike">
              <a:solidFill>
                <a:schemeClr val="dk1"/>
              </a:solidFill>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Jumlah total bobot dalam model adalah 3,305,285 parameters, terdiri dari 896 parameters pada Conv2D pertama, 18,496 pada Conv2D kedua, dan 3,211,392 pada Dense layer.</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Hasil Evaluasi</a:t>
            </a:r>
            <a:endParaRPr b="0" lang="en-US" sz="4400" spc="-1" strike="noStrike">
              <a:solidFill>
                <a:schemeClr val="dk1"/>
              </a:solidFill>
              <a:latin typeface="Calibri"/>
            </a:endParaRPr>
          </a:p>
        </p:txBody>
      </p:sp>
      <p:sp>
        <p:nvSpPr>
          <p:cNvPr id="89"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1191"/>
              </a:spcBef>
              <a:spcAft>
                <a:spcPts val="992"/>
              </a:spcAft>
              <a:buClr>
                <a:srgbClr val="000000"/>
              </a:buClr>
              <a:buFont typeface="Arial"/>
              <a:buChar char="•"/>
            </a:pPr>
            <a:r>
              <a:rPr b="0" lang="en-US" sz="3200" spc="-1" strike="noStrike">
                <a:solidFill>
                  <a:schemeClr val="dk1"/>
                </a:solidFill>
                <a:latin typeface="Calibri"/>
              </a:rPr>
              <a:t>Model mencapai akurasi validasi sekitar </a:t>
            </a:r>
            <a:r>
              <a:rPr b="0" lang="en-US" sz="3200" spc="-1" strike="noStrike">
                <a:solidFill>
                  <a:schemeClr val="dk1"/>
                </a:solidFill>
                <a:latin typeface="Calibri"/>
              </a:rPr>
              <a:t>63% setelah menjalani pelatihan </a:t>
            </a:r>
            <a:r>
              <a:rPr b="0" lang="en-US" sz="3200" spc="-1" strike="noStrike">
                <a:solidFill>
                  <a:schemeClr val="dk1"/>
                </a:solidFill>
                <a:latin typeface="Calibri"/>
              </a:rPr>
              <a:t>selama 5 epoch, yang menandakan </a:t>
            </a:r>
            <a:r>
              <a:rPr b="0" lang="en-US" sz="3200" spc="-1" strike="noStrike">
                <a:solidFill>
                  <a:schemeClr val="dk1"/>
                </a:solidFill>
                <a:latin typeface="Calibri"/>
              </a:rPr>
              <a:t>performa yang cukup baik dalam </a:t>
            </a:r>
            <a:r>
              <a:rPr b="0" lang="en-US" sz="3200" spc="-1" strike="noStrike">
                <a:solidFill>
                  <a:schemeClr val="dk1"/>
                </a:solidFill>
                <a:latin typeface="Calibri"/>
              </a:rPr>
              <a:t>mengenali gambar bunga.</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TensorBoard</a:t>
            </a:r>
            <a:endParaRPr b="0" lang="en-US" sz="4400" spc="-1" strike="noStrike">
              <a:solidFill>
                <a:schemeClr val="dk1"/>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Log TensorBoard digunakan untuk menganalisis metrik seperti training loss, validation loss, training accuracy, dan validation accuracy.</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Kesimpulan</a:t>
            </a:r>
            <a:endParaRPr b="0" lang="en-US" sz="4400" spc="-1" strike="noStrike">
              <a:solidFill>
                <a:schemeClr val="dk1"/>
              </a:solidFill>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Proyek ini berhasil membangun model CNN untuk klasifikasi gambar bunga, dengan hasil akurasi yang cukupbaik pada data validasi. Model ini menggunakan optimizer Adam, fungsi aktivasi ReLU dan softmax, serta akurasi sebesar 63%.</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1. Jenis Kasus</a:t>
            </a:r>
            <a:endParaRPr b="0" lang="en-US" sz="4400" spc="-1" strike="noStrike">
              <a:solidFill>
                <a:schemeClr val="dk1"/>
              </a:solidFill>
              <a:latin typeface="Calibri"/>
            </a:endParaRPr>
          </a:p>
        </p:txBody>
      </p:sp>
      <p:sp>
        <p:nvSpPr>
          <p:cNvPr id="69"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Kasus yang diimplementasikan adalah Klasifikasi Gambar, di mana model dikembangkan untuk mengenali dan mengklasifikasikan gambar bunga ke dalam beberapa kategori.</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2. Dataset yang Digunakan</a:t>
            </a:r>
            <a:endParaRPr b="0" lang="en-US" sz="4400" spc="-1" strike="noStrike">
              <a:solidFill>
                <a:schemeClr val="dk1"/>
              </a:solidFill>
              <a:latin typeface="Calibri"/>
            </a:endParaRPr>
          </a:p>
        </p:txBody>
      </p:sp>
      <p:sp>
        <p:nvSpPr>
          <p:cNvPr id="71"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Dataset yang digunakan adalah Flowers Dataset yang terdiri dari gambar bunga dengan 5 kelas: Daisy, Dandelion, Rose, Sunflower, dan Tulip.</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Link Dataset: </a:t>
            </a:r>
            <a:r>
              <a:rPr b="0" lang="en-US" sz="3200" spc="-1" strike="noStrike">
                <a:solidFill>
                  <a:schemeClr val="dk1"/>
                </a:solidFill>
                <a:latin typeface="Calibri"/>
                <a:hlinkClick r:id="rId1"/>
              </a:rPr>
              <a:t>https://www.kaggle.com/alxmamaev/flowers-recognition</a:t>
            </a:r>
            <a:r>
              <a:rPr b="0" lang="en-US" sz="3200" spc="-1" strike="noStrike">
                <a:solidFill>
                  <a:schemeClr val="dk1"/>
                </a:solidFill>
                <a:latin typeface="Calibri"/>
              </a:rPr>
              <a:t> </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3. Jumlah Fitur</a:t>
            </a:r>
            <a:endParaRPr b="0" lang="en-US" sz="4400" spc="-1" strike="noStrike">
              <a:solidFill>
                <a:schemeClr val="dk1"/>
              </a:solidFill>
              <a:latin typeface="Calibri"/>
            </a:endParaRPr>
          </a:p>
        </p:txBody>
      </p:sp>
      <p:sp>
        <p:nvSpPr>
          <p:cNvPr id="73"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Jumlah fitur per gambar setelah resizing menjadi 128x128 adalah 128 * 128 * 3 = 49,152 fitur.</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4. Jumlah Label</a:t>
            </a:r>
            <a:endParaRPr b="0" lang="en-US" sz="4400" spc="-1" strike="noStrike">
              <a:solidFill>
                <a:schemeClr val="dk1"/>
              </a:solidFill>
              <a:latin typeface="Calibri"/>
            </a:endParaRPr>
          </a:p>
        </p:txBody>
      </p:sp>
      <p:sp>
        <p:nvSpPr>
          <p:cNvPr id="75"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Dataset ini memiliki 5 label kelas: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Daisy</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Dandelion</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Rose</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Sunflower</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Tulip</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5. Jenis Jaringan Saraf Tiruan yang Digunakan</a:t>
            </a:r>
            <a:endParaRPr b="0" lang="en-US" sz="4400" spc="-1" strike="noStrike">
              <a:solidFill>
                <a:schemeClr val="dk1"/>
              </a:solidFill>
              <a:latin typeface="Calibri"/>
            </a:endParaRPr>
          </a:p>
        </p:txBody>
      </p:sp>
      <p:sp>
        <p:nvSpPr>
          <p:cNvPr id="77"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Model yang digunakan adalah Convolutional Neural Network (CNN) karena kemampuannya yang sangat baik dalam mengenali pola visual dari gambar.</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6. Jenis Optimisasi</a:t>
            </a:r>
            <a:endParaRPr b="0" lang="en-US" sz="4400" spc="-1" strike="noStrike">
              <a:solidFill>
                <a:schemeClr val="dk1"/>
              </a:solidFill>
              <a:latin typeface="Calibri"/>
            </a:endParaRPr>
          </a:p>
        </p:txBody>
      </p:sp>
      <p:sp>
        <p:nvSpPr>
          <p:cNvPr id="79"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Optimizer yang digunakan adalah Adam Optimizer, yang menyesuaikan learning rate secara adaptif untuk masing-masing parameter.</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7. Jenis Fungsi Aktivasi yang Digunakan</a:t>
            </a:r>
            <a:endParaRPr b="0" lang="en-US" sz="4400" spc="-1" strike="noStrike">
              <a:solidFill>
                <a:schemeClr val="dk1"/>
              </a:solidFill>
              <a:latin typeface="Calibri"/>
            </a:endParaRPr>
          </a:p>
        </p:txBody>
      </p:sp>
      <p:sp>
        <p:nvSpPr>
          <p:cNvPr id="81"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Fungsi aktivasi yang digunakan:</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ReLU (Rectified Linear Unit) untuk hidden layers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Softmax untuk output layer (multi-class classification)</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457200">
              <a:lnSpc>
                <a:spcPct val="100000"/>
              </a:lnSpc>
              <a:buNone/>
            </a:pPr>
            <a:r>
              <a:rPr b="0" lang="en-US" sz="4400" spc="-1" strike="noStrike">
                <a:solidFill>
                  <a:schemeClr val="dk1"/>
                </a:solidFill>
                <a:latin typeface="Calibri"/>
              </a:rPr>
              <a:t>8. Jumlah Hidden Layer</a:t>
            </a:r>
            <a:endParaRPr b="0" lang="en-US" sz="4400" spc="-1" strike="noStrike">
              <a:solidFill>
                <a:schemeClr val="dk1"/>
              </a:solidFill>
              <a:latin typeface="Calibri"/>
            </a:endParaRPr>
          </a:p>
        </p:txBody>
      </p:sp>
      <p:sp>
        <p:nvSpPr>
          <p:cNvPr id="83"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Model ini memiliki 5 hidden layers: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- 3 Conv2D + MaxPooling2D layers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- 2 Dense layers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LibreOffice/24.2.6.2$Linux_X86_64 LibreOffice_project/420$Build-2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2024-11-25T19:07:45Z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