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2" r:id="rId5"/>
    <p:sldId id="267" r:id="rId6"/>
    <p:sldId id="271" r:id="rId7"/>
    <p:sldId id="270" r:id="rId8"/>
    <p:sldId id="268" r:id="rId9"/>
    <p:sldId id="269" r:id="rId10"/>
    <p:sldId id="275" r:id="rId11"/>
    <p:sldId id="276" r:id="rId12"/>
    <p:sldId id="277" r:id="rId13"/>
    <p:sldId id="288" r:id="rId14"/>
    <p:sldId id="272" r:id="rId15"/>
    <p:sldId id="282" r:id="rId16"/>
    <p:sldId id="283" r:id="rId17"/>
    <p:sldId id="284" r:id="rId18"/>
    <p:sldId id="287" r:id="rId19"/>
    <p:sldId id="260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8" autoAdjust="0"/>
    <p:restoredTop sz="96619" autoAdjust="0"/>
  </p:normalViewPr>
  <p:slideViewPr>
    <p:cSldViewPr snapToGrid="0" showGuides="1">
      <p:cViewPr varScale="1">
        <p:scale>
          <a:sx n="98" d="100"/>
          <a:sy n="98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7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Logotyp stopka AI TECH">
            <a:extLst>
              <a:ext uri="{FF2B5EF4-FFF2-40B4-BE49-F238E27FC236}">
                <a16:creationId xmlns:a16="http://schemas.microsoft.com/office/drawing/2014/main" id="{1B4C97EB-520B-4618-B33A-03EE6B2C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18B0CD71-04EC-47E2-8DAD-23E92AD8D7BA}"/>
              </a:ext>
            </a:extLst>
          </p:cNvPr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AA21F8E-3915-45A4-ABCE-6018D656F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5A6E064-B6D2-455C-801E-25ED64D776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2E8E6F0A-215C-4D89-AC6E-154F7A3A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0F86325-914A-444D-B7B4-C5A955A6F1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5F4C564-C393-4F71-8F12-EE313EE48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6F0CA77-A127-4B4D-A26F-E5251C5D5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, znak&#10;&#10;Opis wygenerowany automatycznie">
            <a:extLst>
              <a:ext uri="{FF2B5EF4-FFF2-40B4-BE49-F238E27FC236}">
                <a16:creationId xmlns:a16="http://schemas.microsoft.com/office/drawing/2014/main" id="{012568D9-BB00-4649-9652-B02AC9EABE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C5AD0-CAC2-47DC-B6E5-8935CA7A5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EDC0C706-BE4D-42A6-B791-B5BB44B36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4FDB84-B34B-4D36-8CC9-5B7B6B7C7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2E945676-0FDE-4C3E-A510-C800F391C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04866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Logotyp stopka AI TECH">
            <a:extLst>
              <a:ext uri="{FF2B5EF4-FFF2-40B4-BE49-F238E27FC236}">
                <a16:creationId xmlns:a16="http://schemas.microsoft.com/office/drawing/2014/main" id="{ACA63D86-999C-4C88-89E7-38BEE8A61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780B5C-30AE-4C7C-A2C4-23F8860F54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4504"/>
            <a:ext cx="1333502" cy="747158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98823591-0D12-4C7C-90A6-B646D4378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4504"/>
            <a:ext cx="2142936" cy="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13.10.2021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sci.shinyapps.io/soundge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uditoryneuroscience.com/2fa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dacityteam.org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4224/2037893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4224/2037893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pamicrophones.com/mic-university/how-mic-placement-affects-the-voice" TargetMode="External"/><Relationship Id="rId4" Type="http://schemas.openxmlformats.org/officeDocument/2006/relationships/hyperlink" Target="https://www.dpamicrophones.com/mic-university/how-to-improve-speech-intelligibility-when-amplifying-the-voi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solidFill>
                  <a:schemeClr val="bg1"/>
                </a:solidFill>
              </a:rPr>
              <a:t>Głębokie przetwarzanie tekstu i mowy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2. Elementy akustyki mowy, cz. 1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387A256-BDDC-4BB6-8308-B478812C858D}"/>
              </a:ext>
            </a:extLst>
          </p:cNvPr>
          <p:cNvSpPr txBox="1">
            <a:spLocks/>
          </p:cNvSpPr>
          <p:nvPr/>
        </p:nvSpPr>
        <p:spPr>
          <a:xfrm>
            <a:off x="1524000" y="35925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</a:rPr>
              <a:t>dr hab. inż. Piotr Szczuko, prof. PG</a:t>
            </a: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9C8485-B41F-486C-8BC2-B66B6FB1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Formanty głosek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8E1315-BA83-4EA7-8644-3D74D55C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1253288"/>
            <a:ext cx="11594592" cy="4656923"/>
          </a:xfrm>
        </p:spPr>
        <p:txBody>
          <a:bodyPr/>
          <a:lstStyle/>
          <a:p>
            <a:r>
              <a:rPr lang="pl-PL" dirty="0"/>
              <a:t>F0 to ton podstawowy, nazywany formantem zerowym</a:t>
            </a:r>
          </a:p>
          <a:p>
            <a:r>
              <a:rPr lang="pl-PL" dirty="0"/>
              <a:t>Kolejne, F1, F2, F3 o odpowiedniej częstotliwości i poziomie</a:t>
            </a:r>
          </a:p>
          <a:p>
            <a:r>
              <a:rPr lang="pl-PL" dirty="0"/>
              <a:t>Ucho ludzkie rozpoznanie fonemy na podstawie proporcji między:</a:t>
            </a:r>
          </a:p>
          <a:p>
            <a:pPr lvl="1"/>
            <a:r>
              <a:rPr lang="pl-PL" dirty="0"/>
              <a:t>częstotliwościami formantów </a:t>
            </a:r>
          </a:p>
          <a:p>
            <a:pPr lvl="1"/>
            <a:r>
              <a:rPr lang="pl-PL" dirty="0"/>
              <a:t>poziomami formantów (poniżej: poziom względy tj. unormowany do maksymalnego)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7B61DE-85DE-49E8-A826-378676C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33" y="3809595"/>
            <a:ext cx="6673534" cy="30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BAB94-8C8F-48FA-9993-1D901A1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Trójkąt samogłosek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47B660-5686-4152-9EAD-10DEF7D3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1"/>
            <a:ext cx="10515600" cy="1261260"/>
          </a:xfrm>
        </p:spPr>
        <p:txBody>
          <a:bodyPr/>
          <a:lstStyle/>
          <a:p>
            <a:r>
              <a:rPr lang="pl-PL" dirty="0"/>
              <a:t>Spośród wszystkich formantów (poprzedni slajd) do rozpoznania samogłosek wystarczą dwa pierwsze F1 i F2. Ich wizualizacja na płaszczyźnie to „trójkąt samogłosek”.</a:t>
            </a:r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F04FFE9C-0448-497E-9D92-103F27F94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89594"/>
              </p:ext>
            </p:extLst>
          </p:nvPr>
        </p:nvGraphicFramePr>
        <p:xfrm>
          <a:off x="6507290" y="2499678"/>
          <a:ext cx="42005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raz - mapa bitowa" r:id="rId3" imgW="4200480" imgH="4172040" progId="Paint.Picture">
                  <p:embed/>
                </p:oleObj>
              </mc:Choice>
              <mc:Fallback>
                <p:oleObj name="Obraz - mapa bitowa" r:id="rId3" imgW="4200480" imgH="4172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7290" y="2499678"/>
                        <a:ext cx="42005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81FCCF2-AA8D-4205-B577-5F0A0B6E6312}"/>
              </a:ext>
            </a:extLst>
          </p:cNvPr>
          <p:cNvSpPr txBox="1">
            <a:spLocks/>
          </p:cNvSpPr>
          <p:nvPr/>
        </p:nvSpPr>
        <p:spPr>
          <a:xfrm>
            <a:off x="838200" y="2781301"/>
            <a:ext cx="5669090" cy="4076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Uczenie maszynowe</a:t>
            </a:r>
            <a:endParaRPr lang="pl-PL" dirty="0"/>
          </a:p>
          <a:p>
            <a:pPr lvl="1"/>
            <a:r>
              <a:rPr lang="pl-PL" dirty="0"/>
              <a:t>Analogia do analizy obrazu - częstotliwość linii niesie informacje. Jądra filtrów w sieciach splotowych odpowiednio wyuczone w celu wykrywania tych częstotliwości</a:t>
            </a:r>
          </a:p>
          <a:p>
            <a:pPr lvl="1"/>
            <a:r>
              <a:rPr lang="pl-PL" dirty="0"/>
              <a:t>Dla dźwięku oczekujemy, że sieci neuronowe wyuczą się rozróżniania częstotliwości sygnału</a:t>
            </a:r>
          </a:p>
          <a:p>
            <a:pPr lvl="1"/>
            <a:r>
              <a:rPr lang="pl-PL" dirty="0"/>
              <a:t>… lub parametryzacja zostanie wykonana wcześniej przez eksperta (ang. </a:t>
            </a:r>
            <a:r>
              <a:rPr lang="pl-PL" dirty="0" err="1"/>
              <a:t>feature</a:t>
            </a:r>
            <a:r>
              <a:rPr lang="pl-PL" dirty="0"/>
              <a:t> engineering)</a:t>
            </a:r>
          </a:p>
        </p:txBody>
      </p:sp>
    </p:spTree>
    <p:extLst>
      <p:ext uri="{BB962C8B-B14F-4D97-AF65-F5344CB8AC3E}">
        <p14:creationId xmlns:p14="http://schemas.microsoft.com/office/powerpoint/2010/main" val="311607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5B592FD-701C-4377-8C07-0413D215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4" y="1253288"/>
            <a:ext cx="9380855" cy="408865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E2D0C51-BDC4-4CFE-8FC6-73C1CC98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Trójkąt samogłosek, przykłady z literatury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B2A748-A683-4DFB-8778-3E515C76998E}"/>
              </a:ext>
            </a:extLst>
          </p:cNvPr>
          <p:cNvSpPr txBox="1"/>
          <p:nvPr/>
        </p:nvSpPr>
        <p:spPr>
          <a:xfrm>
            <a:off x="926465" y="6014042"/>
            <a:ext cx="10339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hlinkClick r:id="rId3"/>
              </a:rPr>
              <a:t>https://cogsci.shinyapps.io/soundgen/</a:t>
            </a:r>
            <a:endParaRPr lang="pl-PL" dirty="0"/>
          </a:p>
          <a:p>
            <a:pPr algn="ctr"/>
            <a:r>
              <a:rPr lang="en-US" dirty="0"/>
              <a:t>Andrey </a:t>
            </a:r>
            <a:r>
              <a:rPr lang="en-US" dirty="0" err="1"/>
              <a:t>Anikin</a:t>
            </a:r>
            <a:r>
              <a:rPr lang="pl-PL" dirty="0"/>
              <a:t>, </a:t>
            </a:r>
            <a:r>
              <a:rPr lang="en-US" i="1" dirty="0" err="1"/>
              <a:t>Soundgen</a:t>
            </a:r>
            <a:r>
              <a:rPr lang="en-US" i="1" dirty="0"/>
              <a:t>: An open-source tool for synthesizing nonverbal vocalizations</a:t>
            </a:r>
            <a:r>
              <a:rPr lang="pl-PL" dirty="0"/>
              <a:t>. </a:t>
            </a:r>
            <a:r>
              <a:rPr lang="pl-PL" dirty="0" err="1"/>
              <a:t>Behav</a:t>
            </a:r>
            <a:r>
              <a:rPr lang="pl-PL" dirty="0"/>
              <a:t> Res </a:t>
            </a:r>
            <a:r>
              <a:rPr lang="pl-PL" dirty="0" err="1"/>
              <a:t>Methods</a:t>
            </a:r>
            <a:r>
              <a:rPr lang="pl-PL" dirty="0"/>
              <a:t>. 2019; 51(2): 778–792. DOI:</a:t>
            </a:r>
            <a:r>
              <a:rPr lang="en-US" dirty="0"/>
              <a:t> 10.3758/s13428-018-1095-7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47FE16C-523A-49DE-B6B3-232F4C90BC80}"/>
              </a:ext>
            </a:extLst>
          </p:cNvPr>
          <p:cNvSpPr txBox="1"/>
          <p:nvPr/>
        </p:nvSpPr>
        <p:spPr>
          <a:xfrm>
            <a:off x="3267075" y="5199777"/>
            <a:ext cx="610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Two Formant Artificial Vowels | Auditory Neuroscience</a:t>
            </a:r>
            <a:r>
              <a:rPr lang="pl-PL" dirty="0"/>
              <a:t>, </a:t>
            </a:r>
            <a:r>
              <a:rPr lang="pl-PL" dirty="0">
                <a:hlinkClick r:id="rId4"/>
              </a:rPr>
              <a:t>https://auditoryneuroscience.com/2fav</a:t>
            </a:r>
            <a:endParaRPr lang="pl-PL" dirty="0"/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15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339A330-9A26-470C-B332-4C488F4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2138737"/>
            <a:ext cx="12192000" cy="471926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252B1F6-3523-45DB-B22B-27A53C6C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0"/>
            <a:ext cx="10515600" cy="888160"/>
          </a:xfrm>
        </p:spPr>
        <p:txBody>
          <a:bodyPr/>
          <a:lstStyle/>
          <a:p>
            <a:r>
              <a:rPr lang="pl-PL" dirty="0"/>
              <a:t>Spektrogram – formanty i intonacja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83B3C9-B147-4955-B051-76253D87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888160"/>
            <a:ext cx="10515600" cy="4656923"/>
          </a:xfrm>
        </p:spPr>
        <p:txBody>
          <a:bodyPr/>
          <a:lstStyle/>
          <a:p>
            <a:r>
              <a:rPr lang="pl-PL" dirty="0"/>
              <a:t>Samogłoski: a, e, i, o, u, y, wypowiedź z intonacją pytającą</a:t>
            </a:r>
          </a:p>
          <a:p>
            <a:r>
              <a:rPr lang="pl-PL" dirty="0"/>
              <a:t>(zaleca się wykonanie własnego nagrania i obserwację spektrogramu w </a:t>
            </a:r>
            <a:r>
              <a:rPr lang="pl-PL" dirty="0" err="1"/>
              <a:t>Audacity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www.audacityteam.org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06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58A41-4FDB-4212-9309-7C23D7A1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65128"/>
            <a:ext cx="11455400" cy="888160"/>
          </a:xfrm>
        </p:spPr>
        <p:txBody>
          <a:bodyPr>
            <a:normAutofit fontScale="90000"/>
          </a:bodyPr>
          <a:lstStyle/>
          <a:p>
            <a:r>
              <a:rPr lang="pl-PL" dirty="0"/>
              <a:t>Mowa jako sygnał zmienny w czasie a architektury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58A3A0-68BC-417F-BDEA-B6EF2897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0"/>
            <a:ext cx="10804814" cy="5063640"/>
          </a:xfrm>
        </p:spPr>
        <p:txBody>
          <a:bodyPr>
            <a:normAutofit fontScale="92500"/>
          </a:bodyPr>
          <a:lstStyle/>
          <a:p>
            <a:r>
              <a:rPr lang="pl-PL" dirty="0"/>
              <a:t>Fonem - minimalny segment dźwiękowy mowy. Fonemy posiadają zróżnicowane znaczenie</a:t>
            </a:r>
          </a:p>
          <a:p>
            <a:r>
              <a:rPr lang="pl-PL" dirty="0"/>
              <a:t>Alofon - wariant fonemu o tym samym znaczeniu ale innych cechach fonetycznych</a:t>
            </a:r>
          </a:p>
          <a:p>
            <a:r>
              <a:rPr lang="pl-PL" dirty="0" err="1"/>
              <a:t>Difon</a:t>
            </a:r>
            <a:r>
              <a:rPr lang="pl-PL" dirty="0"/>
              <a:t> – przejście między dwoma artykułowanymi po sobie fonemami</a:t>
            </a:r>
          </a:p>
          <a:p>
            <a:r>
              <a:rPr lang="pl-PL" dirty="0"/>
              <a:t>Mikrofonem – umowna jednostka sygnału mowy o stałej długości (20-40 ms)</a:t>
            </a:r>
          </a:p>
          <a:p>
            <a:endParaRPr lang="pl-PL" dirty="0"/>
          </a:p>
          <a:p>
            <a:r>
              <a:rPr lang="pl-PL" b="1" dirty="0"/>
              <a:t>Uczenie maszynowe </a:t>
            </a:r>
            <a:r>
              <a:rPr lang="pl-PL" dirty="0"/>
              <a:t>– architektury sieci posiadają warstwy rekurencyjne, pamięć LSTM i inne analogiczne rozwiązania, realizują modelowanie kontekstu dla uwzględnienia aspektów:</a:t>
            </a:r>
          </a:p>
          <a:p>
            <a:pPr lvl="1"/>
            <a:r>
              <a:rPr lang="pl-PL" dirty="0"/>
              <a:t>zmian w czasie, niosących informację</a:t>
            </a:r>
          </a:p>
          <a:p>
            <a:pPr lvl="1"/>
            <a:r>
              <a:rPr lang="pl-PL" dirty="0"/>
              <a:t>wzajemnej zależności między ciągiem elementów sygnału a jego treścią.</a:t>
            </a:r>
          </a:p>
        </p:txBody>
      </p:sp>
    </p:spTree>
    <p:extLst>
      <p:ext uri="{BB962C8B-B14F-4D97-AF65-F5344CB8AC3E}">
        <p14:creationId xmlns:p14="http://schemas.microsoft.com/office/powerpoint/2010/main" val="84689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930B2-39DF-4BF8-8025-8AE6555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Emisja mowy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FF7E2-4D3D-4B80-99C7-0C813C95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Kierunkowość rozchodzenia głosu wokół mówcy, zależna od poziomu</a:t>
            </a:r>
          </a:p>
          <a:p>
            <a:r>
              <a:rPr lang="en-US" sz="2400" dirty="0"/>
              <a:t>Chu W</a:t>
            </a:r>
            <a:r>
              <a:rPr lang="pl-PL" sz="2400" dirty="0"/>
              <a:t>T, </a:t>
            </a:r>
            <a:r>
              <a:rPr lang="en-US" sz="2400" dirty="0"/>
              <a:t>Warnock AC</a:t>
            </a:r>
            <a:r>
              <a:rPr lang="pl-PL" sz="2400" dirty="0"/>
              <a:t>, </a:t>
            </a:r>
            <a:r>
              <a:rPr lang="en-US" sz="2400" i="1" dirty="0"/>
              <a:t>Detailed Directivity of Sound Fields Around Human Talkers</a:t>
            </a:r>
            <a:r>
              <a:rPr lang="pl-PL" sz="2400" dirty="0"/>
              <a:t>. D</a:t>
            </a:r>
            <a:r>
              <a:rPr lang="pt-BR" sz="2400" dirty="0"/>
              <a:t>OI:</a:t>
            </a:r>
            <a:r>
              <a:rPr lang="pl-PL" sz="2400" dirty="0"/>
              <a:t> </a:t>
            </a:r>
            <a:r>
              <a:rPr lang="pt-BR" sz="2400" dirty="0">
                <a:hlinkClick r:id="rId2"/>
              </a:rPr>
              <a:t>https://doi.org/10.4224/20378930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456845-34F1-4097-95B8-900354F0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3808" y="2823138"/>
            <a:ext cx="5168305" cy="403486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99F2838-A96A-4253-89F4-45AED654ED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8268" y="2823138"/>
            <a:ext cx="4845540" cy="4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7F3C36-A7CF-49FD-BC6A-B1CE06E8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Emisja mowy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36AF5F-A73C-4F2C-B3F9-505D1018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Barwa głosu zależna od poziomu mowy i języka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4758F4D-EF63-4569-B38F-59E6FF813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4" r="835"/>
          <a:stretch/>
        </p:blipFill>
        <p:spPr>
          <a:xfrm>
            <a:off x="162125" y="2466899"/>
            <a:ext cx="6446164" cy="372586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D2F333E-BE61-446A-8B49-D954306C6E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289" y="2500647"/>
            <a:ext cx="5746788" cy="369211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60987F8-43AF-41ED-A93C-70862ABC3AAB}"/>
              </a:ext>
            </a:extLst>
          </p:cNvPr>
          <p:cNvSpPr txBox="1"/>
          <p:nvPr/>
        </p:nvSpPr>
        <p:spPr>
          <a:xfrm>
            <a:off x="2059132" y="6235100"/>
            <a:ext cx="8096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Chu W</a:t>
            </a:r>
            <a:r>
              <a:rPr lang="pl-PL" sz="1800" dirty="0"/>
              <a:t>T, </a:t>
            </a:r>
            <a:r>
              <a:rPr lang="en-US" sz="1800" dirty="0"/>
              <a:t>Warnock AC</a:t>
            </a:r>
            <a:r>
              <a:rPr lang="pl-PL" sz="1800" dirty="0"/>
              <a:t>, </a:t>
            </a:r>
            <a:r>
              <a:rPr lang="en-US" sz="1800" i="1" dirty="0"/>
              <a:t>Detailed Directivity of Sound Fields Around Human Talkers</a:t>
            </a:r>
            <a:r>
              <a:rPr lang="pl-PL" sz="1800" dirty="0"/>
              <a:t>. D</a:t>
            </a:r>
            <a:r>
              <a:rPr lang="pt-BR" sz="1800" dirty="0"/>
              <a:t>OI:</a:t>
            </a:r>
            <a:r>
              <a:rPr lang="pl-PL" sz="1800" dirty="0"/>
              <a:t> </a:t>
            </a:r>
            <a:r>
              <a:rPr lang="pt-BR" sz="1800" dirty="0">
                <a:hlinkClick r:id="rId4"/>
              </a:rPr>
              <a:t>https://doi.org/10.4224/20378930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3406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F8F491-2741-45BC-9D0E-ED72E884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Emisja i rejestracja mowy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B23D9C-81D2-43CA-B55F-06FCBA60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346200"/>
            <a:ext cx="6502400" cy="4178301"/>
          </a:xfrm>
        </p:spPr>
        <p:txBody>
          <a:bodyPr>
            <a:normAutofit/>
          </a:bodyPr>
          <a:lstStyle/>
          <a:p>
            <a:r>
              <a:rPr lang="pl-PL" sz="2400" dirty="0"/>
              <a:t>Barwa (widmo uśrednione) zależna od kierunku</a:t>
            </a:r>
          </a:p>
          <a:p>
            <a:r>
              <a:rPr lang="pl-PL" sz="2400" dirty="0"/>
              <a:t>Umiejscowienie mikrofonu wpływa istotnie na barwę rejestrowanego głosu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5B0412-7C00-4715-B16E-D49038803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6486" r="56609" b="10434"/>
          <a:stretch/>
        </p:blipFill>
        <p:spPr bwMode="auto">
          <a:xfrm>
            <a:off x="114300" y="2463799"/>
            <a:ext cx="3136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7F327C9-B5C2-4A82-912F-900BF8C87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2" t="43396" r="8770" b="40895"/>
          <a:stretch/>
        </p:blipFill>
        <p:spPr bwMode="auto">
          <a:xfrm>
            <a:off x="0" y="5450682"/>
            <a:ext cx="3574146" cy="57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D8B27D5-031D-42B8-9535-F1524DECC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 r="5990"/>
          <a:stretch/>
        </p:blipFill>
        <p:spPr bwMode="auto">
          <a:xfrm>
            <a:off x="6817292" y="0"/>
            <a:ext cx="5397567" cy="631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B50774-950C-4377-990A-DCACAF242905}"/>
              </a:ext>
            </a:extLst>
          </p:cNvPr>
          <p:cNvSpPr txBox="1"/>
          <p:nvPr/>
        </p:nvSpPr>
        <p:spPr>
          <a:xfrm>
            <a:off x="398780" y="6319391"/>
            <a:ext cx="11417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hlinkClick r:id="rId4"/>
              </a:rPr>
              <a:t>https://www.dpamicrophones.com/mic-university/how-to-improve-speech-intelligibility-when-amplifying-the-voice</a:t>
            </a:r>
            <a:endParaRPr lang="pl-PL" sz="1600" dirty="0"/>
          </a:p>
          <a:p>
            <a:pPr algn="ctr"/>
            <a:r>
              <a:rPr lang="pl-PL" sz="1600" dirty="0">
                <a:hlinkClick r:id="rId5"/>
              </a:rPr>
              <a:t>https://www.dpamicrophones.com/mic-university/how-mic-placement-affects-the-voice</a:t>
            </a:r>
            <a:endParaRPr lang="pl-PL" sz="16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181470D-A7EB-480C-8EF5-E4CC64DA29C6}"/>
              </a:ext>
            </a:extLst>
          </p:cNvPr>
          <p:cNvSpPr txBox="1"/>
          <p:nvPr/>
        </p:nvSpPr>
        <p:spPr>
          <a:xfrm>
            <a:off x="4286250" y="2819400"/>
            <a:ext cx="401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Charakterystyki obrazują różnice między średnim widmem rejestrowanym z odległości 1m (na wprost) a mikrofonem nasobnym</a:t>
            </a:r>
          </a:p>
        </p:txBody>
      </p:sp>
    </p:spTree>
    <p:extLst>
      <p:ext uri="{BB962C8B-B14F-4D97-AF65-F5344CB8AC3E}">
        <p14:creationId xmlns:p14="http://schemas.microsoft.com/office/powerpoint/2010/main" val="165170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88138A-8085-45A5-A7F4-2087A9D0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Rejestracja mowy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BC674-377B-4DBA-B586-CDFEE8F7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1"/>
            <a:ext cx="10515600" cy="5038701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/>
              <a:t>W przeciwieństwie do obrazu (obiektyw to idealny kierunkowy sensor), dźwięk bardzo trudno jest rejestrować w sposób wybiórczy, kierunkowy</a:t>
            </a:r>
          </a:p>
          <a:p>
            <a:r>
              <a:rPr lang="pl-PL" sz="2400" dirty="0"/>
              <a:t>Jednocześnie rejestrowane są:</a:t>
            </a:r>
          </a:p>
          <a:p>
            <a:pPr lvl="1"/>
            <a:r>
              <a:rPr lang="pl-PL" sz="2000" dirty="0"/>
              <a:t>Mowa – sygnał użyteczny</a:t>
            </a:r>
          </a:p>
          <a:p>
            <a:pPr lvl="1"/>
            <a:r>
              <a:rPr lang="pl-PL" sz="2000" dirty="0"/>
              <a:t>Zakłócenia, inne dźwięki, inni mówcy</a:t>
            </a:r>
          </a:p>
          <a:p>
            <a:pPr lvl="1"/>
            <a:r>
              <a:rPr lang="pl-PL" sz="2000" dirty="0"/>
              <a:t>Pogłos, akustyka pomieszczenia</a:t>
            </a:r>
          </a:p>
          <a:p>
            <a:r>
              <a:rPr lang="pl-PL" sz="2400" dirty="0"/>
              <a:t>Problem przeciekania danych (ang. </a:t>
            </a:r>
            <a:r>
              <a:rPr lang="pl-PL" sz="2400" i="1" dirty="0"/>
              <a:t>data </a:t>
            </a:r>
            <a:r>
              <a:rPr lang="pl-PL" sz="2400" i="1" dirty="0" err="1"/>
              <a:t>leakage</a:t>
            </a:r>
            <a:r>
              <a:rPr lang="pl-PL" sz="2400" dirty="0"/>
              <a:t>): </a:t>
            </a:r>
          </a:p>
          <a:p>
            <a:pPr lvl="1"/>
            <a:r>
              <a:rPr lang="pl-PL" sz="2000" dirty="0"/>
              <a:t>zakłócenia i szumy dla odmiennych mówców mogą być różne – algorytm nie rozróżnia mówców tylko warunki nagrania?</a:t>
            </a:r>
          </a:p>
          <a:p>
            <a:pPr lvl="1"/>
            <a:r>
              <a:rPr lang="pl-PL" sz="2000" dirty="0"/>
              <a:t>parametry nagrań: częstotliwość próbkowania determinuje widmo sygnału, kodeki i kompresja determinują obecność artefaktów</a:t>
            </a:r>
          </a:p>
          <a:p>
            <a:r>
              <a:rPr lang="pl-PL" sz="2400" dirty="0"/>
              <a:t>Ta sama wypowiedź – odmienna reprezentacja sygnału cyfrowego za każdym razem.</a:t>
            </a:r>
          </a:p>
          <a:p>
            <a:r>
              <a:rPr lang="pl-PL" sz="2400" b="1" dirty="0"/>
              <a:t>Uczenie maszynowe </a:t>
            </a:r>
            <a:r>
              <a:rPr lang="pl-PL" sz="2400" dirty="0"/>
              <a:t>– wymagany obszerny korpus (</a:t>
            </a:r>
            <a:r>
              <a:rPr lang="pl-PL" sz="2400" dirty="0" err="1"/>
              <a:t>dataset</a:t>
            </a:r>
            <a:r>
              <a:rPr lang="pl-PL" sz="2400" dirty="0"/>
              <a:t>), obowiązkowo stosowane wzbogacanie, np. szum i przesunięcia w czasie, dedykowane transformaty i filtry, które redukują wpływy zakłóceń i różnice między nagraniami</a:t>
            </a:r>
          </a:p>
        </p:txBody>
      </p:sp>
    </p:spTree>
    <p:extLst>
      <p:ext uri="{BB962C8B-B14F-4D97-AF65-F5344CB8AC3E}">
        <p14:creationId xmlns:p14="http://schemas.microsoft.com/office/powerpoint/2010/main" val="170854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Piotr Szczuko</a:t>
            </a:r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wykładu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Wytwarzanie mowy i jej rejestracja</a:t>
            </a:r>
          </a:p>
          <a:p>
            <a:r>
              <a:rPr lang="pl-PL" dirty="0"/>
              <a:t>Charakterystyki mowy, parametryzacja i dobór metod uczenia maszynowego</a:t>
            </a:r>
          </a:p>
          <a:p>
            <a:r>
              <a:rPr lang="pl-PL" dirty="0"/>
              <a:t>Praktycznie problemy wykorzystania nagrań mowy w uczeniu maszynowym</a:t>
            </a:r>
          </a:p>
        </p:txBody>
      </p:sp>
    </p:spTree>
    <p:extLst>
      <p:ext uri="{BB962C8B-B14F-4D97-AF65-F5344CB8AC3E}">
        <p14:creationId xmlns:p14="http://schemas.microsoft.com/office/powerpoint/2010/main" val="4006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Wytwarzanie mowy – etapy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5337960"/>
          </a:xfrm>
        </p:spPr>
        <p:txBody>
          <a:bodyPr>
            <a:normAutofit/>
          </a:bodyPr>
          <a:lstStyle/>
          <a:p>
            <a:r>
              <a:rPr lang="pl-PL" sz="2400" dirty="0"/>
              <a:t>Etap psychologiczny – przygotowanie informacji do przekazania</a:t>
            </a:r>
          </a:p>
          <a:p>
            <a:r>
              <a:rPr lang="pl-PL" sz="2400" dirty="0"/>
              <a:t>Etap neurologiczny – pobudzenie w ośrodkowym układzie nerwowym mięśni narządu mowy (odmiennie wraz ze zmianami emocjonalnymi)</a:t>
            </a:r>
          </a:p>
          <a:p>
            <a:r>
              <a:rPr lang="pl-PL" sz="2400" dirty="0"/>
              <a:t>Etap fizjologiczny – artykulacja (odmienne wraz ze zmianami stanu aparatu mowy)</a:t>
            </a:r>
          </a:p>
          <a:p>
            <a:r>
              <a:rPr lang="pl-PL" sz="2400" dirty="0"/>
              <a:t>Etap aerodynamiczny – przepływ powietrza i generowanie drgań o złożonej strukturze widmowo-czasowej (odmiennie wraz z poziomem mowy, kierunkiem i odległością)</a:t>
            </a:r>
          </a:p>
          <a:p>
            <a:endParaRPr lang="pl-PL" sz="2400" dirty="0"/>
          </a:p>
          <a:p>
            <a:pPr algn="ctr"/>
            <a:r>
              <a:rPr lang="pl-PL" sz="2400" b="1" dirty="0"/>
              <a:t>Dyskusja</a:t>
            </a:r>
            <a:r>
              <a:rPr lang="pl-PL" sz="2400" dirty="0"/>
              <a:t> - jakie zaburzenia mogą wystąpić na każdym z etapów?</a:t>
            </a:r>
          </a:p>
          <a:p>
            <a:pPr algn="ctr"/>
            <a:r>
              <a:rPr lang="pl-PL" sz="2400" b="1" dirty="0"/>
              <a:t>Uczenie maszynowe</a:t>
            </a:r>
            <a:r>
              <a:rPr lang="pl-PL" sz="2400" dirty="0"/>
              <a:t>, inżynieria biomedyczna – automatyczne narzędzia detekcji tych zaburzeń na podstawie sygnału mowy. Wczesne wykrywanie problemów neurologicznych, udaru, chorób degeneratywnych</a:t>
            </a:r>
          </a:p>
        </p:txBody>
      </p:sp>
    </p:spTree>
    <p:extLst>
      <p:ext uri="{BB962C8B-B14F-4D97-AF65-F5344CB8AC3E}">
        <p14:creationId xmlns:p14="http://schemas.microsoft.com/office/powerpoint/2010/main" val="13159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Percepcja mowy - etapy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Etap aerodynamiczny – drgania powietrza w przewodzie słuchowym,</a:t>
            </a:r>
          </a:p>
          <a:p>
            <a:r>
              <a:rPr lang="pl-PL" sz="2400" dirty="0"/>
              <a:t>Etap </a:t>
            </a:r>
            <a:r>
              <a:rPr lang="pl-PL" sz="2400" dirty="0" err="1"/>
              <a:t>mikromechaniczny</a:t>
            </a:r>
            <a:r>
              <a:rPr lang="pl-PL" sz="2400" dirty="0"/>
              <a:t> – przenoszenie drgań od błony bębenkowej do ślimaka,</a:t>
            </a:r>
          </a:p>
          <a:p>
            <a:r>
              <a:rPr lang="pl-PL" sz="2400" dirty="0"/>
              <a:t>Etap neurologiczny – przenoszenie i przetwarzanie impulsów w ośrodkowym układzie nerwowym,</a:t>
            </a:r>
          </a:p>
          <a:p>
            <a:r>
              <a:rPr lang="pl-PL" sz="2400" dirty="0"/>
              <a:t>Etap psychologiczny – rozpoznanie i zrozumienie przekazanej informacji.</a:t>
            </a:r>
          </a:p>
        </p:txBody>
      </p:sp>
    </p:spTree>
    <p:extLst>
      <p:ext uri="{BB962C8B-B14F-4D97-AF65-F5344CB8AC3E}">
        <p14:creationId xmlns:p14="http://schemas.microsoft.com/office/powerpoint/2010/main" val="133346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Wytwarzanie sygnału mowy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951230" y="1507340"/>
            <a:ext cx="10515600" cy="5109360"/>
          </a:xfrm>
        </p:spPr>
        <p:txBody>
          <a:bodyPr>
            <a:normAutofit/>
          </a:bodyPr>
          <a:lstStyle/>
          <a:p>
            <a:r>
              <a:rPr lang="pl-PL" dirty="0"/>
              <a:t>Płuca, oskrzela i tchawica tworzą drogę doprowadzającą powietrze do krtani.</a:t>
            </a:r>
          </a:p>
          <a:p>
            <a:r>
              <a:rPr lang="pl-PL" dirty="0"/>
              <a:t>W krtani znajdują się struny głosowe (med. - fałdy głosowe), które pod wpływem ciśnienia powietrza zaczynają drgać i wytwarzają sygnał akustyczny, zwany </a:t>
            </a:r>
            <a:r>
              <a:rPr lang="pl-PL" b="1" dirty="0"/>
              <a:t>tonem krtaniowym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Ton jest generowany dla głosek dźwięcznych i zwartych, nie-szumowych</a:t>
            </a:r>
          </a:p>
          <a:p>
            <a:pPr lvl="1"/>
            <a:r>
              <a:rPr lang="pl-PL" dirty="0"/>
              <a:t>Sam ton nie niesie informacji – nadawana jest w procesie artykulacji</a:t>
            </a:r>
          </a:p>
          <a:p>
            <a:pPr lvl="1"/>
            <a:r>
              <a:rPr lang="pl-PL" dirty="0"/>
              <a:t>Charakteryzowany jest częstotliwością podstawową F</a:t>
            </a:r>
            <a:r>
              <a:rPr lang="pl-PL" baseline="-25000" dirty="0"/>
              <a:t>0</a:t>
            </a:r>
          </a:p>
          <a:p>
            <a:r>
              <a:rPr lang="pl-PL" dirty="0"/>
              <a:t>Wygenerowany ton następnie jest „filtrowany” w dalszej części traktu głosowego. </a:t>
            </a:r>
          </a:p>
          <a:p>
            <a:r>
              <a:rPr lang="pl-PL" dirty="0"/>
              <a:t>Na sposób filtracji wpływają takie narządy jak: język, języczek,  podniebienie, zęby, usta, jama nosowa.</a:t>
            </a:r>
          </a:p>
        </p:txBody>
      </p:sp>
    </p:spTree>
    <p:extLst>
      <p:ext uri="{BB962C8B-B14F-4D97-AF65-F5344CB8AC3E}">
        <p14:creationId xmlns:p14="http://schemas.microsoft.com/office/powerpoint/2010/main" val="363697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C6983-1A60-4B93-865D-98651492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Artykulacja jako filtracja sygnału pobudzenia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40E87C-1E0F-4D2B-A131-847546AD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Widmo tonu krtaniowego – obecne są wszystkie harmoniczne, opadające 6-12dB/</a:t>
            </a:r>
            <a:r>
              <a:rPr lang="pl-PL" dirty="0" err="1"/>
              <a:t>okt</a:t>
            </a:r>
            <a:r>
              <a:rPr lang="pl-PL" dirty="0"/>
              <a:t>.</a:t>
            </a:r>
          </a:p>
          <a:p>
            <a:r>
              <a:rPr lang="pl-PL" dirty="0"/>
              <a:t>Elementy narządu mowy powodują wzmocnienie pewnych częstotliwości (poprzez rezonans), gdy dochodzi do zmiany wymiarów rezonatorów zależne od ułożenia tych elementów (np. języka)</a:t>
            </a:r>
          </a:p>
          <a:p>
            <a:r>
              <a:rPr lang="pl-PL" dirty="0"/>
              <a:t>Skutkiem jest pojawienie się skupisk energii - </a:t>
            </a:r>
            <a:r>
              <a:rPr lang="pl-PL" b="1" dirty="0"/>
              <a:t>formantów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19B1437-B1F3-4484-8D46-FB64816A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93" y="4893564"/>
            <a:ext cx="7400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a 15">
            <a:extLst>
              <a:ext uri="{FF2B5EF4-FFF2-40B4-BE49-F238E27FC236}">
                <a16:creationId xmlns:a16="http://schemas.microsoft.com/office/drawing/2014/main" id="{B3A9A3C8-A017-46E9-9B01-E435DB7BF320}"/>
              </a:ext>
            </a:extLst>
          </p:cNvPr>
          <p:cNvGrpSpPr/>
          <p:nvPr/>
        </p:nvGrpSpPr>
        <p:grpSpPr>
          <a:xfrm>
            <a:off x="1548384" y="4845586"/>
            <a:ext cx="8840072" cy="1783814"/>
            <a:chOff x="1020127" y="4514850"/>
            <a:chExt cx="11989609" cy="2419350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DC30183A-77F8-464B-8565-12731434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127" y="4610100"/>
              <a:ext cx="2105025" cy="2247900"/>
            </a:xfrm>
            <a:prstGeom prst="rect">
              <a:avLst/>
            </a:prstGeom>
          </p:spPr>
        </p:pic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513B02B7-AA02-4B40-9E72-F59908D4F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5152" y="4533900"/>
              <a:ext cx="1952625" cy="2324100"/>
            </a:xfrm>
            <a:prstGeom prst="rect">
              <a:avLst/>
            </a:prstGeom>
          </p:spPr>
        </p:pic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35B101F1-EF83-4A56-BAF4-0D1EF73B3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875" y="4514850"/>
              <a:ext cx="2038350" cy="2343150"/>
            </a:xfrm>
            <a:prstGeom prst="rect">
              <a:avLst/>
            </a:prstGeom>
          </p:spPr>
        </p:pic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6A7A72DF-D4E3-42CE-AD81-80E49BC93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8973" y="4533900"/>
              <a:ext cx="2085975" cy="2200275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618A4389-9AD2-41AC-A2C5-FDADF69F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8267" y="4629150"/>
              <a:ext cx="2019300" cy="2209800"/>
            </a:xfrm>
            <a:prstGeom prst="rect">
              <a:avLst/>
            </a:prstGeom>
          </p:spPr>
        </p:pic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874E8A84-667C-4F3C-9918-9DDE2284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28511" y="4610100"/>
              <a:ext cx="2181225" cy="2324100"/>
            </a:xfrm>
            <a:prstGeom prst="rect">
              <a:avLst/>
            </a:prstGeom>
          </p:spPr>
        </p:pic>
      </p:grp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76ACB59-3DCF-4D1F-AB64-3AAC220CAA34}"/>
              </a:ext>
            </a:extLst>
          </p:cNvPr>
          <p:cNvSpPr txBox="1"/>
          <p:nvPr/>
        </p:nvSpPr>
        <p:spPr>
          <a:xfrm>
            <a:off x="2407137" y="6527765"/>
            <a:ext cx="865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35100"/>
            <a:r>
              <a:rPr lang="pl-PL" sz="2000" dirty="0"/>
              <a:t>A	E	I	O	U	Y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E787D-15B5-468D-9D1C-B4538009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Filtracja pobudzenia przez trakt głosowy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05B124-272F-4FD1-8E12-4806290F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520041"/>
            <a:ext cx="10515600" cy="363717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l-PL" dirty="0"/>
              <a:t>Podsumowując:</a:t>
            </a:r>
          </a:p>
          <a:p>
            <a:r>
              <a:rPr lang="pl-PL" dirty="0"/>
              <a:t>Sygnał mowy powstaje w wyniku przefiltrowania tonu krtaniowego (tzw. fonacji) przez trakt głosowy, pełniący rolę filtru (tzw. artykulacja).</a:t>
            </a:r>
          </a:p>
          <a:p>
            <a:pPr lvl="1"/>
            <a:r>
              <a:rPr lang="pl-PL" dirty="0"/>
              <a:t>Fonacja odpowiada za proces wytwarzania energii dźwięku</a:t>
            </a:r>
          </a:p>
          <a:p>
            <a:pPr lvl="1"/>
            <a:r>
              <a:rPr lang="pl-PL" dirty="0"/>
              <a:t>Artykulacja kształtuje charakterystykę częstotliwościową.</a:t>
            </a:r>
          </a:p>
          <a:p>
            <a:r>
              <a:rPr lang="pl-PL" dirty="0"/>
              <a:t>Trakt głosowy to układ rezonatorów – połączone ze sobą w dużym przybliżeniu cylindryczne odcinki (długość, przekrój) wprowadzające rezonanse:</a:t>
            </a:r>
          </a:p>
          <a:p>
            <a:pPr lvl="1"/>
            <a:r>
              <a:rPr lang="pl-PL" dirty="0"/>
              <a:t>W określonych zakresach częstotliwości, składowe widma dźwięków mowy przyjmują wartości znacznie wyższe niż w pozostałych zakresach częstotliwości.</a:t>
            </a:r>
          </a:p>
          <a:p>
            <a:pPr lvl="1"/>
            <a:r>
              <a:rPr lang="pl-PL" dirty="0"/>
              <a:t>Te zakresy częstotliwości nazywa się formantami (pierwszy, drugi, itd.)  i częstotliwościami formantowymi (800Hz, 1000Hz, itp.).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21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Barwa głosu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Kluczowe aspekty wpływające na charakterystykę mowy:</a:t>
            </a:r>
          </a:p>
          <a:p>
            <a:pPr lvl="1"/>
            <a:r>
              <a:rPr lang="pl-PL" dirty="0"/>
              <a:t>Fizyczny – wynikający z anatomicznych właściwości elementów traktu głosowego,</a:t>
            </a:r>
          </a:p>
          <a:p>
            <a:pPr lvl="1"/>
            <a:r>
              <a:rPr lang="pl-PL" dirty="0"/>
              <a:t>Psychiczny – indywidualny, wyuczony sposób fonacji i artykulacji.</a:t>
            </a:r>
          </a:p>
          <a:p>
            <a:endParaRPr lang="pl-PL" dirty="0"/>
          </a:p>
          <a:p>
            <a:r>
              <a:rPr lang="pl-PL" dirty="0"/>
              <a:t>O osobniczej barwie głosu decyduje ton krtaniowy, którego częstotliwość zależy od długości fałd głosowych w krtani.</a:t>
            </a:r>
          </a:p>
        </p:txBody>
      </p:sp>
    </p:spTree>
    <p:extLst>
      <p:ext uri="{BB962C8B-B14F-4D97-AF65-F5344CB8AC3E}">
        <p14:creationId xmlns:p14="http://schemas.microsoft.com/office/powerpoint/2010/main" val="230775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Charakterystyki sygnału mowy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Ton podstawowy mowy może być w przedziale 74 Hz-1056 </a:t>
            </a:r>
            <a:r>
              <a:rPr lang="pl-PL" dirty="0" err="1"/>
              <a:t>Hz</a:t>
            </a:r>
            <a:r>
              <a:rPr lang="pl-PL" dirty="0"/>
              <a:t>.</a:t>
            </a:r>
          </a:p>
          <a:p>
            <a:r>
              <a:rPr lang="pl-PL" dirty="0"/>
              <a:t>Dla mowy:</a:t>
            </a:r>
          </a:p>
          <a:p>
            <a:pPr lvl="1"/>
            <a:r>
              <a:rPr lang="pl-PL" dirty="0"/>
              <a:t>mężczyźni: 74-180Hz</a:t>
            </a:r>
          </a:p>
          <a:p>
            <a:pPr lvl="1"/>
            <a:r>
              <a:rPr lang="pl-PL" dirty="0"/>
              <a:t>kobiety: 165-255Hz</a:t>
            </a:r>
          </a:p>
          <a:p>
            <a:pPr lvl="1"/>
            <a:r>
              <a:rPr lang="pl-PL" dirty="0"/>
              <a:t>dzieci: 250-300Hz</a:t>
            </a:r>
          </a:p>
          <a:p>
            <a:r>
              <a:rPr lang="pl-PL" dirty="0"/>
              <a:t>Dla śpiewu:</a:t>
            </a:r>
          </a:p>
          <a:p>
            <a:pPr lvl="1"/>
            <a:r>
              <a:rPr lang="pl-PL" dirty="0"/>
              <a:t>bas, baryton: 65Hz-349Hz</a:t>
            </a:r>
          </a:p>
          <a:p>
            <a:pPr lvl="1"/>
            <a:r>
              <a:rPr lang="pl-PL" dirty="0"/>
              <a:t>tenor:130-523Hz</a:t>
            </a:r>
          </a:p>
          <a:p>
            <a:pPr lvl="1"/>
            <a:r>
              <a:rPr lang="pl-PL" dirty="0"/>
              <a:t>alt:195-698Hz</a:t>
            </a:r>
          </a:p>
          <a:p>
            <a:pPr lvl="1"/>
            <a:r>
              <a:rPr lang="pl-PL" dirty="0"/>
              <a:t>mezzosopran, sopran: 220-1280Hz</a:t>
            </a:r>
          </a:p>
          <a:p>
            <a:r>
              <a:rPr lang="pl-PL" dirty="0"/>
              <a:t>Udział w zrozumiałości mowy mają składowe do 10 kHz.</a:t>
            </a:r>
          </a:p>
          <a:p>
            <a:r>
              <a:rPr lang="pl-PL" dirty="0"/>
              <a:t>Poziom dźwięku mowy: 34 </a:t>
            </a:r>
            <a:r>
              <a:rPr lang="pl-PL" dirty="0" err="1"/>
              <a:t>dB</a:t>
            </a:r>
            <a:r>
              <a:rPr lang="pl-PL" dirty="0"/>
              <a:t> – 94 </a:t>
            </a:r>
            <a:r>
              <a:rPr lang="pl-PL" dirty="0" err="1"/>
              <a:t>dB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5717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1168</Words>
  <Application>Microsoft Office PowerPoint</Application>
  <PresentationFormat>Panoramiczny</PresentationFormat>
  <Paragraphs>112</Paragraphs>
  <Slides>19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Obraz - mapa bitowa</vt:lpstr>
      <vt:lpstr>Prezentacja programu PowerPoint</vt:lpstr>
      <vt:lpstr>Plan wykładu</vt:lpstr>
      <vt:lpstr>Wytwarzanie mowy – etapy</vt:lpstr>
      <vt:lpstr>Percepcja mowy - etapy</vt:lpstr>
      <vt:lpstr>Wytwarzanie sygnału mowy</vt:lpstr>
      <vt:lpstr>Artykulacja jako filtracja sygnału pobudzenia</vt:lpstr>
      <vt:lpstr>Filtracja pobudzenia przez trakt głosowy</vt:lpstr>
      <vt:lpstr>Barwa głosu</vt:lpstr>
      <vt:lpstr>Charakterystyki sygnału mowy</vt:lpstr>
      <vt:lpstr>Formanty głosek</vt:lpstr>
      <vt:lpstr>Trójkąt samogłosek</vt:lpstr>
      <vt:lpstr>Trójkąt samogłosek, przykłady z literatury</vt:lpstr>
      <vt:lpstr>Spektrogram – formanty i intonacja</vt:lpstr>
      <vt:lpstr>Mowa jako sygnał zmienny w czasie a architektury sieci</vt:lpstr>
      <vt:lpstr>Emisja mowy</vt:lpstr>
      <vt:lpstr>Emisja mowy</vt:lpstr>
      <vt:lpstr>Emisja i rejestracja mowy</vt:lpstr>
      <vt:lpstr>Rejestracja mowy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Piotr Szczuko</cp:lastModifiedBy>
  <cp:revision>64</cp:revision>
  <dcterms:created xsi:type="dcterms:W3CDTF">2021-02-08T17:10:06Z</dcterms:created>
  <dcterms:modified xsi:type="dcterms:W3CDTF">2021-10-13T12:00:56Z</dcterms:modified>
</cp:coreProperties>
</file>