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263" r:id="rId5"/>
    <p:sldId id="289" r:id="rId6"/>
    <p:sldId id="292" r:id="rId7"/>
    <p:sldId id="295" r:id="rId8"/>
    <p:sldId id="278" r:id="rId9"/>
    <p:sldId id="279" r:id="rId10"/>
    <p:sldId id="291" r:id="rId11"/>
    <p:sldId id="286" r:id="rId12"/>
    <p:sldId id="264" r:id="rId13"/>
    <p:sldId id="285" r:id="rId14"/>
    <p:sldId id="280" r:id="rId15"/>
    <p:sldId id="281" r:id="rId16"/>
    <p:sldId id="293" r:id="rId17"/>
    <p:sldId id="290" r:id="rId18"/>
    <p:sldId id="294" r:id="rId19"/>
    <p:sldId id="260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01" autoAdjust="0"/>
    <p:restoredTop sz="96619" autoAdjust="0"/>
  </p:normalViewPr>
  <p:slideViewPr>
    <p:cSldViewPr snapToGrid="0" showGuides="1">
      <p:cViewPr varScale="1">
        <p:scale>
          <a:sx n="109" d="100"/>
          <a:sy n="109" d="100"/>
        </p:scale>
        <p:origin x="1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Logotyp stopka AI TECH">
            <a:extLst>
              <a:ext uri="{FF2B5EF4-FFF2-40B4-BE49-F238E27FC236}">
                <a16:creationId xmlns:a16="http://schemas.microsoft.com/office/drawing/2014/main" id="{1B4C97EB-520B-4618-B33A-03EE6B2C1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18024"/>
            <a:ext cx="10058400" cy="2043112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18B0CD71-04EC-47E2-8DAD-23E92AD8D7BA}"/>
              </a:ext>
            </a:extLst>
          </p:cNvPr>
          <p:cNvSpPr/>
          <p:nvPr userDrawn="1"/>
        </p:nvSpPr>
        <p:spPr>
          <a:xfrm>
            <a:off x="0" y="0"/>
            <a:ext cx="12192000" cy="5100199"/>
          </a:xfrm>
          <a:prstGeom prst="rect">
            <a:avLst/>
          </a:prstGeom>
          <a:solidFill>
            <a:srgbClr val="0D1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BAA21F8E-3915-45A4-ABCE-6018D656FA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32243" r="5594" b="41132"/>
          <a:stretch>
            <a:fillRect/>
          </a:stretch>
        </p:blipFill>
        <p:spPr bwMode="auto">
          <a:xfrm>
            <a:off x="328107" y="291988"/>
            <a:ext cx="23764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148" t="32243" r="5594" b="4113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Obraz 13" descr="Obraz zawierający tekst&#10;&#10;Opis wygenerowany automatycznie">
            <a:extLst>
              <a:ext uri="{FF2B5EF4-FFF2-40B4-BE49-F238E27FC236}">
                <a16:creationId xmlns:a16="http://schemas.microsoft.com/office/drawing/2014/main" id="{A5A6E064-B6D2-455C-801E-25ED64D776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89" y="174550"/>
            <a:ext cx="1368358" cy="766688"/>
          </a:xfrm>
          <a:prstGeom prst="rect">
            <a:avLst/>
          </a:prstGeom>
        </p:spPr>
      </p:pic>
      <p:pic>
        <p:nvPicPr>
          <p:cNvPr id="18" name="Obraz 17" descr="Obraz zawierający tekst&#10;&#10;Opis wygenerowany automatycznie">
            <a:extLst>
              <a:ext uri="{FF2B5EF4-FFF2-40B4-BE49-F238E27FC236}">
                <a16:creationId xmlns:a16="http://schemas.microsoft.com/office/drawing/2014/main" id="{2E8E6F0A-215C-4D89-AC6E-154F7A3AD3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clrChange>
              <a:clrFrom>
                <a:srgbClr val="013766"/>
              </a:clrFrom>
              <a:clrTo>
                <a:srgbClr val="0137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t="16698" r="4649" b="12918"/>
          <a:stretch/>
        </p:blipFill>
        <p:spPr>
          <a:xfrm>
            <a:off x="10092530" y="291988"/>
            <a:ext cx="1852614" cy="531811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10F86325-914A-444D-B7B4-C5A955A6F1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E5F4C564-C393-4F71-8F12-EE313EE48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Projekt współfinansowany ze środków Unii Europejskiej w ramach Europejskiego Funduszu Rozwoju Regionalnego 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Program Operacyjny Polska Cyfrowa na lata 2014-2020. </a:t>
            </a:r>
          </a:p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Oś priorytetowa nr 3 „Cyfrowe kompetencje społeczeństwa”, działanie nr 3.2 „Innowacyjne rozwiązania na rzecz aktywizacji cyfrowej”.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Tytuł projektu:  „Akademia Innowacyjnych Zastosowań Technologii Cyfrowych (AI Tech)”.</a:t>
            </a:r>
          </a:p>
        </p:txBody>
      </p:sp>
    </p:spTree>
    <p:extLst>
      <p:ext uri="{BB962C8B-B14F-4D97-AF65-F5344CB8AC3E}">
        <p14:creationId xmlns:p14="http://schemas.microsoft.com/office/powerpoint/2010/main" val="130554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815" y="6265861"/>
            <a:ext cx="1680369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13" y="6249987"/>
            <a:ext cx="1732781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336" y="6240461"/>
            <a:ext cx="1081599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132821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16F0CA77-A127-4B4D-A26F-E5251C5D5E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Obraz 13" descr="Obraz zawierający tekst, znak&#10;&#10;Opis wygenerowany automatycznie">
            <a:extLst>
              <a:ext uri="{FF2B5EF4-FFF2-40B4-BE49-F238E27FC236}">
                <a16:creationId xmlns:a16="http://schemas.microsoft.com/office/drawing/2014/main" id="{012568D9-BB00-4649-9652-B02AC9EABE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6306290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27C5AD0-CAC2-47DC-B6E5-8935CA7A5D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Obraz 8" descr="Obraz zawierający tekst, znak&#10;&#10;Opis wygenerowany automatycznie">
            <a:extLst>
              <a:ext uri="{FF2B5EF4-FFF2-40B4-BE49-F238E27FC236}">
                <a16:creationId xmlns:a16="http://schemas.microsoft.com/office/drawing/2014/main" id="{EDC0C706-BE4D-42A6-B791-B5BB44B369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6306290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1560" y="365128"/>
            <a:ext cx="10241864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14FDB84-B34B-4D36-8CC9-5B7B6B7C70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5424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Obraz 8" descr="Obraz zawierający tekst, znak&#10;&#10;Opis wygenerowany automatycznie">
            <a:extLst>
              <a:ext uri="{FF2B5EF4-FFF2-40B4-BE49-F238E27FC236}">
                <a16:creationId xmlns:a16="http://schemas.microsoft.com/office/drawing/2014/main" id="{2E945676-0FDE-4C3E-A510-C800F391C1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204866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1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oni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Logotyp stopka AI TECH">
            <a:extLst>
              <a:ext uri="{FF2B5EF4-FFF2-40B4-BE49-F238E27FC236}">
                <a16:creationId xmlns:a16="http://schemas.microsoft.com/office/drawing/2014/main" id="{ACA63D86-999C-4C88-89E7-38BEE8A612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18024"/>
            <a:ext cx="10058400" cy="204311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731520"/>
            <a:ext cx="10515600" cy="250507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33321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9" b="40759"/>
          <a:stretch/>
        </p:blipFill>
        <p:spPr>
          <a:xfrm>
            <a:off x="179069" y="221378"/>
            <a:ext cx="2663191" cy="594360"/>
          </a:xfrm>
          <a:prstGeom prst="rect">
            <a:avLst/>
          </a:prstGeom>
        </p:spPr>
      </p:pic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auto"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Projekt współfinansowany ze środków Unii Europejskiej w ramach Europejskiego Funduszu Rozwoju Regionalnego 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Program Operacyjny Polska Cyfrowa na lata 2014-2020. </a:t>
            </a:r>
          </a:p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Oś priorytetowa nr 3 „Cyfrowe kompetencje społeczeństwa”, działanie nr 3.2 „Innowacyjne rozwiązania na rzecz aktywizacji cyfrowej”.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Tytuł projektu:  „Akademia Innowacyjnych Zastosowań Technologii Cyfrowych (AI Tech)”.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9780B5C-30AE-4C7C-A2C4-23F8860F54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54504"/>
            <a:ext cx="1333502" cy="747158"/>
          </a:xfrm>
          <a:prstGeom prst="rect">
            <a:avLst/>
          </a:prstGeom>
        </p:spPr>
      </p:pic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98823591-0D12-4C7C-90A6-B646D43786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54504"/>
            <a:ext cx="2142936" cy="7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FD41-0CE4-4599-8A33-07262201F9A9}" type="datetimeFigureOut">
              <a:rPr lang="pl-PL" smtClean="0"/>
              <a:t>19.10.2021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96F4-0E2F-4F17-8A87-2F0D38729B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7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britannica.com/science/basilar-membra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6.08468" TargetMode="External"/><Relationship Id="rId2" Type="http://schemas.openxmlformats.org/officeDocument/2006/relationships/hyperlink" Target="https://www.robots.ox.ac.uk/~vgg/data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ibm/history/exhibits/specialprod1/specialprod1_7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8990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70DD5737-19E0-47B8-BC13-B5C2D556EE58}"/>
              </a:ext>
            </a:extLst>
          </p:cNvPr>
          <p:cNvSpPr txBox="1">
            <a:spLocks/>
          </p:cNvSpPr>
          <p:nvPr/>
        </p:nvSpPr>
        <p:spPr>
          <a:xfrm>
            <a:off x="1524000" y="11128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chemeClr val="bg1"/>
                </a:solidFill>
              </a:rPr>
              <a:t>Głębokie przetwarzanie tekstu i mowy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3. Elementy akustyki mowy, cz. 2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7387A256-BDDC-4BB6-8308-B478812C858D}"/>
              </a:ext>
            </a:extLst>
          </p:cNvPr>
          <p:cNvSpPr txBox="1">
            <a:spLocks/>
          </p:cNvSpPr>
          <p:nvPr/>
        </p:nvSpPr>
        <p:spPr>
          <a:xfrm>
            <a:off x="1524000" y="35925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dirty="0">
                <a:solidFill>
                  <a:schemeClr val="bg1"/>
                </a:solidFill>
              </a:rPr>
              <a:t>dr hab. inż. Piotr Szczuko, prof. PG</a:t>
            </a:r>
          </a:p>
        </p:txBody>
      </p:sp>
    </p:spTree>
    <p:extLst>
      <p:ext uri="{BB962C8B-B14F-4D97-AF65-F5344CB8AC3E}">
        <p14:creationId xmlns:p14="http://schemas.microsoft.com/office/powerpoint/2010/main" val="252272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9EAF79-8636-4CA1-82A0-2E8A61F8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Parametryzacja przebiegu czasowego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890B42AC-84B6-41E8-BAAA-7B2011490A95}"/>
                  </a:ext>
                </a:extLst>
              </p:cNvPr>
              <p:cNvSpPr txBox="1"/>
              <p:nvPr/>
            </p:nvSpPr>
            <p:spPr>
              <a:xfrm>
                <a:off x="9452112" y="1895137"/>
                <a:ext cx="2739888" cy="814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 dirty="0" smtClean="0">
                          <a:latin typeface="Cambria Math" panose="02040503050406030204" pitchFamily="18" charset="0"/>
                        </a:rPr>
                        <m:t>𝑇𝐶</m:t>
                      </m:r>
                      <m:r>
                        <a:rPr lang="pl-PL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sz="2000" b="0" i="0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sz="200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pl-PL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0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pl-PL" sz="2000" b="0" i="0" dirty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a:rPr lang="pl-PL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  <m:r>
                            <a:rPr lang="pl-PL" sz="2000" i="0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pl-PL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sz="2000" b="0" i="0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000" b="0" i="0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pl-PL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0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pl-PL" sz="2000" b="0" i="0" dirty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a:rPr lang="pl-PL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000" b="0" i="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000" b="0" i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890B42AC-84B6-41E8-BAAA-7B201149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112" y="1895137"/>
                <a:ext cx="2739888" cy="8147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BB5A8577-64DD-4C7A-A453-D449FD237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92" y="3429000"/>
            <a:ext cx="9681542" cy="283576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0286962-F6BD-4252-ACD9-6662D915B064}"/>
              </a:ext>
            </a:extLst>
          </p:cNvPr>
          <p:cNvSpPr txBox="1"/>
          <p:nvPr/>
        </p:nvSpPr>
        <p:spPr>
          <a:xfrm>
            <a:off x="2196548" y="6443715"/>
            <a:ext cx="8526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Obwiednia	Gęstość </a:t>
            </a:r>
            <a:r>
              <a:rPr lang="pl-PL" sz="2000" dirty="0" err="1"/>
              <a:t>p.p.zero</a:t>
            </a:r>
            <a:r>
              <a:rPr lang="pl-PL" sz="2000" dirty="0"/>
              <a:t>		Energia=0,16		TC=12,5k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37CD827D-1CE4-42B5-8870-318B79BC81CF}"/>
              </a:ext>
            </a:extLst>
          </p:cNvPr>
          <p:cNvCxnSpPr>
            <a:cxnSpLocks/>
          </p:cNvCxnSpPr>
          <p:nvPr/>
        </p:nvCxnSpPr>
        <p:spPr>
          <a:xfrm>
            <a:off x="3597964" y="6643770"/>
            <a:ext cx="457201" cy="0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5D6C86FA-0C35-4B77-9625-FDCB6DD5827C}"/>
              </a:ext>
            </a:extLst>
          </p:cNvPr>
          <p:cNvCxnSpPr>
            <a:cxnSpLocks/>
          </p:cNvCxnSpPr>
          <p:nvPr/>
        </p:nvCxnSpPr>
        <p:spPr>
          <a:xfrm>
            <a:off x="1739347" y="6643770"/>
            <a:ext cx="457201" cy="0"/>
          </a:xfrm>
          <a:prstGeom prst="line">
            <a:avLst/>
          </a:prstGeom>
          <a:ln w="25400" cmpd="sng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ADB69B77-A647-406B-A556-28CF1746AAAA}"/>
              </a:ext>
            </a:extLst>
          </p:cNvPr>
          <p:cNvCxnSpPr>
            <a:cxnSpLocks/>
          </p:cNvCxnSpPr>
          <p:nvPr/>
        </p:nvCxnSpPr>
        <p:spPr>
          <a:xfrm>
            <a:off x="6311348" y="6643770"/>
            <a:ext cx="457201" cy="0"/>
          </a:xfrm>
          <a:prstGeom prst="line">
            <a:avLst/>
          </a:prstGeom>
          <a:ln w="25400" cmpd="sng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D830D2CA-36D5-4738-84D2-DF491C1A4374}"/>
              </a:ext>
            </a:extLst>
          </p:cNvPr>
          <p:cNvCxnSpPr>
            <a:cxnSpLocks/>
          </p:cNvCxnSpPr>
          <p:nvPr/>
        </p:nvCxnSpPr>
        <p:spPr>
          <a:xfrm flipV="1">
            <a:off x="9452112" y="6388465"/>
            <a:ext cx="0" cy="379005"/>
          </a:xfrm>
          <a:prstGeom prst="line">
            <a:avLst/>
          </a:prstGeom>
          <a:ln w="25400" cmpd="sng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07229D-3509-45B3-9909-BFE164FA9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520040"/>
            <a:ext cx="10800178" cy="4656923"/>
          </a:xfrm>
        </p:spPr>
        <p:txBody>
          <a:bodyPr>
            <a:normAutofit/>
          </a:bodyPr>
          <a:lstStyle/>
          <a:p>
            <a:r>
              <a:rPr lang="pl-PL" sz="2400" dirty="0"/>
              <a:t>Energia sygnału</a:t>
            </a:r>
          </a:p>
          <a:p>
            <a:r>
              <a:rPr lang="pl-PL" sz="2400" dirty="0"/>
              <a:t>Środek ciężkości sygnału (fragmentu poddanego analizie)</a:t>
            </a:r>
          </a:p>
          <a:p>
            <a:r>
              <a:rPr lang="pl-PL" sz="2400" dirty="0"/>
              <a:t>Obwiednia sygnału</a:t>
            </a:r>
          </a:p>
          <a:p>
            <a:r>
              <a:rPr lang="pl-PL" sz="2400" dirty="0"/>
              <a:t>Gęstość przejść przez zero (liczba przejść w ustalonym najbliższym sąsiedztwie)</a:t>
            </a:r>
          </a:p>
        </p:txBody>
      </p:sp>
    </p:spTree>
    <p:extLst>
      <p:ext uri="{BB962C8B-B14F-4D97-AF65-F5344CB8AC3E}">
        <p14:creationId xmlns:p14="http://schemas.microsoft.com/office/powerpoint/2010/main" val="328552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53D2AA17-2533-4F3A-8153-657B5BE09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334384"/>
              </p:ext>
            </p:extLst>
          </p:nvPr>
        </p:nvGraphicFramePr>
        <p:xfrm>
          <a:off x="8869036" y="190784"/>
          <a:ext cx="3158841" cy="3137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Obraz - mapa bitowa" r:id="rId3" imgW="4200480" imgH="4172040" progId="Paint.Picture">
                  <p:embed/>
                </p:oleObj>
              </mc:Choice>
              <mc:Fallback>
                <p:oleObj name="Obraz - mapa bitowa" r:id="rId3" imgW="4200480" imgH="4172040" progId="Paint.Picture">
                  <p:embed/>
                  <p:pic>
                    <p:nvPicPr>
                      <p:cNvPr id="4" name="Obiekt 3">
                        <a:extLst>
                          <a:ext uri="{FF2B5EF4-FFF2-40B4-BE49-F238E27FC236}">
                            <a16:creationId xmlns:a16="http://schemas.microsoft.com/office/drawing/2014/main" id="{F04FFE9C-0448-497E-9D92-103F27F94D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69036" y="190784"/>
                        <a:ext cx="3158841" cy="3137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AF35D27E-34AD-4BBC-AC49-8812891D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8160"/>
          </a:xfrm>
        </p:spPr>
        <p:txBody>
          <a:bodyPr/>
          <a:lstStyle/>
          <a:p>
            <a:r>
              <a:rPr lang="pl-PL" dirty="0"/>
              <a:t>Transformacje sygnału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81AE10-787F-4A08-A2C8-AB541BE2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28" y="826472"/>
            <a:ext cx="9434564" cy="5934808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Informacja może wynikać także z fragmentu sygnału poddanego transformacji</a:t>
            </a:r>
          </a:p>
          <a:p>
            <a:pPr lvl="1"/>
            <a:r>
              <a:rPr lang="pl-PL" dirty="0"/>
              <a:t>Fouriera (jądro: funkcje sinusoidalne) – charakterystyka widmowa fragmentu sygnału</a:t>
            </a:r>
          </a:p>
          <a:p>
            <a:pPr lvl="1"/>
            <a:r>
              <a:rPr lang="pl-PL" dirty="0"/>
              <a:t>Fouriera z nieliniową skalą częstotliwości – charakterystyka </a:t>
            </a:r>
            <a:r>
              <a:rPr lang="pl-PL" dirty="0" err="1"/>
              <a:t>melowa</a:t>
            </a:r>
            <a:r>
              <a:rPr lang="pl-PL" dirty="0"/>
              <a:t>, barkowa, CQT (transformacja bankiem filtrów o stałej dobroci, ang. </a:t>
            </a:r>
            <a:r>
              <a:rPr lang="pl-PL" dirty="0" err="1"/>
              <a:t>Constant</a:t>
            </a:r>
            <a:r>
              <a:rPr lang="pl-PL" dirty="0"/>
              <a:t>-Q </a:t>
            </a:r>
            <a:r>
              <a:rPr lang="pl-PL" dirty="0" err="1"/>
              <a:t>Transform</a:t>
            </a:r>
            <a:r>
              <a:rPr lang="pl-PL" dirty="0"/>
              <a:t>)</a:t>
            </a:r>
          </a:p>
          <a:p>
            <a:pPr lvl="1"/>
            <a:r>
              <a:rPr lang="pl-PL" b="1" dirty="0"/>
              <a:t>dyskusja</a:t>
            </a:r>
            <a:r>
              <a:rPr lang="pl-PL" dirty="0"/>
              <a:t>: uzasadnienie takich przekształceń związane jest z percepcją dźwięku</a:t>
            </a:r>
          </a:p>
          <a:p>
            <a:pPr lvl="1"/>
            <a:r>
              <a:rPr lang="pl-PL" dirty="0"/>
              <a:t>Falkowej (jądro: funkcje </a:t>
            </a:r>
            <a:r>
              <a:rPr lang="pl-PL" dirty="0" err="1"/>
              <a:t>falkowe</a:t>
            </a:r>
            <a:r>
              <a:rPr lang="pl-PL" dirty="0"/>
              <a:t> – dostosowywana rozdzielczość czasowa i widmowa)</a:t>
            </a:r>
          </a:p>
          <a:p>
            <a:r>
              <a:rPr lang="pl-PL" b="1" dirty="0"/>
              <a:t>Uczenie maszynowe</a:t>
            </a:r>
            <a:r>
              <a:rPr lang="pl-PL" dirty="0"/>
              <a:t> – widmo z krótkiego fragmentu np. 1024 próbki, rozumiane jako 1-wymiarowy sygnał, pozycja w widmie to częstotliwość. Np. energia formatu </a:t>
            </a:r>
            <a:r>
              <a:rPr lang="pl-PL" dirty="0" err="1"/>
              <a:t>nHz</a:t>
            </a:r>
            <a:r>
              <a:rPr lang="pl-PL" dirty="0"/>
              <a:t> to wejście do sieci związane z m-tym współczynnikiem widma. Klasyfikator formantów reaguje na dużą wartość na m-tej pozycji wektora wejściowego, stosujemy warstwy bez splotów. Klasyfikacja w przestrzeni 2 cech (rys. obok)</a:t>
            </a:r>
          </a:p>
        </p:txBody>
      </p:sp>
    </p:spTree>
    <p:extLst>
      <p:ext uri="{BB962C8B-B14F-4D97-AF65-F5344CB8AC3E}">
        <p14:creationId xmlns:p14="http://schemas.microsoft.com/office/powerpoint/2010/main" val="323349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Skale częstotliwości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0" y="1253288"/>
            <a:ext cx="6418684" cy="5161508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Wykorzystywane w praktyce skale </a:t>
            </a:r>
            <a:r>
              <a:rPr lang="pl-PL" dirty="0" err="1"/>
              <a:t>melowa</a:t>
            </a:r>
            <a:r>
              <a:rPr lang="pl-PL" dirty="0"/>
              <a:t> i barkowa mają uzasadnienie w fizjologii słyszenia</a:t>
            </a:r>
          </a:p>
          <a:p>
            <a:r>
              <a:rPr lang="pl-PL" dirty="0"/>
              <a:t>W procesie percepcji następuje wydzielenie składowych o poszczególnych częstotliwościach:</a:t>
            </a:r>
          </a:p>
          <a:p>
            <a:pPr lvl="1"/>
            <a:r>
              <a:rPr lang="pl-PL" dirty="0"/>
              <a:t>Komórki słuchowe umieszczone są wzdłuż całej błony podstawnej w ślimaku (część narządu Cortiego) </a:t>
            </a:r>
          </a:p>
          <a:p>
            <a:pPr lvl="1"/>
            <a:r>
              <a:rPr lang="pl-PL" dirty="0"/>
              <a:t>Reagują na właściwe częstotliwości drgań płynu w ślimaku – miejsce pobudzenia ma ścisły związek z częstotliwością</a:t>
            </a:r>
          </a:p>
          <a:p>
            <a:r>
              <a:rPr lang="pl-PL" dirty="0"/>
              <a:t>W konsekwencji: metody analizy sygnałów dźwiękowych i mowy wymagają posługiwania się dziedziną częstotliwości i czasu jednocześnie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27627CB-D1AE-4D85-9ADA-C1A4A26FDA83}"/>
              </a:ext>
            </a:extLst>
          </p:cNvPr>
          <p:cNvSpPr txBox="1"/>
          <p:nvPr/>
        </p:nvSpPr>
        <p:spPr>
          <a:xfrm>
            <a:off x="3935964" y="6145082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Encyclopædia</a:t>
            </a:r>
            <a:r>
              <a:rPr lang="pl-PL" dirty="0"/>
              <a:t> </a:t>
            </a:r>
            <a:r>
              <a:rPr lang="pl-PL" dirty="0" err="1"/>
              <a:t>Britannica</a:t>
            </a:r>
            <a:r>
              <a:rPr lang="pl-PL" dirty="0"/>
              <a:t> </a:t>
            </a:r>
            <a:r>
              <a:rPr lang="pl-PL" dirty="0">
                <a:hlinkClick r:id="rId2"/>
              </a:rPr>
              <a:t>https://www.britannica.com/science/basilar-membrane</a:t>
            </a:r>
            <a:endParaRPr lang="pl-PL" dirty="0"/>
          </a:p>
          <a:p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900DAD-CF6C-452A-AF0A-DB863B6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684" y="2953147"/>
            <a:ext cx="5773316" cy="323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B5DFE2-AA85-4B67-A174-9457C2BAB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684" y="345"/>
            <a:ext cx="5773316" cy="288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15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35D27E-34AD-4BBC-AC49-8812891D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Transformacje sygnału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81AE10-787F-4A08-A2C8-AB541BE2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06" y="1354015"/>
            <a:ext cx="8741842" cy="5262851"/>
          </a:xfrm>
        </p:spPr>
        <p:txBody>
          <a:bodyPr>
            <a:normAutofit lnSpcReduction="10000"/>
          </a:bodyPr>
          <a:lstStyle/>
          <a:p>
            <a:r>
              <a:rPr lang="pl-PL" dirty="0"/>
              <a:t>Informacja może wynikać także ze</a:t>
            </a:r>
          </a:p>
          <a:p>
            <a:r>
              <a:rPr lang="pl-PL" dirty="0"/>
              <a:t> …zmian widma w czasie</a:t>
            </a:r>
          </a:p>
          <a:p>
            <a:pPr lvl="1"/>
            <a:r>
              <a:rPr lang="pl-PL" dirty="0"/>
              <a:t>spektrogram – zmiany widma w czasie</a:t>
            </a:r>
          </a:p>
          <a:p>
            <a:pPr lvl="1"/>
            <a:r>
              <a:rPr lang="pl-PL" dirty="0" err="1"/>
              <a:t>mel</a:t>
            </a:r>
            <a:r>
              <a:rPr lang="pl-PL" dirty="0"/>
              <a:t>-spektrogram</a:t>
            </a:r>
          </a:p>
          <a:p>
            <a:r>
              <a:rPr lang="pl-PL" dirty="0"/>
              <a:t>…cykliczności widma na skali częstotliwości</a:t>
            </a:r>
          </a:p>
          <a:p>
            <a:pPr lvl="1"/>
            <a:r>
              <a:rPr lang="pl-PL" dirty="0" err="1"/>
              <a:t>cepstrum</a:t>
            </a:r>
            <a:r>
              <a:rPr lang="pl-PL" dirty="0"/>
              <a:t> i </a:t>
            </a:r>
            <a:r>
              <a:rPr lang="pl-PL" dirty="0" err="1"/>
              <a:t>cepstrogram</a:t>
            </a:r>
            <a:r>
              <a:rPr lang="pl-PL" dirty="0"/>
              <a:t> – wynik ponownej transformacji logarytmu widma</a:t>
            </a:r>
          </a:p>
          <a:p>
            <a:pPr lvl="1"/>
            <a:r>
              <a:rPr lang="pl-PL" dirty="0"/>
              <a:t>niskie współczynniki </a:t>
            </a:r>
            <a:r>
              <a:rPr lang="pl-PL" dirty="0" err="1"/>
              <a:t>cepstralne</a:t>
            </a:r>
            <a:r>
              <a:rPr lang="pl-PL" dirty="0"/>
              <a:t> – informacja o trakcie głosowym (rozpoznawanie mowy)</a:t>
            </a:r>
          </a:p>
          <a:p>
            <a:pPr lvl="1"/>
            <a:r>
              <a:rPr lang="pl-PL" dirty="0"/>
              <a:t>wysokie współczynniki </a:t>
            </a:r>
            <a:r>
              <a:rPr lang="pl-PL" dirty="0" err="1"/>
              <a:t>cepstralne</a:t>
            </a:r>
            <a:r>
              <a:rPr lang="pl-PL" dirty="0"/>
              <a:t> – informacje o tonie krtaniowym (ekstrakcja F0)</a:t>
            </a:r>
          </a:p>
          <a:p>
            <a:r>
              <a:rPr lang="pl-PL" b="1" dirty="0"/>
              <a:t>Uczenie maszynowe </a:t>
            </a:r>
            <a:r>
              <a:rPr lang="pl-PL" dirty="0"/>
              <a:t>– spektrogram jako obraz 2D, analizowany sieciami z warstwami splotowymi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99563BC-C11D-4EEF-8350-C6E5C83A0081}"/>
              </a:ext>
            </a:extLst>
          </p:cNvPr>
          <p:cNvSpPr txBox="1"/>
          <p:nvPr/>
        </p:nvSpPr>
        <p:spPr>
          <a:xfrm>
            <a:off x="9056452" y="1453097"/>
            <a:ext cx="31355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Skala subiektywna </a:t>
            </a:r>
            <a:r>
              <a:rPr lang="pl-PL" sz="2000" b="1" dirty="0" err="1"/>
              <a:t>melowa</a:t>
            </a:r>
            <a:r>
              <a:rPr lang="pl-PL" sz="2000" b="1" dirty="0"/>
              <a:t> </a:t>
            </a:r>
            <a:r>
              <a:rPr lang="pl-PL" sz="2000" dirty="0"/>
              <a:t>– eksperymenty strojenia subiektywnie tonów prostych tak, by jeden był</a:t>
            </a:r>
          </a:p>
          <a:p>
            <a:r>
              <a:rPr lang="pl-PL" sz="2000" dirty="0"/>
              <a:t>dwa razy wyższy od drugiego. </a:t>
            </a:r>
          </a:p>
          <a:p>
            <a:pPr algn="ctr"/>
            <a:endParaRPr lang="pl-PL" sz="2000" dirty="0"/>
          </a:p>
          <a:p>
            <a:pPr algn="ctr"/>
            <a:r>
              <a:rPr lang="pl-PL" sz="2000" dirty="0"/>
              <a:t>M=1127·ln(1+f/0.7)</a:t>
            </a:r>
          </a:p>
          <a:p>
            <a:endParaRPr lang="pl-PL" sz="2000" dirty="0"/>
          </a:p>
          <a:p>
            <a:r>
              <a:rPr lang="pl-PL" sz="2000" dirty="0"/>
              <a:t>Wrażenie wysokości tonu zależy od częstotliwości i od głośności dźwięku. W definicji przyjęto poziom 40dB SPL</a:t>
            </a:r>
          </a:p>
          <a:p>
            <a:r>
              <a:rPr lang="pl-PL" sz="2000" dirty="0"/>
              <a:t>(względem 20μPa).</a:t>
            </a: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E71C0FC9-E702-490A-94CB-22B30448D64D}"/>
              </a:ext>
            </a:extLst>
          </p:cNvPr>
          <p:cNvCxnSpPr/>
          <p:nvPr/>
        </p:nvCxnSpPr>
        <p:spPr>
          <a:xfrm>
            <a:off x="9056452" y="1253288"/>
            <a:ext cx="0" cy="5108601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4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034894-70ED-4287-B3D9-8FC20085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Parametryzacja widma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96D3B6-033C-433F-9FB4-EC40A68F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151792"/>
            <a:ext cx="10515600" cy="5706208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Kolejne rejestracje tego samego sygnału dają różne (choć oczywiście dość podobne) widma: inny moment rejestracji, czas trwania, zakłócenia, intonacja, ton krtaniowy, itd.,</a:t>
            </a:r>
          </a:p>
          <a:p>
            <a:r>
              <a:rPr lang="pl-PL" dirty="0"/>
              <a:t>Parametryzacja wymaga scharakteryzowania w sposób użyteczny cech wielowymiarowej zmiennej losowej jaką jest widmo</a:t>
            </a:r>
          </a:p>
          <a:p>
            <a:r>
              <a:rPr lang="pl-PL" dirty="0"/>
              <a:t>Przykład: momenty statystyczne widma</a:t>
            </a:r>
          </a:p>
          <a:p>
            <a:pPr lvl="1"/>
            <a:r>
              <a:rPr lang="pl-PL" i="1" dirty="0" err="1"/>
              <a:t>m</a:t>
            </a:r>
            <a:r>
              <a:rPr lang="pl-PL" i="1" baseline="-25000" dirty="0" err="1"/>
              <a:t>j</a:t>
            </a:r>
            <a:r>
              <a:rPr lang="pl-PL" dirty="0"/>
              <a:t> – moment zwykły j-tego rzędu</a:t>
            </a:r>
          </a:p>
          <a:p>
            <a:pPr lvl="1"/>
            <a:r>
              <a:rPr lang="pl-PL" i="1" dirty="0" err="1"/>
              <a:t>m</a:t>
            </a:r>
            <a:r>
              <a:rPr lang="pl-PL" i="1" baseline="-25000" dirty="0" err="1"/>
              <a:t>cj</a:t>
            </a:r>
            <a:r>
              <a:rPr lang="pl-PL" dirty="0"/>
              <a:t> – moment centralny j-tego rzędu</a:t>
            </a:r>
          </a:p>
          <a:p>
            <a:pPr lvl="1"/>
            <a:r>
              <a:rPr lang="pl-PL" i="1" dirty="0" err="1"/>
              <a:t>m</a:t>
            </a:r>
            <a:r>
              <a:rPr lang="pl-PL" i="1" baseline="-25000" dirty="0" err="1"/>
              <a:t>uj</a:t>
            </a:r>
            <a:r>
              <a:rPr lang="pl-PL" i="1" dirty="0"/>
              <a:t> = </a:t>
            </a:r>
            <a:r>
              <a:rPr lang="pl-PL" i="1" dirty="0" err="1"/>
              <a:t>m</a:t>
            </a:r>
            <a:r>
              <a:rPr lang="pl-PL" i="1" baseline="-25000" dirty="0" err="1"/>
              <a:t>j</a:t>
            </a:r>
            <a:r>
              <a:rPr lang="pl-PL" dirty="0"/>
              <a:t> / </a:t>
            </a:r>
            <a:r>
              <a:rPr lang="pl-PL" i="1" dirty="0"/>
              <a:t>m</a:t>
            </a:r>
            <a:r>
              <a:rPr lang="pl-PL" baseline="-25000" dirty="0"/>
              <a:t>0</a:t>
            </a:r>
            <a:r>
              <a:rPr lang="pl-PL" dirty="0"/>
              <a:t> oraz: </a:t>
            </a:r>
            <a:r>
              <a:rPr lang="pl-PL" i="1" dirty="0" err="1"/>
              <a:t>m</a:t>
            </a:r>
            <a:r>
              <a:rPr lang="pl-PL" i="1" baseline="-25000" dirty="0" err="1"/>
              <a:t>ucj</a:t>
            </a:r>
            <a:r>
              <a:rPr lang="pl-PL" i="1" dirty="0"/>
              <a:t> = </a:t>
            </a:r>
            <a:r>
              <a:rPr lang="pl-PL" i="1" dirty="0" err="1"/>
              <a:t>m</a:t>
            </a:r>
            <a:r>
              <a:rPr lang="pl-PL" i="1" baseline="-25000" dirty="0" err="1"/>
              <a:t>cj</a:t>
            </a:r>
            <a:r>
              <a:rPr lang="pl-PL" dirty="0"/>
              <a:t> / </a:t>
            </a:r>
            <a:r>
              <a:rPr lang="pl-PL" i="1" dirty="0"/>
              <a:t>m</a:t>
            </a:r>
            <a:r>
              <a:rPr lang="pl-PL" baseline="-25000" dirty="0"/>
              <a:t>0</a:t>
            </a:r>
            <a:r>
              <a:rPr lang="pl-PL" dirty="0"/>
              <a:t> – momenty unormowane</a:t>
            </a:r>
          </a:p>
          <a:p>
            <a:pPr lvl="1"/>
            <a:r>
              <a:rPr lang="pl-PL" i="1" dirty="0"/>
              <a:t>m</a:t>
            </a:r>
            <a:r>
              <a:rPr lang="pl-PL" baseline="-25000" dirty="0"/>
              <a:t>1</a:t>
            </a:r>
            <a:r>
              <a:rPr lang="pl-PL" dirty="0"/>
              <a:t> – wartość oczekiwana </a:t>
            </a:r>
          </a:p>
          <a:p>
            <a:pPr lvl="1"/>
            <a:r>
              <a:rPr lang="pl-PL" i="1" dirty="0"/>
              <a:t>m</a:t>
            </a:r>
            <a:r>
              <a:rPr lang="pl-PL" baseline="-25000" dirty="0"/>
              <a:t>2</a:t>
            </a:r>
            <a:r>
              <a:rPr lang="pl-PL" dirty="0"/>
              <a:t> – wartość średniokwadratowa</a:t>
            </a:r>
          </a:p>
          <a:p>
            <a:pPr lvl="1"/>
            <a:r>
              <a:rPr lang="pl-PL" i="1" dirty="0"/>
              <a:t>m</a:t>
            </a:r>
            <a:r>
              <a:rPr lang="pl-PL" i="1" baseline="-25000" dirty="0"/>
              <a:t>c</a:t>
            </a:r>
            <a:r>
              <a:rPr lang="pl-PL" baseline="-25000" dirty="0"/>
              <a:t>2</a:t>
            </a:r>
            <a:r>
              <a:rPr lang="pl-PL" dirty="0"/>
              <a:t> – wariancja</a:t>
            </a:r>
          </a:p>
          <a:p>
            <a:pPr lvl="1"/>
            <a:r>
              <a:rPr lang="pl-PL" i="1" dirty="0"/>
              <a:t>m</a:t>
            </a:r>
            <a:r>
              <a:rPr lang="pl-PL" i="1" baseline="-25000" dirty="0"/>
              <a:t>uc1</a:t>
            </a:r>
            <a:r>
              <a:rPr lang="pl-PL" dirty="0"/>
              <a:t> – środek ciężkości widma</a:t>
            </a:r>
          </a:p>
          <a:p>
            <a:pPr lvl="1"/>
            <a:r>
              <a:rPr lang="pl-PL" i="1" dirty="0"/>
              <a:t>m</a:t>
            </a:r>
            <a:r>
              <a:rPr lang="pl-PL" i="1" baseline="-25000" dirty="0"/>
              <a:t>uc2</a:t>
            </a:r>
            <a:r>
              <a:rPr lang="pl-PL" dirty="0"/>
              <a:t> – szerokość pasma</a:t>
            </a:r>
          </a:p>
          <a:p>
            <a:pPr lvl="1"/>
            <a:r>
              <a:rPr lang="pl-PL" i="1" dirty="0"/>
              <a:t>m</a:t>
            </a:r>
            <a:r>
              <a:rPr lang="pl-PL" i="1" baseline="-25000" dirty="0"/>
              <a:t>uc3</a:t>
            </a:r>
            <a:r>
              <a:rPr lang="pl-PL" dirty="0"/>
              <a:t> – skośność (ang. </a:t>
            </a:r>
            <a:r>
              <a:rPr lang="pl-PL" dirty="0" err="1"/>
              <a:t>skewness</a:t>
            </a:r>
            <a:r>
              <a:rPr lang="pl-PL" dirty="0"/>
              <a:t>)</a:t>
            </a:r>
          </a:p>
          <a:p>
            <a:pPr lvl="1"/>
            <a:r>
              <a:rPr lang="pl-PL" i="1" dirty="0"/>
              <a:t>m</a:t>
            </a:r>
            <a:r>
              <a:rPr lang="pl-PL" i="1" baseline="-25000" dirty="0"/>
              <a:t>uc4</a:t>
            </a:r>
            <a:r>
              <a:rPr lang="pl-PL" dirty="0"/>
              <a:t> / (</a:t>
            </a:r>
            <a:r>
              <a:rPr lang="pl-PL" i="1" dirty="0"/>
              <a:t>m</a:t>
            </a:r>
            <a:r>
              <a:rPr lang="pl-PL" i="1" baseline="-25000" dirty="0"/>
              <a:t>uc2</a:t>
            </a:r>
            <a:r>
              <a:rPr lang="pl-PL" dirty="0"/>
              <a:t>)</a:t>
            </a:r>
            <a:r>
              <a:rPr lang="pl-PL" baseline="30000" dirty="0"/>
              <a:t>2</a:t>
            </a:r>
            <a:r>
              <a:rPr lang="pl-PL" dirty="0"/>
              <a:t> – </a:t>
            </a:r>
            <a:r>
              <a:rPr lang="pl-PL" dirty="0" err="1"/>
              <a:t>kurtoza</a:t>
            </a:r>
            <a:r>
              <a:rPr lang="pl-PL" dirty="0"/>
              <a:t>, spłaszczenie widma</a:t>
            </a:r>
          </a:p>
          <a:p>
            <a:r>
              <a:rPr lang="pl-PL" dirty="0"/>
              <a:t>Przykład: Multimedia Content </a:t>
            </a:r>
            <a:r>
              <a:rPr lang="pl-PL" dirty="0" err="1"/>
              <a:t>Description</a:t>
            </a:r>
            <a:r>
              <a:rPr lang="pl-PL" dirty="0"/>
              <a:t> Language ISO/IEC 15938: MPEG7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DACFB4D1-96C1-4715-9A0C-8E59ABD0949F}"/>
                  </a:ext>
                </a:extLst>
              </p:cNvPr>
              <p:cNvSpPr/>
              <p:nvPr/>
            </p:nvSpPr>
            <p:spPr>
              <a:xfrm>
                <a:off x="9304709" y="3126360"/>
                <a:ext cx="1865959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DACFB4D1-96C1-4715-9A0C-8E59ABD09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709" y="3126360"/>
                <a:ext cx="1865959" cy="764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2598AA91-66EA-49B3-BFCE-277C450F32C9}"/>
                  </a:ext>
                </a:extLst>
              </p:cNvPr>
              <p:cNvSpPr/>
              <p:nvPr/>
            </p:nvSpPr>
            <p:spPr>
              <a:xfrm>
                <a:off x="9170731" y="3775364"/>
                <a:ext cx="253178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>
                              <a:latin typeface="Cambria Math"/>
                            </a:rPr>
                            <m:t>𝑚𝑢</m:t>
                          </m:r>
                        </m:e>
                        <m:sub>
                          <m:r>
                            <a:rPr lang="en-GB" b="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b="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b="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b="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GB" b="0" i="1"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2598AA91-66EA-49B3-BFCE-277C450F3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731" y="3775364"/>
                <a:ext cx="2531782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44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D2612F-1A45-4B4E-9212-C4435289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Parametry </a:t>
            </a:r>
            <a:r>
              <a:rPr lang="pl-PL" dirty="0" err="1"/>
              <a:t>mel-cepstralne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800EFD-77F3-4C71-A66D-EC97F4F5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0040"/>
            <a:ext cx="11136630" cy="4656923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Parametry </a:t>
            </a:r>
            <a:r>
              <a:rPr lang="pl-PL" dirty="0" err="1"/>
              <a:t>mel-cepstralne</a:t>
            </a:r>
            <a:r>
              <a:rPr lang="pl-PL" dirty="0"/>
              <a:t> (ang. MFCC – Mel-</a:t>
            </a:r>
            <a:r>
              <a:rPr lang="pl-PL" dirty="0" err="1"/>
              <a:t>Frequency</a:t>
            </a:r>
            <a:r>
              <a:rPr lang="pl-PL" dirty="0"/>
              <a:t> </a:t>
            </a:r>
            <a:r>
              <a:rPr lang="pl-PL" dirty="0" err="1"/>
              <a:t>Cepstral</a:t>
            </a:r>
            <a:r>
              <a:rPr lang="pl-PL" dirty="0"/>
              <a:t> </a:t>
            </a:r>
            <a:r>
              <a:rPr lang="pl-PL" dirty="0" err="1"/>
              <a:t>Coefficients</a:t>
            </a:r>
            <a:r>
              <a:rPr lang="pl-PL" dirty="0"/>
              <a:t>) stosowane w akustyce mowy i kompresji sygnałów</a:t>
            </a:r>
          </a:p>
          <a:p>
            <a:r>
              <a:rPr lang="pl-PL" dirty="0"/>
              <a:t>Etapy:</a:t>
            </a:r>
          </a:p>
          <a:p>
            <a:pPr lvl="1"/>
            <a:r>
              <a:rPr lang="pl-PL" dirty="0"/>
              <a:t>Widmo Fouriera</a:t>
            </a:r>
          </a:p>
          <a:p>
            <a:pPr lvl="1"/>
            <a:r>
              <a:rPr lang="pl-PL" dirty="0"/>
              <a:t>Skala </a:t>
            </a:r>
            <a:r>
              <a:rPr lang="pl-PL" dirty="0" err="1"/>
              <a:t>melowa</a:t>
            </a:r>
            <a:r>
              <a:rPr lang="pl-PL" dirty="0"/>
              <a:t> – zastosowanie banku filtrów,</a:t>
            </a:r>
            <a:br>
              <a:rPr lang="pl-PL" dirty="0"/>
            </a:br>
            <a:r>
              <a:rPr lang="pl-PL" dirty="0"/>
              <a:t>wynikiem jest energia uzyskana z filtracji</a:t>
            </a:r>
            <a:br>
              <a:rPr lang="pl-PL" dirty="0"/>
            </a:br>
            <a:r>
              <a:rPr lang="pl-PL" dirty="0"/>
              <a:t>n-tym filtrem </a:t>
            </a:r>
            <a:r>
              <a:rPr lang="pl-PL" dirty="0" err="1"/>
              <a:t>melowym</a:t>
            </a:r>
            <a:endParaRPr lang="pl-PL" dirty="0"/>
          </a:p>
          <a:p>
            <a:pPr lvl="1"/>
            <a:r>
              <a:rPr lang="pl-PL" dirty="0"/>
              <a:t>Uzyskano w ten sposób współczynniki </a:t>
            </a:r>
            <a:r>
              <a:rPr lang="pl-PL" dirty="0" err="1"/>
              <a:t>melowe</a:t>
            </a:r>
            <a:endParaRPr lang="pl-PL" dirty="0"/>
          </a:p>
          <a:p>
            <a:pPr lvl="1"/>
            <a:r>
              <a:rPr lang="pl-PL" dirty="0"/>
              <a:t>Logarytmowanie wartości współczynników</a:t>
            </a:r>
          </a:p>
          <a:p>
            <a:pPr lvl="1"/>
            <a:r>
              <a:rPr lang="pl-PL" dirty="0"/>
              <a:t>Uzyskano logarytmy energii w podpasmach</a:t>
            </a:r>
          </a:p>
          <a:p>
            <a:pPr lvl="1"/>
            <a:r>
              <a:rPr lang="pl-PL" dirty="0"/>
              <a:t>Transformata DCT – ang. </a:t>
            </a:r>
            <a:r>
              <a:rPr lang="pl-PL" dirty="0" err="1"/>
              <a:t>discreete</a:t>
            </a:r>
            <a:r>
              <a:rPr lang="pl-PL" dirty="0"/>
              <a:t> </a:t>
            </a:r>
            <a:r>
              <a:rPr lang="pl-PL" dirty="0" err="1"/>
              <a:t>cosine</a:t>
            </a:r>
            <a:r>
              <a:rPr lang="pl-PL" dirty="0"/>
              <a:t> </a:t>
            </a:r>
            <a:r>
              <a:rPr lang="pl-PL" dirty="0" err="1"/>
              <a:t>transform</a:t>
            </a:r>
            <a:endParaRPr lang="pl-PL" dirty="0"/>
          </a:p>
          <a:p>
            <a:pPr lvl="1"/>
            <a:r>
              <a:rPr lang="pl-PL" dirty="0"/>
              <a:t>Uzyskano </a:t>
            </a:r>
            <a:r>
              <a:rPr lang="pl-PL" dirty="0" err="1"/>
              <a:t>cepstrum</a:t>
            </a:r>
            <a:r>
              <a:rPr lang="pl-PL" dirty="0"/>
              <a:t> MFCC, wyrażane w skali </a:t>
            </a:r>
            <a:r>
              <a:rPr lang="pl-PL" dirty="0" err="1"/>
              <a:t>melowej</a:t>
            </a:r>
            <a:r>
              <a:rPr lang="pl-PL" dirty="0"/>
              <a:t> (</a:t>
            </a:r>
            <a:r>
              <a:rPr lang="pl-PL" dirty="0" err="1"/>
              <a:t>mel-cepstrum</a:t>
            </a:r>
            <a:r>
              <a:rPr lang="pl-PL" dirty="0"/>
              <a:t>)</a:t>
            </a:r>
          </a:p>
          <a:p>
            <a:r>
              <a:rPr lang="pl-PL" dirty="0"/>
              <a:t>Zaleta – niska wrażliwość na szum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FCF0F3C-0AFC-45FB-9123-60A7490ADC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541" t="9076" r="8357" b="4794"/>
          <a:stretch/>
        </p:blipFill>
        <p:spPr>
          <a:xfrm>
            <a:off x="6768726" y="2200675"/>
            <a:ext cx="5423274" cy="303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9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5C01C6-BF78-4A46-8F59-EA85856B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Typowy proces rozpoznawania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649484-1D8D-4705-A9E7-C9FBA77B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Podział sygnału na krótkie ramki</a:t>
            </a:r>
          </a:p>
          <a:p>
            <a:r>
              <a:rPr lang="pl-PL" dirty="0"/>
              <a:t>Parametryzacja</a:t>
            </a:r>
          </a:p>
          <a:p>
            <a:r>
              <a:rPr lang="pl-PL" dirty="0"/>
              <a:t>Rozpoznanie podobieństwa z wzorcami </a:t>
            </a:r>
            <a:r>
              <a:rPr lang="pl-PL" dirty="0" err="1"/>
              <a:t>trifonów</a:t>
            </a:r>
            <a:r>
              <a:rPr lang="pl-PL" dirty="0"/>
              <a:t> (</a:t>
            </a:r>
            <a:r>
              <a:rPr lang="pl-PL" dirty="0" err="1"/>
              <a:t>difonów</a:t>
            </a:r>
            <a:r>
              <a:rPr lang="pl-PL" dirty="0"/>
              <a:t>)</a:t>
            </a:r>
          </a:p>
          <a:p>
            <a:r>
              <a:rPr lang="pl-PL" dirty="0"/>
              <a:t>Wynik to szereg klas </a:t>
            </a:r>
            <a:r>
              <a:rPr lang="pl-PL" dirty="0" err="1"/>
              <a:t>difonów</a:t>
            </a:r>
            <a:endParaRPr lang="pl-PL" dirty="0"/>
          </a:p>
          <a:p>
            <a:r>
              <a:rPr lang="pl-PL" dirty="0"/>
              <a:t>Kontekst wewnątrz słowa - uwzględnienie prawdopodobieństw, modelowanie Markowa</a:t>
            </a:r>
          </a:p>
          <a:p>
            <a:pPr lvl="1"/>
            <a:r>
              <a:rPr lang="pl-PL" dirty="0"/>
              <a:t>Przypomnienie modeli HMM z 1. </a:t>
            </a:r>
            <a:r>
              <a:rPr lang="pl-PL" dirty="0" err="1"/>
              <a:t>sem</a:t>
            </a:r>
            <a:r>
              <a:rPr lang="pl-PL" dirty="0"/>
              <a:t>. (ciąg obserwacji może być dowolnie długi, ale model przejść danego słowa z dużym prawdopodobieństwem generuje taki ciąg)</a:t>
            </a:r>
          </a:p>
          <a:p>
            <a:r>
              <a:rPr lang="pl-PL" dirty="0"/>
              <a:t>Kontekst wewnątrz zdania – model n-gramowy, np. </a:t>
            </a:r>
            <a:r>
              <a:rPr lang="pl-PL" dirty="0" err="1"/>
              <a:t>bigram</a:t>
            </a:r>
            <a:r>
              <a:rPr lang="pl-PL" dirty="0"/>
              <a:t> stosuje prawdopodobieństwa warunkowe dla obecnego słowa pod warunkiem, że poprzednie było takie jak określono: P(Dzień dobry Państwu) = P(dzień|&lt;start&gt;)·P(</a:t>
            </a:r>
            <a:r>
              <a:rPr lang="pl-PL" dirty="0" err="1"/>
              <a:t>dobry|dzień</a:t>
            </a:r>
            <a:r>
              <a:rPr lang="pl-PL" dirty="0"/>
              <a:t>)·P(</a:t>
            </a:r>
            <a:r>
              <a:rPr lang="pl-PL" dirty="0" err="1"/>
              <a:t>państwu|dobry</a:t>
            </a:r>
            <a:r>
              <a:rPr lang="pl-PL" dirty="0"/>
              <a:t>)·P(&lt;end&gt;|państwu)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771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3908E6-9939-4819-BEB0-20E84D28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Miary dokładności rozpoznawania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6C043-33DA-43A8-8F6F-35C4AA157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Word Error </a:t>
            </a:r>
            <a:r>
              <a:rPr lang="pl-PL" i="1" dirty="0" err="1"/>
              <a:t>Rate</a:t>
            </a:r>
            <a:r>
              <a:rPr lang="pl-PL" dirty="0"/>
              <a:t> – odsetek pomyłek (przekłamanie, pominięcie, dodanie słowa)</a:t>
            </a:r>
          </a:p>
          <a:p>
            <a:r>
              <a:rPr lang="pl-PL" dirty="0"/>
              <a:t>WER = (S + D + I)/N</a:t>
            </a:r>
          </a:p>
          <a:p>
            <a:pPr lvl="1"/>
            <a:r>
              <a:rPr lang="pl-PL" dirty="0"/>
              <a:t>S – liczba pomylonych słów</a:t>
            </a:r>
          </a:p>
          <a:p>
            <a:pPr lvl="1"/>
            <a:r>
              <a:rPr lang="pl-PL" dirty="0"/>
              <a:t>D – liczba pominiętych słów</a:t>
            </a:r>
          </a:p>
          <a:p>
            <a:pPr lvl="1"/>
            <a:r>
              <a:rPr lang="pl-PL" dirty="0"/>
              <a:t>I – liczba wstawionych słów</a:t>
            </a:r>
          </a:p>
          <a:p>
            <a:pPr lvl="1"/>
            <a:r>
              <a:rPr lang="pl-PL" dirty="0"/>
              <a:t>N – liczba wszystkich słów</a:t>
            </a:r>
          </a:p>
          <a:p>
            <a:r>
              <a:rPr lang="pl-PL" dirty="0"/>
              <a:t>Także:</a:t>
            </a:r>
          </a:p>
          <a:p>
            <a:r>
              <a:rPr lang="pl-PL" dirty="0"/>
              <a:t>SER – </a:t>
            </a:r>
            <a:r>
              <a:rPr lang="pl-PL" dirty="0" err="1"/>
              <a:t>Sentence</a:t>
            </a:r>
            <a:r>
              <a:rPr lang="pl-PL" dirty="0"/>
              <a:t> Error </a:t>
            </a:r>
            <a:r>
              <a:rPr lang="pl-PL" dirty="0" err="1"/>
              <a:t>Rate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905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25D26E-2413-4C7B-B9E7-BAE1EB40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Materiały dodatkowe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8BD35E-A589-4143-9261-7EBDDE99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253288"/>
            <a:ext cx="10515600" cy="4923675"/>
          </a:xfrm>
        </p:spPr>
        <p:txBody>
          <a:bodyPr>
            <a:normAutofit/>
          </a:bodyPr>
          <a:lstStyle/>
          <a:p>
            <a:r>
              <a:rPr lang="en-US" sz="1800" dirty="0"/>
              <a:t>A. </a:t>
            </a:r>
            <a:r>
              <a:rPr lang="en-US" sz="1800" dirty="0" err="1"/>
              <a:t>Nagrani</a:t>
            </a:r>
            <a:r>
              <a:rPr lang="en-US" sz="1800" dirty="0"/>
              <a:t>, J. S. Chung, W. </a:t>
            </a:r>
            <a:r>
              <a:rPr lang="en-US" sz="1800" dirty="0" err="1"/>
              <a:t>Xie</a:t>
            </a:r>
            <a:r>
              <a:rPr lang="en-US" sz="1800" dirty="0"/>
              <a:t>, A. Zisserman</a:t>
            </a:r>
            <a:r>
              <a:rPr lang="pl-PL" sz="1800" dirty="0"/>
              <a:t>, </a:t>
            </a:r>
            <a:r>
              <a:rPr lang="en-US" sz="1800" i="1" dirty="0" err="1"/>
              <a:t>Voxceleb</a:t>
            </a:r>
            <a:r>
              <a:rPr lang="en-US" sz="1800" i="1" dirty="0"/>
              <a:t>: Large-scale speaker verification in the wild</a:t>
            </a:r>
            <a:r>
              <a:rPr lang="pl-PL" sz="1800" i="1" dirty="0"/>
              <a:t>, </a:t>
            </a:r>
            <a:r>
              <a:rPr lang="en-US" sz="1800" dirty="0"/>
              <a:t>Computer Science and Language, 2019</a:t>
            </a:r>
            <a:r>
              <a:rPr lang="pl-PL" sz="1800" dirty="0"/>
              <a:t>, </a:t>
            </a:r>
            <a:r>
              <a:rPr lang="pl-PL" sz="1800" dirty="0">
                <a:hlinkClick r:id="rId2"/>
              </a:rPr>
              <a:t>https://www.robots.ox.ac.uk/~vgg/data/</a:t>
            </a:r>
            <a:endParaRPr lang="pl-PL" sz="1800" dirty="0"/>
          </a:p>
          <a:p>
            <a:r>
              <a:rPr lang="pl-PL" sz="1800" dirty="0"/>
              <a:t>R. </a:t>
            </a:r>
            <a:r>
              <a:rPr lang="pl-PL" sz="1800" dirty="0" err="1"/>
              <a:t>Zandie</a:t>
            </a:r>
            <a:r>
              <a:rPr lang="pl-PL" sz="1800" dirty="0"/>
              <a:t>, M. H. </a:t>
            </a:r>
            <a:r>
              <a:rPr lang="pl-PL" sz="1800" dirty="0" err="1"/>
              <a:t>Mahoor</a:t>
            </a:r>
            <a:r>
              <a:rPr lang="pl-PL" sz="1800" dirty="0"/>
              <a:t>, J. </a:t>
            </a:r>
            <a:r>
              <a:rPr lang="pl-PL" sz="1800" dirty="0" err="1"/>
              <a:t>Madsen</a:t>
            </a:r>
            <a:r>
              <a:rPr lang="pl-PL" sz="1800" dirty="0"/>
              <a:t>, E. S. </a:t>
            </a:r>
            <a:r>
              <a:rPr lang="pl-PL" sz="1800" dirty="0" err="1"/>
              <a:t>Emamian</a:t>
            </a:r>
            <a:r>
              <a:rPr lang="pl-PL" sz="1800" dirty="0"/>
              <a:t>, </a:t>
            </a:r>
            <a:r>
              <a:rPr lang="pl-PL" sz="1800" i="1" dirty="0" err="1"/>
              <a:t>RyanSpeech</a:t>
            </a:r>
            <a:r>
              <a:rPr lang="pl-PL" sz="1800" i="1" dirty="0"/>
              <a:t>: A Corpus for </a:t>
            </a:r>
            <a:r>
              <a:rPr lang="pl-PL" sz="1800" i="1" dirty="0" err="1"/>
              <a:t>Conversational</a:t>
            </a:r>
            <a:r>
              <a:rPr lang="pl-PL" sz="1800" i="1" dirty="0"/>
              <a:t> </a:t>
            </a:r>
            <a:r>
              <a:rPr lang="pl-PL" sz="1800" i="1" dirty="0" err="1"/>
              <a:t>Text</a:t>
            </a:r>
            <a:r>
              <a:rPr lang="pl-PL" sz="1800" i="1" dirty="0"/>
              <a:t>-to-Speech </a:t>
            </a:r>
            <a:r>
              <a:rPr lang="pl-PL" sz="1800" i="1" dirty="0" err="1"/>
              <a:t>Synthesis</a:t>
            </a:r>
            <a:r>
              <a:rPr lang="pl-PL" sz="1800" dirty="0"/>
              <a:t>, </a:t>
            </a:r>
            <a:r>
              <a:rPr lang="pl-PL" sz="1800" dirty="0">
                <a:hlinkClick r:id="rId3"/>
              </a:rPr>
              <a:t>https://arxiv.org/abs/2106.08468</a:t>
            </a:r>
            <a:endParaRPr lang="pl-PL" sz="1800" dirty="0"/>
          </a:p>
          <a:p>
            <a:endParaRPr lang="pl-PL" sz="1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0C277E1-8D42-4F18-8660-192231F589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5" t="21948" r="2266" b="22675"/>
          <a:stretch/>
        </p:blipFill>
        <p:spPr>
          <a:xfrm>
            <a:off x="328612" y="2618275"/>
            <a:ext cx="11534775" cy="362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8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Piotr Szczuko</a:t>
            </a:r>
          </a:p>
        </p:txBody>
      </p:sp>
    </p:spTree>
    <p:extLst>
      <p:ext uri="{BB962C8B-B14F-4D97-AF65-F5344CB8AC3E}">
        <p14:creationId xmlns:p14="http://schemas.microsoft.com/office/powerpoint/2010/main" val="6796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wykładu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68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88138A-8085-45A5-A7F4-2087A9D0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Rejestracja mowy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0BC674-377B-4DBA-B586-CDFEE8F7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253289"/>
            <a:ext cx="10515600" cy="5305454"/>
          </a:xfrm>
        </p:spPr>
        <p:txBody>
          <a:bodyPr>
            <a:normAutofit fontScale="92500"/>
          </a:bodyPr>
          <a:lstStyle/>
          <a:p>
            <a:r>
              <a:rPr lang="pl-PL" sz="2400" dirty="0"/>
              <a:t>W przeciwieństwie do obrazu, dźwięk bardzo trudno jest rejestrować w sposób wybiórczy, kierunkowy (a obiektyw kamery to idealny kierunkowy sensor!)</a:t>
            </a:r>
          </a:p>
          <a:p>
            <a:r>
              <a:rPr lang="pl-PL" sz="2400" dirty="0"/>
              <a:t>Jednocześnie rejestrowane są:</a:t>
            </a:r>
          </a:p>
          <a:p>
            <a:pPr lvl="1"/>
            <a:r>
              <a:rPr lang="pl-PL" sz="2000" dirty="0"/>
              <a:t>Mowa – sygnał użyteczny</a:t>
            </a:r>
          </a:p>
          <a:p>
            <a:pPr lvl="1"/>
            <a:r>
              <a:rPr lang="pl-PL" sz="2000" dirty="0"/>
              <a:t>Zakłócenia, inne dźwięki, inni mówcy</a:t>
            </a:r>
          </a:p>
          <a:p>
            <a:pPr lvl="1"/>
            <a:r>
              <a:rPr lang="pl-PL" sz="2000" dirty="0"/>
              <a:t>Pogłos, akustyka pomieszczenia</a:t>
            </a:r>
          </a:p>
          <a:p>
            <a:r>
              <a:rPr lang="pl-PL" sz="2400" dirty="0"/>
              <a:t>Problem przeciekania danych (ang. </a:t>
            </a:r>
            <a:r>
              <a:rPr lang="pl-PL" sz="2400" i="1" dirty="0"/>
              <a:t>data </a:t>
            </a:r>
            <a:r>
              <a:rPr lang="pl-PL" sz="2400" i="1" dirty="0" err="1"/>
              <a:t>leakage</a:t>
            </a:r>
            <a:r>
              <a:rPr lang="pl-PL" sz="2400" dirty="0"/>
              <a:t>): </a:t>
            </a:r>
          </a:p>
          <a:p>
            <a:pPr lvl="1"/>
            <a:r>
              <a:rPr lang="pl-PL" sz="2000" dirty="0"/>
              <a:t>Zakłócenia i szumy dla odmiennych mówców mogą być różne – </a:t>
            </a:r>
            <a:r>
              <a:rPr lang="pl-PL" sz="2000" b="1" dirty="0"/>
              <a:t>rozważyć: </a:t>
            </a:r>
            <a:r>
              <a:rPr lang="pl-PL" sz="2000" dirty="0"/>
              <a:t>czy algorytm nie rozróżnia mówców tylko warunki nagrania?</a:t>
            </a:r>
          </a:p>
          <a:p>
            <a:pPr lvl="1"/>
            <a:r>
              <a:rPr lang="pl-PL" sz="2000" dirty="0"/>
              <a:t>Parametry nagrań: częstotliwość próbkowania determinuje widmo sygnału, kodeki i kompresja determinują obecność artefaktów – </a:t>
            </a:r>
            <a:r>
              <a:rPr lang="pl-PL" sz="2000" b="1" dirty="0"/>
              <a:t>rozważyć: </a:t>
            </a:r>
            <a:r>
              <a:rPr lang="pl-PL" sz="2000" dirty="0"/>
              <a:t>czy algorytm nie rozróżnia mówców tylko jakość?</a:t>
            </a:r>
          </a:p>
          <a:p>
            <a:r>
              <a:rPr lang="pl-PL" sz="2400" dirty="0"/>
              <a:t>Powtarzana wypowiedź – odmienna reprezentacja sygnału cyfrowego za każdym razem</a:t>
            </a:r>
          </a:p>
          <a:p>
            <a:r>
              <a:rPr lang="pl-PL" sz="2400" b="1" dirty="0"/>
              <a:t>Uczenie maszynowe </a:t>
            </a:r>
            <a:r>
              <a:rPr lang="pl-PL" sz="2400" dirty="0"/>
              <a:t>– wymagany obszerny korpus (</a:t>
            </a:r>
            <a:r>
              <a:rPr lang="pl-PL" sz="2400" dirty="0" err="1"/>
              <a:t>dataset</a:t>
            </a:r>
            <a:r>
              <a:rPr lang="pl-PL" sz="2400" dirty="0"/>
              <a:t>), obowiązkowo stosowane wzbogacanie, np. szum i przesunięcia w czasie, dedykowane transformaty i filtry, które redukują wpływy zakłóceń i różnice między nagraniami (np. MFCC)</a:t>
            </a:r>
          </a:p>
        </p:txBody>
      </p:sp>
    </p:spTree>
    <p:extLst>
      <p:ext uri="{BB962C8B-B14F-4D97-AF65-F5344CB8AC3E}">
        <p14:creationId xmlns:p14="http://schemas.microsoft.com/office/powerpoint/2010/main" val="170854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mowy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506291"/>
          </a:xfrm>
        </p:spPr>
        <p:txBody>
          <a:bodyPr>
            <a:normAutofit/>
          </a:bodyPr>
          <a:lstStyle/>
          <a:p>
            <a:r>
              <a:rPr lang="pl-PL" dirty="0"/>
              <a:t>Mowę można analizować na kilku poziomach:</a:t>
            </a:r>
          </a:p>
          <a:p>
            <a:pPr lvl="1"/>
            <a:r>
              <a:rPr lang="pl-PL" dirty="0"/>
              <a:t>Werbalny - semantyczny – treść mowy</a:t>
            </a:r>
          </a:p>
          <a:p>
            <a:pPr lvl="1"/>
            <a:r>
              <a:rPr lang="pl-PL" dirty="0"/>
              <a:t>Niewerbalny - prozodyczny – związany z akcentem, intonacją itp.</a:t>
            </a:r>
          </a:p>
          <a:p>
            <a:pPr lvl="1"/>
            <a:r>
              <a:rPr lang="pl-PL" dirty="0"/>
              <a:t>Niewerbalny - osobniczy – cechy pozwalające zidentyfikować mówcę</a:t>
            </a:r>
          </a:p>
          <a:p>
            <a:pPr lvl="1"/>
            <a:r>
              <a:rPr lang="pl-PL" dirty="0"/>
              <a:t>Niewerbalny - emocjonalny – poznanie stanu emocjonalnego, stanu zdrowia itp.</a:t>
            </a:r>
          </a:p>
          <a:p>
            <a:pPr lvl="1"/>
            <a:endParaRPr lang="pl-PL" dirty="0"/>
          </a:p>
          <a:p>
            <a:r>
              <a:rPr lang="pl-PL" b="1" dirty="0"/>
              <a:t>Dyskusja:</a:t>
            </a:r>
            <a:r>
              <a:rPr lang="pl-PL" dirty="0"/>
              <a:t> jakie są zastosowania i aplikacje w każdym z powyższych podejść?</a:t>
            </a:r>
          </a:p>
        </p:txBody>
      </p:sp>
    </p:spTree>
    <p:extLst>
      <p:ext uri="{BB962C8B-B14F-4D97-AF65-F5344CB8AC3E}">
        <p14:creationId xmlns:p14="http://schemas.microsoft.com/office/powerpoint/2010/main" val="148528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49971E-127B-4F7B-886E-A3C38C15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Rozpoznawanie mowy – rys historyczny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956157-6878-474C-9D3A-44E50933A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7" y="1520040"/>
            <a:ext cx="8496571" cy="465692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1960 początek dziedziny ASR – Automatic Speech </a:t>
            </a:r>
            <a:r>
              <a:rPr lang="pl-PL" dirty="0" err="1"/>
              <a:t>Recognition</a:t>
            </a:r>
            <a:r>
              <a:rPr lang="pl-PL" dirty="0"/>
              <a:t> – zamiana sygnału mowy na tekst/informację:</a:t>
            </a:r>
          </a:p>
          <a:p>
            <a:pPr lvl="1"/>
            <a:r>
              <a:rPr lang="pl-PL" dirty="0"/>
              <a:t>Bell </a:t>
            </a:r>
            <a:r>
              <a:rPr lang="pl-PL" dirty="0" err="1"/>
              <a:t>Labs</a:t>
            </a:r>
            <a:r>
              <a:rPr lang="pl-PL" dirty="0"/>
              <a:t>. </a:t>
            </a:r>
            <a:r>
              <a:rPr lang="pl-PL" dirty="0" err="1"/>
              <a:t>Shoebox</a:t>
            </a:r>
            <a:r>
              <a:rPr lang="pl-PL" dirty="0"/>
              <a:t>, kalkulator sterowany głosem (cyfry i operacje matematyczne)</a:t>
            </a:r>
          </a:p>
          <a:p>
            <a:r>
              <a:rPr lang="pl-PL" dirty="0"/>
              <a:t>Warianty:</a:t>
            </a:r>
          </a:p>
          <a:p>
            <a:pPr lvl="1"/>
            <a:r>
              <a:rPr lang="pl-PL" dirty="0"/>
              <a:t>Speaker </a:t>
            </a:r>
            <a:r>
              <a:rPr lang="pl-PL" dirty="0" err="1"/>
              <a:t>Recognition</a:t>
            </a:r>
            <a:r>
              <a:rPr lang="pl-PL" dirty="0"/>
              <a:t> – rozpoznawanie mówcy (zależnie lub niezależne od treści – hasła głosowego)</a:t>
            </a:r>
          </a:p>
          <a:p>
            <a:pPr lvl="1"/>
            <a:r>
              <a:rPr lang="pl-PL" dirty="0"/>
              <a:t>Voice </a:t>
            </a:r>
            <a:r>
              <a:rPr lang="pl-PL" dirty="0" err="1"/>
              <a:t>Recognition</a:t>
            </a:r>
            <a:r>
              <a:rPr lang="pl-PL" dirty="0"/>
              <a:t> – rozpoznawanie komend</a:t>
            </a:r>
          </a:p>
          <a:p>
            <a:pPr lvl="1"/>
            <a:r>
              <a:rPr lang="pl-PL" dirty="0"/>
              <a:t>Speech </a:t>
            </a:r>
            <a:r>
              <a:rPr lang="pl-PL" dirty="0" err="1"/>
              <a:t>Recognition</a:t>
            </a:r>
            <a:r>
              <a:rPr lang="pl-PL" dirty="0"/>
              <a:t> – rozpoznawanie treści wypowiedzi niezależnie od mówcy, Speech-To-</a:t>
            </a:r>
            <a:r>
              <a:rPr lang="pl-PL" dirty="0" err="1"/>
              <a:t>Text</a:t>
            </a:r>
            <a:endParaRPr lang="pl-PL" dirty="0"/>
          </a:p>
          <a:p>
            <a:pPr lvl="1"/>
            <a:r>
              <a:rPr lang="pl-PL" dirty="0"/>
              <a:t>LVCSR – </a:t>
            </a:r>
            <a:r>
              <a:rPr lang="pl-PL" dirty="0" err="1"/>
              <a:t>Large</a:t>
            </a:r>
            <a:r>
              <a:rPr lang="pl-PL" dirty="0"/>
              <a:t> </a:t>
            </a:r>
            <a:r>
              <a:rPr lang="pl-PL" dirty="0" err="1"/>
              <a:t>Vocabulary</a:t>
            </a:r>
            <a:r>
              <a:rPr lang="pl-PL" dirty="0"/>
              <a:t> </a:t>
            </a:r>
            <a:r>
              <a:rPr lang="pl-PL" dirty="0" err="1"/>
              <a:t>Continuous</a:t>
            </a:r>
            <a:r>
              <a:rPr lang="pl-PL" dirty="0"/>
              <a:t> Speech </a:t>
            </a:r>
            <a:r>
              <a:rPr lang="pl-PL" dirty="0" err="1"/>
              <a:t>Recognition</a:t>
            </a:r>
            <a:r>
              <a:rPr lang="pl-PL" dirty="0"/>
              <a:t> – rozpoznawanie mowy ciągłej (np. dyktowanie tekstu)</a:t>
            </a:r>
          </a:p>
        </p:txBody>
      </p:sp>
      <p:pic>
        <p:nvPicPr>
          <p:cNvPr id="1026" name="Picture 2" descr="IBM Shoebox, a forerunner of today's voice recognition systems">
            <a:extLst>
              <a:ext uri="{FF2B5EF4-FFF2-40B4-BE49-F238E27FC236}">
                <a16:creationId xmlns:a16="http://schemas.microsoft.com/office/drawing/2014/main" id="{27A95C29-1BC4-4965-8BA7-CB690EBE6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75" y="1253288"/>
            <a:ext cx="3945425" cy="319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2E6B9C6-57AF-4C4C-8154-FE08B1CC6FDC}"/>
              </a:ext>
            </a:extLst>
          </p:cNvPr>
          <p:cNvSpPr txBox="1"/>
          <p:nvPr/>
        </p:nvSpPr>
        <p:spPr>
          <a:xfrm>
            <a:off x="8382000" y="4429397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>
                <a:hlinkClick r:id="rId3"/>
              </a:rPr>
              <a:t>IBM </a:t>
            </a:r>
            <a:r>
              <a:rPr lang="pl-PL" sz="1600" dirty="0" err="1">
                <a:hlinkClick r:id="rId3"/>
              </a:rPr>
              <a:t>Archives</a:t>
            </a:r>
            <a:r>
              <a:rPr lang="pl-PL" sz="1600" dirty="0">
                <a:hlinkClick r:id="rId3"/>
              </a:rPr>
              <a:t>: IBM </a:t>
            </a:r>
            <a:r>
              <a:rPr lang="pl-PL" sz="1600" dirty="0" err="1">
                <a:hlinkClick r:id="rId3"/>
              </a:rPr>
              <a:t>Shoebox</a:t>
            </a:r>
            <a:r>
              <a:rPr lang="pl-PL" sz="1600" dirty="0"/>
              <a:t>, </a:t>
            </a:r>
            <a:r>
              <a:rPr lang="pl-PL" sz="1600" dirty="0">
                <a:hlinkClick r:id="rId3"/>
              </a:rPr>
              <a:t>https://www.ibm.com/ibm/history/exhibits/specialprod1/specialprod1_7.html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78075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526D9C-0A0B-46B0-B85B-8F4C4F08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Rozpoznawanie mowy – rys historyczny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76CB56-A40E-4161-A523-42DDE95EB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5142017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1960-1980 – parametryzacja i rozpoznawanie wzorca (ang. </a:t>
            </a:r>
            <a:r>
              <a:rPr lang="pl-PL" i="1" dirty="0" err="1"/>
              <a:t>pattern</a:t>
            </a:r>
            <a:r>
              <a:rPr lang="pl-PL" i="1" dirty="0"/>
              <a:t> </a:t>
            </a:r>
            <a:r>
              <a:rPr lang="pl-PL" i="1" dirty="0" err="1"/>
              <a:t>recognition</a:t>
            </a:r>
            <a:r>
              <a:rPr lang="pl-PL" dirty="0"/>
              <a:t>); </a:t>
            </a:r>
          </a:p>
          <a:p>
            <a:pPr lvl="1"/>
            <a:r>
              <a:rPr lang="pl-PL" dirty="0"/>
              <a:t>parametry kodowania predykcyjnego (LPC)</a:t>
            </a:r>
          </a:p>
          <a:p>
            <a:pPr lvl="1"/>
            <a:r>
              <a:rPr lang="pl-PL" dirty="0"/>
              <a:t>sekwencje izolowanych lub połączonych słów</a:t>
            </a:r>
          </a:p>
          <a:p>
            <a:pPr lvl="1"/>
            <a:r>
              <a:rPr lang="pl-PL" dirty="0"/>
              <a:t>małe i średnie słowniki (kilkaset słów)</a:t>
            </a:r>
          </a:p>
          <a:p>
            <a:r>
              <a:rPr lang="pl-PL" dirty="0"/>
              <a:t>1980-2000 – wprowadzono statystyczne modelowanie zależności dynamicznych i statycznych w mowie ciągłej, analizę kontekstu</a:t>
            </a:r>
          </a:p>
          <a:p>
            <a:pPr lvl="1"/>
            <a:r>
              <a:rPr lang="pl-PL" dirty="0"/>
              <a:t>zastosowanie ukrytych modeli Markowa (ang. </a:t>
            </a:r>
            <a:r>
              <a:rPr lang="pl-PL" i="1" dirty="0" err="1"/>
              <a:t>Hidden</a:t>
            </a:r>
            <a:r>
              <a:rPr lang="pl-PL" i="1" dirty="0"/>
              <a:t> </a:t>
            </a:r>
            <a:r>
              <a:rPr lang="pl-PL" i="1" dirty="0" err="1"/>
              <a:t>Markov</a:t>
            </a:r>
            <a:r>
              <a:rPr lang="pl-PL" i="1" dirty="0"/>
              <a:t> </a:t>
            </a:r>
            <a:r>
              <a:rPr lang="pl-PL" i="1" dirty="0" err="1"/>
              <a:t>Models</a:t>
            </a:r>
            <a:r>
              <a:rPr lang="pl-PL" i="1" dirty="0"/>
              <a:t> </a:t>
            </a:r>
            <a:r>
              <a:rPr lang="pl-PL" dirty="0"/>
              <a:t>- HMM)</a:t>
            </a:r>
          </a:p>
          <a:p>
            <a:r>
              <a:rPr lang="pl-PL" dirty="0"/>
              <a:t>2000-… – wcześniejsze modele oraz wiedza ekspercka do wydobywania cech (ang. </a:t>
            </a:r>
            <a:r>
              <a:rPr lang="pl-PL" dirty="0" err="1"/>
              <a:t>feature</a:t>
            </a:r>
            <a:r>
              <a:rPr lang="pl-PL" dirty="0"/>
              <a:t> engineering) a następnie zastosowanie modelowania głębokiego:</a:t>
            </a:r>
          </a:p>
          <a:p>
            <a:pPr lvl="1"/>
            <a:r>
              <a:rPr lang="pl-PL" dirty="0" err="1"/>
              <a:t>autoenkodery</a:t>
            </a:r>
            <a:r>
              <a:rPr lang="pl-PL" dirty="0"/>
              <a:t>,</a:t>
            </a:r>
          </a:p>
          <a:p>
            <a:pPr lvl="1"/>
            <a:r>
              <a:rPr lang="pl-PL" dirty="0"/>
              <a:t>uczenie głębokie,</a:t>
            </a:r>
          </a:p>
          <a:p>
            <a:pPr lvl="1"/>
            <a:r>
              <a:rPr lang="pl-PL" dirty="0"/>
              <a:t>aplikacje rozproszone (chmurowe),</a:t>
            </a:r>
          </a:p>
          <a:p>
            <a:pPr lvl="1"/>
            <a:r>
              <a:rPr lang="pl-PL" dirty="0"/>
              <a:t>odporność na szum otoczenia,</a:t>
            </a:r>
          </a:p>
          <a:p>
            <a:pPr lvl="1"/>
            <a:r>
              <a:rPr lang="pl-PL" dirty="0"/>
              <a:t>rejestracja matrycą mikrofonów,</a:t>
            </a:r>
          </a:p>
          <a:p>
            <a:pPr lvl="1"/>
            <a:r>
              <a:rPr lang="pl-PL" dirty="0"/>
              <a:t>rozpoznawanie wielomodalne (audio, wideo, głębia).</a:t>
            </a:r>
          </a:p>
        </p:txBody>
      </p:sp>
    </p:spTree>
    <p:extLst>
      <p:ext uri="{BB962C8B-B14F-4D97-AF65-F5344CB8AC3E}">
        <p14:creationId xmlns:p14="http://schemas.microsoft.com/office/powerpoint/2010/main" val="64060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9AC0EB9-FA2E-4152-B001-DBA014A4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2074985"/>
            <a:ext cx="10515600" cy="4101978"/>
          </a:xfrm>
        </p:spPr>
        <p:txBody>
          <a:bodyPr>
            <a:normAutofit/>
          </a:bodyPr>
          <a:lstStyle/>
          <a:p>
            <a:pPr algn="ctr"/>
            <a:r>
              <a:rPr lang="pl-PL" sz="4000" dirty="0"/>
              <a:t>Dane a informacja</a:t>
            </a:r>
          </a:p>
          <a:p>
            <a:pPr algn="ctr"/>
            <a:endParaRPr lang="pl-PL" sz="4000" dirty="0"/>
          </a:p>
          <a:p>
            <a:pPr algn="ctr"/>
            <a:r>
              <a:rPr lang="pl-PL" sz="4000" dirty="0"/>
              <a:t>Transformacje i parametryzacja sygnału mowy</a:t>
            </a:r>
          </a:p>
        </p:txBody>
      </p:sp>
    </p:spTree>
    <p:extLst>
      <p:ext uri="{BB962C8B-B14F-4D97-AF65-F5344CB8AC3E}">
        <p14:creationId xmlns:p14="http://schemas.microsoft.com/office/powerpoint/2010/main" val="309187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A5C98-F2F5-4D97-A93F-20D57784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a informacja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59D11C-7B77-4F0C-A87C-9B0C434D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0040"/>
            <a:ext cx="11011293" cy="4871968"/>
          </a:xfrm>
        </p:spPr>
        <p:txBody>
          <a:bodyPr>
            <a:normAutofit/>
          </a:bodyPr>
          <a:lstStyle/>
          <a:p>
            <a:r>
              <a:rPr lang="pl-PL" dirty="0"/>
              <a:t>Dane („surowe dane”) to rejestrowane wprost wartości, np. piksele obrazu, wartości próbek sygnału</a:t>
            </a:r>
          </a:p>
          <a:p>
            <a:r>
              <a:rPr lang="pl-PL" dirty="0"/>
              <a:t>Informacja to specyficzna treść zawarta w sygnale, użyteczna dla człowieka i dla systemów decyzyjnych:</a:t>
            </a:r>
          </a:p>
          <a:p>
            <a:pPr lvl="1"/>
            <a:r>
              <a:rPr lang="pl-PL" dirty="0"/>
              <a:t>Posiada kontekst</a:t>
            </a:r>
          </a:p>
          <a:p>
            <a:pPr lvl="1"/>
            <a:r>
              <a:rPr lang="pl-PL" dirty="0"/>
              <a:t>Jest ustrukturyzowana, została przetworzona, zaprezentowana w czytelny sposób</a:t>
            </a:r>
          </a:p>
          <a:p>
            <a:pPr lvl="1"/>
            <a:r>
              <a:rPr lang="pl-PL" dirty="0"/>
              <a:t>Zwykle – powinna być jednoznaczna</a:t>
            </a:r>
          </a:p>
          <a:p>
            <a:r>
              <a:rPr lang="pl-PL" dirty="0"/>
              <a:t>Dane mogą, ale nie muszą, być wprost powiązane z użyteczną informacją (zachodzić może dla zagadnień jednowymiarowych).</a:t>
            </a:r>
          </a:p>
          <a:p>
            <a:r>
              <a:rPr lang="pl-PL" dirty="0"/>
              <a:t>Informacja jest możliwa do wydobycia z danych przez różnorodne ich transformacje.</a:t>
            </a:r>
          </a:p>
        </p:txBody>
      </p:sp>
    </p:spTree>
    <p:extLst>
      <p:ext uri="{BB962C8B-B14F-4D97-AF65-F5344CB8AC3E}">
        <p14:creationId xmlns:p14="http://schemas.microsoft.com/office/powerpoint/2010/main" val="297904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35D27E-34AD-4BBC-AC49-8812891D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05"/>
            <a:ext cx="10515600" cy="888160"/>
          </a:xfrm>
        </p:spPr>
        <p:txBody>
          <a:bodyPr/>
          <a:lstStyle/>
          <a:p>
            <a:r>
              <a:rPr lang="pl-PL" dirty="0"/>
              <a:t>Transformacje sygnału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81AE10-787F-4A08-A2C8-AB541BE2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06" y="915009"/>
            <a:ext cx="11363987" cy="5459414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Informacja może wynikać z sygnału w postaci surowej</a:t>
            </a:r>
          </a:p>
          <a:p>
            <a:pPr lvl="1"/>
            <a:r>
              <a:rPr lang="pl-PL" dirty="0"/>
              <a:t>użyteczne i zrozumiałe wartości sygnału – sensor światła: dzień/noc</a:t>
            </a:r>
          </a:p>
          <a:p>
            <a:pPr lvl="1"/>
            <a:r>
              <a:rPr lang="pl-PL" dirty="0"/>
              <a:t>zmienność czasowa danych – duża amplituda sygnału akustycznego: głośno/cicho (</a:t>
            </a:r>
            <a:r>
              <a:rPr lang="pl-PL" b="1" dirty="0"/>
              <a:t>dyskusja: </a:t>
            </a:r>
            <a:r>
              <a:rPr lang="pl-PL" dirty="0"/>
              <a:t>dlaczego nie wartość pojedynczej próbki?)</a:t>
            </a:r>
          </a:p>
          <a:p>
            <a:pPr lvl="1"/>
            <a:r>
              <a:rPr lang="pl-PL" dirty="0"/>
              <a:t>zmienność przestrzenna danych – analiza obrazu statycznego (wiele znanych zagadnień). Uwaga: macierz pikseli to wciąż dane surowe</a:t>
            </a:r>
          </a:p>
          <a:p>
            <a:r>
              <a:rPr lang="pl-PL" b="1" dirty="0"/>
              <a:t>Uczenie maszynowe:</a:t>
            </a:r>
          </a:p>
          <a:p>
            <a:pPr lvl="1"/>
            <a:r>
              <a:rPr lang="pl-PL" dirty="0"/>
              <a:t>w sztucznych neuronach: sumowanie, progowanie, co stanowi prosty sposób parametryzacji sygnału (w surowej postaci)</a:t>
            </a:r>
          </a:p>
          <a:p>
            <a:pPr lvl="1"/>
            <a:r>
              <a:rPr lang="pl-PL" dirty="0"/>
              <a:t>sieci splotowe realizują sploty, a splot w dziedzinie czasu jest tożsamy z filtracją w dziedzinie częstotliwości – działanie jednowymiarowe 1D</a:t>
            </a:r>
          </a:p>
          <a:p>
            <a:pPr lvl="1"/>
            <a:r>
              <a:rPr lang="pl-PL" dirty="0"/>
              <a:t>rezultatem warstwy splotowej jest filtracja, np. pasmowo-przepustowa (dla obrazu i dźwięku w podobny sposób), czyli wydobycie cechy</a:t>
            </a:r>
          </a:p>
          <a:p>
            <a:pPr lvl="1"/>
            <a:r>
              <a:rPr lang="pl-PL" dirty="0"/>
              <a:t>cechy dla mowy: jeśli w sygnale był obecny zadany formant, to na wyjściu obserwuje się dużą wartość odpowiedzi związanej z tym formantem</a:t>
            </a:r>
          </a:p>
          <a:p>
            <a:pPr lvl="1"/>
            <a:r>
              <a:rPr lang="pl-PL" dirty="0"/>
              <a:t>uczenie wag sieci tworzy odpowiednie współczynniki splotu, dedykowane ekstrakcji przydatnych cech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64DA94-0C81-4BBE-BF85-DFB0313BD1EA}"/>
              </a:ext>
            </a:extLst>
          </p:cNvPr>
          <p:cNvSpPr txBox="1"/>
          <p:nvPr/>
        </p:nvSpPr>
        <p:spPr>
          <a:xfrm>
            <a:off x="1465663" y="6239925"/>
            <a:ext cx="927588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900" dirty="0"/>
              <a:t>S </a:t>
            </a:r>
            <a:r>
              <a:rPr lang="pl-PL" sz="1900" dirty="0" err="1"/>
              <a:t>Abdoli</a:t>
            </a:r>
            <a:r>
              <a:rPr lang="pl-PL" sz="1900" dirty="0"/>
              <a:t>, P Cardinal, A L </a:t>
            </a:r>
            <a:r>
              <a:rPr lang="pl-PL" sz="1900" dirty="0" err="1"/>
              <a:t>Koerich</a:t>
            </a:r>
            <a:r>
              <a:rPr lang="pl-PL" sz="1900" dirty="0"/>
              <a:t>, </a:t>
            </a:r>
            <a:r>
              <a:rPr lang="pl-PL" sz="1900" i="1" dirty="0"/>
              <a:t>End-to-End </a:t>
            </a:r>
            <a:r>
              <a:rPr lang="pl-PL" sz="1900" i="1" dirty="0" err="1"/>
              <a:t>Environmental</a:t>
            </a:r>
            <a:r>
              <a:rPr lang="pl-PL" sz="1900" i="1" dirty="0"/>
              <a:t> Sound </a:t>
            </a:r>
            <a:r>
              <a:rPr lang="pl-PL" sz="1900" i="1" dirty="0" err="1"/>
              <a:t>Classification</a:t>
            </a:r>
            <a:r>
              <a:rPr lang="pl-PL" sz="1900" i="1" dirty="0"/>
              <a:t> </a:t>
            </a:r>
            <a:r>
              <a:rPr lang="pl-PL" sz="1900" i="1" dirty="0" err="1"/>
              <a:t>using</a:t>
            </a:r>
            <a:r>
              <a:rPr lang="pl-PL" sz="1900" i="1" dirty="0"/>
              <a:t> a 1D </a:t>
            </a:r>
            <a:r>
              <a:rPr lang="pl-PL" sz="1900" i="1" dirty="0" err="1"/>
              <a:t>Convolutional</a:t>
            </a:r>
            <a:r>
              <a:rPr lang="pl-PL" sz="1900" i="1" dirty="0"/>
              <a:t> </a:t>
            </a:r>
            <a:r>
              <a:rPr lang="pl-PL" sz="1900" i="1" dirty="0" err="1"/>
              <a:t>Neural</a:t>
            </a:r>
            <a:r>
              <a:rPr lang="pl-PL" sz="1900" i="1" dirty="0"/>
              <a:t> Network</a:t>
            </a:r>
            <a:r>
              <a:rPr lang="pl-PL" sz="1900" dirty="0"/>
              <a:t>, </a:t>
            </a:r>
            <a:r>
              <a:rPr lang="pl-PL" sz="1900" dirty="0">
                <a:hlinkClick r:id="rId2"/>
              </a:rPr>
              <a:t>https://arxiv.org/abs/1904.08990</a:t>
            </a:r>
            <a:endParaRPr lang="pl-PL" sz="1900" dirty="0"/>
          </a:p>
        </p:txBody>
      </p:sp>
    </p:spTree>
    <p:extLst>
      <p:ext uri="{BB962C8B-B14F-4D97-AF65-F5344CB8AC3E}">
        <p14:creationId xmlns:p14="http://schemas.microsoft.com/office/powerpoint/2010/main" val="374253437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 cmpd="sng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 cmpd="sng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</TotalTime>
  <Words>1625</Words>
  <Application>Microsoft Office PowerPoint</Application>
  <PresentationFormat>Panoramiczny</PresentationFormat>
  <Paragraphs>156</Paragraphs>
  <Slides>19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Motyw pakietu Office</vt:lpstr>
      <vt:lpstr>Obraz - mapa bitowa</vt:lpstr>
      <vt:lpstr>Prezentacja programu PowerPoint</vt:lpstr>
      <vt:lpstr>Plan wykładu</vt:lpstr>
      <vt:lpstr>Rejestracja mowy</vt:lpstr>
      <vt:lpstr>Analiza mowy</vt:lpstr>
      <vt:lpstr>Rozpoznawanie mowy – rys historyczny</vt:lpstr>
      <vt:lpstr>Rozpoznawanie mowy – rys historyczny</vt:lpstr>
      <vt:lpstr>Prezentacja programu PowerPoint</vt:lpstr>
      <vt:lpstr>Dane a informacja</vt:lpstr>
      <vt:lpstr>Transformacje sygnału</vt:lpstr>
      <vt:lpstr>Parametryzacja przebiegu czasowego</vt:lpstr>
      <vt:lpstr>Transformacje sygnału</vt:lpstr>
      <vt:lpstr>Skale częstotliwości</vt:lpstr>
      <vt:lpstr>Transformacje sygnału</vt:lpstr>
      <vt:lpstr>Parametryzacja widma</vt:lpstr>
      <vt:lpstr>Parametry mel-cepstralne</vt:lpstr>
      <vt:lpstr>Typowy proces rozpoznawania</vt:lpstr>
      <vt:lpstr>Miary dokładności rozpoznawania</vt:lpstr>
      <vt:lpstr>Materiały dodatkowe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komp</dc:creator>
  <cp:lastModifiedBy>Piotr Szczuko</cp:lastModifiedBy>
  <cp:revision>89</cp:revision>
  <dcterms:created xsi:type="dcterms:W3CDTF">2021-02-08T17:10:06Z</dcterms:created>
  <dcterms:modified xsi:type="dcterms:W3CDTF">2021-10-19T20:56:03Z</dcterms:modified>
</cp:coreProperties>
</file>