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0" r:id="rId4"/>
    <p:sldId id="300" r:id="rId5"/>
    <p:sldId id="291" r:id="rId6"/>
    <p:sldId id="306" r:id="rId7"/>
    <p:sldId id="292" r:id="rId8"/>
    <p:sldId id="305" r:id="rId9"/>
    <p:sldId id="293" r:id="rId10"/>
    <p:sldId id="301" r:id="rId11"/>
    <p:sldId id="302" r:id="rId12"/>
    <p:sldId id="294" r:id="rId13"/>
    <p:sldId id="308" r:id="rId14"/>
    <p:sldId id="307" r:id="rId15"/>
    <p:sldId id="303" r:id="rId16"/>
    <p:sldId id="295" r:id="rId17"/>
    <p:sldId id="296" r:id="rId18"/>
    <p:sldId id="310" r:id="rId19"/>
    <p:sldId id="297" r:id="rId20"/>
    <p:sldId id="298" r:id="rId21"/>
    <p:sldId id="299" r:id="rId22"/>
    <p:sldId id="304" r:id="rId23"/>
    <p:sldId id="309" r:id="rId24"/>
    <p:sldId id="311" r:id="rId25"/>
    <p:sldId id="260" r:id="rId2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D1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01" autoAdjust="0"/>
    <p:restoredTop sz="96619" autoAdjust="0"/>
  </p:normalViewPr>
  <p:slideViewPr>
    <p:cSldViewPr snapToGrid="0" showGuides="1">
      <p:cViewPr>
        <p:scale>
          <a:sx n="75" d="100"/>
          <a:sy n="75" d="100"/>
        </p:scale>
        <p:origin x="1008" y="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58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 descr="Logotyp stopka AI TECH">
            <a:extLst>
              <a:ext uri="{FF2B5EF4-FFF2-40B4-BE49-F238E27FC236}">
                <a16:creationId xmlns:a16="http://schemas.microsoft.com/office/drawing/2014/main" id="{1B4C97EB-520B-4618-B33A-03EE6B2C1B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518024"/>
            <a:ext cx="10058400" cy="2043112"/>
          </a:xfrm>
          <a:prstGeom prst="rect">
            <a:avLst/>
          </a:prstGeom>
        </p:spPr>
      </p:pic>
      <p:sp>
        <p:nvSpPr>
          <p:cNvPr id="12" name="Prostokąt 11">
            <a:extLst>
              <a:ext uri="{FF2B5EF4-FFF2-40B4-BE49-F238E27FC236}">
                <a16:creationId xmlns:a16="http://schemas.microsoft.com/office/drawing/2014/main" id="{18B0CD71-04EC-47E2-8DAD-23E92AD8D7BA}"/>
              </a:ext>
            </a:extLst>
          </p:cNvPr>
          <p:cNvSpPr/>
          <p:nvPr userDrawn="1"/>
        </p:nvSpPr>
        <p:spPr>
          <a:xfrm>
            <a:off x="0" y="0"/>
            <a:ext cx="12192000" cy="5100199"/>
          </a:xfrm>
          <a:prstGeom prst="rect">
            <a:avLst/>
          </a:prstGeom>
          <a:solidFill>
            <a:srgbClr val="0D1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BAA21F8E-3915-45A4-ABCE-6018D656FA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32243" r="5594" b="41132"/>
          <a:stretch>
            <a:fillRect/>
          </a:stretch>
        </p:blipFill>
        <p:spPr bwMode="auto">
          <a:xfrm>
            <a:off x="328107" y="291988"/>
            <a:ext cx="2376488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5148" t="32243" r="5594" b="4113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Obraz 13" descr="Obraz zawierający tekst&#10;&#10;Opis wygenerowany automatycznie">
            <a:extLst>
              <a:ext uri="{FF2B5EF4-FFF2-40B4-BE49-F238E27FC236}">
                <a16:creationId xmlns:a16="http://schemas.microsoft.com/office/drawing/2014/main" id="{A5A6E064-B6D2-455C-801E-25ED64D7767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89" y="174550"/>
            <a:ext cx="1368358" cy="766688"/>
          </a:xfrm>
          <a:prstGeom prst="rect">
            <a:avLst/>
          </a:prstGeom>
        </p:spPr>
      </p:pic>
      <p:pic>
        <p:nvPicPr>
          <p:cNvPr id="18" name="Obraz 17" descr="Obraz zawierający tekst&#10;&#10;Opis wygenerowany automatycznie">
            <a:extLst>
              <a:ext uri="{FF2B5EF4-FFF2-40B4-BE49-F238E27FC236}">
                <a16:creationId xmlns:a16="http://schemas.microsoft.com/office/drawing/2014/main" id="{2E8E6F0A-215C-4D89-AC6E-154F7A3AD3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clrChange>
              <a:clrFrom>
                <a:srgbClr val="013766"/>
              </a:clrFrom>
              <a:clrTo>
                <a:srgbClr val="01376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" t="16698" r="4649" b="12918"/>
          <a:stretch/>
        </p:blipFill>
        <p:spPr>
          <a:xfrm>
            <a:off x="10092530" y="291988"/>
            <a:ext cx="1852614" cy="531811"/>
          </a:xfrm>
          <a:prstGeom prst="rect">
            <a:avLst/>
          </a:prstGeom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10F86325-914A-444D-B7B4-C5A955A6F1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997245"/>
            <a:ext cx="9150351" cy="116898"/>
          </a:xfrm>
          <a:prstGeom prst="rect">
            <a:avLst/>
          </a:prstGeom>
          <a:solidFill>
            <a:srgbClr val="ED23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sz="1800"/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E5F4C564-C393-4F71-8F12-EE313EE48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73162" y="5880859"/>
            <a:ext cx="9845675" cy="98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52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lnSpc>
                <a:spcPct val="115000"/>
              </a:lnSpc>
              <a:buClrTx/>
              <a:buFontTx/>
              <a:buNone/>
            </a:pPr>
            <a:r>
              <a:rPr lang="pl-PL" altLang="pl-PL" sz="1200" dirty="0">
                <a:latin typeface="Calibri" panose="020F0502020204030204" pitchFamily="34" charset="0"/>
              </a:rPr>
              <a:t>Projekt współfinansowany ze środków Unii Europejskiej w ramach Europejskiego Funduszu Rozwoju Regionalnego </a:t>
            </a:r>
            <a:br>
              <a:rPr lang="pl-PL" altLang="pl-PL" sz="1200" dirty="0">
                <a:latin typeface="Calibri" panose="020F0502020204030204" pitchFamily="34" charset="0"/>
              </a:rPr>
            </a:br>
            <a:r>
              <a:rPr lang="pl-PL" altLang="pl-PL" sz="1200" dirty="0">
                <a:latin typeface="Calibri" panose="020F0502020204030204" pitchFamily="34" charset="0"/>
              </a:rPr>
              <a:t>Program Operacyjny Polska Cyfrowa na lata 2014-2020. </a:t>
            </a:r>
          </a:p>
          <a:p>
            <a:pPr algn="ctr">
              <a:lnSpc>
                <a:spcPct val="115000"/>
              </a:lnSpc>
              <a:buClrTx/>
              <a:buFontTx/>
              <a:buNone/>
            </a:pPr>
            <a:r>
              <a:rPr lang="pl-PL" altLang="pl-PL" sz="1200" dirty="0">
                <a:latin typeface="Calibri" panose="020F0502020204030204" pitchFamily="34" charset="0"/>
              </a:rPr>
              <a:t>Oś priorytetowa nr 3 „Cyfrowe kompetencje społeczeństwa”, działanie nr 3.2 „Innowacyjne rozwiązania na rzecz aktywizacji cyfrowej”.</a:t>
            </a:r>
            <a:br>
              <a:rPr lang="pl-PL" altLang="pl-PL" sz="1200" dirty="0">
                <a:latin typeface="Calibri" panose="020F0502020204030204" pitchFamily="34" charset="0"/>
              </a:rPr>
            </a:br>
            <a:r>
              <a:rPr lang="pl-PL" altLang="pl-PL" sz="1200" dirty="0">
                <a:latin typeface="Calibri" panose="020F0502020204030204" pitchFamily="34" charset="0"/>
              </a:rPr>
              <a:t>Tytuł projektu:  „Akademia Innowacyjnych Zastosowań Technologii Cyfrowych (AI Tech)”.</a:t>
            </a:r>
          </a:p>
        </p:txBody>
      </p:sp>
    </p:spTree>
    <p:extLst>
      <p:ext uri="{BB962C8B-B14F-4D97-AF65-F5344CB8AC3E}">
        <p14:creationId xmlns:p14="http://schemas.microsoft.com/office/powerpoint/2010/main" val="130554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awartość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88816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49630" y="1520040"/>
            <a:ext cx="10515600" cy="4656923"/>
          </a:xfrm>
        </p:spPr>
        <p:txBody>
          <a:bodyPr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815" y="6265861"/>
            <a:ext cx="1680369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413" y="6249987"/>
            <a:ext cx="1732781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336" y="6240461"/>
            <a:ext cx="1081599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1328215"/>
            <a:ext cx="9150351" cy="116898"/>
          </a:xfrm>
          <a:prstGeom prst="rect">
            <a:avLst/>
          </a:prstGeom>
          <a:solidFill>
            <a:srgbClr val="ED23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sz="1800"/>
          </a:p>
        </p:txBody>
      </p:sp>
      <p:pic>
        <p:nvPicPr>
          <p:cNvPr id="13" name="Picture 7">
            <a:extLst>
              <a:ext uri="{FF2B5EF4-FFF2-40B4-BE49-F238E27FC236}">
                <a16:creationId xmlns:a16="http://schemas.microsoft.com/office/drawing/2014/main" id="{16F0CA77-A127-4B4D-A26F-E5251C5D5E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34" y="6166848"/>
            <a:ext cx="970421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Obraz 13" descr="Obraz zawierający tekst, znak&#10;&#10;Opis wygenerowany automatycznie">
            <a:extLst>
              <a:ext uri="{FF2B5EF4-FFF2-40B4-BE49-F238E27FC236}">
                <a16:creationId xmlns:a16="http://schemas.microsoft.com/office/drawing/2014/main" id="{012568D9-BB00-4649-9652-B02AC9EABE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238" y="6306290"/>
            <a:ext cx="775444" cy="41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9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awartość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88816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49630" y="1520040"/>
            <a:ext cx="10515600" cy="4656923"/>
          </a:xfrm>
        </p:spPr>
        <p:txBody>
          <a:bodyPr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827C5AD0-CAC2-47DC-B6E5-8935CA7A5D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34" y="6166848"/>
            <a:ext cx="970421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Obraz 8" descr="Obraz zawierający tekst, znak&#10;&#10;Opis wygenerowany automatycznie">
            <a:extLst>
              <a:ext uri="{FF2B5EF4-FFF2-40B4-BE49-F238E27FC236}">
                <a16:creationId xmlns:a16="http://schemas.microsoft.com/office/drawing/2014/main" id="{EDC0C706-BE4D-42A6-B791-B5BB44B369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238" y="6306290"/>
            <a:ext cx="775444" cy="41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4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awartość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51560" y="365128"/>
            <a:ext cx="10241864" cy="88816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49630" y="1520040"/>
            <a:ext cx="10515600" cy="4656923"/>
          </a:xfrm>
        </p:spPr>
        <p:txBody>
          <a:bodyPr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214FDB84-B34B-4D36-8CC9-5B7B6B7C70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34" y="65424"/>
            <a:ext cx="970421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Obraz 8" descr="Obraz zawierający tekst, znak&#10;&#10;Opis wygenerowany automatycznie">
            <a:extLst>
              <a:ext uri="{FF2B5EF4-FFF2-40B4-BE49-F238E27FC236}">
                <a16:creationId xmlns:a16="http://schemas.microsoft.com/office/drawing/2014/main" id="{2E945676-0FDE-4C3E-A510-C800F391C1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238" y="204866"/>
            <a:ext cx="775444" cy="41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1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oni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 descr="Logotyp stopka AI TECH">
            <a:extLst>
              <a:ext uri="{FF2B5EF4-FFF2-40B4-BE49-F238E27FC236}">
                <a16:creationId xmlns:a16="http://schemas.microsoft.com/office/drawing/2014/main" id="{ACA63D86-999C-4C88-89E7-38BEE8A612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518024"/>
            <a:ext cx="10058400" cy="2043112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1" y="731520"/>
            <a:ext cx="10515600" cy="250507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1" y="33321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pic>
        <p:nvPicPr>
          <p:cNvPr id="17" name="Obraz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49" b="40759"/>
          <a:stretch/>
        </p:blipFill>
        <p:spPr>
          <a:xfrm>
            <a:off x="179069" y="221378"/>
            <a:ext cx="2663191" cy="594360"/>
          </a:xfrm>
          <a:prstGeom prst="rect">
            <a:avLst/>
          </a:prstGeom>
        </p:spPr>
      </p:pic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0" y="4997245"/>
            <a:ext cx="9150351" cy="116898"/>
          </a:xfrm>
          <a:prstGeom prst="rect">
            <a:avLst/>
          </a:prstGeom>
          <a:solidFill>
            <a:srgbClr val="ED23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sz="1800"/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auto">
          <a:xfrm>
            <a:off x="1173162" y="5880859"/>
            <a:ext cx="9845675" cy="98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52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lnSpc>
                <a:spcPct val="115000"/>
              </a:lnSpc>
              <a:buClrTx/>
              <a:buFontTx/>
              <a:buNone/>
            </a:pPr>
            <a:r>
              <a:rPr lang="pl-PL" altLang="pl-PL" sz="1200" dirty="0">
                <a:latin typeface="Calibri" panose="020F0502020204030204" pitchFamily="34" charset="0"/>
              </a:rPr>
              <a:t>Projekt współfinansowany ze środków Unii Europejskiej w ramach Europejskiego Funduszu Rozwoju Regionalnego </a:t>
            </a:r>
            <a:br>
              <a:rPr lang="pl-PL" altLang="pl-PL" sz="1200" dirty="0">
                <a:latin typeface="Calibri" panose="020F0502020204030204" pitchFamily="34" charset="0"/>
              </a:rPr>
            </a:br>
            <a:r>
              <a:rPr lang="pl-PL" altLang="pl-PL" sz="1200" dirty="0">
                <a:latin typeface="Calibri" panose="020F0502020204030204" pitchFamily="34" charset="0"/>
              </a:rPr>
              <a:t>Program Operacyjny Polska Cyfrowa na lata 2014-2020. </a:t>
            </a:r>
          </a:p>
          <a:p>
            <a:pPr algn="ctr">
              <a:lnSpc>
                <a:spcPct val="115000"/>
              </a:lnSpc>
              <a:buClrTx/>
              <a:buFontTx/>
              <a:buNone/>
            </a:pPr>
            <a:r>
              <a:rPr lang="pl-PL" altLang="pl-PL" sz="1200" dirty="0">
                <a:latin typeface="Calibri" panose="020F0502020204030204" pitchFamily="34" charset="0"/>
              </a:rPr>
              <a:t>Oś priorytetowa nr 3 „Cyfrowe kompetencje społeczeństwa”, działanie nr 3.2 „Innowacyjne rozwiązania na rzecz aktywizacji cyfrowej”.</a:t>
            </a:r>
            <a:br>
              <a:rPr lang="pl-PL" altLang="pl-PL" sz="1200" dirty="0">
                <a:latin typeface="Calibri" panose="020F0502020204030204" pitchFamily="34" charset="0"/>
              </a:rPr>
            </a:br>
            <a:r>
              <a:rPr lang="pl-PL" altLang="pl-PL" sz="1200" dirty="0">
                <a:latin typeface="Calibri" panose="020F0502020204030204" pitchFamily="34" charset="0"/>
              </a:rPr>
              <a:t>Tytuł projektu:  „Akademia Innowacyjnych Zastosowań Technologii Cyfrowych (AI Tech)”.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9780B5C-30AE-4C7C-A2C4-23F8860F54A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154504"/>
            <a:ext cx="1333502" cy="747158"/>
          </a:xfrm>
          <a:prstGeom prst="rect">
            <a:avLst/>
          </a:prstGeom>
        </p:spPr>
      </p:pic>
      <p:pic>
        <p:nvPicPr>
          <p:cNvPr id="8" name="Obraz 7" descr="Obraz zawierający tekst&#10;&#10;Opis wygenerowany automatycznie">
            <a:extLst>
              <a:ext uri="{FF2B5EF4-FFF2-40B4-BE49-F238E27FC236}">
                <a16:creationId xmlns:a16="http://schemas.microsoft.com/office/drawing/2014/main" id="{98823591-0D12-4C7C-90A6-B646D43786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154504"/>
            <a:ext cx="2142936" cy="78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5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AFD41-0CE4-4599-8A33-07262201F9A9}" type="datetimeFigureOut">
              <a:rPr lang="pl-PL" smtClean="0"/>
              <a:t>11.01.2022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396F4-0E2F-4F17-8A87-2F0D38729B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275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9.02907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>
            <a:extLst>
              <a:ext uri="{FF2B5EF4-FFF2-40B4-BE49-F238E27FC236}">
                <a16:creationId xmlns:a16="http://schemas.microsoft.com/office/drawing/2014/main" id="{70DD5737-19E0-47B8-BC13-B5C2D556EE58}"/>
              </a:ext>
            </a:extLst>
          </p:cNvPr>
          <p:cNvSpPr txBox="1">
            <a:spLocks/>
          </p:cNvSpPr>
          <p:nvPr/>
        </p:nvSpPr>
        <p:spPr>
          <a:xfrm>
            <a:off x="1524000" y="111283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chemeClr val="bg1"/>
                </a:solidFill>
              </a:rPr>
              <a:t>Głębokie przetwarzanie tekstu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>
                <a:solidFill>
                  <a:schemeClr val="bg1"/>
                </a:solidFill>
              </a:rPr>
              <a:t>i sygnału mowy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>
                <a:solidFill>
                  <a:schemeClr val="bg1"/>
                </a:solidFill>
              </a:rPr>
              <a:t>12. Grafowe sieci neuronowe</a:t>
            </a:r>
            <a:endParaRPr lang="pl-PL" sz="3200" dirty="0">
              <a:solidFill>
                <a:schemeClr val="bg1"/>
              </a:solidFill>
            </a:endParaRPr>
          </a:p>
        </p:txBody>
      </p:sp>
      <p:sp>
        <p:nvSpPr>
          <p:cNvPr id="7" name="Podtytuł 2">
            <a:extLst>
              <a:ext uri="{FF2B5EF4-FFF2-40B4-BE49-F238E27FC236}">
                <a16:creationId xmlns:a16="http://schemas.microsoft.com/office/drawing/2014/main" id="{7387A256-BDDC-4BB6-8308-B478812C858D}"/>
              </a:ext>
            </a:extLst>
          </p:cNvPr>
          <p:cNvSpPr txBox="1">
            <a:spLocks/>
          </p:cNvSpPr>
          <p:nvPr/>
        </p:nvSpPr>
        <p:spPr>
          <a:xfrm>
            <a:off x="1524000" y="35925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dirty="0">
                <a:solidFill>
                  <a:schemeClr val="bg1"/>
                </a:solidFill>
              </a:rPr>
              <a:t>dr hab. inż. Piotr Szczuko, prof. PG</a:t>
            </a:r>
          </a:p>
        </p:txBody>
      </p:sp>
    </p:spTree>
    <p:extLst>
      <p:ext uri="{BB962C8B-B14F-4D97-AF65-F5344CB8AC3E}">
        <p14:creationId xmlns:p14="http://schemas.microsoft.com/office/powerpoint/2010/main" val="2522725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F12ABF-95F6-4E92-9223-3F7F687B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Aktualizacja grafu (1)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CA229A2F-7890-4C29-9BDF-87BB068DF090}"/>
              </a:ext>
            </a:extLst>
          </p:cNvPr>
          <p:cNvCxnSpPr>
            <a:cxnSpLocks/>
          </p:cNvCxnSpPr>
          <p:nvPr/>
        </p:nvCxnSpPr>
        <p:spPr>
          <a:xfrm flipH="1">
            <a:off x="3407342" y="2267747"/>
            <a:ext cx="1626672" cy="773834"/>
          </a:xfrm>
          <a:prstGeom prst="line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93895B5D-288D-4DC6-BFA1-E40B2F5CA691}"/>
              </a:ext>
            </a:extLst>
          </p:cNvPr>
          <p:cNvCxnSpPr>
            <a:cxnSpLocks/>
          </p:cNvCxnSpPr>
          <p:nvPr/>
        </p:nvCxnSpPr>
        <p:spPr>
          <a:xfrm>
            <a:off x="5034013" y="2267747"/>
            <a:ext cx="1429352" cy="773834"/>
          </a:xfrm>
          <a:prstGeom prst="line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FCED6B20-17C0-42A0-B1E7-04DAC7665D7C}"/>
              </a:ext>
            </a:extLst>
          </p:cNvPr>
          <p:cNvCxnSpPr>
            <a:stCxn id="6" idx="2"/>
            <a:endCxn id="4" idx="6"/>
          </p:cNvCxnSpPr>
          <p:nvPr/>
        </p:nvCxnSpPr>
        <p:spPr>
          <a:xfrm flipH="1">
            <a:off x="3705726" y="3041582"/>
            <a:ext cx="2492944" cy="0"/>
          </a:xfrm>
          <a:prstGeom prst="line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2718DEC3-2C3E-4B3B-9ABE-FC5C17CC82B7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6708042" y="3252570"/>
            <a:ext cx="1049921" cy="1160613"/>
          </a:xfrm>
          <a:prstGeom prst="line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wal 6">
            <a:extLst>
              <a:ext uri="{FF2B5EF4-FFF2-40B4-BE49-F238E27FC236}">
                <a16:creationId xmlns:a16="http://schemas.microsoft.com/office/drawing/2014/main" id="{00C86BED-6A01-4F0A-8C72-945A469462FB}"/>
              </a:ext>
            </a:extLst>
          </p:cNvPr>
          <p:cNvSpPr/>
          <p:nvPr/>
        </p:nvSpPr>
        <p:spPr>
          <a:xfrm>
            <a:off x="7459580" y="4114800"/>
            <a:ext cx="596767" cy="596767"/>
          </a:xfrm>
          <a:prstGeom prst="ellipse">
            <a:avLst/>
          </a:prstGeom>
          <a:solidFill>
            <a:srgbClr val="92D050"/>
          </a:solidFill>
          <a:ln w="254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sz="2400"/>
          </a:p>
        </p:txBody>
      </p:sp>
      <p:sp>
        <p:nvSpPr>
          <p:cNvPr id="4" name="Owal 3">
            <a:extLst>
              <a:ext uri="{FF2B5EF4-FFF2-40B4-BE49-F238E27FC236}">
                <a16:creationId xmlns:a16="http://schemas.microsoft.com/office/drawing/2014/main" id="{C972E8C2-B804-4B1A-A878-DBAFBB636F24}"/>
              </a:ext>
            </a:extLst>
          </p:cNvPr>
          <p:cNvSpPr/>
          <p:nvPr/>
        </p:nvSpPr>
        <p:spPr>
          <a:xfrm>
            <a:off x="3108959" y="2743198"/>
            <a:ext cx="596767" cy="596767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sz="2400"/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04D517F3-1236-4E00-A9DD-0B1FFCE0698A}"/>
              </a:ext>
            </a:extLst>
          </p:cNvPr>
          <p:cNvSpPr/>
          <p:nvPr/>
        </p:nvSpPr>
        <p:spPr>
          <a:xfrm>
            <a:off x="4735630" y="1969364"/>
            <a:ext cx="596767" cy="596767"/>
          </a:xfrm>
          <a:prstGeom prst="ellipse">
            <a:avLst/>
          </a:prstGeom>
          <a:solidFill>
            <a:srgbClr val="FFC000"/>
          </a:solidFill>
          <a:ln w="254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sz="2400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A1CC747C-C5E4-49D4-B681-B6673E74D01F}"/>
              </a:ext>
            </a:extLst>
          </p:cNvPr>
          <p:cNvSpPr/>
          <p:nvPr/>
        </p:nvSpPr>
        <p:spPr>
          <a:xfrm>
            <a:off x="6198670" y="2743198"/>
            <a:ext cx="596767" cy="596767"/>
          </a:xfrm>
          <a:prstGeom prst="ellipse">
            <a:avLst/>
          </a:prstGeom>
          <a:solidFill>
            <a:srgbClr val="FFFF00"/>
          </a:solidFill>
          <a:ln w="254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sz="2400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EDE85C05-02F2-4EC6-89BC-3C714412250F}"/>
              </a:ext>
            </a:extLst>
          </p:cNvPr>
          <p:cNvSpPr txBox="1"/>
          <p:nvPr/>
        </p:nvSpPr>
        <p:spPr>
          <a:xfrm>
            <a:off x="2723501" y="3252570"/>
            <a:ext cx="2593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[x</a:t>
            </a:r>
            <a:r>
              <a:rPr lang="pl-PL" sz="2800" baseline="30000" dirty="0"/>
              <a:t>1</a:t>
            </a:r>
            <a:r>
              <a:rPr lang="pl-PL" sz="2800" baseline="-25000" dirty="0"/>
              <a:t>1v</a:t>
            </a:r>
            <a:r>
              <a:rPr lang="pl-PL" sz="2800" dirty="0"/>
              <a:t>, x</a:t>
            </a:r>
            <a:r>
              <a:rPr lang="pl-PL" sz="2800" baseline="30000" dirty="0"/>
              <a:t>1</a:t>
            </a:r>
            <a:r>
              <a:rPr lang="pl-PL" sz="2800" baseline="-25000" dirty="0"/>
              <a:t>2v</a:t>
            </a:r>
            <a:r>
              <a:rPr lang="pl-PL" sz="2800" dirty="0"/>
              <a:t>, … x</a:t>
            </a:r>
            <a:r>
              <a:rPr lang="pl-PL" sz="2800" baseline="30000" dirty="0"/>
              <a:t>1</a:t>
            </a:r>
            <a:r>
              <a:rPr lang="pl-PL" sz="2800" baseline="-25000" dirty="0"/>
              <a:t>Nv</a:t>
            </a:r>
            <a:r>
              <a:rPr lang="pl-PL" sz="2800" dirty="0"/>
              <a:t>]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526E13E6-9896-45EC-8CA7-E599DD0AEAAA}"/>
              </a:ext>
            </a:extLst>
          </p:cNvPr>
          <p:cNvSpPr txBox="1"/>
          <p:nvPr/>
        </p:nvSpPr>
        <p:spPr>
          <a:xfrm>
            <a:off x="3800085" y="1427365"/>
            <a:ext cx="2833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[x</a:t>
            </a:r>
            <a:r>
              <a:rPr lang="pl-PL" sz="2800" baseline="30000" dirty="0"/>
              <a:t>1</a:t>
            </a:r>
            <a:r>
              <a:rPr lang="pl-PL" sz="2800" baseline="-25000" dirty="0"/>
              <a:t>1w</a:t>
            </a:r>
            <a:r>
              <a:rPr lang="pl-PL" sz="2800" dirty="0"/>
              <a:t>, x</a:t>
            </a:r>
            <a:r>
              <a:rPr lang="pl-PL" sz="2800" baseline="30000" dirty="0"/>
              <a:t>1</a:t>
            </a:r>
            <a:r>
              <a:rPr lang="pl-PL" sz="2800" baseline="-25000" dirty="0"/>
              <a:t>2w</a:t>
            </a:r>
            <a:r>
              <a:rPr lang="pl-PL" sz="2800" dirty="0"/>
              <a:t>, … x</a:t>
            </a:r>
            <a:r>
              <a:rPr lang="pl-PL" sz="2800" baseline="30000" dirty="0"/>
              <a:t>1</a:t>
            </a:r>
            <a:r>
              <a:rPr lang="pl-PL" sz="2800" baseline="-25000" dirty="0"/>
              <a:t>Mw</a:t>
            </a:r>
            <a:r>
              <a:rPr lang="pl-PL" sz="2800" dirty="0"/>
              <a:t>]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2A51DAAC-E70D-4943-822C-7191F0A5D5DC}"/>
              </a:ext>
            </a:extLst>
          </p:cNvPr>
          <p:cNvSpPr txBox="1"/>
          <p:nvPr/>
        </p:nvSpPr>
        <p:spPr>
          <a:xfrm>
            <a:off x="6051083" y="2237972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[x</a:t>
            </a:r>
            <a:r>
              <a:rPr lang="pl-PL" sz="2800" baseline="30000" dirty="0"/>
              <a:t>1</a:t>
            </a:r>
            <a:r>
              <a:rPr lang="pl-PL" sz="2800" baseline="-25000" dirty="0"/>
              <a:t>1z</a:t>
            </a:r>
            <a:r>
              <a:rPr lang="pl-PL" sz="2800" dirty="0"/>
              <a:t>, x</a:t>
            </a:r>
            <a:r>
              <a:rPr lang="pl-PL" sz="2800" baseline="30000" dirty="0"/>
              <a:t>1</a:t>
            </a:r>
            <a:r>
              <a:rPr lang="pl-PL" sz="2800" baseline="-25000" dirty="0"/>
              <a:t>2z</a:t>
            </a:r>
            <a:r>
              <a:rPr lang="pl-PL" sz="2800" dirty="0"/>
              <a:t>, … x</a:t>
            </a:r>
            <a:r>
              <a:rPr lang="pl-PL" sz="2800" baseline="30000" dirty="0"/>
              <a:t>1</a:t>
            </a:r>
            <a:r>
              <a:rPr lang="pl-PL" sz="2800" baseline="-25000" dirty="0"/>
              <a:t>Kz</a:t>
            </a:r>
            <a:r>
              <a:rPr lang="pl-PL" sz="2800" dirty="0"/>
              <a:t>]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ED2B9309-38D6-4434-BBB0-B0485626EF8D}"/>
              </a:ext>
            </a:extLst>
          </p:cNvPr>
          <p:cNvSpPr txBox="1"/>
          <p:nvPr/>
        </p:nvSpPr>
        <p:spPr>
          <a:xfrm>
            <a:off x="6950690" y="4813322"/>
            <a:ext cx="2630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[x</a:t>
            </a:r>
            <a:r>
              <a:rPr lang="pl-PL" sz="2800" baseline="30000" dirty="0"/>
              <a:t>1</a:t>
            </a:r>
            <a:r>
              <a:rPr lang="pl-PL" sz="2800" baseline="-25000" dirty="0"/>
              <a:t>1u</a:t>
            </a:r>
            <a:r>
              <a:rPr lang="pl-PL" sz="2800" dirty="0"/>
              <a:t>, x</a:t>
            </a:r>
            <a:r>
              <a:rPr lang="pl-PL" sz="2800" baseline="30000" dirty="0"/>
              <a:t>1</a:t>
            </a:r>
            <a:r>
              <a:rPr lang="pl-PL" sz="2800" baseline="-25000" dirty="0"/>
              <a:t>2u</a:t>
            </a:r>
            <a:r>
              <a:rPr lang="pl-PL" sz="2800" dirty="0"/>
              <a:t>, … x</a:t>
            </a:r>
            <a:r>
              <a:rPr lang="pl-PL" sz="2800" baseline="30000" dirty="0"/>
              <a:t>1</a:t>
            </a:r>
            <a:r>
              <a:rPr lang="pl-PL" sz="2800" baseline="-25000" dirty="0"/>
              <a:t>Lu</a:t>
            </a:r>
            <a:r>
              <a:rPr lang="pl-PL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72148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F12ABF-95F6-4E92-9223-3F7F687B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Aktualizacja grafu (2)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CA229A2F-7890-4C29-9BDF-87BB068DF090}"/>
              </a:ext>
            </a:extLst>
          </p:cNvPr>
          <p:cNvCxnSpPr>
            <a:cxnSpLocks/>
          </p:cNvCxnSpPr>
          <p:nvPr/>
        </p:nvCxnSpPr>
        <p:spPr>
          <a:xfrm flipH="1">
            <a:off x="3407342" y="2267747"/>
            <a:ext cx="1626672" cy="773834"/>
          </a:xfrm>
          <a:prstGeom prst="line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93895B5D-288D-4DC6-BFA1-E40B2F5CA691}"/>
              </a:ext>
            </a:extLst>
          </p:cNvPr>
          <p:cNvCxnSpPr>
            <a:cxnSpLocks/>
          </p:cNvCxnSpPr>
          <p:nvPr/>
        </p:nvCxnSpPr>
        <p:spPr>
          <a:xfrm>
            <a:off x="5034013" y="2267747"/>
            <a:ext cx="1429352" cy="773834"/>
          </a:xfrm>
          <a:prstGeom prst="line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FCED6B20-17C0-42A0-B1E7-04DAC7665D7C}"/>
              </a:ext>
            </a:extLst>
          </p:cNvPr>
          <p:cNvCxnSpPr>
            <a:stCxn id="6" idx="2"/>
            <a:endCxn id="4" idx="6"/>
          </p:cNvCxnSpPr>
          <p:nvPr/>
        </p:nvCxnSpPr>
        <p:spPr>
          <a:xfrm flipH="1">
            <a:off x="3705726" y="3041582"/>
            <a:ext cx="2492944" cy="0"/>
          </a:xfrm>
          <a:prstGeom prst="line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2718DEC3-2C3E-4B3B-9ABE-FC5C17CC82B7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6708042" y="3252570"/>
            <a:ext cx="1049921" cy="1160613"/>
          </a:xfrm>
          <a:prstGeom prst="line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wal 6">
            <a:extLst>
              <a:ext uri="{FF2B5EF4-FFF2-40B4-BE49-F238E27FC236}">
                <a16:creationId xmlns:a16="http://schemas.microsoft.com/office/drawing/2014/main" id="{00C86BED-6A01-4F0A-8C72-945A469462FB}"/>
              </a:ext>
            </a:extLst>
          </p:cNvPr>
          <p:cNvSpPr/>
          <p:nvPr/>
        </p:nvSpPr>
        <p:spPr>
          <a:xfrm>
            <a:off x="7459580" y="4114800"/>
            <a:ext cx="596767" cy="596767"/>
          </a:xfrm>
          <a:prstGeom prst="ellipse">
            <a:avLst/>
          </a:prstGeom>
          <a:solidFill>
            <a:srgbClr val="92D050"/>
          </a:solidFill>
          <a:ln w="254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sz="2400"/>
          </a:p>
        </p:txBody>
      </p:sp>
      <p:sp>
        <p:nvSpPr>
          <p:cNvPr id="4" name="Owal 3">
            <a:extLst>
              <a:ext uri="{FF2B5EF4-FFF2-40B4-BE49-F238E27FC236}">
                <a16:creationId xmlns:a16="http://schemas.microsoft.com/office/drawing/2014/main" id="{C972E8C2-B804-4B1A-A878-DBAFBB636F24}"/>
              </a:ext>
            </a:extLst>
          </p:cNvPr>
          <p:cNvSpPr/>
          <p:nvPr/>
        </p:nvSpPr>
        <p:spPr>
          <a:xfrm>
            <a:off x="3108959" y="2743198"/>
            <a:ext cx="596767" cy="596767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sz="2400"/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04D517F3-1236-4E00-A9DD-0B1FFCE0698A}"/>
              </a:ext>
            </a:extLst>
          </p:cNvPr>
          <p:cNvSpPr/>
          <p:nvPr/>
        </p:nvSpPr>
        <p:spPr>
          <a:xfrm>
            <a:off x="4735630" y="1969364"/>
            <a:ext cx="596767" cy="596767"/>
          </a:xfrm>
          <a:prstGeom prst="ellipse">
            <a:avLst/>
          </a:prstGeom>
          <a:solidFill>
            <a:srgbClr val="FFC000"/>
          </a:solidFill>
          <a:ln w="254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sz="2400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A1CC747C-C5E4-49D4-B681-B6673E74D01F}"/>
              </a:ext>
            </a:extLst>
          </p:cNvPr>
          <p:cNvSpPr/>
          <p:nvPr/>
        </p:nvSpPr>
        <p:spPr>
          <a:xfrm>
            <a:off x="6198670" y="2743198"/>
            <a:ext cx="596767" cy="596767"/>
          </a:xfrm>
          <a:prstGeom prst="ellipse">
            <a:avLst/>
          </a:prstGeom>
          <a:solidFill>
            <a:srgbClr val="FFFF00"/>
          </a:solidFill>
          <a:ln w="254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sz="240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3D28514-B625-45C9-B5F8-DB83AE44457F}"/>
              </a:ext>
            </a:extLst>
          </p:cNvPr>
          <p:cNvSpPr txBox="1"/>
          <p:nvPr/>
        </p:nvSpPr>
        <p:spPr>
          <a:xfrm>
            <a:off x="405064" y="5243857"/>
            <a:ext cx="69324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/>
              <a:t>Wykonano:</a:t>
            </a:r>
          </a:p>
          <a:p>
            <a:r>
              <a:rPr lang="pl-PL" sz="2000" dirty="0"/>
              <a:t>Wyliczenie nowego wektora cech na podstawie trzech wektorów.</a:t>
            </a:r>
          </a:p>
          <a:p>
            <a:r>
              <a:rPr lang="pl-PL" sz="2000" dirty="0"/>
              <a:t>Zredukowano wyniki do wspólnej długości R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84CD8609-87CA-452C-8CE0-E035C52E51F2}"/>
              </a:ext>
            </a:extLst>
          </p:cNvPr>
          <p:cNvSpPr txBox="1"/>
          <p:nvPr/>
        </p:nvSpPr>
        <p:spPr>
          <a:xfrm>
            <a:off x="475885" y="4285162"/>
            <a:ext cx="60976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1" dirty="0">
                <a:latin typeface="Times New Roman" panose="02020603050405020304" pitchFamily="18" charset="0"/>
              </a:rPr>
              <a:t>x</a:t>
            </a:r>
            <a:r>
              <a:rPr lang="pl-PL" sz="2800" i="1" baseline="-25000" dirty="0">
                <a:latin typeface="Times New Roman" panose="02020603050405020304" pitchFamily="18" charset="0"/>
              </a:rPr>
              <a:t>v</a:t>
            </a:r>
            <a:r>
              <a:rPr lang="pl-PL" sz="2800" baseline="30000" dirty="0">
                <a:latin typeface="Times New Roman" panose="02020603050405020304" pitchFamily="18" charset="0"/>
              </a:rPr>
              <a:t>2  </a:t>
            </a:r>
            <a:r>
              <a:rPr lang="pl-PL" sz="2800" dirty="0">
                <a:latin typeface="Times New Roman" panose="02020603050405020304" pitchFamily="18" charset="0"/>
              </a:rPr>
              <a:t>=</a:t>
            </a:r>
            <a:r>
              <a:rPr lang="pl-PL" sz="2800" b="1" dirty="0">
                <a:latin typeface="Times New Roman" panose="02020603050405020304" pitchFamily="18" charset="0"/>
              </a:rPr>
              <a:t>  </a:t>
            </a:r>
            <a:r>
              <a:rPr lang="pl-PL" sz="2800" dirty="0">
                <a:latin typeface="Times New Roman" panose="02020603050405020304" pitchFamily="18" charset="0"/>
              </a:rPr>
              <a:t>f</a:t>
            </a:r>
            <a:r>
              <a:rPr lang="pl-PL" sz="2800" baseline="-25000" dirty="0">
                <a:latin typeface="Times New Roman" panose="02020603050405020304" pitchFamily="18" charset="0"/>
              </a:rPr>
              <a:t>θ</a:t>
            </a:r>
            <a:r>
              <a:rPr lang="pl-PL" sz="2800" baseline="30000" dirty="0">
                <a:latin typeface="Times New Roman" panose="02020603050405020304" pitchFamily="18" charset="0"/>
              </a:rPr>
              <a:t>1</a:t>
            </a:r>
            <a:r>
              <a:rPr lang="pl-PL" sz="2800" dirty="0">
                <a:latin typeface="Times New Roman" panose="02020603050405020304" pitchFamily="18" charset="0"/>
              </a:rPr>
              <a:t>(</a:t>
            </a:r>
            <a:r>
              <a:rPr lang="pl-PL" sz="2800" b="1" dirty="0">
                <a:latin typeface="Times New Roman" panose="02020603050405020304" pitchFamily="18" charset="0"/>
              </a:rPr>
              <a:t>x</a:t>
            </a:r>
            <a:r>
              <a:rPr lang="pl-PL" sz="2800" i="1" baseline="-25000" dirty="0">
                <a:latin typeface="Times New Roman" panose="02020603050405020304" pitchFamily="18" charset="0"/>
              </a:rPr>
              <a:t>v</a:t>
            </a:r>
            <a:r>
              <a:rPr lang="pl-PL" sz="2800" baseline="30000" dirty="0">
                <a:latin typeface="Times New Roman" panose="02020603050405020304" pitchFamily="18" charset="0"/>
              </a:rPr>
              <a:t>1</a:t>
            </a:r>
            <a:r>
              <a:rPr lang="pl-PL" sz="2800" dirty="0">
                <a:latin typeface="Times New Roman" panose="02020603050405020304" pitchFamily="18" charset="0"/>
              </a:rPr>
              <a:t>,{</a:t>
            </a:r>
            <a:r>
              <a:rPr lang="pl-PL" sz="2800" b="1" dirty="0">
                <a:latin typeface="Times New Roman" panose="02020603050405020304" pitchFamily="18" charset="0"/>
              </a:rPr>
              <a:t>x</a:t>
            </a:r>
            <a:r>
              <a:rPr lang="pl-PL" sz="2800" i="1" baseline="-25000" dirty="0">
                <a:latin typeface="Times New Roman" panose="02020603050405020304" pitchFamily="18" charset="0"/>
              </a:rPr>
              <a:t>w</a:t>
            </a:r>
            <a:r>
              <a:rPr lang="pl-PL" sz="2800" baseline="30000" dirty="0">
                <a:latin typeface="Times New Roman" panose="02020603050405020304" pitchFamily="18" charset="0"/>
              </a:rPr>
              <a:t>1</a:t>
            </a:r>
            <a:r>
              <a:rPr lang="pl-PL" sz="2800" dirty="0">
                <a:latin typeface="Times New Roman" panose="02020603050405020304" pitchFamily="18" charset="0"/>
              </a:rPr>
              <a:t>: </a:t>
            </a:r>
            <a:r>
              <a:rPr lang="pl-PL" sz="2800" i="1" dirty="0" err="1">
                <a:latin typeface="Times New Roman" panose="02020603050405020304" pitchFamily="18" charset="0"/>
              </a:rPr>
              <a:t>w</a:t>
            </a:r>
            <a:r>
              <a:rPr lang="pl-PL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pl-PL" sz="2800" dirty="0" err="1">
                <a:latin typeface="Times New Roman" panose="02020603050405020304" pitchFamily="18" charset="0"/>
              </a:rPr>
              <a:t>N</a:t>
            </a:r>
            <a:r>
              <a:rPr lang="pl-PL" sz="2800" dirty="0">
                <a:latin typeface="Times New Roman" panose="02020603050405020304" pitchFamily="18" charset="0"/>
              </a:rPr>
              <a:t>(</a:t>
            </a:r>
            <a:r>
              <a:rPr lang="pl-PL" sz="2800" i="1" dirty="0">
                <a:latin typeface="Times New Roman" panose="02020603050405020304" pitchFamily="18" charset="0"/>
              </a:rPr>
              <a:t>v</a:t>
            </a:r>
            <a:r>
              <a:rPr lang="pl-PL" sz="2800" dirty="0">
                <a:latin typeface="Times New Roman" panose="02020603050405020304" pitchFamily="18" charset="0"/>
              </a:rPr>
              <a:t>)}) = </a:t>
            </a:r>
          </a:p>
          <a:p>
            <a:r>
              <a:rPr lang="pl-PL" sz="2800" dirty="0">
                <a:latin typeface="Times New Roman" panose="02020603050405020304" pitchFamily="18" charset="0"/>
              </a:rPr>
              <a:t>	f</a:t>
            </a:r>
            <a:r>
              <a:rPr lang="pl-PL" sz="2800" baseline="-25000" dirty="0">
                <a:latin typeface="Times New Roman" panose="02020603050405020304" pitchFamily="18" charset="0"/>
              </a:rPr>
              <a:t>θ</a:t>
            </a:r>
            <a:r>
              <a:rPr lang="pl-PL" sz="2800" baseline="30000" dirty="0">
                <a:latin typeface="Times New Roman" panose="02020603050405020304" pitchFamily="18" charset="0"/>
              </a:rPr>
              <a:t>1</a:t>
            </a:r>
            <a:r>
              <a:rPr lang="pl-PL" sz="2800" dirty="0">
                <a:latin typeface="Times New Roman" panose="02020603050405020304" pitchFamily="18" charset="0"/>
              </a:rPr>
              <a:t>(</a:t>
            </a:r>
            <a:r>
              <a:rPr lang="pl-PL" sz="2800" b="1" dirty="0">
                <a:latin typeface="Times New Roman" panose="02020603050405020304" pitchFamily="18" charset="0"/>
              </a:rPr>
              <a:t>x</a:t>
            </a:r>
            <a:r>
              <a:rPr lang="pl-PL" sz="2800" i="1" baseline="-25000" dirty="0">
                <a:latin typeface="Times New Roman" panose="02020603050405020304" pitchFamily="18" charset="0"/>
              </a:rPr>
              <a:t>v</a:t>
            </a:r>
            <a:r>
              <a:rPr lang="pl-PL" sz="2800" baseline="30000" dirty="0">
                <a:latin typeface="Times New Roman" panose="02020603050405020304" pitchFamily="18" charset="0"/>
              </a:rPr>
              <a:t>1</a:t>
            </a:r>
            <a:r>
              <a:rPr lang="pl-PL" sz="2800" dirty="0">
                <a:latin typeface="Times New Roman" panose="02020603050405020304" pitchFamily="18" charset="0"/>
              </a:rPr>
              <a:t>,{</a:t>
            </a:r>
            <a:r>
              <a:rPr lang="pl-PL" sz="2800" b="1" dirty="0">
                <a:latin typeface="Times New Roman" panose="02020603050405020304" pitchFamily="18" charset="0"/>
              </a:rPr>
              <a:t>x</a:t>
            </a:r>
            <a:r>
              <a:rPr lang="pl-PL" sz="2800" i="1" baseline="-25000" dirty="0">
                <a:latin typeface="Times New Roman" panose="02020603050405020304" pitchFamily="18" charset="0"/>
              </a:rPr>
              <a:t>w</a:t>
            </a:r>
            <a:r>
              <a:rPr lang="pl-PL" sz="2800" baseline="30000" dirty="0">
                <a:latin typeface="Times New Roman" panose="02020603050405020304" pitchFamily="18" charset="0"/>
              </a:rPr>
              <a:t>1</a:t>
            </a:r>
            <a:r>
              <a:rPr lang="pl-PL" sz="2800" dirty="0">
                <a:latin typeface="Times New Roman" panose="02020603050405020304" pitchFamily="18" charset="0"/>
              </a:rPr>
              <a:t>,</a:t>
            </a:r>
            <a:r>
              <a:rPr lang="pl-PL" sz="2800" b="1" dirty="0">
                <a:latin typeface="Times New Roman" panose="02020603050405020304" pitchFamily="18" charset="0"/>
              </a:rPr>
              <a:t> x</a:t>
            </a:r>
            <a:r>
              <a:rPr lang="pl-PL" sz="2800" i="1" baseline="-25000" dirty="0">
                <a:latin typeface="Times New Roman" panose="02020603050405020304" pitchFamily="18" charset="0"/>
              </a:rPr>
              <a:t>z</a:t>
            </a:r>
            <a:r>
              <a:rPr lang="pl-PL" sz="2800" baseline="30000" dirty="0">
                <a:latin typeface="Times New Roman" panose="02020603050405020304" pitchFamily="18" charset="0"/>
              </a:rPr>
              <a:t>1</a:t>
            </a:r>
            <a:r>
              <a:rPr lang="pl-PL" sz="2800" dirty="0">
                <a:latin typeface="Times New Roman" panose="02020603050405020304" pitchFamily="18" charset="0"/>
              </a:rPr>
              <a:t>})</a:t>
            </a:r>
          </a:p>
        </p:txBody>
      </p:sp>
      <p:grpSp>
        <p:nvGrpSpPr>
          <p:cNvPr id="12" name="Grupa 11">
            <a:extLst>
              <a:ext uri="{FF2B5EF4-FFF2-40B4-BE49-F238E27FC236}">
                <a16:creationId xmlns:a16="http://schemas.microsoft.com/office/drawing/2014/main" id="{88340BE4-C945-4E60-99C1-598CEBD83003}"/>
              </a:ext>
            </a:extLst>
          </p:cNvPr>
          <p:cNvGrpSpPr/>
          <p:nvPr/>
        </p:nvGrpSpPr>
        <p:grpSpPr>
          <a:xfrm>
            <a:off x="3236507" y="2987043"/>
            <a:ext cx="341671" cy="109075"/>
            <a:chOff x="707483" y="1686229"/>
            <a:chExt cx="1886540" cy="602260"/>
          </a:xfrm>
        </p:grpSpPr>
        <p:sp>
          <p:nvSpPr>
            <p:cNvPr id="19" name="Owal 18">
              <a:extLst>
                <a:ext uri="{FF2B5EF4-FFF2-40B4-BE49-F238E27FC236}">
                  <a16:creationId xmlns:a16="http://schemas.microsoft.com/office/drawing/2014/main" id="{45C9013D-D8EB-49E4-AB74-F213AD97FC0D}"/>
                </a:ext>
              </a:extLst>
            </p:cNvPr>
            <p:cNvSpPr/>
            <p:nvPr/>
          </p:nvSpPr>
          <p:spPr>
            <a:xfrm>
              <a:off x="707483" y="1691722"/>
              <a:ext cx="596767" cy="596767"/>
            </a:xfrm>
            <a:prstGeom prst="ellipse">
              <a:avLst/>
            </a:prstGeom>
            <a:solidFill>
              <a:srgbClr val="FF0000"/>
            </a:solidFill>
            <a:ln w="254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 sz="2400"/>
            </a:p>
          </p:txBody>
        </p:sp>
        <p:sp>
          <p:nvSpPr>
            <p:cNvPr id="20" name="Owal 19">
              <a:extLst>
                <a:ext uri="{FF2B5EF4-FFF2-40B4-BE49-F238E27FC236}">
                  <a16:creationId xmlns:a16="http://schemas.microsoft.com/office/drawing/2014/main" id="{A87DFF8E-B27B-435C-88E5-127A65E1077E}"/>
                </a:ext>
              </a:extLst>
            </p:cNvPr>
            <p:cNvSpPr/>
            <p:nvPr/>
          </p:nvSpPr>
          <p:spPr>
            <a:xfrm>
              <a:off x="1359588" y="1687008"/>
              <a:ext cx="596767" cy="596767"/>
            </a:xfrm>
            <a:prstGeom prst="ellipse">
              <a:avLst/>
            </a:prstGeom>
            <a:solidFill>
              <a:srgbClr val="FFC000"/>
            </a:solidFill>
            <a:ln w="254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 sz="2400"/>
            </a:p>
          </p:txBody>
        </p:sp>
        <p:sp>
          <p:nvSpPr>
            <p:cNvPr id="22" name="Owal 21">
              <a:extLst>
                <a:ext uri="{FF2B5EF4-FFF2-40B4-BE49-F238E27FC236}">
                  <a16:creationId xmlns:a16="http://schemas.microsoft.com/office/drawing/2014/main" id="{F27A5FA6-1E90-487C-AE9D-C3310180308B}"/>
                </a:ext>
              </a:extLst>
            </p:cNvPr>
            <p:cNvSpPr/>
            <p:nvPr/>
          </p:nvSpPr>
          <p:spPr>
            <a:xfrm>
              <a:off x="1997256" y="1686229"/>
              <a:ext cx="596767" cy="596767"/>
            </a:xfrm>
            <a:prstGeom prst="ellipse">
              <a:avLst/>
            </a:prstGeom>
            <a:solidFill>
              <a:srgbClr val="FFFF00"/>
            </a:solidFill>
            <a:ln w="254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 sz="2400"/>
            </a:p>
          </p:txBody>
        </p:sp>
      </p:grp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EEC11C3F-763A-407C-9E77-73CA29FC7DFA}"/>
              </a:ext>
            </a:extLst>
          </p:cNvPr>
          <p:cNvCxnSpPr/>
          <p:nvPr/>
        </p:nvCxnSpPr>
        <p:spPr>
          <a:xfrm flipH="1">
            <a:off x="3655995" y="2597311"/>
            <a:ext cx="394636" cy="225851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>
            <a:extLst>
              <a:ext uri="{FF2B5EF4-FFF2-40B4-BE49-F238E27FC236}">
                <a16:creationId xmlns:a16="http://schemas.microsoft.com/office/drawing/2014/main" id="{8CABBCFD-33ED-4280-A39C-785EC04FDDCA}"/>
              </a:ext>
            </a:extLst>
          </p:cNvPr>
          <p:cNvCxnSpPr>
            <a:cxnSpLocks/>
          </p:cNvCxnSpPr>
          <p:nvPr/>
        </p:nvCxnSpPr>
        <p:spPr>
          <a:xfrm flipH="1">
            <a:off x="3730804" y="3102327"/>
            <a:ext cx="476003" cy="0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wal 39">
            <a:extLst>
              <a:ext uri="{FF2B5EF4-FFF2-40B4-BE49-F238E27FC236}">
                <a16:creationId xmlns:a16="http://schemas.microsoft.com/office/drawing/2014/main" id="{459AB994-A444-475E-975A-251EABB4F12E}"/>
              </a:ext>
            </a:extLst>
          </p:cNvPr>
          <p:cNvSpPr/>
          <p:nvPr/>
        </p:nvSpPr>
        <p:spPr>
          <a:xfrm>
            <a:off x="4072963" y="2496867"/>
            <a:ext cx="108080" cy="108080"/>
          </a:xfrm>
          <a:prstGeom prst="ellipse">
            <a:avLst/>
          </a:prstGeom>
          <a:solidFill>
            <a:srgbClr val="FFC000"/>
          </a:solidFill>
          <a:ln w="254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sz="2400"/>
          </a:p>
        </p:txBody>
      </p:sp>
      <p:sp>
        <p:nvSpPr>
          <p:cNvPr id="41" name="Owal 40">
            <a:extLst>
              <a:ext uri="{FF2B5EF4-FFF2-40B4-BE49-F238E27FC236}">
                <a16:creationId xmlns:a16="http://schemas.microsoft.com/office/drawing/2014/main" id="{7FED64F3-3DA5-45FD-BADB-571EC3297FF1}"/>
              </a:ext>
            </a:extLst>
          </p:cNvPr>
          <p:cNvSpPr/>
          <p:nvPr/>
        </p:nvSpPr>
        <p:spPr>
          <a:xfrm>
            <a:off x="4252935" y="3065767"/>
            <a:ext cx="108080" cy="108080"/>
          </a:xfrm>
          <a:prstGeom prst="ellipse">
            <a:avLst/>
          </a:prstGeom>
          <a:solidFill>
            <a:srgbClr val="FFFF00"/>
          </a:solidFill>
          <a:ln w="254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sz="2400"/>
          </a:p>
        </p:txBody>
      </p:sp>
      <p:sp>
        <p:nvSpPr>
          <p:cNvPr id="42" name="Owal 41">
            <a:extLst>
              <a:ext uri="{FF2B5EF4-FFF2-40B4-BE49-F238E27FC236}">
                <a16:creationId xmlns:a16="http://schemas.microsoft.com/office/drawing/2014/main" id="{B1D9CDE0-E04B-425F-93A2-20A6C6A4E09E}"/>
              </a:ext>
            </a:extLst>
          </p:cNvPr>
          <p:cNvSpPr/>
          <p:nvPr/>
        </p:nvSpPr>
        <p:spPr>
          <a:xfrm>
            <a:off x="2776230" y="2982717"/>
            <a:ext cx="108080" cy="108080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sz="2400"/>
          </a:p>
        </p:txBody>
      </p:sp>
      <p:sp>
        <p:nvSpPr>
          <p:cNvPr id="54" name="Łuk 53">
            <a:extLst>
              <a:ext uri="{FF2B5EF4-FFF2-40B4-BE49-F238E27FC236}">
                <a16:creationId xmlns:a16="http://schemas.microsoft.com/office/drawing/2014/main" id="{8962ADAE-E116-4258-86CB-A6603262C481}"/>
              </a:ext>
            </a:extLst>
          </p:cNvPr>
          <p:cNvSpPr/>
          <p:nvPr/>
        </p:nvSpPr>
        <p:spPr>
          <a:xfrm rot="11134145">
            <a:off x="2935988" y="2895891"/>
            <a:ext cx="283656" cy="287608"/>
          </a:xfrm>
          <a:prstGeom prst="arc">
            <a:avLst>
              <a:gd name="adj1" fmla="val 16200000"/>
              <a:gd name="adj2" fmla="val 5638095"/>
            </a:avLst>
          </a:prstGeom>
          <a:ln w="25400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pole tekstowe 54">
            <a:extLst>
              <a:ext uri="{FF2B5EF4-FFF2-40B4-BE49-F238E27FC236}">
                <a16:creationId xmlns:a16="http://schemas.microsoft.com/office/drawing/2014/main" id="{36A854D6-0164-4580-860D-33A05F9BDB66}"/>
              </a:ext>
            </a:extLst>
          </p:cNvPr>
          <p:cNvSpPr txBox="1"/>
          <p:nvPr/>
        </p:nvSpPr>
        <p:spPr>
          <a:xfrm>
            <a:off x="3800085" y="1427365"/>
            <a:ext cx="2833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[x</a:t>
            </a:r>
            <a:r>
              <a:rPr lang="pl-PL" sz="2800" baseline="30000" dirty="0"/>
              <a:t>1</a:t>
            </a:r>
            <a:r>
              <a:rPr lang="pl-PL" sz="2800" baseline="-25000" dirty="0"/>
              <a:t>1w</a:t>
            </a:r>
            <a:r>
              <a:rPr lang="pl-PL" sz="2800" dirty="0"/>
              <a:t>, x</a:t>
            </a:r>
            <a:r>
              <a:rPr lang="pl-PL" sz="2800" baseline="30000" dirty="0"/>
              <a:t>1</a:t>
            </a:r>
            <a:r>
              <a:rPr lang="pl-PL" sz="2800" baseline="-25000" dirty="0"/>
              <a:t>2w</a:t>
            </a:r>
            <a:r>
              <a:rPr lang="pl-PL" sz="2800" dirty="0"/>
              <a:t>, … x</a:t>
            </a:r>
            <a:r>
              <a:rPr lang="pl-PL" sz="2800" baseline="30000" dirty="0"/>
              <a:t>1</a:t>
            </a:r>
            <a:r>
              <a:rPr lang="pl-PL" sz="2800" baseline="-25000" dirty="0"/>
              <a:t>Mw</a:t>
            </a:r>
            <a:r>
              <a:rPr lang="pl-PL" sz="2800" dirty="0"/>
              <a:t>]</a:t>
            </a:r>
          </a:p>
        </p:txBody>
      </p: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707BA01B-768B-466F-ADED-413856BDA6AE}"/>
              </a:ext>
            </a:extLst>
          </p:cNvPr>
          <p:cNvSpPr txBox="1"/>
          <p:nvPr/>
        </p:nvSpPr>
        <p:spPr>
          <a:xfrm>
            <a:off x="6051083" y="2237972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[x</a:t>
            </a:r>
            <a:r>
              <a:rPr lang="pl-PL" sz="2800" baseline="30000" dirty="0"/>
              <a:t>1</a:t>
            </a:r>
            <a:r>
              <a:rPr lang="pl-PL" sz="2800" baseline="-25000" dirty="0"/>
              <a:t>1z</a:t>
            </a:r>
            <a:r>
              <a:rPr lang="pl-PL" sz="2800" dirty="0"/>
              <a:t>, x</a:t>
            </a:r>
            <a:r>
              <a:rPr lang="pl-PL" sz="2800" baseline="30000" dirty="0"/>
              <a:t>1</a:t>
            </a:r>
            <a:r>
              <a:rPr lang="pl-PL" sz="2800" baseline="-25000" dirty="0"/>
              <a:t>2z</a:t>
            </a:r>
            <a:r>
              <a:rPr lang="pl-PL" sz="2800" dirty="0"/>
              <a:t>, … x</a:t>
            </a:r>
            <a:r>
              <a:rPr lang="pl-PL" sz="2800" baseline="30000" dirty="0"/>
              <a:t>1</a:t>
            </a:r>
            <a:r>
              <a:rPr lang="pl-PL" sz="2800" baseline="-25000" dirty="0"/>
              <a:t>Kz</a:t>
            </a:r>
            <a:r>
              <a:rPr lang="pl-PL" sz="2800" dirty="0"/>
              <a:t>]</a:t>
            </a:r>
          </a:p>
        </p:txBody>
      </p:sp>
      <p:sp>
        <p:nvSpPr>
          <p:cNvPr id="57" name="pole tekstowe 56">
            <a:extLst>
              <a:ext uri="{FF2B5EF4-FFF2-40B4-BE49-F238E27FC236}">
                <a16:creationId xmlns:a16="http://schemas.microsoft.com/office/drawing/2014/main" id="{83E53454-C6B8-453B-80A5-B617D436D232}"/>
              </a:ext>
            </a:extLst>
          </p:cNvPr>
          <p:cNvSpPr txBox="1"/>
          <p:nvPr/>
        </p:nvSpPr>
        <p:spPr>
          <a:xfrm>
            <a:off x="2723501" y="3252570"/>
            <a:ext cx="2593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[x</a:t>
            </a:r>
            <a:r>
              <a:rPr lang="pl-PL" sz="2800" baseline="30000" dirty="0"/>
              <a:t>1</a:t>
            </a:r>
            <a:r>
              <a:rPr lang="pl-PL" sz="2800" baseline="-25000" dirty="0"/>
              <a:t>1v</a:t>
            </a:r>
            <a:r>
              <a:rPr lang="pl-PL" sz="2800" dirty="0"/>
              <a:t>, x</a:t>
            </a:r>
            <a:r>
              <a:rPr lang="pl-PL" sz="2800" baseline="30000" dirty="0"/>
              <a:t>1</a:t>
            </a:r>
            <a:r>
              <a:rPr lang="pl-PL" sz="2800" baseline="-25000" dirty="0"/>
              <a:t>2v</a:t>
            </a:r>
            <a:r>
              <a:rPr lang="pl-PL" sz="2800" dirty="0"/>
              <a:t>, … x</a:t>
            </a:r>
            <a:r>
              <a:rPr lang="pl-PL" sz="2800" baseline="30000" dirty="0"/>
              <a:t>1</a:t>
            </a:r>
            <a:r>
              <a:rPr lang="pl-PL" sz="2800" baseline="-25000" dirty="0"/>
              <a:t>Nv</a:t>
            </a:r>
            <a:r>
              <a:rPr lang="pl-PL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09027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6CCE92-3235-4309-A3F2-74F1B6BF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Uczenie grafowej sieci neuronowej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13A55283-5888-49E4-AD2F-A50CCF48C0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9875" y="1199313"/>
                <a:ext cx="11744325" cy="5137987"/>
              </a:xfrm>
            </p:spPr>
            <p:txBody>
              <a:bodyPr>
                <a:normAutofit/>
              </a:bodyPr>
              <a:lstStyle/>
              <a:p>
                <a:r>
                  <a:rPr lang="pl-PL" dirty="0"/>
                  <a:t>Jedną z najprostszych funkcji agregacji </a:t>
                </a:r>
                <a:r>
                  <a:rPr lang="pl-PL" dirty="0">
                    <a:latin typeface="Times New Roman" panose="02020603050405020304" pitchFamily="18" charset="0"/>
                  </a:rPr>
                  <a:t>f( )</a:t>
                </a:r>
                <a:r>
                  <a:rPr lang="pl-PL" dirty="0"/>
                  <a:t> jest średnia ważona, np. w bibliotece </a:t>
                </a:r>
                <a:r>
                  <a:rPr lang="pl-PL" dirty="0" err="1"/>
                  <a:t>PyG</a:t>
                </a:r>
                <a:r>
                  <a:rPr lang="pl-PL" dirty="0"/>
                  <a:t> to operator GCN </a:t>
                </a:r>
                <a:r>
                  <a:rPr lang="pl-PL" dirty="0" err="1"/>
                  <a:t>layer</a:t>
                </a:r>
                <a:r>
                  <a:rPr lang="pl-PL" dirty="0"/>
                  <a:t> [1]: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l-PL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l-PL" b="0" i="0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pl-PL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1" i="0" smtClean="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  <m:aln/>
                          </m:rPr>
                          <a:rPr lang="pl-PL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l-PL" i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pl-PL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f>
                          <m:fPr>
                            <m:ctrlPr>
                              <a:rPr lang="pl-PL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pl-PL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pl-PL" i="0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pl-PL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pl-PL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l-PL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pl-PL" dirty="0"/>
                  <a:t> </a:t>
                </a:r>
              </a:p>
              <a:p>
                <a:pPr marL="0" indent="0">
                  <a:buNone/>
                </a:pPr>
                <a:r>
                  <a:rPr lang="pl-PL" dirty="0"/>
                  <a:t>gdzie: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pl-PL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to </a:t>
                </a:r>
                <a:r>
                  <a:rPr lang="pl-PL" b="1" dirty="0"/>
                  <a:t>wagi podlegające uczeniu</a:t>
                </a:r>
                <a:r>
                  <a:rPr lang="pl-PL" dirty="0"/>
                  <a:t>, ustalające w jaki sposób atrybuty/cechy są sumowane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to współczynnik normalizacji dla każdej krawędzi,</a:t>
                </a:r>
                <a:br>
                  <a:rPr lang="pl-PL" i="1" dirty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rad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, gdzie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l-PL" dirty="0"/>
                  <a:t>to rząd węzła.</a:t>
                </a:r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13A55283-5888-49E4-AD2F-A50CCF48C0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9875" y="1199313"/>
                <a:ext cx="11744325" cy="5137987"/>
              </a:xfrm>
              <a:blipFill>
                <a:blip r:embed="rId2"/>
                <a:stretch>
                  <a:fillRect l="-1038" t="-225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ole tekstowe 6">
            <a:extLst>
              <a:ext uri="{FF2B5EF4-FFF2-40B4-BE49-F238E27FC236}">
                <a16:creationId xmlns:a16="http://schemas.microsoft.com/office/drawing/2014/main" id="{22E409CB-5271-4183-8A20-65F231E8C962}"/>
              </a:ext>
            </a:extLst>
          </p:cNvPr>
          <p:cNvSpPr txBox="1"/>
          <p:nvPr/>
        </p:nvSpPr>
        <p:spPr>
          <a:xfrm>
            <a:off x="849631" y="6120549"/>
            <a:ext cx="10515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/>
              <a:t>[1] </a:t>
            </a:r>
            <a:r>
              <a:rPr lang="en-US" dirty="0" err="1"/>
              <a:t>Kipf</a:t>
            </a:r>
            <a:r>
              <a:rPr lang="pl-PL" dirty="0"/>
              <a:t> T</a:t>
            </a:r>
            <a:r>
              <a:rPr lang="en-US" dirty="0"/>
              <a:t>, Welling</a:t>
            </a:r>
            <a:r>
              <a:rPr lang="pl-PL" dirty="0"/>
              <a:t> M (2017) </a:t>
            </a:r>
            <a:r>
              <a:rPr lang="en-US" dirty="0"/>
              <a:t>Semi-Supervised Classification with Graph Convolutional Networks</a:t>
            </a:r>
            <a:r>
              <a:rPr lang="pl-PL" dirty="0"/>
              <a:t>. ICLR 2017. </a:t>
            </a:r>
            <a:r>
              <a:rPr lang="pl-PL" dirty="0">
                <a:hlinkClick r:id="rId3"/>
              </a:rPr>
              <a:t>https://arxiv.org/abs/1609.02907</a:t>
            </a:r>
            <a:r>
              <a:rPr lang="pl-PL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40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B46B45-859F-432B-B099-F444FF2B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Działanie grafowej sieci neuronowej (1)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B87AD3-E71C-4B4B-8494-E06E852B9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rezultacie agregacji cała informacja w  </a:t>
            </a:r>
            <a:r>
              <a:rPr lang="pl-PL" i="1" dirty="0">
                <a:latin typeface="Times New Roman" panose="02020603050405020304" pitchFamily="18" charset="0"/>
              </a:rPr>
              <a:t>v</a:t>
            </a:r>
            <a:r>
              <a:rPr lang="pl-PL" dirty="0"/>
              <a:t>-tym węźle w kolejnym kroku jest wynikiem przetworzenia informacji z niego i wszystkich węzłów połączonych, z wcześniejszego kroku.</a:t>
            </a:r>
          </a:p>
          <a:p>
            <a:r>
              <a:rPr lang="pl-PL" dirty="0"/>
              <a:t>W zależności od rozmiaru macierzy </a:t>
            </a:r>
            <a:r>
              <a:rPr lang="pl-PL" b="1" dirty="0">
                <a:latin typeface="Times New Roman" panose="02020603050405020304" pitchFamily="18" charset="0"/>
              </a:rPr>
              <a:t>W</a:t>
            </a:r>
            <a:r>
              <a:rPr lang="pl-PL" dirty="0"/>
              <a:t>, w kroku </a:t>
            </a:r>
            <a:r>
              <a:rPr lang="pl-PL" i="1" dirty="0">
                <a:latin typeface="Times New Roman" panose="02020603050405020304" pitchFamily="18" charset="0"/>
              </a:rPr>
              <a:t>l</a:t>
            </a:r>
            <a:r>
              <a:rPr lang="pl-PL" dirty="0">
                <a:latin typeface="Times New Roman" panose="02020603050405020304" pitchFamily="18" charset="0"/>
              </a:rPr>
              <a:t>+1</a:t>
            </a:r>
            <a:r>
              <a:rPr lang="pl-PL" dirty="0"/>
              <a:t>  </a:t>
            </a:r>
            <a:r>
              <a:rPr lang="pl-PL" b="1" dirty="0"/>
              <a:t>rozmiar wektora cech może się zmienić </a:t>
            </a:r>
            <a:r>
              <a:rPr lang="pl-PL" dirty="0"/>
              <a:t>(na kolejnych rysunkach rozmiar R i P).</a:t>
            </a:r>
          </a:p>
          <a:p>
            <a:r>
              <a:rPr lang="pl-PL" dirty="0"/>
              <a:t>Ostatnią operacją w GCN jest klasyfikacja lub regresja. Z wyników ostatniej aktualizacji (np. wektory długości P) do warstw(-y) wyjściowych w pełni połączonych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65755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F12ABF-95F6-4E92-9223-3F7F687B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Aktualizacja grafu (3)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CA229A2F-7890-4C29-9BDF-87BB068DF090}"/>
              </a:ext>
            </a:extLst>
          </p:cNvPr>
          <p:cNvCxnSpPr>
            <a:cxnSpLocks/>
          </p:cNvCxnSpPr>
          <p:nvPr/>
        </p:nvCxnSpPr>
        <p:spPr>
          <a:xfrm flipH="1">
            <a:off x="3407342" y="2267747"/>
            <a:ext cx="1626672" cy="773834"/>
          </a:xfrm>
          <a:prstGeom prst="line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93895B5D-288D-4DC6-BFA1-E40B2F5CA691}"/>
              </a:ext>
            </a:extLst>
          </p:cNvPr>
          <p:cNvCxnSpPr>
            <a:cxnSpLocks/>
          </p:cNvCxnSpPr>
          <p:nvPr/>
        </p:nvCxnSpPr>
        <p:spPr>
          <a:xfrm>
            <a:off x="5034013" y="2267747"/>
            <a:ext cx="1429352" cy="773834"/>
          </a:xfrm>
          <a:prstGeom prst="line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FCED6B20-17C0-42A0-B1E7-04DAC7665D7C}"/>
              </a:ext>
            </a:extLst>
          </p:cNvPr>
          <p:cNvCxnSpPr>
            <a:stCxn id="6" idx="2"/>
            <a:endCxn id="4" idx="6"/>
          </p:cNvCxnSpPr>
          <p:nvPr/>
        </p:nvCxnSpPr>
        <p:spPr>
          <a:xfrm flipH="1">
            <a:off x="3705726" y="3041582"/>
            <a:ext cx="2492944" cy="0"/>
          </a:xfrm>
          <a:prstGeom prst="line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2718DEC3-2C3E-4B3B-9ABE-FC5C17CC82B7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6708042" y="3252570"/>
            <a:ext cx="1049921" cy="1160613"/>
          </a:xfrm>
          <a:prstGeom prst="line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wal 6">
            <a:extLst>
              <a:ext uri="{FF2B5EF4-FFF2-40B4-BE49-F238E27FC236}">
                <a16:creationId xmlns:a16="http://schemas.microsoft.com/office/drawing/2014/main" id="{00C86BED-6A01-4F0A-8C72-945A469462FB}"/>
              </a:ext>
            </a:extLst>
          </p:cNvPr>
          <p:cNvSpPr/>
          <p:nvPr/>
        </p:nvSpPr>
        <p:spPr>
          <a:xfrm>
            <a:off x="7459580" y="4114800"/>
            <a:ext cx="596767" cy="596767"/>
          </a:xfrm>
          <a:prstGeom prst="ellipse">
            <a:avLst/>
          </a:prstGeom>
          <a:solidFill>
            <a:srgbClr val="92D050"/>
          </a:solidFill>
          <a:ln w="254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sz="2400"/>
          </a:p>
        </p:txBody>
      </p:sp>
      <p:sp>
        <p:nvSpPr>
          <p:cNvPr id="4" name="Owal 3">
            <a:extLst>
              <a:ext uri="{FF2B5EF4-FFF2-40B4-BE49-F238E27FC236}">
                <a16:creationId xmlns:a16="http://schemas.microsoft.com/office/drawing/2014/main" id="{C972E8C2-B804-4B1A-A878-DBAFBB636F24}"/>
              </a:ext>
            </a:extLst>
          </p:cNvPr>
          <p:cNvSpPr/>
          <p:nvPr/>
        </p:nvSpPr>
        <p:spPr>
          <a:xfrm>
            <a:off x="3108959" y="2743198"/>
            <a:ext cx="596767" cy="596767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sz="2400"/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04D517F3-1236-4E00-A9DD-0B1FFCE0698A}"/>
              </a:ext>
            </a:extLst>
          </p:cNvPr>
          <p:cNvSpPr/>
          <p:nvPr/>
        </p:nvSpPr>
        <p:spPr>
          <a:xfrm>
            <a:off x="4735630" y="1969364"/>
            <a:ext cx="596767" cy="596767"/>
          </a:xfrm>
          <a:prstGeom prst="ellipse">
            <a:avLst/>
          </a:prstGeom>
          <a:solidFill>
            <a:srgbClr val="FFC000"/>
          </a:solidFill>
          <a:ln w="254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sz="2400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A1CC747C-C5E4-49D4-B681-B6673E74D01F}"/>
              </a:ext>
            </a:extLst>
          </p:cNvPr>
          <p:cNvSpPr/>
          <p:nvPr/>
        </p:nvSpPr>
        <p:spPr>
          <a:xfrm>
            <a:off x="6198670" y="2743198"/>
            <a:ext cx="596767" cy="596767"/>
          </a:xfrm>
          <a:prstGeom prst="ellipse">
            <a:avLst/>
          </a:prstGeom>
          <a:solidFill>
            <a:srgbClr val="FFFF00"/>
          </a:solidFill>
          <a:ln w="254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sz="2400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EDE85C05-02F2-4EC6-89BC-3C714412250F}"/>
              </a:ext>
            </a:extLst>
          </p:cNvPr>
          <p:cNvSpPr txBox="1"/>
          <p:nvPr/>
        </p:nvSpPr>
        <p:spPr>
          <a:xfrm>
            <a:off x="2723501" y="3252570"/>
            <a:ext cx="256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[x</a:t>
            </a:r>
            <a:r>
              <a:rPr lang="pl-PL" sz="2800" baseline="30000" dirty="0"/>
              <a:t>2</a:t>
            </a:r>
            <a:r>
              <a:rPr lang="pl-PL" sz="2800" baseline="-25000" dirty="0"/>
              <a:t>1v</a:t>
            </a:r>
            <a:r>
              <a:rPr lang="pl-PL" sz="2800" dirty="0"/>
              <a:t>, x</a:t>
            </a:r>
            <a:r>
              <a:rPr lang="pl-PL" sz="2800" baseline="30000" dirty="0"/>
              <a:t>2</a:t>
            </a:r>
            <a:r>
              <a:rPr lang="pl-PL" sz="2800" baseline="-25000" dirty="0"/>
              <a:t>2v</a:t>
            </a:r>
            <a:r>
              <a:rPr lang="pl-PL" sz="2800" dirty="0"/>
              <a:t>, … x</a:t>
            </a:r>
            <a:r>
              <a:rPr lang="pl-PL" sz="2800" baseline="30000" dirty="0"/>
              <a:t>2</a:t>
            </a:r>
            <a:r>
              <a:rPr lang="pl-PL" sz="2800" baseline="-25000" dirty="0"/>
              <a:t>Rv</a:t>
            </a:r>
            <a:r>
              <a:rPr lang="pl-PL" sz="2800" dirty="0"/>
              <a:t>]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526E13E6-9896-45EC-8CA7-E599DD0AEAAA}"/>
              </a:ext>
            </a:extLst>
          </p:cNvPr>
          <p:cNvSpPr txBox="1"/>
          <p:nvPr/>
        </p:nvSpPr>
        <p:spPr>
          <a:xfrm>
            <a:off x="3800085" y="1427365"/>
            <a:ext cx="2754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[x</a:t>
            </a:r>
            <a:r>
              <a:rPr lang="pl-PL" sz="2800" baseline="30000" dirty="0"/>
              <a:t>2</a:t>
            </a:r>
            <a:r>
              <a:rPr lang="pl-PL" sz="2800" baseline="-25000" dirty="0"/>
              <a:t>1w</a:t>
            </a:r>
            <a:r>
              <a:rPr lang="pl-PL" sz="2800" dirty="0"/>
              <a:t>, x</a:t>
            </a:r>
            <a:r>
              <a:rPr lang="pl-PL" sz="2800" baseline="30000" dirty="0"/>
              <a:t>2</a:t>
            </a:r>
            <a:r>
              <a:rPr lang="pl-PL" sz="2800" baseline="-25000" dirty="0"/>
              <a:t>2w</a:t>
            </a:r>
            <a:r>
              <a:rPr lang="pl-PL" sz="2800" dirty="0"/>
              <a:t>, … x</a:t>
            </a:r>
            <a:r>
              <a:rPr lang="pl-PL" sz="2800" baseline="30000" dirty="0"/>
              <a:t>2</a:t>
            </a:r>
            <a:r>
              <a:rPr lang="pl-PL" sz="2800" baseline="-25000" dirty="0"/>
              <a:t>Rw</a:t>
            </a:r>
            <a:r>
              <a:rPr lang="pl-PL" sz="2800" dirty="0"/>
              <a:t>]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2A51DAAC-E70D-4943-822C-7191F0A5D5DC}"/>
              </a:ext>
            </a:extLst>
          </p:cNvPr>
          <p:cNvSpPr txBox="1"/>
          <p:nvPr/>
        </p:nvSpPr>
        <p:spPr>
          <a:xfrm>
            <a:off x="6051083" y="2237972"/>
            <a:ext cx="2568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[x</a:t>
            </a:r>
            <a:r>
              <a:rPr lang="pl-PL" sz="2800" baseline="30000" dirty="0"/>
              <a:t>2</a:t>
            </a:r>
            <a:r>
              <a:rPr lang="pl-PL" sz="2800" baseline="-25000" dirty="0"/>
              <a:t>1z</a:t>
            </a:r>
            <a:r>
              <a:rPr lang="pl-PL" sz="2800" dirty="0"/>
              <a:t>, x</a:t>
            </a:r>
            <a:r>
              <a:rPr lang="pl-PL" sz="2800" baseline="30000" dirty="0"/>
              <a:t>2</a:t>
            </a:r>
            <a:r>
              <a:rPr lang="pl-PL" sz="2800" baseline="-25000" dirty="0"/>
              <a:t>2z</a:t>
            </a:r>
            <a:r>
              <a:rPr lang="pl-PL" sz="2800" dirty="0"/>
              <a:t>, … x</a:t>
            </a:r>
            <a:r>
              <a:rPr lang="pl-PL" sz="2800" baseline="30000" dirty="0"/>
              <a:t>2</a:t>
            </a:r>
            <a:r>
              <a:rPr lang="pl-PL" sz="2800" baseline="-25000" dirty="0"/>
              <a:t>Rz</a:t>
            </a:r>
            <a:r>
              <a:rPr lang="pl-PL" sz="2800" dirty="0"/>
              <a:t>]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ED2B9309-38D6-4434-BBB0-B0485626EF8D}"/>
              </a:ext>
            </a:extLst>
          </p:cNvPr>
          <p:cNvSpPr txBox="1"/>
          <p:nvPr/>
        </p:nvSpPr>
        <p:spPr>
          <a:xfrm>
            <a:off x="6950690" y="4813322"/>
            <a:ext cx="2659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[x</a:t>
            </a:r>
            <a:r>
              <a:rPr lang="pl-PL" sz="2800" baseline="30000" dirty="0"/>
              <a:t>2</a:t>
            </a:r>
            <a:r>
              <a:rPr lang="pl-PL" sz="2800" baseline="-25000" dirty="0"/>
              <a:t>1u</a:t>
            </a:r>
            <a:r>
              <a:rPr lang="pl-PL" sz="2800" dirty="0"/>
              <a:t>, x</a:t>
            </a:r>
            <a:r>
              <a:rPr lang="pl-PL" sz="2800" baseline="30000" dirty="0"/>
              <a:t>2</a:t>
            </a:r>
            <a:r>
              <a:rPr lang="pl-PL" sz="2800" baseline="-25000" dirty="0"/>
              <a:t>2u</a:t>
            </a:r>
            <a:r>
              <a:rPr lang="pl-PL" sz="2800" dirty="0"/>
              <a:t>, … x</a:t>
            </a:r>
            <a:r>
              <a:rPr lang="pl-PL" sz="2800" baseline="30000" dirty="0"/>
              <a:t>2</a:t>
            </a:r>
            <a:r>
              <a:rPr lang="pl-PL" sz="2800" baseline="-25000" dirty="0"/>
              <a:t>Ru</a:t>
            </a:r>
            <a:r>
              <a:rPr lang="pl-PL" sz="2800" dirty="0"/>
              <a:t>]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3D28514-B625-45C9-B5F8-DB83AE44457F}"/>
              </a:ext>
            </a:extLst>
          </p:cNvPr>
          <p:cNvSpPr txBox="1"/>
          <p:nvPr/>
        </p:nvSpPr>
        <p:spPr>
          <a:xfrm>
            <a:off x="405064" y="5243857"/>
            <a:ext cx="47604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/>
              <a:t>Wykonano:</a:t>
            </a:r>
          </a:p>
          <a:p>
            <a:r>
              <a:rPr lang="pl-PL" sz="2000" dirty="0"/>
              <a:t>Aktualizacja dla każdego z węzłów </a:t>
            </a:r>
            <a:r>
              <a:rPr lang="pl-PL" sz="2000" i="1" dirty="0">
                <a:latin typeface="Times New Roman" panose="02020603050405020304" pitchFamily="18" charset="0"/>
              </a:rPr>
              <a:t>v</a:t>
            </a:r>
          </a:p>
          <a:p>
            <a:r>
              <a:rPr lang="pl-PL" sz="2000" dirty="0"/>
              <a:t>Zredukowano wyniki do wspólnej długości R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84CD8609-87CA-452C-8CE0-E035C52E51F2}"/>
              </a:ext>
            </a:extLst>
          </p:cNvPr>
          <p:cNvSpPr txBox="1"/>
          <p:nvPr/>
        </p:nvSpPr>
        <p:spPr>
          <a:xfrm>
            <a:off x="475885" y="4285162"/>
            <a:ext cx="60976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1" dirty="0">
                <a:latin typeface="Times New Roman" panose="02020603050405020304" pitchFamily="18" charset="0"/>
              </a:rPr>
              <a:t>x</a:t>
            </a:r>
            <a:r>
              <a:rPr lang="pl-PL" sz="2800" i="1" baseline="-25000" dirty="0">
                <a:latin typeface="Times New Roman" panose="02020603050405020304" pitchFamily="18" charset="0"/>
              </a:rPr>
              <a:t>v</a:t>
            </a:r>
            <a:r>
              <a:rPr lang="pl-PL" sz="2800" baseline="30000" dirty="0">
                <a:latin typeface="Times New Roman" panose="02020603050405020304" pitchFamily="18" charset="0"/>
              </a:rPr>
              <a:t>2  </a:t>
            </a:r>
            <a:r>
              <a:rPr lang="pl-PL" sz="2800" dirty="0">
                <a:latin typeface="Times New Roman" panose="02020603050405020304" pitchFamily="18" charset="0"/>
              </a:rPr>
              <a:t>=</a:t>
            </a:r>
            <a:r>
              <a:rPr lang="pl-PL" sz="2800" b="1" dirty="0">
                <a:latin typeface="Times New Roman" panose="02020603050405020304" pitchFamily="18" charset="0"/>
              </a:rPr>
              <a:t>  </a:t>
            </a:r>
            <a:r>
              <a:rPr lang="pl-PL" sz="2800" dirty="0">
                <a:latin typeface="Times New Roman" panose="02020603050405020304" pitchFamily="18" charset="0"/>
              </a:rPr>
              <a:t>f</a:t>
            </a:r>
            <a:r>
              <a:rPr lang="pl-PL" sz="2800" baseline="-25000" dirty="0">
                <a:latin typeface="Times New Roman" panose="02020603050405020304" pitchFamily="18" charset="0"/>
              </a:rPr>
              <a:t>θ</a:t>
            </a:r>
            <a:r>
              <a:rPr lang="pl-PL" sz="2800" baseline="30000" dirty="0">
                <a:latin typeface="Times New Roman" panose="02020603050405020304" pitchFamily="18" charset="0"/>
              </a:rPr>
              <a:t>1</a:t>
            </a:r>
            <a:r>
              <a:rPr lang="pl-PL" sz="2800" dirty="0">
                <a:latin typeface="Times New Roman" panose="02020603050405020304" pitchFamily="18" charset="0"/>
              </a:rPr>
              <a:t>(</a:t>
            </a:r>
            <a:r>
              <a:rPr lang="pl-PL" sz="2800" b="1" dirty="0">
                <a:latin typeface="Times New Roman" panose="02020603050405020304" pitchFamily="18" charset="0"/>
              </a:rPr>
              <a:t>x</a:t>
            </a:r>
            <a:r>
              <a:rPr lang="pl-PL" sz="2800" i="1" baseline="-25000" dirty="0">
                <a:latin typeface="Times New Roman" panose="02020603050405020304" pitchFamily="18" charset="0"/>
              </a:rPr>
              <a:t>v</a:t>
            </a:r>
            <a:r>
              <a:rPr lang="pl-PL" sz="2800" baseline="30000" dirty="0">
                <a:latin typeface="Times New Roman" panose="02020603050405020304" pitchFamily="18" charset="0"/>
              </a:rPr>
              <a:t>1</a:t>
            </a:r>
            <a:r>
              <a:rPr lang="pl-PL" sz="2800" dirty="0">
                <a:latin typeface="Times New Roman" panose="02020603050405020304" pitchFamily="18" charset="0"/>
              </a:rPr>
              <a:t>,{</a:t>
            </a:r>
            <a:r>
              <a:rPr lang="pl-PL" sz="2800" b="1" dirty="0">
                <a:latin typeface="Times New Roman" panose="02020603050405020304" pitchFamily="18" charset="0"/>
              </a:rPr>
              <a:t>x</a:t>
            </a:r>
            <a:r>
              <a:rPr lang="pl-PL" sz="2800" i="1" baseline="-25000" dirty="0">
                <a:latin typeface="Times New Roman" panose="02020603050405020304" pitchFamily="18" charset="0"/>
              </a:rPr>
              <a:t>w</a:t>
            </a:r>
            <a:r>
              <a:rPr lang="pl-PL" sz="2800" baseline="30000" dirty="0">
                <a:latin typeface="Times New Roman" panose="02020603050405020304" pitchFamily="18" charset="0"/>
              </a:rPr>
              <a:t>1</a:t>
            </a:r>
            <a:r>
              <a:rPr lang="pl-PL" sz="2800" dirty="0">
                <a:latin typeface="Times New Roman" panose="02020603050405020304" pitchFamily="18" charset="0"/>
              </a:rPr>
              <a:t>: </a:t>
            </a:r>
            <a:r>
              <a:rPr lang="pl-PL" sz="2800" i="1" dirty="0" err="1">
                <a:latin typeface="Times New Roman" panose="02020603050405020304" pitchFamily="18" charset="0"/>
              </a:rPr>
              <a:t>w</a:t>
            </a:r>
            <a:r>
              <a:rPr lang="pl-PL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pl-PL" sz="2800" dirty="0" err="1">
                <a:latin typeface="Times New Roman" panose="02020603050405020304" pitchFamily="18" charset="0"/>
              </a:rPr>
              <a:t>N</a:t>
            </a:r>
            <a:r>
              <a:rPr lang="pl-PL" sz="2800" dirty="0">
                <a:latin typeface="Times New Roman" panose="02020603050405020304" pitchFamily="18" charset="0"/>
              </a:rPr>
              <a:t>(</a:t>
            </a:r>
            <a:r>
              <a:rPr lang="pl-PL" sz="2800" i="1" dirty="0">
                <a:latin typeface="Times New Roman" panose="02020603050405020304" pitchFamily="18" charset="0"/>
              </a:rPr>
              <a:t>v</a:t>
            </a:r>
            <a:r>
              <a:rPr lang="pl-PL" sz="2800" dirty="0">
                <a:latin typeface="Times New Roman" panose="02020603050405020304" pitchFamily="18" charset="0"/>
              </a:rPr>
              <a:t>)}) = </a:t>
            </a:r>
          </a:p>
          <a:p>
            <a:r>
              <a:rPr lang="pl-PL" sz="2800" dirty="0">
                <a:latin typeface="Times New Roman" panose="02020603050405020304" pitchFamily="18" charset="0"/>
              </a:rPr>
              <a:t>	f</a:t>
            </a:r>
            <a:r>
              <a:rPr lang="pl-PL" sz="2800" baseline="-25000" dirty="0">
                <a:latin typeface="Times New Roman" panose="02020603050405020304" pitchFamily="18" charset="0"/>
              </a:rPr>
              <a:t>θ</a:t>
            </a:r>
            <a:r>
              <a:rPr lang="pl-PL" sz="2800" baseline="30000" dirty="0">
                <a:latin typeface="Times New Roman" panose="02020603050405020304" pitchFamily="18" charset="0"/>
              </a:rPr>
              <a:t>1</a:t>
            </a:r>
            <a:r>
              <a:rPr lang="pl-PL" sz="2800" dirty="0">
                <a:latin typeface="Times New Roman" panose="02020603050405020304" pitchFamily="18" charset="0"/>
              </a:rPr>
              <a:t>(</a:t>
            </a:r>
            <a:r>
              <a:rPr lang="pl-PL" sz="2800" b="1" dirty="0">
                <a:latin typeface="Times New Roman" panose="02020603050405020304" pitchFamily="18" charset="0"/>
              </a:rPr>
              <a:t>x</a:t>
            </a:r>
            <a:r>
              <a:rPr lang="pl-PL" sz="2800" i="1" baseline="-25000" dirty="0">
                <a:latin typeface="Times New Roman" panose="02020603050405020304" pitchFamily="18" charset="0"/>
              </a:rPr>
              <a:t>v</a:t>
            </a:r>
            <a:r>
              <a:rPr lang="pl-PL" sz="2800" baseline="30000" dirty="0">
                <a:latin typeface="Times New Roman" panose="02020603050405020304" pitchFamily="18" charset="0"/>
              </a:rPr>
              <a:t>1</a:t>
            </a:r>
            <a:r>
              <a:rPr lang="pl-PL" sz="2800" dirty="0">
                <a:latin typeface="Times New Roman" panose="02020603050405020304" pitchFamily="18" charset="0"/>
              </a:rPr>
              <a:t>,{</a:t>
            </a:r>
            <a:r>
              <a:rPr lang="pl-PL" sz="2800" b="1" dirty="0">
                <a:latin typeface="Times New Roman" panose="02020603050405020304" pitchFamily="18" charset="0"/>
              </a:rPr>
              <a:t>x</a:t>
            </a:r>
            <a:r>
              <a:rPr lang="pl-PL" sz="2800" i="1" baseline="-25000" dirty="0">
                <a:latin typeface="Times New Roman" panose="02020603050405020304" pitchFamily="18" charset="0"/>
              </a:rPr>
              <a:t>w</a:t>
            </a:r>
            <a:r>
              <a:rPr lang="pl-PL" sz="2800" baseline="30000" dirty="0">
                <a:latin typeface="Times New Roman" panose="02020603050405020304" pitchFamily="18" charset="0"/>
              </a:rPr>
              <a:t>1</a:t>
            </a:r>
            <a:r>
              <a:rPr lang="pl-PL" sz="2800" dirty="0">
                <a:latin typeface="Times New Roman" panose="02020603050405020304" pitchFamily="18" charset="0"/>
              </a:rPr>
              <a:t>,</a:t>
            </a:r>
            <a:r>
              <a:rPr lang="pl-PL" sz="2800" b="1" dirty="0">
                <a:latin typeface="Times New Roman" panose="02020603050405020304" pitchFamily="18" charset="0"/>
              </a:rPr>
              <a:t> x</a:t>
            </a:r>
            <a:r>
              <a:rPr lang="pl-PL" sz="2800" i="1" baseline="-25000" dirty="0">
                <a:latin typeface="Times New Roman" panose="02020603050405020304" pitchFamily="18" charset="0"/>
              </a:rPr>
              <a:t>z</a:t>
            </a:r>
            <a:r>
              <a:rPr lang="pl-PL" sz="2800" baseline="30000" dirty="0">
                <a:latin typeface="Times New Roman" panose="02020603050405020304" pitchFamily="18" charset="0"/>
              </a:rPr>
              <a:t>1</a:t>
            </a:r>
            <a:r>
              <a:rPr lang="pl-PL" sz="2800" dirty="0">
                <a:latin typeface="Times New Roman" panose="02020603050405020304" pitchFamily="18" charset="0"/>
              </a:rPr>
              <a:t>})</a:t>
            </a:r>
          </a:p>
        </p:txBody>
      </p:sp>
      <p:grpSp>
        <p:nvGrpSpPr>
          <p:cNvPr id="12" name="Grupa 11">
            <a:extLst>
              <a:ext uri="{FF2B5EF4-FFF2-40B4-BE49-F238E27FC236}">
                <a16:creationId xmlns:a16="http://schemas.microsoft.com/office/drawing/2014/main" id="{88340BE4-C945-4E60-99C1-598CEBD83003}"/>
              </a:ext>
            </a:extLst>
          </p:cNvPr>
          <p:cNvGrpSpPr/>
          <p:nvPr/>
        </p:nvGrpSpPr>
        <p:grpSpPr>
          <a:xfrm>
            <a:off x="3236507" y="2987043"/>
            <a:ext cx="341671" cy="109075"/>
            <a:chOff x="707483" y="1686229"/>
            <a:chExt cx="1886540" cy="602260"/>
          </a:xfrm>
        </p:grpSpPr>
        <p:sp>
          <p:nvSpPr>
            <p:cNvPr id="19" name="Owal 18">
              <a:extLst>
                <a:ext uri="{FF2B5EF4-FFF2-40B4-BE49-F238E27FC236}">
                  <a16:creationId xmlns:a16="http://schemas.microsoft.com/office/drawing/2014/main" id="{45C9013D-D8EB-49E4-AB74-F213AD97FC0D}"/>
                </a:ext>
              </a:extLst>
            </p:cNvPr>
            <p:cNvSpPr/>
            <p:nvPr/>
          </p:nvSpPr>
          <p:spPr>
            <a:xfrm>
              <a:off x="707483" y="1691722"/>
              <a:ext cx="596767" cy="596767"/>
            </a:xfrm>
            <a:prstGeom prst="ellipse">
              <a:avLst/>
            </a:prstGeom>
            <a:solidFill>
              <a:srgbClr val="FF0000"/>
            </a:solidFill>
            <a:ln w="254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 sz="2400"/>
            </a:p>
          </p:txBody>
        </p:sp>
        <p:sp>
          <p:nvSpPr>
            <p:cNvPr id="20" name="Owal 19">
              <a:extLst>
                <a:ext uri="{FF2B5EF4-FFF2-40B4-BE49-F238E27FC236}">
                  <a16:creationId xmlns:a16="http://schemas.microsoft.com/office/drawing/2014/main" id="{A87DFF8E-B27B-435C-88E5-127A65E1077E}"/>
                </a:ext>
              </a:extLst>
            </p:cNvPr>
            <p:cNvSpPr/>
            <p:nvPr/>
          </p:nvSpPr>
          <p:spPr>
            <a:xfrm>
              <a:off x="1359588" y="1687008"/>
              <a:ext cx="596767" cy="596767"/>
            </a:xfrm>
            <a:prstGeom prst="ellipse">
              <a:avLst/>
            </a:prstGeom>
            <a:solidFill>
              <a:srgbClr val="FFC000"/>
            </a:solidFill>
            <a:ln w="254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 sz="2400"/>
            </a:p>
          </p:txBody>
        </p:sp>
        <p:sp>
          <p:nvSpPr>
            <p:cNvPr id="22" name="Owal 21">
              <a:extLst>
                <a:ext uri="{FF2B5EF4-FFF2-40B4-BE49-F238E27FC236}">
                  <a16:creationId xmlns:a16="http://schemas.microsoft.com/office/drawing/2014/main" id="{F27A5FA6-1E90-487C-AE9D-C3310180308B}"/>
                </a:ext>
              </a:extLst>
            </p:cNvPr>
            <p:cNvSpPr/>
            <p:nvPr/>
          </p:nvSpPr>
          <p:spPr>
            <a:xfrm>
              <a:off x="1997256" y="1686229"/>
              <a:ext cx="596767" cy="596767"/>
            </a:xfrm>
            <a:prstGeom prst="ellipse">
              <a:avLst/>
            </a:prstGeom>
            <a:solidFill>
              <a:srgbClr val="FFFF00"/>
            </a:solidFill>
            <a:ln w="254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 sz="2400"/>
            </a:p>
          </p:txBody>
        </p:sp>
      </p:grpSp>
      <p:grpSp>
        <p:nvGrpSpPr>
          <p:cNvPr id="24" name="Grupa 23">
            <a:extLst>
              <a:ext uri="{FF2B5EF4-FFF2-40B4-BE49-F238E27FC236}">
                <a16:creationId xmlns:a16="http://schemas.microsoft.com/office/drawing/2014/main" id="{419D0EA1-FF4E-4430-A805-0137019EDCD1}"/>
              </a:ext>
            </a:extLst>
          </p:cNvPr>
          <p:cNvGrpSpPr/>
          <p:nvPr/>
        </p:nvGrpSpPr>
        <p:grpSpPr>
          <a:xfrm>
            <a:off x="4875223" y="2228345"/>
            <a:ext cx="341671" cy="109075"/>
            <a:chOff x="707483" y="1686229"/>
            <a:chExt cx="1886540" cy="602260"/>
          </a:xfrm>
        </p:grpSpPr>
        <p:sp>
          <p:nvSpPr>
            <p:cNvPr id="25" name="Owal 24">
              <a:extLst>
                <a:ext uri="{FF2B5EF4-FFF2-40B4-BE49-F238E27FC236}">
                  <a16:creationId xmlns:a16="http://schemas.microsoft.com/office/drawing/2014/main" id="{581F76B8-E8C7-4FD8-A17F-1A2EEB520717}"/>
                </a:ext>
              </a:extLst>
            </p:cNvPr>
            <p:cNvSpPr/>
            <p:nvPr/>
          </p:nvSpPr>
          <p:spPr>
            <a:xfrm>
              <a:off x="707483" y="1691722"/>
              <a:ext cx="596767" cy="596767"/>
            </a:xfrm>
            <a:prstGeom prst="ellipse">
              <a:avLst/>
            </a:prstGeom>
            <a:solidFill>
              <a:srgbClr val="FF0000"/>
            </a:solidFill>
            <a:ln w="254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 sz="2400"/>
            </a:p>
          </p:txBody>
        </p:sp>
        <p:sp>
          <p:nvSpPr>
            <p:cNvPr id="26" name="Owal 25">
              <a:extLst>
                <a:ext uri="{FF2B5EF4-FFF2-40B4-BE49-F238E27FC236}">
                  <a16:creationId xmlns:a16="http://schemas.microsoft.com/office/drawing/2014/main" id="{A39A29E1-2FA6-4383-8E84-214C62459860}"/>
                </a:ext>
              </a:extLst>
            </p:cNvPr>
            <p:cNvSpPr/>
            <p:nvPr/>
          </p:nvSpPr>
          <p:spPr>
            <a:xfrm>
              <a:off x="1359588" y="1687008"/>
              <a:ext cx="596767" cy="596767"/>
            </a:xfrm>
            <a:prstGeom prst="ellipse">
              <a:avLst/>
            </a:prstGeom>
            <a:solidFill>
              <a:srgbClr val="FFC000"/>
            </a:solidFill>
            <a:ln w="254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 sz="2400"/>
            </a:p>
          </p:txBody>
        </p:sp>
        <p:sp>
          <p:nvSpPr>
            <p:cNvPr id="27" name="Owal 26">
              <a:extLst>
                <a:ext uri="{FF2B5EF4-FFF2-40B4-BE49-F238E27FC236}">
                  <a16:creationId xmlns:a16="http://schemas.microsoft.com/office/drawing/2014/main" id="{4313F38B-6BC3-4618-BFBD-E06DB661A39D}"/>
                </a:ext>
              </a:extLst>
            </p:cNvPr>
            <p:cNvSpPr/>
            <p:nvPr/>
          </p:nvSpPr>
          <p:spPr>
            <a:xfrm>
              <a:off x="1997256" y="1686229"/>
              <a:ext cx="596767" cy="596767"/>
            </a:xfrm>
            <a:prstGeom prst="ellipse">
              <a:avLst/>
            </a:prstGeom>
            <a:solidFill>
              <a:srgbClr val="FFFF00"/>
            </a:solidFill>
            <a:ln w="254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 sz="2400"/>
            </a:p>
          </p:txBody>
        </p:sp>
      </p:grpSp>
      <p:grpSp>
        <p:nvGrpSpPr>
          <p:cNvPr id="14" name="Grupa 13">
            <a:extLst>
              <a:ext uri="{FF2B5EF4-FFF2-40B4-BE49-F238E27FC236}">
                <a16:creationId xmlns:a16="http://schemas.microsoft.com/office/drawing/2014/main" id="{53FF52D5-01C5-47EC-8540-CCB616796B5A}"/>
              </a:ext>
            </a:extLst>
          </p:cNvPr>
          <p:cNvGrpSpPr/>
          <p:nvPr/>
        </p:nvGrpSpPr>
        <p:grpSpPr>
          <a:xfrm>
            <a:off x="6272579" y="2996908"/>
            <a:ext cx="448949" cy="107341"/>
            <a:chOff x="8448579" y="3168143"/>
            <a:chExt cx="2541452" cy="607647"/>
          </a:xfrm>
        </p:grpSpPr>
        <p:grpSp>
          <p:nvGrpSpPr>
            <p:cNvPr id="28" name="Grupa 27">
              <a:extLst>
                <a:ext uri="{FF2B5EF4-FFF2-40B4-BE49-F238E27FC236}">
                  <a16:creationId xmlns:a16="http://schemas.microsoft.com/office/drawing/2014/main" id="{4AF9BCCA-A3EA-468F-9E26-50805DC59255}"/>
                </a:ext>
              </a:extLst>
            </p:cNvPr>
            <p:cNvGrpSpPr/>
            <p:nvPr/>
          </p:nvGrpSpPr>
          <p:grpSpPr>
            <a:xfrm>
              <a:off x="8448579" y="3168143"/>
              <a:ext cx="1903418" cy="607647"/>
              <a:chOff x="707483" y="1686229"/>
              <a:chExt cx="1886540" cy="602260"/>
            </a:xfrm>
          </p:grpSpPr>
          <p:sp>
            <p:nvSpPr>
              <p:cNvPr id="29" name="Owal 28">
                <a:extLst>
                  <a:ext uri="{FF2B5EF4-FFF2-40B4-BE49-F238E27FC236}">
                    <a16:creationId xmlns:a16="http://schemas.microsoft.com/office/drawing/2014/main" id="{7FECDF22-1B20-42FE-AD26-65923D7070E2}"/>
                  </a:ext>
                </a:extLst>
              </p:cNvPr>
              <p:cNvSpPr/>
              <p:nvPr/>
            </p:nvSpPr>
            <p:spPr>
              <a:xfrm>
                <a:off x="707483" y="1691722"/>
                <a:ext cx="596767" cy="596767"/>
              </a:xfrm>
              <a:prstGeom prst="ellipse">
                <a:avLst/>
              </a:prstGeom>
              <a:solidFill>
                <a:srgbClr val="FF0000"/>
              </a:solidFill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sz="2400"/>
              </a:p>
            </p:txBody>
          </p:sp>
          <p:sp>
            <p:nvSpPr>
              <p:cNvPr id="34" name="Owal 33">
                <a:extLst>
                  <a:ext uri="{FF2B5EF4-FFF2-40B4-BE49-F238E27FC236}">
                    <a16:creationId xmlns:a16="http://schemas.microsoft.com/office/drawing/2014/main" id="{8926AF82-6E48-43EF-8375-6C772B4EDDF2}"/>
                  </a:ext>
                </a:extLst>
              </p:cNvPr>
              <p:cNvSpPr/>
              <p:nvPr/>
            </p:nvSpPr>
            <p:spPr>
              <a:xfrm>
                <a:off x="1359588" y="1687008"/>
                <a:ext cx="596767" cy="596767"/>
              </a:xfrm>
              <a:prstGeom prst="ellipse">
                <a:avLst/>
              </a:prstGeom>
              <a:solidFill>
                <a:srgbClr val="FFC000"/>
              </a:solidFill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sz="2400"/>
              </a:p>
            </p:txBody>
          </p:sp>
          <p:sp>
            <p:nvSpPr>
              <p:cNvPr id="35" name="Owal 34">
                <a:extLst>
                  <a:ext uri="{FF2B5EF4-FFF2-40B4-BE49-F238E27FC236}">
                    <a16:creationId xmlns:a16="http://schemas.microsoft.com/office/drawing/2014/main" id="{96950330-F584-4DD4-8AD0-F1DC45F06356}"/>
                  </a:ext>
                </a:extLst>
              </p:cNvPr>
              <p:cNvSpPr/>
              <p:nvPr/>
            </p:nvSpPr>
            <p:spPr>
              <a:xfrm>
                <a:off x="1997256" y="1686229"/>
                <a:ext cx="596767" cy="596767"/>
              </a:xfrm>
              <a:prstGeom prst="ellipse">
                <a:avLst/>
              </a:prstGeom>
              <a:solidFill>
                <a:srgbClr val="FFFF00"/>
              </a:solidFill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sz="2400"/>
              </a:p>
            </p:txBody>
          </p:sp>
        </p:grpSp>
        <p:sp>
          <p:nvSpPr>
            <p:cNvPr id="36" name="Owal 35">
              <a:extLst>
                <a:ext uri="{FF2B5EF4-FFF2-40B4-BE49-F238E27FC236}">
                  <a16:creationId xmlns:a16="http://schemas.microsoft.com/office/drawing/2014/main" id="{3DF4C13C-8D10-43DC-AE23-3D465E827C41}"/>
                </a:ext>
              </a:extLst>
            </p:cNvPr>
            <p:cNvSpPr/>
            <p:nvPr/>
          </p:nvSpPr>
          <p:spPr>
            <a:xfrm>
              <a:off x="10393264" y="3168143"/>
              <a:ext cx="596767" cy="596767"/>
            </a:xfrm>
            <a:prstGeom prst="ellipse">
              <a:avLst/>
            </a:prstGeom>
            <a:solidFill>
              <a:srgbClr val="92D050"/>
            </a:solidFill>
            <a:ln w="254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 sz="2400"/>
            </a:p>
          </p:txBody>
        </p:sp>
      </p:grpSp>
      <p:sp>
        <p:nvSpPr>
          <p:cNvPr id="37" name="Owal 36">
            <a:extLst>
              <a:ext uri="{FF2B5EF4-FFF2-40B4-BE49-F238E27FC236}">
                <a16:creationId xmlns:a16="http://schemas.microsoft.com/office/drawing/2014/main" id="{2853D092-044F-40AA-B38B-010540E323F9}"/>
              </a:ext>
            </a:extLst>
          </p:cNvPr>
          <p:cNvSpPr/>
          <p:nvPr/>
        </p:nvSpPr>
        <p:spPr>
          <a:xfrm>
            <a:off x="7620117" y="4353308"/>
            <a:ext cx="119749" cy="119749"/>
          </a:xfrm>
          <a:prstGeom prst="ellipse">
            <a:avLst/>
          </a:prstGeom>
          <a:solidFill>
            <a:srgbClr val="FFFF00"/>
          </a:solidFill>
          <a:ln w="254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sz="2400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id="{67B5499B-5EB6-4684-AE06-4F0D7CCBFA5E}"/>
              </a:ext>
            </a:extLst>
          </p:cNvPr>
          <p:cNvSpPr/>
          <p:nvPr/>
        </p:nvSpPr>
        <p:spPr>
          <a:xfrm>
            <a:off x="7750059" y="4353308"/>
            <a:ext cx="119749" cy="119749"/>
          </a:xfrm>
          <a:prstGeom prst="ellipse">
            <a:avLst/>
          </a:prstGeom>
          <a:solidFill>
            <a:srgbClr val="92D050"/>
          </a:solidFill>
          <a:ln w="254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sz="2400"/>
          </a:p>
        </p:txBody>
      </p:sp>
    </p:spTree>
    <p:extLst>
      <p:ext uri="{BB962C8B-B14F-4D97-AF65-F5344CB8AC3E}">
        <p14:creationId xmlns:p14="http://schemas.microsoft.com/office/powerpoint/2010/main" val="387388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F12ABF-95F6-4E92-9223-3F7F687B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Aktualizacja grafu (4)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CA229A2F-7890-4C29-9BDF-87BB068DF090}"/>
              </a:ext>
            </a:extLst>
          </p:cNvPr>
          <p:cNvCxnSpPr>
            <a:cxnSpLocks/>
          </p:cNvCxnSpPr>
          <p:nvPr/>
        </p:nvCxnSpPr>
        <p:spPr>
          <a:xfrm flipH="1">
            <a:off x="3407342" y="2267747"/>
            <a:ext cx="1626672" cy="773834"/>
          </a:xfrm>
          <a:prstGeom prst="line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93895B5D-288D-4DC6-BFA1-E40B2F5CA691}"/>
              </a:ext>
            </a:extLst>
          </p:cNvPr>
          <p:cNvCxnSpPr>
            <a:cxnSpLocks/>
          </p:cNvCxnSpPr>
          <p:nvPr/>
        </p:nvCxnSpPr>
        <p:spPr>
          <a:xfrm>
            <a:off x="5034013" y="2267747"/>
            <a:ext cx="1429352" cy="773834"/>
          </a:xfrm>
          <a:prstGeom prst="line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FCED6B20-17C0-42A0-B1E7-04DAC7665D7C}"/>
              </a:ext>
            </a:extLst>
          </p:cNvPr>
          <p:cNvCxnSpPr>
            <a:stCxn id="6" idx="2"/>
            <a:endCxn id="4" idx="6"/>
          </p:cNvCxnSpPr>
          <p:nvPr/>
        </p:nvCxnSpPr>
        <p:spPr>
          <a:xfrm flipH="1">
            <a:off x="3705726" y="3041582"/>
            <a:ext cx="2492944" cy="0"/>
          </a:xfrm>
          <a:prstGeom prst="line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2718DEC3-2C3E-4B3B-9ABE-FC5C17CC82B7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6708042" y="3252570"/>
            <a:ext cx="1049921" cy="1160613"/>
          </a:xfrm>
          <a:prstGeom prst="line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wal 6">
            <a:extLst>
              <a:ext uri="{FF2B5EF4-FFF2-40B4-BE49-F238E27FC236}">
                <a16:creationId xmlns:a16="http://schemas.microsoft.com/office/drawing/2014/main" id="{00C86BED-6A01-4F0A-8C72-945A469462FB}"/>
              </a:ext>
            </a:extLst>
          </p:cNvPr>
          <p:cNvSpPr/>
          <p:nvPr/>
        </p:nvSpPr>
        <p:spPr>
          <a:xfrm>
            <a:off x="7459580" y="4114800"/>
            <a:ext cx="596767" cy="596767"/>
          </a:xfrm>
          <a:prstGeom prst="ellipse">
            <a:avLst/>
          </a:prstGeom>
          <a:solidFill>
            <a:srgbClr val="92D050"/>
          </a:solidFill>
          <a:ln w="254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sz="2400"/>
          </a:p>
        </p:txBody>
      </p:sp>
      <p:sp>
        <p:nvSpPr>
          <p:cNvPr id="4" name="Owal 3">
            <a:extLst>
              <a:ext uri="{FF2B5EF4-FFF2-40B4-BE49-F238E27FC236}">
                <a16:creationId xmlns:a16="http://schemas.microsoft.com/office/drawing/2014/main" id="{C972E8C2-B804-4B1A-A878-DBAFBB636F24}"/>
              </a:ext>
            </a:extLst>
          </p:cNvPr>
          <p:cNvSpPr/>
          <p:nvPr/>
        </p:nvSpPr>
        <p:spPr>
          <a:xfrm>
            <a:off x="3108959" y="2743198"/>
            <a:ext cx="596767" cy="596767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sz="2400"/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04D517F3-1236-4E00-A9DD-0B1FFCE0698A}"/>
              </a:ext>
            </a:extLst>
          </p:cNvPr>
          <p:cNvSpPr/>
          <p:nvPr/>
        </p:nvSpPr>
        <p:spPr>
          <a:xfrm>
            <a:off x="4735630" y="1969364"/>
            <a:ext cx="596767" cy="596767"/>
          </a:xfrm>
          <a:prstGeom prst="ellipse">
            <a:avLst/>
          </a:prstGeom>
          <a:solidFill>
            <a:srgbClr val="FFC000"/>
          </a:solidFill>
          <a:ln w="254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sz="2400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A1CC747C-C5E4-49D4-B681-B6673E74D01F}"/>
              </a:ext>
            </a:extLst>
          </p:cNvPr>
          <p:cNvSpPr/>
          <p:nvPr/>
        </p:nvSpPr>
        <p:spPr>
          <a:xfrm>
            <a:off x="6198670" y="2743198"/>
            <a:ext cx="596767" cy="596767"/>
          </a:xfrm>
          <a:prstGeom prst="ellipse">
            <a:avLst/>
          </a:prstGeom>
          <a:solidFill>
            <a:srgbClr val="FFFF00"/>
          </a:solidFill>
          <a:ln w="254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sz="2400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EDE85C05-02F2-4EC6-89BC-3C714412250F}"/>
              </a:ext>
            </a:extLst>
          </p:cNvPr>
          <p:cNvSpPr txBox="1"/>
          <p:nvPr/>
        </p:nvSpPr>
        <p:spPr>
          <a:xfrm>
            <a:off x="2723501" y="3252570"/>
            <a:ext cx="2563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[x</a:t>
            </a:r>
            <a:r>
              <a:rPr lang="pl-PL" sz="2800" baseline="30000" dirty="0"/>
              <a:t>3</a:t>
            </a:r>
            <a:r>
              <a:rPr lang="pl-PL" sz="2800" baseline="-25000" dirty="0"/>
              <a:t>1v</a:t>
            </a:r>
            <a:r>
              <a:rPr lang="pl-PL" sz="2800" dirty="0"/>
              <a:t>, x</a:t>
            </a:r>
            <a:r>
              <a:rPr lang="pl-PL" sz="2800" baseline="30000" dirty="0"/>
              <a:t>3</a:t>
            </a:r>
            <a:r>
              <a:rPr lang="pl-PL" sz="2800" baseline="-25000" dirty="0"/>
              <a:t>2v</a:t>
            </a:r>
            <a:r>
              <a:rPr lang="pl-PL" sz="2800" dirty="0"/>
              <a:t>, … x</a:t>
            </a:r>
            <a:r>
              <a:rPr lang="pl-PL" sz="2800" baseline="30000" dirty="0"/>
              <a:t>3</a:t>
            </a:r>
            <a:r>
              <a:rPr lang="pl-PL" sz="2800" baseline="-25000" dirty="0"/>
              <a:t>Pv</a:t>
            </a:r>
            <a:r>
              <a:rPr lang="pl-PL" sz="2800" dirty="0"/>
              <a:t>]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526E13E6-9896-45EC-8CA7-E599DD0AEAAA}"/>
              </a:ext>
            </a:extLst>
          </p:cNvPr>
          <p:cNvSpPr txBox="1"/>
          <p:nvPr/>
        </p:nvSpPr>
        <p:spPr>
          <a:xfrm>
            <a:off x="3800085" y="1427365"/>
            <a:ext cx="2751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[x</a:t>
            </a:r>
            <a:r>
              <a:rPr lang="pl-PL" sz="2800" baseline="30000" dirty="0"/>
              <a:t>3</a:t>
            </a:r>
            <a:r>
              <a:rPr lang="pl-PL" sz="2800" baseline="-25000" dirty="0"/>
              <a:t>1w</a:t>
            </a:r>
            <a:r>
              <a:rPr lang="pl-PL" sz="2800" dirty="0"/>
              <a:t>, x</a:t>
            </a:r>
            <a:r>
              <a:rPr lang="pl-PL" sz="2800" baseline="30000" dirty="0"/>
              <a:t>3</a:t>
            </a:r>
            <a:r>
              <a:rPr lang="pl-PL" sz="2800" baseline="-25000" dirty="0"/>
              <a:t>2w</a:t>
            </a:r>
            <a:r>
              <a:rPr lang="pl-PL" sz="2800" dirty="0"/>
              <a:t>, … x</a:t>
            </a:r>
            <a:r>
              <a:rPr lang="pl-PL" sz="2800" baseline="30000" dirty="0"/>
              <a:t>3</a:t>
            </a:r>
            <a:r>
              <a:rPr lang="pl-PL" sz="2800" baseline="-25000" dirty="0"/>
              <a:t>Pw</a:t>
            </a:r>
            <a:r>
              <a:rPr lang="pl-PL" sz="2800" dirty="0"/>
              <a:t>]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2A51DAAC-E70D-4943-822C-7191F0A5D5DC}"/>
              </a:ext>
            </a:extLst>
          </p:cNvPr>
          <p:cNvSpPr txBox="1"/>
          <p:nvPr/>
        </p:nvSpPr>
        <p:spPr>
          <a:xfrm>
            <a:off x="6051083" y="2237972"/>
            <a:ext cx="256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[x</a:t>
            </a:r>
            <a:r>
              <a:rPr lang="pl-PL" sz="2800" baseline="30000" dirty="0"/>
              <a:t>3</a:t>
            </a:r>
            <a:r>
              <a:rPr lang="pl-PL" sz="2800" baseline="-25000" dirty="0"/>
              <a:t>1z</a:t>
            </a:r>
            <a:r>
              <a:rPr lang="pl-PL" sz="2800" dirty="0"/>
              <a:t>, x</a:t>
            </a:r>
            <a:r>
              <a:rPr lang="pl-PL" sz="2800" baseline="30000" dirty="0"/>
              <a:t>3</a:t>
            </a:r>
            <a:r>
              <a:rPr lang="pl-PL" sz="2800" baseline="-25000" dirty="0"/>
              <a:t>2z</a:t>
            </a:r>
            <a:r>
              <a:rPr lang="pl-PL" sz="2800" dirty="0"/>
              <a:t>, … x</a:t>
            </a:r>
            <a:r>
              <a:rPr lang="pl-PL" sz="2800" baseline="30000" dirty="0"/>
              <a:t>3</a:t>
            </a:r>
            <a:r>
              <a:rPr lang="pl-PL" sz="2800" baseline="-25000" dirty="0"/>
              <a:t>Pz</a:t>
            </a:r>
            <a:r>
              <a:rPr lang="pl-PL" sz="2800" dirty="0"/>
              <a:t>]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ED2B9309-38D6-4434-BBB0-B0485626EF8D}"/>
              </a:ext>
            </a:extLst>
          </p:cNvPr>
          <p:cNvSpPr txBox="1"/>
          <p:nvPr/>
        </p:nvSpPr>
        <p:spPr>
          <a:xfrm>
            <a:off x="6950690" y="4813322"/>
            <a:ext cx="2653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[x</a:t>
            </a:r>
            <a:r>
              <a:rPr lang="pl-PL" sz="2800" baseline="30000" dirty="0"/>
              <a:t>3</a:t>
            </a:r>
            <a:r>
              <a:rPr lang="pl-PL" sz="2800" baseline="-25000" dirty="0"/>
              <a:t>1u</a:t>
            </a:r>
            <a:r>
              <a:rPr lang="pl-PL" sz="2800" dirty="0"/>
              <a:t>, x</a:t>
            </a:r>
            <a:r>
              <a:rPr lang="pl-PL" sz="2800" baseline="30000" dirty="0"/>
              <a:t>3</a:t>
            </a:r>
            <a:r>
              <a:rPr lang="pl-PL" sz="2800" baseline="-25000" dirty="0"/>
              <a:t>2u</a:t>
            </a:r>
            <a:r>
              <a:rPr lang="pl-PL" sz="2800" dirty="0"/>
              <a:t>, … x</a:t>
            </a:r>
            <a:r>
              <a:rPr lang="pl-PL" sz="2800" baseline="30000" dirty="0"/>
              <a:t>3</a:t>
            </a:r>
            <a:r>
              <a:rPr lang="pl-PL" sz="2800" baseline="-25000" dirty="0"/>
              <a:t>Pu</a:t>
            </a:r>
            <a:r>
              <a:rPr lang="pl-PL" sz="2800" dirty="0"/>
              <a:t>]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84CD8609-87CA-452C-8CE0-E035C52E51F2}"/>
              </a:ext>
            </a:extLst>
          </p:cNvPr>
          <p:cNvSpPr txBox="1"/>
          <p:nvPr/>
        </p:nvSpPr>
        <p:spPr>
          <a:xfrm>
            <a:off x="475885" y="4285162"/>
            <a:ext cx="60976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1" dirty="0">
                <a:latin typeface="Times New Roman" panose="02020603050405020304" pitchFamily="18" charset="0"/>
              </a:rPr>
              <a:t>x</a:t>
            </a:r>
            <a:r>
              <a:rPr lang="pl-PL" sz="2800" i="1" baseline="-25000" dirty="0">
                <a:latin typeface="Times New Roman" panose="02020603050405020304" pitchFamily="18" charset="0"/>
              </a:rPr>
              <a:t>v</a:t>
            </a:r>
            <a:r>
              <a:rPr lang="pl-PL" sz="2800" baseline="30000" dirty="0">
                <a:latin typeface="Times New Roman" panose="02020603050405020304" pitchFamily="18" charset="0"/>
              </a:rPr>
              <a:t>3  </a:t>
            </a:r>
            <a:r>
              <a:rPr lang="pl-PL" sz="2800" dirty="0">
                <a:latin typeface="Times New Roman" panose="02020603050405020304" pitchFamily="18" charset="0"/>
              </a:rPr>
              <a:t>=</a:t>
            </a:r>
            <a:r>
              <a:rPr lang="pl-PL" sz="2800" b="1" dirty="0">
                <a:latin typeface="Times New Roman" panose="02020603050405020304" pitchFamily="18" charset="0"/>
              </a:rPr>
              <a:t>  </a:t>
            </a:r>
            <a:r>
              <a:rPr lang="pl-PL" sz="2800" dirty="0">
                <a:latin typeface="Times New Roman" panose="02020603050405020304" pitchFamily="18" charset="0"/>
              </a:rPr>
              <a:t>f</a:t>
            </a:r>
            <a:r>
              <a:rPr lang="pl-PL" sz="2800" baseline="-25000" dirty="0">
                <a:latin typeface="Times New Roman" panose="02020603050405020304" pitchFamily="18" charset="0"/>
              </a:rPr>
              <a:t>θ</a:t>
            </a:r>
            <a:r>
              <a:rPr lang="pl-PL" sz="2800" baseline="30000" dirty="0">
                <a:latin typeface="Times New Roman" panose="02020603050405020304" pitchFamily="18" charset="0"/>
              </a:rPr>
              <a:t>2</a:t>
            </a:r>
            <a:r>
              <a:rPr lang="pl-PL" sz="2800" dirty="0">
                <a:latin typeface="Times New Roman" panose="02020603050405020304" pitchFamily="18" charset="0"/>
              </a:rPr>
              <a:t>(</a:t>
            </a:r>
            <a:r>
              <a:rPr lang="pl-PL" sz="2800" b="1" dirty="0">
                <a:latin typeface="Times New Roman" panose="02020603050405020304" pitchFamily="18" charset="0"/>
              </a:rPr>
              <a:t>x</a:t>
            </a:r>
            <a:r>
              <a:rPr lang="pl-PL" sz="2800" i="1" baseline="-25000" dirty="0">
                <a:latin typeface="Times New Roman" panose="02020603050405020304" pitchFamily="18" charset="0"/>
              </a:rPr>
              <a:t>v</a:t>
            </a:r>
            <a:r>
              <a:rPr lang="pl-PL" sz="2800" baseline="30000" dirty="0">
                <a:latin typeface="Times New Roman" panose="02020603050405020304" pitchFamily="18" charset="0"/>
              </a:rPr>
              <a:t>2</a:t>
            </a:r>
            <a:r>
              <a:rPr lang="pl-PL" sz="2800" dirty="0">
                <a:latin typeface="Times New Roman" panose="02020603050405020304" pitchFamily="18" charset="0"/>
              </a:rPr>
              <a:t>,{</a:t>
            </a:r>
            <a:r>
              <a:rPr lang="pl-PL" sz="2800" b="1" dirty="0">
                <a:latin typeface="Times New Roman" panose="02020603050405020304" pitchFamily="18" charset="0"/>
              </a:rPr>
              <a:t>x</a:t>
            </a:r>
            <a:r>
              <a:rPr lang="pl-PL" sz="2800" i="1" baseline="-25000" dirty="0">
                <a:latin typeface="Times New Roman" panose="02020603050405020304" pitchFamily="18" charset="0"/>
              </a:rPr>
              <a:t>w</a:t>
            </a:r>
            <a:r>
              <a:rPr lang="pl-PL" sz="2800" baseline="30000" dirty="0">
                <a:latin typeface="Times New Roman" panose="02020603050405020304" pitchFamily="18" charset="0"/>
              </a:rPr>
              <a:t>2</a:t>
            </a:r>
            <a:r>
              <a:rPr lang="pl-PL" sz="2800" dirty="0">
                <a:latin typeface="Times New Roman" panose="02020603050405020304" pitchFamily="18" charset="0"/>
              </a:rPr>
              <a:t>: </a:t>
            </a:r>
            <a:r>
              <a:rPr lang="pl-PL" sz="2800" i="1" dirty="0" err="1">
                <a:latin typeface="Times New Roman" panose="02020603050405020304" pitchFamily="18" charset="0"/>
              </a:rPr>
              <a:t>w</a:t>
            </a:r>
            <a:r>
              <a:rPr lang="pl-PL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pl-PL" sz="2800" dirty="0" err="1">
                <a:latin typeface="Times New Roman" panose="02020603050405020304" pitchFamily="18" charset="0"/>
              </a:rPr>
              <a:t>N</a:t>
            </a:r>
            <a:r>
              <a:rPr lang="pl-PL" sz="2800" dirty="0">
                <a:latin typeface="Times New Roman" panose="02020603050405020304" pitchFamily="18" charset="0"/>
              </a:rPr>
              <a:t>(</a:t>
            </a:r>
            <a:r>
              <a:rPr lang="pl-PL" sz="2800" i="1" dirty="0">
                <a:latin typeface="Times New Roman" panose="02020603050405020304" pitchFamily="18" charset="0"/>
              </a:rPr>
              <a:t>v</a:t>
            </a:r>
            <a:r>
              <a:rPr lang="pl-PL" sz="2800" dirty="0">
                <a:latin typeface="Times New Roman" panose="02020603050405020304" pitchFamily="18" charset="0"/>
              </a:rPr>
              <a:t>)}) = </a:t>
            </a:r>
          </a:p>
          <a:p>
            <a:r>
              <a:rPr lang="pl-PL" sz="2800" dirty="0">
                <a:latin typeface="Times New Roman" panose="02020603050405020304" pitchFamily="18" charset="0"/>
              </a:rPr>
              <a:t>	f</a:t>
            </a:r>
            <a:r>
              <a:rPr lang="pl-PL" sz="2800" baseline="-25000" dirty="0">
                <a:latin typeface="Times New Roman" panose="02020603050405020304" pitchFamily="18" charset="0"/>
              </a:rPr>
              <a:t>θ</a:t>
            </a:r>
            <a:r>
              <a:rPr lang="pl-PL" sz="2800" baseline="30000" dirty="0">
                <a:latin typeface="Times New Roman" panose="02020603050405020304" pitchFamily="18" charset="0"/>
              </a:rPr>
              <a:t>2</a:t>
            </a:r>
            <a:r>
              <a:rPr lang="pl-PL" sz="2800" dirty="0">
                <a:latin typeface="Times New Roman" panose="02020603050405020304" pitchFamily="18" charset="0"/>
              </a:rPr>
              <a:t>(</a:t>
            </a:r>
            <a:r>
              <a:rPr lang="pl-PL" sz="2800" b="1" dirty="0">
                <a:latin typeface="Times New Roman" panose="02020603050405020304" pitchFamily="18" charset="0"/>
              </a:rPr>
              <a:t>x</a:t>
            </a:r>
            <a:r>
              <a:rPr lang="pl-PL" sz="2800" i="1" baseline="-25000" dirty="0">
                <a:latin typeface="Times New Roman" panose="02020603050405020304" pitchFamily="18" charset="0"/>
              </a:rPr>
              <a:t>v</a:t>
            </a:r>
            <a:r>
              <a:rPr lang="pl-PL" sz="2800" baseline="30000" dirty="0">
                <a:latin typeface="Times New Roman" panose="02020603050405020304" pitchFamily="18" charset="0"/>
              </a:rPr>
              <a:t>2</a:t>
            </a:r>
            <a:r>
              <a:rPr lang="pl-PL" sz="2800" dirty="0">
                <a:latin typeface="Times New Roman" panose="02020603050405020304" pitchFamily="18" charset="0"/>
              </a:rPr>
              <a:t>,{</a:t>
            </a:r>
            <a:r>
              <a:rPr lang="pl-PL" sz="2800" b="1" dirty="0">
                <a:latin typeface="Times New Roman" panose="02020603050405020304" pitchFamily="18" charset="0"/>
              </a:rPr>
              <a:t>x</a:t>
            </a:r>
            <a:r>
              <a:rPr lang="pl-PL" sz="2800" i="1" baseline="-25000" dirty="0">
                <a:latin typeface="Times New Roman" panose="02020603050405020304" pitchFamily="18" charset="0"/>
              </a:rPr>
              <a:t>w</a:t>
            </a:r>
            <a:r>
              <a:rPr lang="pl-PL" sz="2800" baseline="30000" dirty="0">
                <a:latin typeface="Times New Roman" panose="02020603050405020304" pitchFamily="18" charset="0"/>
              </a:rPr>
              <a:t>2</a:t>
            </a:r>
            <a:r>
              <a:rPr lang="pl-PL" sz="2800" dirty="0">
                <a:latin typeface="Times New Roman" panose="02020603050405020304" pitchFamily="18" charset="0"/>
              </a:rPr>
              <a:t>,</a:t>
            </a:r>
            <a:r>
              <a:rPr lang="pl-PL" sz="2800" b="1" dirty="0">
                <a:latin typeface="Times New Roman" panose="02020603050405020304" pitchFamily="18" charset="0"/>
              </a:rPr>
              <a:t> x</a:t>
            </a:r>
            <a:r>
              <a:rPr lang="pl-PL" sz="2800" i="1" baseline="-25000" dirty="0">
                <a:latin typeface="Times New Roman" panose="02020603050405020304" pitchFamily="18" charset="0"/>
              </a:rPr>
              <a:t>z</a:t>
            </a:r>
            <a:r>
              <a:rPr lang="pl-PL" sz="2800" baseline="30000" dirty="0">
                <a:latin typeface="Times New Roman" panose="02020603050405020304" pitchFamily="18" charset="0"/>
              </a:rPr>
              <a:t>2</a:t>
            </a:r>
            <a:r>
              <a:rPr lang="pl-PL" sz="2800" dirty="0">
                <a:latin typeface="Times New Roman" panose="02020603050405020304" pitchFamily="18" charset="0"/>
              </a:rPr>
              <a:t>}) =</a:t>
            </a:r>
          </a:p>
          <a:p>
            <a:r>
              <a:rPr lang="pl-PL" sz="2800" dirty="0">
                <a:latin typeface="Times New Roman" panose="02020603050405020304" pitchFamily="18" charset="0"/>
              </a:rPr>
              <a:t>	f</a:t>
            </a:r>
            <a:r>
              <a:rPr lang="pl-PL" sz="2800" baseline="-25000" dirty="0">
                <a:latin typeface="Times New Roman" panose="02020603050405020304" pitchFamily="18" charset="0"/>
              </a:rPr>
              <a:t>θ</a:t>
            </a:r>
            <a:r>
              <a:rPr lang="pl-PL" sz="2800" baseline="30000" dirty="0">
                <a:latin typeface="Times New Roman" panose="02020603050405020304" pitchFamily="18" charset="0"/>
              </a:rPr>
              <a:t>2</a:t>
            </a:r>
            <a:r>
              <a:rPr lang="pl-PL" sz="2800" dirty="0">
                <a:latin typeface="Times New Roman" panose="02020603050405020304" pitchFamily="18" charset="0"/>
              </a:rPr>
              <a:t>(</a:t>
            </a:r>
            <a:r>
              <a:rPr lang="pl-PL" sz="2800" b="1" dirty="0">
                <a:latin typeface="Times New Roman" panose="02020603050405020304" pitchFamily="18" charset="0"/>
              </a:rPr>
              <a:t>x</a:t>
            </a:r>
            <a:r>
              <a:rPr lang="pl-PL" sz="2800" i="1" baseline="-25000" dirty="0">
                <a:latin typeface="Times New Roman" panose="02020603050405020304" pitchFamily="18" charset="0"/>
              </a:rPr>
              <a:t>v</a:t>
            </a:r>
            <a:r>
              <a:rPr lang="pl-PL" sz="2800" baseline="30000" dirty="0">
                <a:latin typeface="Times New Roman" panose="02020603050405020304" pitchFamily="18" charset="0"/>
              </a:rPr>
              <a:t>2</a:t>
            </a:r>
            <a:r>
              <a:rPr lang="pl-PL" sz="2800" dirty="0">
                <a:latin typeface="Times New Roman" panose="02020603050405020304" pitchFamily="18" charset="0"/>
              </a:rPr>
              <a:t>,{f</a:t>
            </a:r>
            <a:r>
              <a:rPr lang="pl-PL" sz="2800" baseline="-25000" dirty="0">
                <a:latin typeface="Times New Roman" panose="02020603050405020304" pitchFamily="18" charset="0"/>
              </a:rPr>
              <a:t>θ</a:t>
            </a:r>
            <a:r>
              <a:rPr lang="pl-PL" sz="2800" baseline="30000" dirty="0">
                <a:latin typeface="Times New Roman" panose="02020603050405020304" pitchFamily="18" charset="0"/>
              </a:rPr>
              <a:t>1</a:t>
            </a:r>
            <a:r>
              <a:rPr lang="pl-PL" sz="2800" dirty="0">
                <a:latin typeface="Times New Roman" panose="02020603050405020304" pitchFamily="18" charset="0"/>
              </a:rPr>
              <a:t>(</a:t>
            </a:r>
            <a:r>
              <a:rPr lang="pl-PL" sz="2800" b="1" dirty="0">
                <a:latin typeface="Times New Roman" panose="02020603050405020304" pitchFamily="18" charset="0"/>
              </a:rPr>
              <a:t>x</a:t>
            </a:r>
            <a:r>
              <a:rPr lang="pl-PL" sz="2800" i="1" baseline="-25000" dirty="0">
                <a:latin typeface="Times New Roman" panose="02020603050405020304" pitchFamily="18" charset="0"/>
              </a:rPr>
              <a:t>w</a:t>
            </a:r>
            <a:r>
              <a:rPr lang="pl-PL" sz="2800" baseline="30000" dirty="0">
                <a:latin typeface="Times New Roman" panose="02020603050405020304" pitchFamily="18" charset="0"/>
              </a:rPr>
              <a:t>1</a:t>
            </a:r>
            <a:r>
              <a:rPr lang="pl-PL" sz="2800" dirty="0">
                <a:latin typeface="Times New Roman" panose="02020603050405020304" pitchFamily="18" charset="0"/>
              </a:rPr>
              <a:t>,{</a:t>
            </a:r>
            <a:r>
              <a:rPr lang="pl-PL" sz="2800" b="1" dirty="0">
                <a:latin typeface="Times New Roman" panose="02020603050405020304" pitchFamily="18" charset="0"/>
              </a:rPr>
              <a:t>x</a:t>
            </a:r>
            <a:r>
              <a:rPr lang="pl-PL" sz="2800" i="1" baseline="-25000" dirty="0">
                <a:latin typeface="Times New Roman" panose="02020603050405020304" pitchFamily="18" charset="0"/>
              </a:rPr>
              <a:t>v</a:t>
            </a:r>
            <a:r>
              <a:rPr lang="pl-PL" sz="2800" baseline="30000" dirty="0">
                <a:latin typeface="Times New Roman" panose="02020603050405020304" pitchFamily="18" charset="0"/>
              </a:rPr>
              <a:t>1</a:t>
            </a:r>
            <a:r>
              <a:rPr lang="pl-PL" sz="2800" dirty="0">
                <a:latin typeface="Times New Roman" panose="02020603050405020304" pitchFamily="18" charset="0"/>
              </a:rPr>
              <a:t>,</a:t>
            </a:r>
            <a:r>
              <a:rPr lang="pl-PL" sz="2800" b="1" dirty="0">
                <a:latin typeface="Times New Roman" panose="02020603050405020304" pitchFamily="18" charset="0"/>
              </a:rPr>
              <a:t> x</a:t>
            </a:r>
            <a:r>
              <a:rPr lang="pl-PL" sz="2800" i="1" baseline="-25000" dirty="0">
                <a:latin typeface="Times New Roman" panose="02020603050405020304" pitchFamily="18" charset="0"/>
              </a:rPr>
              <a:t>z</a:t>
            </a:r>
            <a:r>
              <a:rPr lang="pl-PL" sz="2800" baseline="30000" dirty="0">
                <a:latin typeface="Times New Roman" panose="02020603050405020304" pitchFamily="18" charset="0"/>
              </a:rPr>
              <a:t>1</a:t>
            </a:r>
            <a:r>
              <a:rPr lang="pl-PL" sz="2800" dirty="0">
                <a:latin typeface="Times New Roman" panose="02020603050405020304" pitchFamily="18" charset="0"/>
              </a:rPr>
              <a:t>}),</a:t>
            </a:r>
          </a:p>
          <a:p>
            <a:r>
              <a:rPr lang="pl-PL" sz="2800" dirty="0">
                <a:latin typeface="Times New Roman" panose="02020603050405020304" pitchFamily="18" charset="0"/>
              </a:rPr>
              <a:t>                       f</a:t>
            </a:r>
            <a:r>
              <a:rPr lang="pl-PL" sz="2800" baseline="-25000" dirty="0">
                <a:latin typeface="Times New Roman" panose="02020603050405020304" pitchFamily="18" charset="0"/>
              </a:rPr>
              <a:t>θ</a:t>
            </a:r>
            <a:r>
              <a:rPr lang="pl-PL" sz="2800" baseline="30000" dirty="0">
                <a:latin typeface="Times New Roman" panose="02020603050405020304" pitchFamily="18" charset="0"/>
              </a:rPr>
              <a:t>1</a:t>
            </a:r>
            <a:r>
              <a:rPr lang="pl-PL" sz="2800" dirty="0">
                <a:latin typeface="Times New Roman" panose="02020603050405020304" pitchFamily="18" charset="0"/>
              </a:rPr>
              <a:t>(</a:t>
            </a:r>
            <a:r>
              <a:rPr lang="pl-PL" sz="2800" b="1" dirty="0">
                <a:latin typeface="Times New Roman" panose="02020603050405020304" pitchFamily="18" charset="0"/>
              </a:rPr>
              <a:t>x</a:t>
            </a:r>
            <a:r>
              <a:rPr lang="pl-PL" sz="2800" i="1" baseline="-25000" dirty="0">
                <a:latin typeface="Times New Roman" panose="02020603050405020304" pitchFamily="18" charset="0"/>
              </a:rPr>
              <a:t>z</a:t>
            </a:r>
            <a:r>
              <a:rPr lang="pl-PL" sz="2800" baseline="30000" dirty="0">
                <a:latin typeface="Times New Roman" panose="02020603050405020304" pitchFamily="18" charset="0"/>
              </a:rPr>
              <a:t>1</a:t>
            </a:r>
            <a:r>
              <a:rPr lang="pl-PL" sz="2800" dirty="0">
                <a:latin typeface="Times New Roman" panose="02020603050405020304" pitchFamily="18" charset="0"/>
              </a:rPr>
              <a:t>,{</a:t>
            </a:r>
            <a:r>
              <a:rPr lang="pl-PL" sz="2800" b="1" dirty="0">
                <a:latin typeface="Times New Roman" panose="02020603050405020304" pitchFamily="18" charset="0"/>
              </a:rPr>
              <a:t>x</a:t>
            </a:r>
            <a:r>
              <a:rPr lang="pl-PL" sz="2800" i="1" baseline="-25000" dirty="0">
                <a:latin typeface="Times New Roman" panose="02020603050405020304" pitchFamily="18" charset="0"/>
              </a:rPr>
              <a:t>v</a:t>
            </a:r>
            <a:r>
              <a:rPr lang="pl-PL" sz="2800" baseline="30000" dirty="0">
                <a:latin typeface="Times New Roman" panose="02020603050405020304" pitchFamily="18" charset="0"/>
              </a:rPr>
              <a:t>1</a:t>
            </a:r>
            <a:r>
              <a:rPr lang="pl-PL" sz="2800" dirty="0">
                <a:latin typeface="Times New Roman" panose="02020603050405020304" pitchFamily="18" charset="0"/>
              </a:rPr>
              <a:t>,</a:t>
            </a:r>
            <a:r>
              <a:rPr lang="pl-PL" sz="2800" b="1" dirty="0">
                <a:latin typeface="Times New Roman" panose="02020603050405020304" pitchFamily="18" charset="0"/>
              </a:rPr>
              <a:t> x</a:t>
            </a:r>
            <a:r>
              <a:rPr lang="pl-PL" sz="2800" i="1" baseline="-25000" dirty="0">
                <a:latin typeface="Times New Roman" panose="02020603050405020304" pitchFamily="18" charset="0"/>
              </a:rPr>
              <a:t>w</a:t>
            </a:r>
            <a:r>
              <a:rPr lang="pl-PL" sz="2800" baseline="30000" dirty="0">
                <a:latin typeface="Times New Roman" panose="02020603050405020304" pitchFamily="18" charset="0"/>
              </a:rPr>
              <a:t>1</a:t>
            </a:r>
            <a:r>
              <a:rPr lang="pl-PL" sz="2800" dirty="0">
                <a:latin typeface="Times New Roman" panose="02020603050405020304" pitchFamily="18" charset="0"/>
              </a:rPr>
              <a:t>,</a:t>
            </a:r>
            <a:r>
              <a:rPr lang="pl-PL" sz="2800" b="1" dirty="0">
                <a:latin typeface="Times New Roman" panose="02020603050405020304" pitchFamily="18" charset="0"/>
              </a:rPr>
              <a:t> x</a:t>
            </a:r>
            <a:r>
              <a:rPr lang="pl-PL" sz="2800" i="1" baseline="-25000" dirty="0">
                <a:latin typeface="Times New Roman" panose="02020603050405020304" pitchFamily="18" charset="0"/>
              </a:rPr>
              <a:t>u</a:t>
            </a:r>
            <a:r>
              <a:rPr lang="pl-PL" sz="2800" baseline="30000" dirty="0">
                <a:latin typeface="Times New Roman" panose="02020603050405020304" pitchFamily="18" charset="0"/>
              </a:rPr>
              <a:t>1</a:t>
            </a:r>
            <a:r>
              <a:rPr lang="pl-PL" sz="2800" dirty="0">
                <a:latin typeface="Times New Roman" panose="02020603050405020304" pitchFamily="18" charset="0"/>
              </a:rPr>
              <a:t>})</a:t>
            </a:r>
          </a:p>
          <a:p>
            <a:r>
              <a:rPr lang="pl-PL" sz="2800" dirty="0">
                <a:latin typeface="Times New Roman" panose="02020603050405020304" pitchFamily="18" charset="0"/>
              </a:rPr>
              <a:t>		})</a:t>
            </a:r>
          </a:p>
        </p:txBody>
      </p:sp>
      <p:grpSp>
        <p:nvGrpSpPr>
          <p:cNvPr id="14" name="Grupa 13">
            <a:extLst>
              <a:ext uri="{FF2B5EF4-FFF2-40B4-BE49-F238E27FC236}">
                <a16:creationId xmlns:a16="http://schemas.microsoft.com/office/drawing/2014/main" id="{FD9F76AC-06DB-4745-BF4A-9F2B513C1843}"/>
              </a:ext>
            </a:extLst>
          </p:cNvPr>
          <p:cNvGrpSpPr/>
          <p:nvPr/>
        </p:nvGrpSpPr>
        <p:grpSpPr>
          <a:xfrm>
            <a:off x="7530006" y="4341992"/>
            <a:ext cx="455914" cy="223456"/>
            <a:chOff x="10344685" y="460612"/>
            <a:chExt cx="1224502" cy="600163"/>
          </a:xfrm>
        </p:grpSpPr>
        <p:sp>
          <p:nvSpPr>
            <p:cNvPr id="29" name="Owal 28">
              <a:extLst>
                <a:ext uri="{FF2B5EF4-FFF2-40B4-BE49-F238E27FC236}">
                  <a16:creationId xmlns:a16="http://schemas.microsoft.com/office/drawing/2014/main" id="{0EC48C83-FA5B-465E-8BEE-5374F681DC86}"/>
                </a:ext>
              </a:extLst>
            </p:cNvPr>
            <p:cNvSpPr/>
            <p:nvPr/>
          </p:nvSpPr>
          <p:spPr>
            <a:xfrm>
              <a:off x="10344685" y="460612"/>
              <a:ext cx="596767" cy="575102"/>
            </a:xfrm>
            <a:prstGeom prst="ellipse">
              <a:avLst/>
            </a:prstGeom>
            <a:solidFill>
              <a:srgbClr val="FFFF00"/>
            </a:solidFill>
            <a:ln w="127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 sz="2400"/>
            </a:p>
          </p:txBody>
        </p:sp>
        <p:grpSp>
          <p:nvGrpSpPr>
            <p:cNvPr id="34" name="Grupa 33">
              <a:extLst>
                <a:ext uri="{FF2B5EF4-FFF2-40B4-BE49-F238E27FC236}">
                  <a16:creationId xmlns:a16="http://schemas.microsoft.com/office/drawing/2014/main" id="{280AEBED-2259-4C03-A26C-DB8E8EC382D7}"/>
                </a:ext>
              </a:extLst>
            </p:cNvPr>
            <p:cNvGrpSpPr/>
            <p:nvPr/>
          </p:nvGrpSpPr>
          <p:grpSpPr>
            <a:xfrm>
              <a:off x="10418594" y="714322"/>
              <a:ext cx="448949" cy="103444"/>
              <a:chOff x="8448579" y="3168143"/>
              <a:chExt cx="2541452" cy="607647"/>
            </a:xfrm>
          </p:grpSpPr>
          <p:grpSp>
            <p:nvGrpSpPr>
              <p:cNvPr id="35" name="Grupa 34">
                <a:extLst>
                  <a:ext uri="{FF2B5EF4-FFF2-40B4-BE49-F238E27FC236}">
                    <a16:creationId xmlns:a16="http://schemas.microsoft.com/office/drawing/2014/main" id="{D37DE249-9766-46E6-9DF3-A952A12A536D}"/>
                  </a:ext>
                </a:extLst>
              </p:cNvPr>
              <p:cNvGrpSpPr/>
              <p:nvPr/>
            </p:nvGrpSpPr>
            <p:grpSpPr>
              <a:xfrm>
                <a:off x="8448579" y="3168143"/>
                <a:ext cx="1903418" cy="607647"/>
                <a:chOff x="707483" y="1686229"/>
                <a:chExt cx="1886540" cy="602260"/>
              </a:xfrm>
            </p:grpSpPr>
            <p:sp>
              <p:nvSpPr>
                <p:cNvPr id="37" name="Owal 36">
                  <a:extLst>
                    <a:ext uri="{FF2B5EF4-FFF2-40B4-BE49-F238E27FC236}">
                      <a16:creationId xmlns:a16="http://schemas.microsoft.com/office/drawing/2014/main" id="{7237FEAB-1A6A-4178-A45E-7ADE2C31051A}"/>
                    </a:ext>
                  </a:extLst>
                </p:cNvPr>
                <p:cNvSpPr/>
                <p:nvPr/>
              </p:nvSpPr>
              <p:spPr>
                <a:xfrm>
                  <a:off x="707483" y="1691722"/>
                  <a:ext cx="596767" cy="596767"/>
                </a:xfrm>
                <a:prstGeom prst="ellipse">
                  <a:avLst/>
                </a:prstGeom>
                <a:solidFill>
                  <a:srgbClr val="FF0000"/>
                </a:solidFill>
                <a:ln w="127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sz="2400"/>
                </a:p>
              </p:txBody>
            </p:sp>
            <p:sp>
              <p:nvSpPr>
                <p:cNvPr id="38" name="Owal 37">
                  <a:extLst>
                    <a:ext uri="{FF2B5EF4-FFF2-40B4-BE49-F238E27FC236}">
                      <a16:creationId xmlns:a16="http://schemas.microsoft.com/office/drawing/2014/main" id="{B148C363-10D3-4A23-8E42-675CC0DF0565}"/>
                    </a:ext>
                  </a:extLst>
                </p:cNvPr>
                <p:cNvSpPr/>
                <p:nvPr/>
              </p:nvSpPr>
              <p:spPr>
                <a:xfrm>
                  <a:off x="1359588" y="1687008"/>
                  <a:ext cx="596767" cy="596767"/>
                </a:xfrm>
                <a:prstGeom prst="ellipse">
                  <a:avLst/>
                </a:prstGeom>
                <a:solidFill>
                  <a:srgbClr val="FFC000"/>
                </a:solidFill>
                <a:ln w="127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sz="2400"/>
                </a:p>
              </p:txBody>
            </p:sp>
            <p:sp>
              <p:nvSpPr>
                <p:cNvPr id="39" name="Owal 38">
                  <a:extLst>
                    <a:ext uri="{FF2B5EF4-FFF2-40B4-BE49-F238E27FC236}">
                      <a16:creationId xmlns:a16="http://schemas.microsoft.com/office/drawing/2014/main" id="{9E32A286-2E06-4E5C-A3DC-286E2DB99D4D}"/>
                    </a:ext>
                  </a:extLst>
                </p:cNvPr>
                <p:cNvSpPr/>
                <p:nvPr/>
              </p:nvSpPr>
              <p:spPr>
                <a:xfrm>
                  <a:off x="1997256" y="1686229"/>
                  <a:ext cx="596767" cy="596767"/>
                </a:xfrm>
                <a:prstGeom prst="ellipse">
                  <a:avLst/>
                </a:prstGeom>
                <a:solidFill>
                  <a:srgbClr val="FFFF00"/>
                </a:solidFill>
                <a:ln w="127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sz="2400"/>
                </a:p>
              </p:txBody>
            </p:sp>
          </p:grpSp>
          <p:sp>
            <p:nvSpPr>
              <p:cNvPr id="36" name="Owal 35">
                <a:extLst>
                  <a:ext uri="{FF2B5EF4-FFF2-40B4-BE49-F238E27FC236}">
                    <a16:creationId xmlns:a16="http://schemas.microsoft.com/office/drawing/2014/main" id="{2A62102B-0C0F-46A8-8B53-979957BAF3C0}"/>
                  </a:ext>
                </a:extLst>
              </p:cNvPr>
              <p:cNvSpPr/>
              <p:nvPr/>
            </p:nvSpPr>
            <p:spPr>
              <a:xfrm>
                <a:off x="10393264" y="3168143"/>
                <a:ext cx="596767" cy="596767"/>
              </a:xfrm>
              <a:prstGeom prst="ellipse">
                <a:avLst/>
              </a:prstGeom>
              <a:solidFill>
                <a:srgbClr val="92D050"/>
              </a:solidFill>
              <a:ln w="127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sz="2400"/>
              </a:p>
            </p:txBody>
          </p:sp>
        </p:grpSp>
        <p:sp>
          <p:nvSpPr>
            <p:cNvPr id="40" name="Owal 39">
              <a:extLst>
                <a:ext uri="{FF2B5EF4-FFF2-40B4-BE49-F238E27FC236}">
                  <a16:creationId xmlns:a16="http://schemas.microsoft.com/office/drawing/2014/main" id="{AD292A3D-33E3-402B-9B6F-625DCBABB038}"/>
                </a:ext>
              </a:extLst>
            </p:cNvPr>
            <p:cNvSpPr/>
            <p:nvPr/>
          </p:nvSpPr>
          <p:spPr>
            <a:xfrm>
              <a:off x="10972420" y="464008"/>
              <a:ext cx="596767" cy="596767"/>
            </a:xfrm>
            <a:prstGeom prst="ellipse">
              <a:avLst/>
            </a:prstGeom>
            <a:solidFill>
              <a:srgbClr val="92D050"/>
            </a:solidFill>
            <a:ln w="127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 sz="2400"/>
            </a:p>
          </p:txBody>
        </p:sp>
        <p:sp>
          <p:nvSpPr>
            <p:cNvPr id="41" name="Owal 40">
              <a:extLst>
                <a:ext uri="{FF2B5EF4-FFF2-40B4-BE49-F238E27FC236}">
                  <a16:creationId xmlns:a16="http://schemas.microsoft.com/office/drawing/2014/main" id="{C3704EFC-92D0-4D51-BC8A-A1CD397AF4EC}"/>
                </a:ext>
              </a:extLst>
            </p:cNvPr>
            <p:cNvSpPr/>
            <p:nvPr/>
          </p:nvSpPr>
          <p:spPr>
            <a:xfrm>
              <a:off x="11132957" y="702516"/>
              <a:ext cx="119749" cy="119749"/>
            </a:xfrm>
            <a:prstGeom prst="ellipse">
              <a:avLst/>
            </a:prstGeom>
            <a:solidFill>
              <a:srgbClr val="FFFF00"/>
            </a:solidFill>
            <a:ln w="127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 sz="2400"/>
            </a:p>
          </p:txBody>
        </p:sp>
        <p:sp>
          <p:nvSpPr>
            <p:cNvPr id="42" name="Owal 41">
              <a:extLst>
                <a:ext uri="{FF2B5EF4-FFF2-40B4-BE49-F238E27FC236}">
                  <a16:creationId xmlns:a16="http://schemas.microsoft.com/office/drawing/2014/main" id="{3C4C9BF0-9DB4-4D22-A9EC-FBB9A5AABBA1}"/>
                </a:ext>
              </a:extLst>
            </p:cNvPr>
            <p:cNvSpPr/>
            <p:nvPr/>
          </p:nvSpPr>
          <p:spPr>
            <a:xfrm>
              <a:off x="11262899" y="702516"/>
              <a:ext cx="119749" cy="119749"/>
            </a:xfrm>
            <a:prstGeom prst="ellipse">
              <a:avLst/>
            </a:prstGeom>
            <a:solidFill>
              <a:srgbClr val="92D050"/>
            </a:solidFill>
            <a:ln w="127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 sz="2400"/>
            </a:p>
          </p:txBody>
        </p:sp>
      </p:grpSp>
      <p:grpSp>
        <p:nvGrpSpPr>
          <p:cNvPr id="9" name="Grupa 8">
            <a:extLst>
              <a:ext uri="{FF2B5EF4-FFF2-40B4-BE49-F238E27FC236}">
                <a16:creationId xmlns:a16="http://schemas.microsoft.com/office/drawing/2014/main" id="{0E4801DD-B2C5-4F3D-83A0-59C558623BD8}"/>
              </a:ext>
            </a:extLst>
          </p:cNvPr>
          <p:cNvGrpSpPr/>
          <p:nvPr/>
        </p:nvGrpSpPr>
        <p:grpSpPr>
          <a:xfrm flipV="1">
            <a:off x="6152357" y="3022233"/>
            <a:ext cx="689391" cy="168540"/>
            <a:chOff x="9033305" y="1939588"/>
            <a:chExt cx="2454890" cy="600163"/>
          </a:xfrm>
        </p:grpSpPr>
        <p:grpSp>
          <p:nvGrpSpPr>
            <p:cNvPr id="43" name="Grupa 42">
              <a:extLst>
                <a:ext uri="{FF2B5EF4-FFF2-40B4-BE49-F238E27FC236}">
                  <a16:creationId xmlns:a16="http://schemas.microsoft.com/office/drawing/2014/main" id="{AEBB240A-81EE-4659-AED4-2249576E4B16}"/>
                </a:ext>
              </a:extLst>
            </p:cNvPr>
            <p:cNvGrpSpPr/>
            <p:nvPr/>
          </p:nvGrpSpPr>
          <p:grpSpPr>
            <a:xfrm>
              <a:off x="9033305" y="1939588"/>
              <a:ext cx="596767" cy="596767"/>
              <a:chOff x="9007213" y="445176"/>
              <a:chExt cx="596767" cy="596767"/>
            </a:xfrm>
          </p:grpSpPr>
          <p:sp>
            <p:nvSpPr>
              <p:cNvPr id="44" name="Owal 43">
                <a:extLst>
                  <a:ext uri="{FF2B5EF4-FFF2-40B4-BE49-F238E27FC236}">
                    <a16:creationId xmlns:a16="http://schemas.microsoft.com/office/drawing/2014/main" id="{0017788E-10F4-4FB9-AA1B-BEFDC41F28D4}"/>
                  </a:ext>
                </a:extLst>
              </p:cNvPr>
              <p:cNvSpPr/>
              <p:nvPr/>
            </p:nvSpPr>
            <p:spPr>
              <a:xfrm>
                <a:off x="9007213" y="445176"/>
                <a:ext cx="596767" cy="596767"/>
              </a:xfrm>
              <a:prstGeom prst="ellipse">
                <a:avLst/>
              </a:prstGeom>
              <a:solidFill>
                <a:srgbClr val="FF0000"/>
              </a:solidFill>
              <a:ln w="127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sz="2400"/>
              </a:p>
            </p:txBody>
          </p:sp>
          <p:grpSp>
            <p:nvGrpSpPr>
              <p:cNvPr id="45" name="Grupa 44">
                <a:extLst>
                  <a:ext uri="{FF2B5EF4-FFF2-40B4-BE49-F238E27FC236}">
                    <a16:creationId xmlns:a16="http://schemas.microsoft.com/office/drawing/2014/main" id="{E61F1816-634F-45AB-A975-B61270A456DE}"/>
                  </a:ext>
                </a:extLst>
              </p:cNvPr>
              <p:cNvGrpSpPr/>
              <p:nvPr/>
            </p:nvGrpSpPr>
            <p:grpSpPr>
              <a:xfrm>
                <a:off x="9134761" y="689021"/>
                <a:ext cx="341671" cy="109075"/>
                <a:chOff x="707483" y="1686229"/>
                <a:chExt cx="1886540" cy="602260"/>
              </a:xfrm>
            </p:grpSpPr>
            <p:sp>
              <p:nvSpPr>
                <p:cNvPr id="46" name="Owal 45">
                  <a:extLst>
                    <a:ext uri="{FF2B5EF4-FFF2-40B4-BE49-F238E27FC236}">
                      <a16:creationId xmlns:a16="http://schemas.microsoft.com/office/drawing/2014/main" id="{47D0ABF1-DF5A-4F50-BA55-FC87EB67552A}"/>
                    </a:ext>
                  </a:extLst>
                </p:cNvPr>
                <p:cNvSpPr/>
                <p:nvPr/>
              </p:nvSpPr>
              <p:spPr>
                <a:xfrm>
                  <a:off x="707483" y="1691722"/>
                  <a:ext cx="596767" cy="596767"/>
                </a:xfrm>
                <a:prstGeom prst="ellipse">
                  <a:avLst/>
                </a:prstGeom>
                <a:solidFill>
                  <a:srgbClr val="FF0000"/>
                </a:solidFill>
                <a:ln w="127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sz="2400"/>
                </a:p>
              </p:txBody>
            </p:sp>
            <p:sp>
              <p:nvSpPr>
                <p:cNvPr id="47" name="Owal 46">
                  <a:extLst>
                    <a:ext uri="{FF2B5EF4-FFF2-40B4-BE49-F238E27FC236}">
                      <a16:creationId xmlns:a16="http://schemas.microsoft.com/office/drawing/2014/main" id="{C3A8F582-974E-41A0-923E-272CCAD2ADC0}"/>
                    </a:ext>
                  </a:extLst>
                </p:cNvPr>
                <p:cNvSpPr/>
                <p:nvPr/>
              </p:nvSpPr>
              <p:spPr>
                <a:xfrm>
                  <a:off x="1359588" y="1687008"/>
                  <a:ext cx="596767" cy="596767"/>
                </a:xfrm>
                <a:prstGeom prst="ellipse">
                  <a:avLst/>
                </a:prstGeom>
                <a:solidFill>
                  <a:srgbClr val="FFC000"/>
                </a:solidFill>
                <a:ln w="127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sz="2400"/>
                </a:p>
              </p:txBody>
            </p:sp>
            <p:sp>
              <p:nvSpPr>
                <p:cNvPr id="48" name="Owal 47">
                  <a:extLst>
                    <a:ext uri="{FF2B5EF4-FFF2-40B4-BE49-F238E27FC236}">
                      <a16:creationId xmlns:a16="http://schemas.microsoft.com/office/drawing/2014/main" id="{910AE02F-23BF-4347-9273-F7F57B212B63}"/>
                    </a:ext>
                  </a:extLst>
                </p:cNvPr>
                <p:cNvSpPr/>
                <p:nvPr/>
              </p:nvSpPr>
              <p:spPr>
                <a:xfrm>
                  <a:off x="1997256" y="1686229"/>
                  <a:ext cx="596767" cy="596767"/>
                </a:xfrm>
                <a:prstGeom prst="ellipse">
                  <a:avLst/>
                </a:prstGeom>
                <a:solidFill>
                  <a:srgbClr val="FFFF00"/>
                </a:solidFill>
                <a:ln w="127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sz="2400"/>
                </a:p>
              </p:txBody>
            </p:sp>
          </p:grpSp>
        </p:grpSp>
        <p:sp>
          <p:nvSpPr>
            <p:cNvPr id="49" name="Owal 48">
              <a:extLst>
                <a:ext uri="{FF2B5EF4-FFF2-40B4-BE49-F238E27FC236}">
                  <a16:creationId xmlns:a16="http://schemas.microsoft.com/office/drawing/2014/main" id="{B332448A-F4D8-4937-9280-A8619EBEAD5A}"/>
                </a:ext>
              </a:extLst>
            </p:cNvPr>
            <p:cNvSpPr/>
            <p:nvPr/>
          </p:nvSpPr>
          <p:spPr>
            <a:xfrm>
              <a:off x="9648499" y="1939588"/>
              <a:ext cx="596767" cy="596767"/>
            </a:xfrm>
            <a:prstGeom prst="ellipse">
              <a:avLst/>
            </a:prstGeom>
            <a:solidFill>
              <a:srgbClr val="FFC000"/>
            </a:solidFill>
            <a:ln w="127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 sz="2400"/>
            </a:p>
          </p:txBody>
        </p:sp>
        <p:grpSp>
          <p:nvGrpSpPr>
            <p:cNvPr id="50" name="Grupa 49">
              <a:extLst>
                <a:ext uri="{FF2B5EF4-FFF2-40B4-BE49-F238E27FC236}">
                  <a16:creationId xmlns:a16="http://schemas.microsoft.com/office/drawing/2014/main" id="{0E6FD2C7-2970-4E83-B6BC-943F274E48D1}"/>
                </a:ext>
              </a:extLst>
            </p:cNvPr>
            <p:cNvGrpSpPr/>
            <p:nvPr/>
          </p:nvGrpSpPr>
          <p:grpSpPr>
            <a:xfrm>
              <a:off x="9788092" y="2198569"/>
              <a:ext cx="341671" cy="109075"/>
              <a:chOff x="707483" y="1686229"/>
              <a:chExt cx="1886540" cy="602260"/>
            </a:xfrm>
          </p:grpSpPr>
          <p:sp>
            <p:nvSpPr>
              <p:cNvPr id="51" name="Owal 50">
                <a:extLst>
                  <a:ext uri="{FF2B5EF4-FFF2-40B4-BE49-F238E27FC236}">
                    <a16:creationId xmlns:a16="http://schemas.microsoft.com/office/drawing/2014/main" id="{4B57D804-1654-4E91-AFFC-0CB171B3FFCF}"/>
                  </a:ext>
                </a:extLst>
              </p:cNvPr>
              <p:cNvSpPr/>
              <p:nvPr/>
            </p:nvSpPr>
            <p:spPr>
              <a:xfrm>
                <a:off x="707483" y="1691722"/>
                <a:ext cx="596767" cy="596767"/>
              </a:xfrm>
              <a:prstGeom prst="ellipse">
                <a:avLst/>
              </a:prstGeom>
              <a:solidFill>
                <a:srgbClr val="FF0000"/>
              </a:solidFill>
              <a:ln w="127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sz="2400"/>
              </a:p>
            </p:txBody>
          </p:sp>
          <p:sp>
            <p:nvSpPr>
              <p:cNvPr id="52" name="Owal 51">
                <a:extLst>
                  <a:ext uri="{FF2B5EF4-FFF2-40B4-BE49-F238E27FC236}">
                    <a16:creationId xmlns:a16="http://schemas.microsoft.com/office/drawing/2014/main" id="{72804E4D-AF62-4FAE-B482-6DE37E94ECC7}"/>
                  </a:ext>
                </a:extLst>
              </p:cNvPr>
              <p:cNvSpPr/>
              <p:nvPr/>
            </p:nvSpPr>
            <p:spPr>
              <a:xfrm>
                <a:off x="1359588" y="1687008"/>
                <a:ext cx="596767" cy="596767"/>
              </a:xfrm>
              <a:prstGeom prst="ellipse">
                <a:avLst/>
              </a:prstGeom>
              <a:solidFill>
                <a:srgbClr val="FFC000"/>
              </a:solidFill>
              <a:ln w="127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sz="2400"/>
              </a:p>
            </p:txBody>
          </p:sp>
          <p:sp>
            <p:nvSpPr>
              <p:cNvPr id="53" name="Owal 52">
                <a:extLst>
                  <a:ext uri="{FF2B5EF4-FFF2-40B4-BE49-F238E27FC236}">
                    <a16:creationId xmlns:a16="http://schemas.microsoft.com/office/drawing/2014/main" id="{00745AC2-D4EC-4697-AF89-B1A9B2B8D19A}"/>
                  </a:ext>
                </a:extLst>
              </p:cNvPr>
              <p:cNvSpPr/>
              <p:nvPr/>
            </p:nvSpPr>
            <p:spPr>
              <a:xfrm>
                <a:off x="1997256" y="1686229"/>
                <a:ext cx="596767" cy="596767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sz="2400"/>
              </a:p>
            </p:txBody>
          </p:sp>
        </p:grpSp>
        <p:sp>
          <p:nvSpPr>
            <p:cNvPr id="54" name="Owal 53">
              <a:extLst>
                <a:ext uri="{FF2B5EF4-FFF2-40B4-BE49-F238E27FC236}">
                  <a16:creationId xmlns:a16="http://schemas.microsoft.com/office/drawing/2014/main" id="{6170B337-64FD-4101-80FF-C9B5F4D7EAC0}"/>
                </a:ext>
              </a:extLst>
            </p:cNvPr>
            <p:cNvSpPr/>
            <p:nvPr/>
          </p:nvSpPr>
          <p:spPr>
            <a:xfrm>
              <a:off x="10263693" y="1939588"/>
              <a:ext cx="596767" cy="575102"/>
            </a:xfrm>
            <a:prstGeom prst="ellipse">
              <a:avLst/>
            </a:prstGeom>
            <a:solidFill>
              <a:srgbClr val="FFFF00"/>
            </a:solidFill>
            <a:ln w="127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 sz="2400"/>
            </a:p>
          </p:txBody>
        </p:sp>
        <p:grpSp>
          <p:nvGrpSpPr>
            <p:cNvPr id="55" name="Grupa 54">
              <a:extLst>
                <a:ext uri="{FF2B5EF4-FFF2-40B4-BE49-F238E27FC236}">
                  <a16:creationId xmlns:a16="http://schemas.microsoft.com/office/drawing/2014/main" id="{6F80ADEA-F3A8-4063-9F65-606E3459F399}"/>
                </a:ext>
              </a:extLst>
            </p:cNvPr>
            <p:cNvGrpSpPr/>
            <p:nvPr/>
          </p:nvGrpSpPr>
          <p:grpSpPr>
            <a:xfrm>
              <a:off x="10337602" y="2193298"/>
              <a:ext cx="448949" cy="103444"/>
              <a:chOff x="8448579" y="3168143"/>
              <a:chExt cx="2541452" cy="607647"/>
            </a:xfrm>
          </p:grpSpPr>
          <p:grpSp>
            <p:nvGrpSpPr>
              <p:cNvPr id="56" name="Grupa 55">
                <a:extLst>
                  <a:ext uri="{FF2B5EF4-FFF2-40B4-BE49-F238E27FC236}">
                    <a16:creationId xmlns:a16="http://schemas.microsoft.com/office/drawing/2014/main" id="{27B5290C-DA88-4E4C-931D-08A7A1C14795}"/>
                  </a:ext>
                </a:extLst>
              </p:cNvPr>
              <p:cNvGrpSpPr/>
              <p:nvPr/>
            </p:nvGrpSpPr>
            <p:grpSpPr>
              <a:xfrm>
                <a:off x="8448579" y="3168143"/>
                <a:ext cx="1903418" cy="607647"/>
                <a:chOff x="707483" y="1686229"/>
                <a:chExt cx="1886540" cy="602260"/>
              </a:xfrm>
            </p:grpSpPr>
            <p:sp>
              <p:nvSpPr>
                <p:cNvPr id="58" name="Owal 57">
                  <a:extLst>
                    <a:ext uri="{FF2B5EF4-FFF2-40B4-BE49-F238E27FC236}">
                      <a16:creationId xmlns:a16="http://schemas.microsoft.com/office/drawing/2014/main" id="{7AFD1196-3436-4D74-8E89-09C39FE6B791}"/>
                    </a:ext>
                  </a:extLst>
                </p:cNvPr>
                <p:cNvSpPr/>
                <p:nvPr/>
              </p:nvSpPr>
              <p:spPr>
                <a:xfrm>
                  <a:off x="707483" y="1691722"/>
                  <a:ext cx="596767" cy="596767"/>
                </a:xfrm>
                <a:prstGeom prst="ellipse">
                  <a:avLst/>
                </a:prstGeom>
                <a:solidFill>
                  <a:srgbClr val="FF0000"/>
                </a:solidFill>
                <a:ln w="127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sz="2400"/>
                </a:p>
              </p:txBody>
            </p:sp>
            <p:sp>
              <p:nvSpPr>
                <p:cNvPr id="59" name="Owal 58">
                  <a:extLst>
                    <a:ext uri="{FF2B5EF4-FFF2-40B4-BE49-F238E27FC236}">
                      <a16:creationId xmlns:a16="http://schemas.microsoft.com/office/drawing/2014/main" id="{A7C2908D-33AF-4542-AF82-9AF63A026AA9}"/>
                    </a:ext>
                  </a:extLst>
                </p:cNvPr>
                <p:cNvSpPr/>
                <p:nvPr/>
              </p:nvSpPr>
              <p:spPr>
                <a:xfrm>
                  <a:off x="1359588" y="1687008"/>
                  <a:ext cx="596767" cy="596767"/>
                </a:xfrm>
                <a:prstGeom prst="ellipse">
                  <a:avLst/>
                </a:prstGeom>
                <a:solidFill>
                  <a:srgbClr val="FFC000"/>
                </a:solidFill>
                <a:ln w="127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sz="2400"/>
                </a:p>
              </p:txBody>
            </p:sp>
            <p:sp>
              <p:nvSpPr>
                <p:cNvPr id="60" name="Owal 59">
                  <a:extLst>
                    <a:ext uri="{FF2B5EF4-FFF2-40B4-BE49-F238E27FC236}">
                      <a16:creationId xmlns:a16="http://schemas.microsoft.com/office/drawing/2014/main" id="{3B97A200-4475-4DF7-9B32-C47E0D28F77E}"/>
                    </a:ext>
                  </a:extLst>
                </p:cNvPr>
                <p:cNvSpPr/>
                <p:nvPr/>
              </p:nvSpPr>
              <p:spPr>
                <a:xfrm>
                  <a:off x="1997256" y="1686229"/>
                  <a:ext cx="596767" cy="596767"/>
                </a:xfrm>
                <a:prstGeom prst="ellipse">
                  <a:avLst/>
                </a:prstGeom>
                <a:solidFill>
                  <a:srgbClr val="FFFF00"/>
                </a:solidFill>
                <a:ln w="127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sz="2400"/>
                </a:p>
              </p:txBody>
            </p:sp>
          </p:grpSp>
          <p:sp>
            <p:nvSpPr>
              <p:cNvPr id="57" name="Owal 56">
                <a:extLst>
                  <a:ext uri="{FF2B5EF4-FFF2-40B4-BE49-F238E27FC236}">
                    <a16:creationId xmlns:a16="http://schemas.microsoft.com/office/drawing/2014/main" id="{EDD527DA-364D-4F59-8DCE-59D7F957FD1D}"/>
                  </a:ext>
                </a:extLst>
              </p:cNvPr>
              <p:cNvSpPr/>
              <p:nvPr/>
            </p:nvSpPr>
            <p:spPr>
              <a:xfrm>
                <a:off x="10393264" y="3168143"/>
                <a:ext cx="596767" cy="596767"/>
              </a:xfrm>
              <a:prstGeom prst="ellipse">
                <a:avLst/>
              </a:prstGeom>
              <a:solidFill>
                <a:srgbClr val="92D050"/>
              </a:solidFill>
              <a:ln w="127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sz="2400"/>
              </a:p>
            </p:txBody>
          </p:sp>
        </p:grpSp>
        <p:sp>
          <p:nvSpPr>
            <p:cNvPr id="61" name="Owal 60">
              <a:extLst>
                <a:ext uri="{FF2B5EF4-FFF2-40B4-BE49-F238E27FC236}">
                  <a16:creationId xmlns:a16="http://schemas.microsoft.com/office/drawing/2014/main" id="{DA660FD6-5F13-436D-A54F-3B8532288DFD}"/>
                </a:ext>
              </a:extLst>
            </p:cNvPr>
            <p:cNvSpPr/>
            <p:nvPr/>
          </p:nvSpPr>
          <p:spPr>
            <a:xfrm>
              <a:off x="10891428" y="1942984"/>
              <a:ext cx="596767" cy="596767"/>
            </a:xfrm>
            <a:prstGeom prst="ellipse">
              <a:avLst/>
            </a:prstGeom>
            <a:solidFill>
              <a:srgbClr val="92D050"/>
            </a:solidFill>
            <a:ln w="127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 sz="2400"/>
            </a:p>
          </p:txBody>
        </p:sp>
        <p:sp>
          <p:nvSpPr>
            <p:cNvPr id="62" name="Owal 61">
              <a:extLst>
                <a:ext uri="{FF2B5EF4-FFF2-40B4-BE49-F238E27FC236}">
                  <a16:creationId xmlns:a16="http://schemas.microsoft.com/office/drawing/2014/main" id="{46DF663E-690D-4321-B220-DF5539EC98E7}"/>
                </a:ext>
              </a:extLst>
            </p:cNvPr>
            <p:cNvSpPr/>
            <p:nvPr/>
          </p:nvSpPr>
          <p:spPr>
            <a:xfrm>
              <a:off x="11051965" y="2181492"/>
              <a:ext cx="119749" cy="119749"/>
            </a:xfrm>
            <a:prstGeom prst="ellipse">
              <a:avLst/>
            </a:prstGeom>
            <a:solidFill>
              <a:srgbClr val="FFFF00"/>
            </a:solidFill>
            <a:ln w="127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 sz="2400"/>
            </a:p>
          </p:txBody>
        </p:sp>
        <p:sp>
          <p:nvSpPr>
            <p:cNvPr id="63" name="Owal 62">
              <a:extLst>
                <a:ext uri="{FF2B5EF4-FFF2-40B4-BE49-F238E27FC236}">
                  <a16:creationId xmlns:a16="http://schemas.microsoft.com/office/drawing/2014/main" id="{10F0526D-E0B1-4999-8A33-759545A9F6A3}"/>
                </a:ext>
              </a:extLst>
            </p:cNvPr>
            <p:cNvSpPr/>
            <p:nvPr/>
          </p:nvSpPr>
          <p:spPr>
            <a:xfrm>
              <a:off x="11181907" y="2181492"/>
              <a:ext cx="119749" cy="119749"/>
            </a:xfrm>
            <a:prstGeom prst="ellipse">
              <a:avLst/>
            </a:prstGeom>
            <a:solidFill>
              <a:srgbClr val="92D050"/>
            </a:solidFill>
            <a:ln w="127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 sz="2400"/>
            </a:p>
          </p:txBody>
        </p:sp>
      </p:grpSp>
      <p:grpSp>
        <p:nvGrpSpPr>
          <p:cNvPr id="11" name="Grupa 10">
            <a:extLst>
              <a:ext uri="{FF2B5EF4-FFF2-40B4-BE49-F238E27FC236}">
                <a16:creationId xmlns:a16="http://schemas.microsoft.com/office/drawing/2014/main" id="{7307DA6F-71B5-4899-8CD4-C1FF479FBFD6}"/>
              </a:ext>
            </a:extLst>
          </p:cNvPr>
          <p:cNvGrpSpPr/>
          <p:nvPr/>
        </p:nvGrpSpPr>
        <p:grpSpPr>
          <a:xfrm>
            <a:off x="3086679" y="2949209"/>
            <a:ext cx="629178" cy="205496"/>
            <a:chOff x="9239906" y="1746294"/>
            <a:chExt cx="1827155" cy="596767"/>
          </a:xfrm>
        </p:grpSpPr>
        <p:grpSp>
          <p:nvGrpSpPr>
            <p:cNvPr id="64" name="Grupa 63">
              <a:extLst>
                <a:ext uri="{FF2B5EF4-FFF2-40B4-BE49-F238E27FC236}">
                  <a16:creationId xmlns:a16="http://schemas.microsoft.com/office/drawing/2014/main" id="{3ACC6A39-5A4F-4D58-ACFC-5154A7D13E05}"/>
                </a:ext>
              </a:extLst>
            </p:cNvPr>
            <p:cNvGrpSpPr/>
            <p:nvPr/>
          </p:nvGrpSpPr>
          <p:grpSpPr>
            <a:xfrm>
              <a:off x="9239906" y="1746294"/>
              <a:ext cx="596767" cy="596767"/>
              <a:chOff x="9007213" y="445176"/>
              <a:chExt cx="596767" cy="596767"/>
            </a:xfrm>
          </p:grpSpPr>
          <p:sp>
            <p:nvSpPr>
              <p:cNvPr id="65" name="Owal 64">
                <a:extLst>
                  <a:ext uri="{FF2B5EF4-FFF2-40B4-BE49-F238E27FC236}">
                    <a16:creationId xmlns:a16="http://schemas.microsoft.com/office/drawing/2014/main" id="{1A9B7E5D-F23C-429F-8C28-40169A7FB117}"/>
                  </a:ext>
                </a:extLst>
              </p:cNvPr>
              <p:cNvSpPr/>
              <p:nvPr/>
            </p:nvSpPr>
            <p:spPr>
              <a:xfrm>
                <a:off x="9007213" y="445176"/>
                <a:ext cx="596767" cy="596767"/>
              </a:xfrm>
              <a:prstGeom prst="ellipse">
                <a:avLst/>
              </a:prstGeom>
              <a:solidFill>
                <a:srgbClr val="FF0000"/>
              </a:solidFill>
              <a:ln w="127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sz="2400"/>
              </a:p>
            </p:txBody>
          </p:sp>
          <p:grpSp>
            <p:nvGrpSpPr>
              <p:cNvPr id="66" name="Grupa 65">
                <a:extLst>
                  <a:ext uri="{FF2B5EF4-FFF2-40B4-BE49-F238E27FC236}">
                    <a16:creationId xmlns:a16="http://schemas.microsoft.com/office/drawing/2014/main" id="{BDF1F5AB-C25D-43F6-8B8E-D262D33EC4B4}"/>
                  </a:ext>
                </a:extLst>
              </p:cNvPr>
              <p:cNvGrpSpPr/>
              <p:nvPr/>
            </p:nvGrpSpPr>
            <p:grpSpPr>
              <a:xfrm>
                <a:off x="9134761" y="689021"/>
                <a:ext cx="341671" cy="109075"/>
                <a:chOff x="707483" y="1686229"/>
                <a:chExt cx="1886540" cy="602260"/>
              </a:xfrm>
            </p:grpSpPr>
            <p:sp>
              <p:nvSpPr>
                <p:cNvPr id="67" name="Owal 66">
                  <a:extLst>
                    <a:ext uri="{FF2B5EF4-FFF2-40B4-BE49-F238E27FC236}">
                      <a16:creationId xmlns:a16="http://schemas.microsoft.com/office/drawing/2014/main" id="{B716F637-958F-4A7F-B0B9-60451187D7B3}"/>
                    </a:ext>
                  </a:extLst>
                </p:cNvPr>
                <p:cNvSpPr/>
                <p:nvPr/>
              </p:nvSpPr>
              <p:spPr>
                <a:xfrm>
                  <a:off x="707483" y="1691722"/>
                  <a:ext cx="596767" cy="596767"/>
                </a:xfrm>
                <a:prstGeom prst="ellipse">
                  <a:avLst/>
                </a:prstGeom>
                <a:solidFill>
                  <a:srgbClr val="FF0000"/>
                </a:solidFill>
                <a:ln w="127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sz="2400"/>
                </a:p>
              </p:txBody>
            </p:sp>
            <p:sp>
              <p:nvSpPr>
                <p:cNvPr id="68" name="Owal 67">
                  <a:extLst>
                    <a:ext uri="{FF2B5EF4-FFF2-40B4-BE49-F238E27FC236}">
                      <a16:creationId xmlns:a16="http://schemas.microsoft.com/office/drawing/2014/main" id="{45F8E197-032B-480B-853B-A12A9AF21738}"/>
                    </a:ext>
                  </a:extLst>
                </p:cNvPr>
                <p:cNvSpPr/>
                <p:nvPr/>
              </p:nvSpPr>
              <p:spPr>
                <a:xfrm>
                  <a:off x="1359588" y="1687008"/>
                  <a:ext cx="596767" cy="596767"/>
                </a:xfrm>
                <a:prstGeom prst="ellipse">
                  <a:avLst/>
                </a:prstGeom>
                <a:solidFill>
                  <a:srgbClr val="FFC000"/>
                </a:solidFill>
                <a:ln w="127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sz="2400"/>
                </a:p>
              </p:txBody>
            </p:sp>
            <p:sp>
              <p:nvSpPr>
                <p:cNvPr id="69" name="Owal 68">
                  <a:extLst>
                    <a:ext uri="{FF2B5EF4-FFF2-40B4-BE49-F238E27FC236}">
                      <a16:creationId xmlns:a16="http://schemas.microsoft.com/office/drawing/2014/main" id="{83C23DB2-F660-49AB-96A6-968AEEB88EEF}"/>
                    </a:ext>
                  </a:extLst>
                </p:cNvPr>
                <p:cNvSpPr/>
                <p:nvPr/>
              </p:nvSpPr>
              <p:spPr>
                <a:xfrm>
                  <a:off x="1997256" y="1686229"/>
                  <a:ext cx="596767" cy="596767"/>
                </a:xfrm>
                <a:prstGeom prst="ellipse">
                  <a:avLst/>
                </a:prstGeom>
                <a:solidFill>
                  <a:srgbClr val="FFFF00"/>
                </a:solidFill>
                <a:ln w="127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sz="2400"/>
                </a:p>
              </p:txBody>
            </p:sp>
          </p:grpSp>
        </p:grpSp>
        <p:sp>
          <p:nvSpPr>
            <p:cNvPr id="70" name="Owal 69">
              <a:extLst>
                <a:ext uri="{FF2B5EF4-FFF2-40B4-BE49-F238E27FC236}">
                  <a16:creationId xmlns:a16="http://schemas.microsoft.com/office/drawing/2014/main" id="{D0052AAE-02C4-41FC-B57C-89B4EB5F01EE}"/>
                </a:ext>
              </a:extLst>
            </p:cNvPr>
            <p:cNvSpPr/>
            <p:nvPr/>
          </p:nvSpPr>
          <p:spPr>
            <a:xfrm>
              <a:off x="9855100" y="1746294"/>
              <a:ext cx="596767" cy="596767"/>
            </a:xfrm>
            <a:prstGeom prst="ellipse">
              <a:avLst/>
            </a:prstGeom>
            <a:solidFill>
              <a:srgbClr val="FFC000"/>
            </a:solidFill>
            <a:ln w="127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 sz="2400"/>
            </a:p>
          </p:txBody>
        </p:sp>
        <p:grpSp>
          <p:nvGrpSpPr>
            <p:cNvPr id="71" name="Grupa 70">
              <a:extLst>
                <a:ext uri="{FF2B5EF4-FFF2-40B4-BE49-F238E27FC236}">
                  <a16:creationId xmlns:a16="http://schemas.microsoft.com/office/drawing/2014/main" id="{AB215C92-9C29-4F30-81E5-6E9F13BC1C46}"/>
                </a:ext>
              </a:extLst>
            </p:cNvPr>
            <p:cNvGrpSpPr/>
            <p:nvPr/>
          </p:nvGrpSpPr>
          <p:grpSpPr>
            <a:xfrm>
              <a:off x="9994693" y="2005275"/>
              <a:ext cx="341671" cy="109075"/>
              <a:chOff x="707483" y="1686229"/>
              <a:chExt cx="1886540" cy="602260"/>
            </a:xfrm>
          </p:grpSpPr>
          <p:sp>
            <p:nvSpPr>
              <p:cNvPr id="72" name="Owal 71">
                <a:extLst>
                  <a:ext uri="{FF2B5EF4-FFF2-40B4-BE49-F238E27FC236}">
                    <a16:creationId xmlns:a16="http://schemas.microsoft.com/office/drawing/2014/main" id="{C92A0742-823C-443C-AB08-8C388C398465}"/>
                  </a:ext>
                </a:extLst>
              </p:cNvPr>
              <p:cNvSpPr/>
              <p:nvPr/>
            </p:nvSpPr>
            <p:spPr>
              <a:xfrm>
                <a:off x="707483" y="1691722"/>
                <a:ext cx="596767" cy="596767"/>
              </a:xfrm>
              <a:prstGeom prst="ellipse">
                <a:avLst/>
              </a:prstGeom>
              <a:solidFill>
                <a:srgbClr val="FF0000"/>
              </a:solidFill>
              <a:ln w="127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sz="2400"/>
              </a:p>
            </p:txBody>
          </p:sp>
          <p:sp>
            <p:nvSpPr>
              <p:cNvPr id="73" name="Owal 72">
                <a:extLst>
                  <a:ext uri="{FF2B5EF4-FFF2-40B4-BE49-F238E27FC236}">
                    <a16:creationId xmlns:a16="http://schemas.microsoft.com/office/drawing/2014/main" id="{D9ADB255-2B94-42A1-BFCA-1901BAF1ED52}"/>
                  </a:ext>
                </a:extLst>
              </p:cNvPr>
              <p:cNvSpPr/>
              <p:nvPr/>
            </p:nvSpPr>
            <p:spPr>
              <a:xfrm>
                <a:off x="1359588" y="1687008"/>
                <a:ext cx="596767" cy="596767"/>
              </a:xfrm>
              <a:prstGeom prst="ellipse">
                <a:avLst/>
              </a:prstGeom>
              <a:solidFill>
                <a:srgbClr val="FFC000"/>
              </a:solidFill>
              <a:ln w="127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sz="2400"/>
              </a:p>
            </p:txBody>
          </p:sp>
          <p:sp>
            <p:nvSpPr>
              <p:cNvPr id="74" name="Owal 73">
                <a:extLst>
                  <a:ext uri="{FF2B5EF4-FFF2-40B4-BE49-F238E27FC236}">
                    <a16:creationId xmlns:a16="http://schemas.microsoft.com/office/drawing/2014/main" id="{963C57F6-322C-4F1D-A18E-F49A1C334763}"/>
                  </a:ext>
                </a:extLst>
              </p:cNvPr>
              <p:cNvSpPr/>
              <p:nvPr/>
            </p:nvSpPr>
            <p:spPr>
              <a:xfrm>
                <a:off x="1997256" y="1686229"/>
                <a:ext cx="596767" cy="596767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sz="2400"/>
              </a:p>
            </p:txBody>
          </p:sp>
        </p:grpSp>
        <p:sp>
          <p:nvSpPr>
            <p:cNvPr id="75" name="Owal 74">
              <a:extLst>
                <a:ext uri="{FF2B5EF4-FFF2-40B4-BE49-F238E27FC236}">
                  <a16:creationId xmlns:a16="http://schemas.microsoft.com/office/drawing/2014/main" id="{4A899635-441C-4518-B1A8-252519C0600D}"/>
                </a:ext>
              </a:extLst>
            </p:cNvPr>
            <p:cNvSpPr/>
            <p:nvPr/>
          </p:nvSpPr>
          <p:spPr>
            <a:xfrm>
              <a:off x="10470294" y="1746294"/>
              <a:ext cx="596767" cy="575102"/>
            </a:xfrm>
            <a:prstGeom prst="ellipse">
              <a:avLst/>
            </a:prstGeom>
            <a:solidFill>
              <a:srgbClr val="FFFF00"/>
            </a:solidFill>
            <a:ln w="127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 sz="2400"/>
            </a:p>
          </p:txBody>
        </p:sp>
        <p:grpSp>
          <p:nvGrpSpPr>
            <p:cNvPr id="76" name="Grupa 75">
              <a:extLst>
                <a:ext uri="{FF2B5EF4-FFF2-40B4-BE49-F238E27FC236}">
                  <a16:creationId xmlns:a16="http://schemas.microsoft.com/office/drawing/2014/main" id="{07E8597D-B797-4694-BB69-33A45743DB61}"/>
                </a:ext>
              </a:extLst>
            </p:cNvPr>
            <p:cNvGrpSpPr/>
            <p:nvPr/>
          </p:nvGrpSpPr>
          <p:grpSpPr>
            <a:xfrm>
              <a:off x="10544203" y="2000004"/>
              <a:ext cx="448949" cy="103444"/>
              <a:chOff x="8448579" y="3168143"/>
              <a:chExt cx="2541452" cy="607647"/>
            </a:xfrm>
          </p:grpSpPr>
          <p:grpSp>
            <p:nvGrpSpPr>
              <p:cNvPr id="77" name="Grupa 76">
                <a:extLst>
                  <a:ext uri="{FF2B5EF4-FFF2-40B4-BE49-F238E27FC236}">
                    <a16:creationId xmlns:a16="http://schemas.microsoft.com/office/drawing/2014/main" id="{49B0BDD3-88FA-4764-BDFA-77E706F7448F}"/>
                  </a:ext>
                </a:extLst>
              </p:cNvPr>
              <p:cNvGrpSpPr/>
              <p:nvPr/>
            </p:nvGrpSpPr>
            <p:grpSpPr>
              <a:xfrm>
                <a:off x="8448579" y="3168143"/>
                <a:ext cx="1903418" cy="607647"/>
                <a:chOff x="707483" y="1686229"/>
                <a:chExt cx="1886540" cy="602260"/>
              </a:xfrm>
            </p:grpSpPr>
            <p:sp>
              <p:nvSpPr>
                <p:cNvPr id="79" name="Owal 78">
                  <a:extLst>
                    <a:ext uri="{FF2B5EF4-FFF2-40B4-BE49-F238E27FC236}">
                      <a16:creationId xmlns:a16="http://schemas.microsoft.com/office/drawing/2014/main" id="{700FB4EA-7EE8-437B-820A-32BC4B0F39D6}"/>
                    </a:ext>
                  </a:extLst>
                </p:cNvPr>
                <p:cNvSpPr/>
                <p:nvPr/>
              </p:nvSpPr>
              <p:spPr>
                <a:xfrm>
                  <a:off x="707483" y="1691722"/>
                  <a:ext cx="596767" cy="596767"/>
                </a:xfrm>
                <a:prstGeom prst="ellipse">
                  <a:avLst/>
                </a:prstGeom>
                <a:solidFill>
                  <a:srgbClr val="FF0000"/>
                </a:solidFill>
                <a:ln w="127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sz="2400"/>
                </a:p>
              </p:txBody>
            </p:sp>
            <p:sp>
              <p:nvSpPr>
                <p:cNvPr id="80" name="Owal 79">
                  <a:extLst>
                    <a:ext uri="{FF2B5EF4-FFF2-40B4-BE49-F238E27FC236}">
                      <a16:creationId xmlns:a16="http://schemas.microsoft.com/office/drawing/2014/main" id="{D3A705AD-20E8-4205-809C-2B29B7442425}"/>
                    </a:ext>
                  </a:extLst>
                </p:cNvPr>
                <p:cNvSpPr/>
                <p:nvPr/>
              </p:nvSpPr>
              <p:spPr>
                <a:xfrm>
                  <a:off x="1359588" y="1687008"/>
                  <a:ext cx="596767" cy="596767"/>
                </a:xfrm>
                <a:prstGeom prst="ellipse">
                  <a:avLst/>
                </a:prstGeom>
                <a:solidFill>
                  <a:srgbClr val="FFC000"/>
                </a:solidFill>
                <a:ln w="127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sz="2400"/>
                </a:p>
              </p:txBody>
            </p:sp>
            <p:sp>
              <p:nvSpPr>
                <p:cNvPr id="81" name="Owal 80">
                  <a:extLst>
                    <a:ext uri="{FF2B5EF4-FFF2-40B4-BE49-F238E27FC236}">
                      <a16:creationId xmlns:a16="http://schemas.microsoft.com/office/drawing/2014/main" id="{E503C28C-0B06-4AA5-929C-8F426BD4B4DB}"/>
                    </a:ext>
                  </a:extLst>
                </p:cNvPr>
                <p:cNvSpPr/>
                <p:nvPr/>
              </p:nvSpPr>
              <p:spPr>
                <a:xfrm>
                  <a:off x="1997256" y="1686229"/>
                  <a:ext cx="596767" cy="596767"/>
                </a:xfrm>
                <a:prstGeom prst="ellipse">
                  <a:avLst/>
                </a:prstGeom>
                <a:solidFill>
                  <a:srgbClr val="FFFF00"/>
                </a:solidFill>
                <a:ln w="127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sz="2400"/>
                </a:p>
              </p:txBody>
            </p:sp>
          </p:grpSp>
          <p:sp>
            <p:nvSpPr>
              <p:cNvPr id="78" name="Owal 77">
                <a:extLst>
                  <a:ext uri="{FF2B5EF4-FFF2-40B4-BE49-F238E27FC236}">
                    <a16:creationId xmlns:a16="http://schemas.microsoft.com/office/drawing/2014/main" id="{1D26945D-C773-4FE4-A60F-0C4DB163613F}"/>
                  </a:ext>
                </a:extLst>
              </p:cNvPr>
              <p:cNvSpPr/>
              <p:nvPr/>
            </p:nvSpPr>
            <p:spPr>
              <a:xfrm>
                <a:off x="10393264" y="3168143"/>
                <a:ext cx="596767" cy="596767"/>
              </a:xfrm>
              <a:prstGeom prst="ellipse">
                <a:avLst/>
              </a:prstGeom>
              <a:solidFill>
                <a:srgbClr val="92D050"/>
              </a:solidFill>
              <a:ln w="127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sz="2400"/>
              </a:p>
            </p:txBody>
          </p:sp>
        </p:grpSp>
      </p:grpSp>
      <p:grpSp>
        <p:nvGrpSpPr>
          <p:cNvPr id="83" name="Grupa 82">
            <a:extLst>
              <a:ext uri="{FF2B5EF4-FFF2-40B4-BE49-F238E27FC236}">
                <a16:creationId xmlns:a16="http://schemas.microsoft.com/office/drawing/2014/main" id="{09F6BC0F-54A6-4B4A-8D90-26ED82E57F1B}"/>
              </a:ext>
            </a:extLst>
          </p:cNvPr>
          <p:cNvGrpSpPr/>
          <p:nvPr/>
        </p:nvGrpSpPr>
        <p:grpSpPr>
          <a:xfrm>
            <a:off x="4734095" y="2160516"/>
            <a:ext cx="629178" cy="205496"/>
            <a:chOff x="9239906" y="1746294"/>
            <a:chExt cx="1827155" cy="596767"/>
          </a:xfrm>
        </p:grpSpPr>
        <p:grpSp>
          <p:nvGrpSpPr>
            <p:cNvPr id="84" name="Grupa 83">
              <a:extLst>
                <a:ext uri="{FF2B5EF4-FFF2-40B4-BE49-F238E27FC236}">
                  <a16:creationId xmlns:a16="http://schemas.microsoft.com/office/drawing/2014/main" id="{B2F9B376-7B26-42E6-BA90-68294F42CB91}"/>
                </a:ext>
              </a:extLst>
            </p:cNvPr>
            <p:cNvGrpSpPr/>
            <p:nvPr/>
          </p:nvGrpSpPr>
          <p:grpSpPr>
            <a:xfrm>
              <a:off x="9239906" y="1746294"/>
              <a:ext cx="596767" cy="596767"/>
              <a:chOff x="9007213" y="445176"/>
              <a:chExt cx="596767" cy="596767"/>
            </a:xfrm>
          </p:grpSpPr>
          <p:sp>
            <p:nvSpPr>
              <p:cNvPr id="97" name="Owal 96">
                <a:extLst>
                  <a:ext uri="{FF2B5EF4-FFF2-40B4-BE49-F238E27FC236}">
                    <a16:creationId xmlns:a16="http://schemas.microsoft.com/office/drawing/2014/main" id="{B97C7676-2CD3-401A-801B-5986E3E01CB2}"/>
                  </a:ext>
                </a:extLst>
              </p:cNvPr>
              <p:cNvSpPr/>
              <p:nvPr/>
            </p:nvSpPr>
            <p:spPr>
              <a:xfrm>
                <a:off x="9007213" y="445176"/>
                <a:ext cx="596767" cy="596767"/>
              </a:xfrm>
              <a:prstGeom prst="ellipse">
                <a:avLst/>
              </a:prstGeom>
              <a:solidFill>
                <a:srgbClr val="FF0000"/>
              </a:solidFill>
              <a:ln w="127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sz="2400"/>
              </a:p>
            </p:txBody>
          </p:sp>
          <p:grpSp>
            <p:nvGrpSpPr>
              <p:cNvPr id="98" name="Grupa 97">
                <a:extLst>
                  <a:ext uri="{FF2B5EF4-FFF2-40B4-BE49-F238E27FC236}">
                    <a16:creationId xmlns:a16="http://schemas.microsoft.com/office/drawing/2014/main" id="{01297222-A07C-405E-A4A9-7D8E696F8D10}"/>
                  </a:ext>
                </a:extLst>
              </p:cNvPr>
              <p:cNvGrpSpPr/>
              <p:nvPr/>
            </p:nvGrpSpPr>
            <p:grpSpPr>
              <a:xfrm>
                <a:off x="9134761" y="689021"/>
                <a:ext cx="341671" cy="109075"/>
                <a:chOff x="707483" y="1686229"/>
                <a:chExt cx="1886540" cy="602260"/>
              </a:xfrm>
            </p:grpSpPr>
            <p:sp>
              <p:nvSpPr>
                <p:cNvPr id="99" name="Owal 98">
                  <a:extLst>
                    <a:ext uri="{FF2B5EF4-FFF2-40B4-BE49-F238E27FC236}">
                      <a16:creationId xmlns:a16="http://schemas.microsoft.com/office/drawing/2014/main" id="{CEB589B2-48D9-4D7B-854B-D4355ECEA138}"/>
                    </a:ext>
                  </a:extLst>
                </p:cNvPr>
                <p:cNvSpPr/>
                <p:nvPr/>
              </p:nvSpPr>
              <p:spPr>
                <a:xfrm>
                  <a:off x="707483" y="1691722"/>
                  <a:ext cx="596767" cy="596767"/>
                </a:xfrm>
                <a:prstGeom prst="ellipse">
                  <a:avLst/>
                </a:prstGeom>
                <a:solidFill>
                  <a:srgbClr val="FF0000"/>
                </a:solidFill>
                <a:ln w="127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sz="2400"/>
                </a:p>
              </p:txBody>
            </p:sp>
            <p:sp>
              <p:nvSpPr>
                <p:cNvPr id="100" name="Owal 99">
                  <a:extLst>
                    <a:ext uri="{FF2B5EF4-FFF2-40B4-BE49-F238E27FC236}">
                      <a16:creationId xmlns:a16="http://schemas.microsoft.com/office/drawing/2014/main" id="{73629F50-3040-451E-A816-7B1EC90A5A2F}"/>
                    </a:ext>
                  </a:extLst>
                </p:cNvPr>
                <p:cNvSpPr/>
                <p:nvPr/>
              </p:nvSpPr>
              <p:spPr>
                <a:xfrm>
                  <a:off x="1359588" y="1687008"/>
                  <a:ext cx="596767" cy="596767"/>
                </a:xfrm>
                <a:prstGeom prst="ellipse">
                  <a:avLst/>
                </a:prstGeom>
                <a:solidFill>
                  <a:srgbClr val="FFC000"/>
                </a:solidFill>
                <a:ln w="127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sz="2400"/>
                </a:p>
              </p:txBody>
            </p:sp>
            <p:sp>
              <p:nvSpPr>
                <p:cNvPr id="101" name="Owal 100">
                  <a:extLst>
                    <a:ext uri="{FF2B5EF4-FFF2-40B4-BE49-F238E27FC236}">
                      <a16:creationId xmlns:a16="http://schemas.microsoft.com/office/drawing/2014/main" id="{06D08C45-6138-46C0-A182-CA6B37E3A4E4}"/>
                    </a:ext>
                  </a:extLst>
                </p:cNvPr>
                <p:cNvSpPr/>
                <p:nvPr/>
              </p:nvSpPr>
              <p:spPr>
                <a:xfrm>
                  <a:off x="1997256" y="1686229"/>
                  <a:ext cx="596767" cy="596767"/>
                </a:xfrm>
                <a:prstGeom prst="ellipse">
                  <a:avLst/>
                </a:prstGeom>
                <a:solidFill>
                  <a:srgbClr val="FFFF00"/>
                </a:solidFill>
                <a:ln w="127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sz="2400"/>
                </a:p>
              </p:txBody>
            </p:sp>
          </p:grpSp>
        </p:grpSp>
        <p:sp>
          <p:nvSpPr>
            <p:cNvPr id="85" name="Owal 84">
              <a:extLst>
                <a:ext uri="{FF2B5EF4-FFF2-40B4-BE49-F238E27FC236}">
                  <a16:creationId xmlns:a16="http://schemas.microsoft.com/office/drawing/2014/main" id="{BEEC3DED-0332-4781-B7A3-394A24511C9A}"/>
                </a:ext>
              </a:extLst>
            </p:cNvPr>
            <p:cNvSpPr/>
            <p:nvPr/>
          </p:nvSpPr>
          <p:spPr>
            <a:xfrm>
              <a:off x="9855100" y="1746294"/>
              <a:ext cx="596767" cy="596767"/>
            </a:xfrm>
            <a:prstGeom prst="ellipse">
              <a:avLst/>
            </a:prstGeom>
            <a:solidFill>
              <a:srgbClr val="FFC000"/>
            </a:solidFill>
            <a:ln w="127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 sz="2400"/>
            </a:p>
          </p:txBody>
        </p:sp>
        <p:grpSp>
          <p:nvGrpSpPr>
            <p:cNvPr id="86" name="Grupa 85">
              <a:extLst>
                <a:ext uri="{FF2B5EF4-FFF2-40B4-BE49-F238E27FC236}">
                  <a16:creationId xmlns:a16="http://schemas.microsoft.com/office/drawing/2014/main" id="{3872D621-6FEB-4495-9E92-78AA382FBB8D}"/>
                </a:ext>
              </a:extLst>
            </p:cNvPr>
            <p:cNvGrpSpPr/>
            <p:nvPr/>
          </p:nvGrpSpPr>
          <p:grpSpPr>
            <a:xfrm>
              <a:off x="9994693" y="2005275"/>
              <a:ext cx="341671" cy="109075"/>
              <a:chOff x="707483" y="1686229"/>
              <a:chExt cx="1886540" cy="602260"/>
            </a:xfrm>
          </p:grpSpPr>
          <p:sp>
            <p:nvSpPr>
              <p:cNvPr id="94" name="Owal 93">
                <a:extLst>
                  <a:ext uri="{FF2B5EF4-FFF2-40B4-BE49-F238E27FC236}">
                    <a16:creationId xmlns:a16="http://schemas.microsoft.com/office/drawing/2014/main" id="{F7DF8FAA-A6B1-4B14-8308-FC2D0EEFBF35}"/>
                  </a:ext>
                </a:extLst>
              </p:cNvPr>
              <p:cNvSpPr/>
              <p:nvPr/>
            </p:nvSpPr>
            <p:spPr>
              <a:xfrm>
                <a:off x="707483" y="1691722"/>
                <a:ext cx="596767" cy="596767"/>
              </a:xfrm>
              <a:prstGeom prst="ellipse">
                <a:avLst/>
              </a:prstGeom>
              <a:solidFill>
                <a:srgbClr val="FF0000"/>
              </a:solidFill>
              <a:ln w="127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sz="2400"/>
              </a:p>
            </p:txBody>
          </p:sp>
          <p:sp>
            <p:nvSpPr>
              <p:cNvPr id="95" name="Owal 94">
                <a:extLst>
                  <a:ext uri="{FF2B5EF4-FFF2-40B4-BE49-F238E27FC236}">
                    <a16:creationId xmlns:a16="http://schemas.microsoft.com/office/drawing/2014/main" id="{01CDE35B-19DB-4750-A323-7B8A48938C5C}"/>
                  </a:ext>
                </a:extLst>
              </p:cNvPr>
              <p:cNvSpPr/>
              <p:nvPr/>
            </p:nvSpPr>
            <p:spPr>
              <a:xfrm>
                <a:off x="1359588" y="1687008"/>
                <a:ext cx="596767" cy="596767"/>
              </a:xfrm>
              <a:prstGeom prst="ellipse">
                <a:avLst/>
              </a:prstGeom>
              <a:solidFill>
                <a:srgbClr val="FFC000"/>
              </a:solidFill>
              <a:ln w="127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sz="2400"/>
              </a:p>
            </p:txBody>
          </p:sp>
          <p:sp>
            <p:nvSpPr>
              <p:cNvPr id="96" name="Owal 95">
                <a:extLst>
                  <a:ext uri="{FF2B5EF4-FFF2-40B4-BE49-F238E27FC236}">
                    <a16:creationId xmlns:a16="http://schemas.microsoft.com/office/drawing/2014/main" id="{022CD7EB-3AF1-4E64-AAE9-C2122CF738F9}"/>
                  </a:ext>
                </a:extLst>
              </p:cNvPr>
              <p:cNvSpPr/>
              <p:nvPr/>
            </p:nvSpPr>
            <p:spPr>
              <a:xfrm>
                <a:off x="1997256" y="1686229"/>
                <a:ext cx="596767" cy="596767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sz="2400"/>
              </a:p>
            </p:txBody>
          </p:sp>
        </p:grpSp>
        <p:sp>
          <p:nvSpPr>
            <p:cNvPr id="87" name="Owal 86">
              <a:extLst>
                <a:ext uri="{FF2B5EF4-FFF2-40B4-BE49-F238E27FC236}">
                  <a16:creationId xmlns:a16="http://schemas.microsoft.com/office/drawing/2014/main" id="{DD4B4F2D-2182-42A0-BDBA-B4A997AE342C}"/>
                </a:ext>
              </a:extLst>
            </p:cNvPr>
            <p:cNvSpPr/>
            <p:nvPr/>
          </p:nvSpPr>
          <p:spPr>
            <a:xfrm>
              <a:off x="10470294" y="1746294"/>
              <a:ext cx="596767" cy="575102"/>
            </a:xfrm>
            <a:prstGeom prst="ellipse">
              <a:avLst/>
            </a:prstGeom>
            <a:solidFill>
              <a:srgbClr val="FFFF00"/>
            </a:solidFill>
            <a:ln w="127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 sz="2400"/>
            </a:p>
          </p:txBody>
        </p:sp>
        <p:grpSp>
          <p:nvGrpSpPr>
            <p:cNvPr id="88" name="Grupa 87">
              <a:extLst>
                <a:ext uri="{FF2B5EF4-FFF2-40B4-BE49-F238E27FC236}">
                  <a16:creationId xmlns:a16="http://schemas.microsoft.com/office/drawing/2014/main" id="{94BD4275-C27F-4562-B7FB-AB13013DD016}"/>
                </a:ext>
              </a:extLst>
            </p:cNvPr>
            <p:cNvGrpSpPr/>
            <p:nvPr/>
          </p:nvGrpSpPr>
          <p:grpSpPr>
            <a:xfrm>
              <a:off x="10544203" y="2000004"/>
              <a:ext cx="448949" cy="103444"/>
              <a:chOff x="8448579" y="3168143"/>
              <a:chExt cx="2541452" cy="607647"/>
            </a:xfrm>
          </p:grpSpPr>
          <p:grpSp>
            <p:nvGrpSpPr>
              <p:cNvPr id="89" name="Grupa 88">
                <a:extLst>
                  <a:ext uri="{FF2B5EF4-FFF2-40B4-BE49-F238E27FC236}">
                    <a16:creationId xmlns:a16="http://schemas.microsoft.com/office/drawing/2014/main" id="{19CEE549-3976-42AA-8324-330F88A7941F}"/>
                  </a:ext>
                </a:extLst>
              </p:cNvPr>
              <p:cNvGrpSpPr/>
              <p:nvPr/>
            </p:nvGrpSpPr>
            <p:grpSpPr>
              <a:xfrm>
                <a:off x="8448579" y="3168143"/>
                <a:ext cx="1903418" cy="607647"/>
                <a:chOff x="707483" y="1686229"/>
                <a:chExt cx="1886540" cy="602260"/>
              </a:xfrm>
            </p:grpSpPr>
            <p:sp>
              <p:nvSpPr>
                <p:cNvPr id="91" name="Owal 90">
                  <a:extLst>
                    <a:ext uri="{FF2B5EF4-FFF2-40B4-BE49-F238E27FC236}">
                      <a16:creationId xmlns:a16="http://schemas.microsoft.com/office/drawing/2014/main" id="{85B1840C-C6BF-440A-9CBA-7ACEBB1CB737}"/>
                    </a:ext>
                  </a:extLst>
                </p:cNvPr>
                <p:cNvSpPr/>
                <p:nvPr/>
              </p:nvSpPr>
              <p:spPr>
                <a:xfrm>
                  <a:off x="707483" y="1691722"/>
                  <a:ext cx="596767" cy="596767"/>
                </a:xfrm>
                <a:prstGeom prst="ellipse">
                  <a:avLst/>
                </a:prstGeom>
                <a:solidFill>
                  <a:srgbClr val="FF0000"/>
                </a:solidFill>
                <a:ln w="127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sz="2400"/>
                </a:p>
              </p:txBody>
            </p:sp>
            <p:sp>
              <p:nvSpPr>
                <p:cNvPr id="92" name="Owal 91">
                  <a:extLst>
                    <a:ext uri="{FF2B5EF4-FFF2-40B4-BE49-F238E27FC236}">
                      <a16:creationId xmlns:a16="http://schemas.microsoft.com/office/drawing/2014/main" id="{E63BCB92-DE7F-42C6-B1EC-A1624BB7A3B1}"/>
                    </a:ext>
                  </a:extLst>
                </p:cNvPr>
                <p:cNvSpPr/>
                <p:nvPr/>
              </p:nvSpPr>
              <p:spPr>
                <a:xfrm>
                  <a:off x="1359588" y="1687008"/>
                  <a:ext cx="596767" cy="596767"/>
                </a:xfrm>
                <a:prstGeom prst="ellipse">
                  <a:avLst/>
                </a:prstGeom>
                <a:solidFill>
                  <a:srgbClr val="FFC000"/>
                </a:solidFill>
                <a:ln w="127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sz="2400"/>
                </a:p>
              </p:txBody>
            </p:sp>
            <p:sp>
              <p:nvSpPr>
                <p:cNvPr id="93" name="Owal 92">
                  <a:extLst>
                    <a:ext uri="{FF2B5EF4-FFF2-40B4-BE49-F238E27FC236}">
                      <a16:creationId xmlns:a16="http://schemas.microsoft.com/office/drawing/2014/main" id="{B7314EDA-A249-404C-BB99-B7445AA63552}"/>
                    </a:ext>
                  </a:extLst>
                </p:cNvPr>
                <p:cNvSpPr/>
                <p:nvPr/>
              </p:nvSpPr>
              <p:spPr>
                <a:xfrm>
                  <a:off x="1997256" y="1686229"/>
                  <a:ext cx="596767" cy="596767"/>
                </a:xfrm>
                <a:prstGeom prst="ellipse">
                  <a:avLst/>
                </a:prstGeom>
                <a:solidFill>
                  <a:srgbClr val="FFFF00"/>
                </a:solidFill>
                <a:ln w="127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sz="2400"/>
                </a:p>
              </p:txBody>
            </p:sp>
          </p:grpSp>
          <p:sp>
            <p:nvSpPr>
              <p:cNvPr id="90" name="Owal 89">
                <a:extLst>
                  <a:ext uri="{FF2B5EF4-FFF2-40B4-BE49-F238E27FC236}">
                    <a16:creationId xmlns:a16="http://schemas.microsoft.com/office/drawing/2014/main" id="{8BED1463-F91F-45B6-A016-D494801B974B}"/>
                  </a:ext>
                </a:extLst>
              </p:cNvPr>
              <p:cNvSpPr/>
              <p:nvPr/>
            </p:nvSpPr>
            <p:spPr>
              <a:xfrm>
                <a:off x="10393264" y="3168143"/>
                <a:ext cx="596767" cy="596767"/>
              </a:xfrm>
              <a:prstGeom prst="ellipse">
                <a:avLst/>
              </a:prstGeom>
              <a:solidFill>
                <a:srgbClr val="92D050"/>
              </a:solidFill>
              <a:ln w="127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sz="2400"/>
              </a:p>
            </p:txBody>
          </p:sp>
        </p:grpSp>
      </p:grpSp>
      <p:sp>
        <p:nvSpPr>
          <p:cNvPr id="102" name="pole tekstowe 101">
            <a:extLst>
              <a:ext uri="{FF2B5EF4-FFF2-40B4-BE49-F238E27FC236}">
                <a16:creationId xmlns:a16="http://schemas.microsoft.com/office/drawing/2014/main" id="{21ABE2E5-81C4-421C-BBE1-C25016A39ECE}"/>
              </a:ext>
            </a:extLst>
          </p:cNvPr>
          <p:cNvSpPr txBox="1"/>
          <p:nvPr/>
        </p:nvSpPr>
        <p:spPr>
          <a:xfrm>
            <a:off x="6268948" y="5618023"/>
            <a:ext cx="48934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/>
              <a:t>Wykonano:</a:t>
            </a:r>
          </a:p>
          <a:p>
            <a:r>
              <a:rPr lang="pl-PL" sz="2000" dirty="0"/>
              <a:t>Aktualizacja dla każdego z węzłów </a:t>
            </a:r>
            <a:r>
              <a:rPr lang="pl-PL" sz="2000" i="1" dirty="0">
                <a:latin typeface="Times New Roman" panose="02020603050405020304" pitchFamily="18" charset="0"/>
              </a:rPr>
              <a:t>v</a:t>
            </a:r>
          </a:p>
          <a:p>
            <a:r>
              <a:rPr lang="pl-PL" sz="2000" dirty="0"/>
              <a:t>Zredukowano wyniki do wspólnej długości P</a:t>
            </a:r>
          </a:p>
        </p:txBody>
      </p:sp>
    </p:spTree>
    <p:extLst>
      <p:ext uri="{BB962C8B-B14F-4D97-AF65-F5344CB8AC3E}">
        <p14:creationId xmlns:p14="http://schemas.microsoft.com/office/powerpoint/2010/main" val="2375153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931309-8DCB-4BCD-9728-B54131CC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Działanie grafowej sieci neuronowej (2)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12D60C-E849-40FB-948C-38EA62823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630" y="1520040"/>
            <a:ext cx="10515600" cy="5147460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Wykorzystanie k-krotnie grafowych operacji splotowych skutkuje k-krotnym agregowaniem sąsiedztw wszystkich węzłów:</a:t>
            </a:r>
          </a:p>
          <a:p>
            <a:pPr lvl="1"/>
            <a:r>
              <a:rPr lang="pl-PL" dirty="0"/>
              <a:t>w pierwszym kroku każdy węzeł aktualizowany jest informacją z bezpośrednich sąsiadów,</a:t>
            </a:r>
          </a:p>
          <a:p>
            <a:pPr lvl="1"/>
            <a:r>
              <a:rPr lang="pl-PL" dirty="0"/>
              <a:t>w drugim kroku zaś informacją z sąsiadów, którzy zostali także zaktualizowani (czyli przekazywana jest przetworzona informacja z sąsiadów drugiego rzędu),</a:t>
            </a:r>
          </a:p>
          <a:p>
            <a:pPr lvl="1"/>
            <a:r>
              <a:rPr lang="pl-PL" dirty="0"/>
              <a:t>…itd.</a:t>
            </a:r>
          </a:p>
          <a:p>
            <a:r>
              <a:rPr lang="pl-PL" dirty="0"/>
              <a:t>Przekazywana przetworzona informacja nie zachowuje swojego oryginalnego formatu, tylko poddawana jest </a:t>
            </a:r>
            <a:r>
              <a:rPr lang="pl-PL" b="1" dirty="0"/>
              <a:t>redukcji wymiarowości </a:t>
            </a:r>
            <a:r>
              <a:rPr lang="pl-PL" dirty="0"/>
              <a:t>i nieliniowemu przekształceniu, np. </a:t>
            </a:r>
            <a:r>
              <a:rPr lang="pl-PL" dirty="0" err="1"/>
              <a:t>tanh</a:t>
            </a:r>
            <a:r>
              <a:rPr lang="pl-PL" dirty="0"/>
              <a:t>, </a:t>
            </a:r>
            <a:r>
              <a:rPr lang="pl-PL" dirty="0" err="1"/>
              <a:t>ReLU</a:t>
            </a:r>
            <a:r>
              <a:rPr lang="pl-PL" dirty="0"/>
              <a:t>, inne funkcje, typowe dla sieci neuronowych</a:t>
            </a:r>
          </a:p>
          <a:p>
            <a:r>
              <a:rPr lang="pl-PL" dirty="0"/>
              <a:t>Po ostatnim kroku w każdym węźle są wektory, które wykorzystywane są w warstwie klasyfikującej. </a:t>
            </a:r>
          </a:p>
          <a:p>
            <a:r>
              <a:rPr lang="pl-PL" b="1" dirty="0"/>
              <a:t>Decyzja podejmowana odnośnie jednego węzła na podstawie wyłącznie informacji w nim zawartej.</a:t>
            </a:r>
          </a:p>
          <a:p>
            <a:r>
              <a:rPr lang="pl-PL" dirty="0"/>
              <a:t>Uwaga: inaczej będzie w zadaniu klasyfikacji grafu (kolejne slajdy)</a:t>
            </a:r>
          </a:p>
        </p:txBody>
      </p:sp>
    </p:spTree>
    <p:extLst>
      <p:ext uri="{BB962C8B-B14F-4D97-AF65-F5344CB8AC3E}">
        <p14:creationId xmlns:p14="http://schemas.microsoft.com/office/powerpoint/2010/main" val="193647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6B8BEB-DB9B-4981-AC45-7876E908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Trening modelu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1E8C53-5967-4EC5-9EEC-95364059D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/>
              <a:t>W procesie treningu wagi  </a:t>
            </a:r>
            <a:r>
              <a:rPr lang="pl-PL" b="1" dirty="0">
                <a:latin typeface="Times New Roman" panose="02020603050405020304" pitchFamily="18" charset="0"/>
              </a:rPr>
              <a:t>W  </a:t>
            </a:r>
            <a:r>
              <a:rPr lang="pl-PL" dirty="0"/>
              <a:t>będą modyfikowane w celu maksymalizowania trafności klasyfikacji na zbiorze uczącym. W wyniku tej nauki uzyskane zostaną przekształcenia wejściowych wektorów cech w każdym węźle, do wynikowych wektorów o mniejszej długości.</a:t>
            </a:r>
          </a:p>
          <a:p>
            <a:r>
              <a:rPr lang="pl-PL" dirty="0"/>
              <a:t>Stosowane tu podejście jest to uczenie częściowo nadzorowane, (ang. </a:t>
            </a:r>
            <a:r>
              <a:rPr lang="pl-PL" i="1" dirty="0" err="1"/>
              <a:t>semi-supervised</a:t>
            </a:r>
            <a:r>
              <a:rPr lang="pl-PL" i="1" dirty="0"/>
              <a:t>, </a:t>
            </a:r>
            <a:r>
              <a:rPr lang="pl-PL" i="1" dirty="0" err="1"/>
              <a:t>transductive</a:t>
            </a:r>
            <a:r>
              <a:rPr lang="pl-PL" dirty="0"/>
              <a:t>).</a:t>
            </a:r>
          </a:p>
          <a:p>
            <a:pPr lvl="1"/>
            <a:r>
              <a:rPr lang="pl-PL" dirty="0"/>
              <a:t>Trafna klasyfikacja jest osiągana dla małej liczby węzłów na klasę (definiowanych maską zbioru uczącego), ale wnioskowanie wykorzysta całą informację z grafu.</a:t>
            </a:r>
          </a:p>
          <a:p>
            <a:r>
              <a:rPr lang="pl-PL" i="1" dirty="0" err="1"/>
              <a:t>Transductive</a:t>
            </a:r>
            <a:r>
              <a:rPr lang="pl-PL" i="1" dirty="0"/>
              <a:t> learning</a:t>
            </a:r>
            <a:r>
              <a:rPr lang="pl-PL" dirty="0"/>
              <a:t>: rozumowanie przez podobieństwo, przechodzenie od jednego wniosku do drugiego bez konieczności modelowania ogólnej reguły czy zasady, jaka łączy poszczególne elementy lub zdarzenia.</a:t>
            </a:r>
          </a:p>
        </p:txBody>
      </p:sp>
    </p:spTree>
    <p:extLst>
      <p:ext uri="{BB962C8B-B14F-4D97-AF65-F5344CB8AC3E}">
        <p14:creationId xmlns:p14="http://schemas.microsoft.com/office/powerpoint/2010/main" val="4212448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92B0466D-F207-48A7-AE5C-247036995255}"/>
              </a:ext>
            </a:extLst>
          </p:cNvPr>
          <p:cNvSpPr txBox="1">
            <a:spLocks/>
          </p:cNvSpPr>
          <p:nvPr/>
        </p:nvSpPr>
        <p:spPr>
          <a:xfrm>
            <a:off x="1524000" y="111283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chemeClr val="bg1"/>
                </a:solidFill>
              </a:rPr>
              <a:t>Klasyfikacja grafów</a:t>
            </a:r>
            <a:endParaRPr lang="pl-P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461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486345-E1F1-4A3F-B287-FF912BEAF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Klasyfikacja grafów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AC12BE-970A-40F8-A7CD-8A36A7A40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630" y="1520040"/>
            <a:ext cx="8586470" cy="4656923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W wielu przypadkach praktycznych konieczna jest nie klasyfikacja pojedynczych węzłów, tylko </a:t>
            </a:r>
            <a:r>
              <a:rPr lang="pl-PL" b="1" dirty="0"/>
              <a:t>klasyfikacja całych grafów</a:t>
            </a:r>
            <a:r>
              <a:rPr lang="pl-PL" dirty="0"/>
              <a:t>.</a:t>
            </a:r>
          </a:p>
          <a:p>
            <a:r>
              <a:rPr lang="pl-PL" dirty="0"/>
              <a:t>Zastosowanie: jeden graf opisuje jeden klasyfikowany obiekt. Jego węzły to wiele jego cech będących w relacjach między sobą (np. cząsteczka chemiczna, sieć powiązań społecznościowych dla jednego klasyfikowanego użytkownika, inne). </a:t>
            </a:r>
          </a:p>
          <a:p>
            <a:r>
              <a:rPr lang="pl-PL" dirty="0"/>
              <a:t>Wówczas w zbiorze występuje wiele grafów i w ogólności każdy może mieć inny rozmiar i inne węzły. Wiedza wynikająca z przykładów uczących wykorzystywana jest do klasyfikacji nieznanych grafów - cząsteczek, użytkowników, itp.</a:t>
            </a:r>
          </a:p>
        </p:txBody>
      </p:sp>
      <p:grpSp>
        <p:nvGrpSpPr>
          <p:cNvPr id="42" name="Grupa 41">
            <a:extLst>
              <a:ext uri="{FF2B5EF4-FFF2-40B4-BE49-F238E27FC236}">
                <a16:creationId xmlns:a16="http://schemas.microsoft.com/office/drawing/2014/main" id="{9F9946FB-ABE0-4DC5-ABC0-20C118DDE8DB}"/>
              </a:ext>
            </a:extLst>
          </p:cNvPr>
          <p:cNvGrpSpPr/>
          <p:nvPr/>
        </p:nvGrpSpPr>
        <p:grpSpPr>
          <a:xfrm>
            <a:off x="10103103" y="1520040"/>
            <a:ext cx="1521730" cy="4425730"/>
            <a:chOff x="9916239" y="214186"/>
            <a:chExt cx="2076894" cy="6040344"/>
          </a:xfrm>
        </p:grpSpPr>
        <p:sp>
          <p:nvSpPr>
            <p:cNvPr id="5" name="Owal 4">
              <a:extLst>
                <a:ext uri="{FF2B5EF4-FFF2-40B4-BE49-F238E27FC236}">
                  <a16:creationId xmlns:a16="http://schemas.microsoft.com/office/drawing/2014/main" id="{454210EB-32C6-45D8-A3B1-62C77A4574C8}"/>
                </a:ext>
              </a:extLst>
            </p:cNvPr>
            <p:cNvSpPr/>
            <p:nvPr/>
          </p:nvSpPr>
          <p:spPr>
            <a:xfrm>
              <a:off x="9916239" y="214186"/>
              <a:ext cx="456075" cy="456075"/>
            </a:xfrm>
            <a:prstGeom prst="ellipse">
              <a:avLst/>
            </a:prstGeom>
            <a:solidFill>
              <a:srgbClr val="0070C0"/>
            </a:solidFill>
            <a:ln w="254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" name="Owal 5">
              <a:extLst>
                <a:ext uri="{FF2B5EF4-FFF2-40B4-BE49-F238E27FC236}">
                  <a16:creationId xmlns:a16="http://schemas.microsoft.com/office/drawing/2014/main" id="{4BCEC3EA-D409-4401-8D94-A408E1E95449}"/>
                </a:ext>
              </a:extLst>
            </p:cNvPr>
            <p:cNvSpPr/>
            <p:nvPr/>
          </p:nvSpPr>
          <p:spPr>
            <a:xfrm>
              <a:off x="11537058" y="214186"/>
              <a:ext cx="456075" cy="456075"/>
            </a:xfrm>
            <a:prstGeom prst="ellipse">
              <a:avLst/>
            </a:prstGeom>
            <a:solidFill>
              <a:srgbClr val="0070C0"/>
            </a:solidFill>
            <a:ln w="254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" name="Owal 6">
              <a:extLst>
                <a:ext uri="{FF2B5EF4-FFF2-40B4-BE49-F238E27FC236}">
                  <a16:creationId xmlns:a16="http://schemas.microsoft.com/office/drawing/2014/main" id="{783B45B1-31F5-4A4B-A278-06F0BB4430BF}"/>
                </a:ext>
              </a:extLst>
            </p:cNvPr>
            <p:cNvSpPr/>
            <p:nvPr/>
          </p:nvSpPr>
          <p:spPr>
            <a:xfrm>
              <a:off x="11537058" y="1649798"/>
              <a:ext cx="456075" cy="456075"/>
            </a:xfrm>
            <a:prstGeom prst="ellipse">
              <a:avLst/>
            </a:prstGeom>
            <a:solidFill>
              <a:srgbClr val="0070C0"/>
            </a:solidFill>
            <a:ln w="254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" name="Owal 7">
              <a:extLst>
                <a:ext uri="{FF2B5EF4-FFF2-40B4-BE49-F238E27FC236}">
                  <a16:creationId xmlns:a16="http://schemas.microsoft.com/office/drawing/2014/main" id="{5DD98D00-30C0-4C89-9395-EF5F2D9A0EFC}"/>
                </a:ext>
              </a:extLst>
            </p:cNvPr>
            <p:cNvSpPr/>
            <p:nvPr/>
          </p:nvSpPr>
          <p:spPr>
            <a:xfrm>
              <a:off x="9916239" y="1649798"/>
              <a:ext cx="456075" cy="456075"/>
            </a:xfrm>
            <a:prstGeom prst="ellipse">
              <a:avLst/>
            </a:prstGeom>
            <a:solidFill>
              <a:srgbClr val="0070C0"/>
            </a:solidFill>
            <a:ln w="254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9" name="Łącznik prosty 8">
              <a:extLst>
                <a:ext uri="{FF2B5EF4-FFF2-40B4-BE49-F238E27FC236}">
                  <a16:creationId xmlns:a16="http://schemas.microsoft.com/office/drawing/2014/main" id="{F0D58C83-EB7E-4A7A-B4A3-420D8BB9412F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0372314" y="442223"/>
              <a:ext cx="1164745" cy="0"/>
            </a:xfrm>
            <a:prstGeom prst="line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>
              <a:extLst>
                <a:ext uri="{FF2B5EF4-FFF2-40B4-BE49-F238E27FC236}">
                  <a16:creationId xmlns:a16="http://schemas.microsoft.com/office/drawing/2014/main" id="{521599A7-CBAC-416A-B123-B1E9E458D8EA}"/>
                </a:ext>
              </a:extLst>
            </p:cNvPr>
            <p:cNvCxnSpPr>
              <a:stCxn id="8" idx="0"/>
              <a:endCxn id="5" idx="4"/>
            </p:cNvCxnSpPr>
            <p:nvPr/>
          </p:nvCxnSpPr>
          <p:spPr>
            <a:xfrm flipV="1">
              <a:off x="10144276" y="670261"/>
              <a:ext cx="0" cy="979537"/>
            </a:xfrm>
            <a:prstGeom prst="line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>
              <a:extLst>
                <a:ext uri="{FF2B5EF4-FFF2-40B4-BE49-F238E27FC236}">
                  <a16:creationId xmlns:a16="http://schemas.microsoft.com/office/drawing/2014/main" id="{8DA75492-C809-465E-A106-03A7F859B243}"/>
                </a:ext>
              </a:extLst>
            </p:cNvPr>
            <p:cNvCxnSpPr>
              <a:stCxn id="7" idx="0"/>
              <a:endCxn id="6" idx="4"/>
            </p:cNvCxnSpPr>
            <p:nvPr/>
          </p:nvCxnSpPr>
          <p:spPr>
            <a:xfrm flipV="1">
              <a:off x="11765096" y="670261"/>
              <a:ext cx="0" cy="979537"/>
            </a:xfrm>
            <a:prstGeom prst="line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>
              <a:extLst>
                <a:ext uri="{FF2B5EF4-FFF2-40B4-BE49-F238E27FC236}">
                  <a16:creationId xmlns:a16="http://schemas.microsoft.com/office/drawing/2014/main" id="{143D026B-E97E-437E-9A1D-4ABBBD1C1E78}"/>
                </a:ext>
              </a:extLst>
            </p:cNvPr>
            <p:cNvCxnSpPr>
              <a:stCxn id="5" idx="5"/>
              <a:endCxn id="7" idx="1"/>
            </p:cNvCxnSpPr>
            <p:nvPr/>
          </p:nvCxnSpPr>
          <p:spPr>
            <a:xfrm>
              <a:off x="10305523" y="603470"/>
              <a:ext cx="1298326" cy="1113118"/>
            </a:xfrm>
            <a:prstGeom prst="line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>
              <a:extLst>
                <a:ext uri="{FF2B5EF4-FFF2-40B4-BE49-F238E27FC236}">
                  <a16:creationId xmlns:a16="http://schemas.microsoft.com/office/drawing/2014/main" id="{2B3295E3-9181-4309-89BA-4CDE7BB781C6}"/>
                </a:ext>
              </a:extLst>
            </p:cNvPr>
            <p:cNvCxnSpPr>
              <a:stCxn id="6" idx="3"/>
              <a:endCxn id="8" idx="7"/>
            </p:cNvCxnSpPr>
            <p:nvPr/>
          </p:nvCxnSpPr>
          <p:spPr>
            <a:xfrm flipH="1">
              <a:off x="10305523" y="603470"/>
              <a:ext cx="1298326" cy="1113118"/>
            </a:xfrm>
            <a:prstGeom prst="line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>
              <a:extLst>
                <a:ext uri="{FF2B5EF4-FFF2-40B4-BE49-F238E27FC236}">
                  <a16:creationId xmlns:a16="http://schemas.microsoft.com/office/drawing/2014/main" id="{4E807A5E-5518-4255-A3C7-E1FF04C294A3}"/>
                </a:ext>
              </a:extLst>
            </p:cNvPr>
            <p:cNvCxnSpPr>
              <a:stCxn id="8" idx="6"/>
              <a:endCxn id="7" idx="2"/>
            </p:cNvCxnSpPr>
            <p:nvPr/>
          </p:nvCxnSpPr>
          <p:spPr>
            <a:xfrm>
              <a:off x="10372314" y="1877836"/>
              <a:ext cx="1164745" cy="0"/>
            </a:xfrm>
            <a:prstGeom prst="line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wal 16">
              <a:extLst>
                <a:ext uri="{FF2B5EF4-FFF2-40B4-BE49-F238E27FC236}">
                  <a16:creationId xmlns:a16="http://schemas.microsoft.com/office/drawing/2014/main" id="{99B320DD-8550-4B30-ACE1-98950D92DA92}"/>
                </a:ext>
              </a:extLst>
            </p:cNvPr>
            <p:cNvSpPr/>
            <p:nvPr/>
          </p:nvSpPr>
          <p:spPr>
            <a:xfrm>
              <a:off x="9916239" y="2302425"/>
              <a:ext cx="456075" cy="456075"/>
            </a:xfrm>
            <a:prstGeom prst="ellipse">
              <a:avLst/>
            </a:prstGeom>
            <a:solidFill>
              <a:srgbClr val="0070C0"/>
            </a:solidFill>
            <a:ln w="254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Owal 17">
              <a:extLst>
                <a:ext uri="{FF2B5EF4-FFF2-40B4-BE49-F238E27FC236}">
                  <a16:creationId xmlns:a16="http://schemas.microsoft.com/office/drawing/2014/main" id="{E1750834-4F79-446B-8253-62C0A329B8BE}"/>
                </a:ext>
              </a:extLst>
            </p:cNvPr>
            <p:cNvSpPr/>
            <p:nvPr/>
          </p:nvSpPr>
          <p:spPr>
            <a:xfrm>
              <a:off x="11537058" y="2302425"/>
              <a:ext cx="456075" cy="456075"/>
            </a:xfrm>
            <a:prstGeom prst="ellipse">
              <a:avLst/>
            </a:prstGeom>
            <a:solidFill>
              <a:srgbClr val="0070C0"/>
            </a:solidFill>
            <a:ln w="254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" name="Owal 18">
              <a:extLst>
                <a:ext uri="{FF2B5EF4-FFF2-40B4-BE49-F238E27FC236}">
                  <a16:creationId xmlns:a16="http://schemas.microsoft.com/office/drawing/2014/main" id="{40D7D8FA-F2CC-4055-843D-E8723D3785C7}"/>
                </a:ext>
              </a:extLst>
            </p:cNvPr>
            <p:cNvSpPr/>
            <p:nvPr/>
          </p:nvSpPr>
          <p:spPr>
            <a:xfrm>
              <a:off x="11537058" y="3738037"/>
              <a:ext cx="456075" cy="456075"/>
            </a:xfrm>
            <a:prstGeom prst="ellipse">
              <a:avLst/>
            </a:prstGeom>
            <a:solidFill>
              <a:srgbClr val="0070C0"/>
            </a:solidFill>
            <a:ln w="254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Owal 19">
              <a:extLst>
                <a:ext uri="{FF2B5EF4-FFF2-40B4-BE49-F238E27FC236}">
                  <a16:creationId xmlns:a16="http://schemas.microsoft.com/office/drawing/2014/main" id="{899F82C8-45F3-4BD3-997A-62D97BE3BE6C}"/>
                </a:ext>
              </a:extLst>
            </p:cNvPr>
            <p:cNvSpPr/>
            <p:nvPr/>
          </p:nvSpPr>
          <p:spPr>
            <a:xfrm>
              <a:off x="9916239" y="3738037"/>
              <a:ext cx="456075" cy="456075"/>
            </a:xfrm>
            <a:prstGeom prst="ellipse">
              <a:avLst/>
            </a:prstGeom>
            <a:solidFill>
              <a:srgbClr val="0070C0"/>
            </a:solidFill>
            <a:ln w="254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21" name="Łącznik prosty 20">
              <a:extLst>
                <a:ext uri="{FF2B5EF4-FFF2-40B4-BE49-F238E27FC236}">
                  <a16:creationId xmlns:a16="http://schemas.microsoft.com/office/drawing/2014/main" id="{E350AC02-48FE-45A6-9229-C4560D687B19}"/>
                </a:ext>
              </a:extLst>
            </p:cNvPr>
            <p:cNvCxnSpPr>
              <a:stCxn id="17" idx="6"/>
              <a:endCxn id="18" idx="2"/>
            </p:cNvCxnSpPr>
            <p:nvPr/>
          </p:nvCxnSpPr>
          <p:spPr>
            <a:xfrm>
              <a:off x="10372314" y="2530462"/>
              <a:ext cx="1164745" cy="0"/>
            </a:xfrm>
            <a:prstGeom prst="line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>
              <a:extLst>
                <a:ext uri="{FF2B5EF4-FFF2-40B4-BE49-F238E27FC236}">
                  <a16:creationId xmlns:a16="http://schemas.microsoft.com/office/drawing/2014/main" id="{2934FA9D-ECE9-4182-A909-BED1435AA6CA}"/>
                </a:ext>
              </a:extLst>
            </p:cNvPr>
            <p:cNvCxnSpPr>
              <a:stCxn id="20" idx="0"/>
              <a:endCxn id="17" idx="4"/>
            </p:cNvCxnSpPr>
            <p:nvPr/>
          </p:nvCxnSpPr>
          <p:spPr>
            <a:xfrm flipV="1">
              <a:off x="10144276" y="2758500"/>
              <a:ext cx="0" cy="979537"/>
            </a:xfrm>
            <a:prstGeom prst="line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>
              <a:extLst>
                <a:ext uri="{FF2B5EF4-FFF2-40B4-BE49-F238E27FC236}">
                  <a16:creationId xmlns:a16="http://schemas.microsoft.com/office/drawing/2014/main" id="{B5866034-5B92-44AD-A376-E1803C18DF3B}"/>
                </a:ext>
              </a:extLst>
            </p:cNvPr>
            <p:cNvCxnSpPr>
              <a:stCxn id="19" idx="0"/>
              <a:endCxn id="18" idx="4"/>
            </p:cNvCxnSpPr>
            <p:nvPr/>
          </p:nvCxnSpPr>
          <p:spPr>
            <a:xfrm flipV="1">
              <a:off x="11765096" y="2758500"/>
              <a:ext cx="0" cy="979537"/>
            </a:xfrm>
            <a:prstGeom prst="line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Łącznik prosty 24">
              <a:extLst>
                <a:ext uri="{FF2B5EF4-FFF2-40B4-BE49-F238E27FC236}">
                  <a16:creationId xmlns:a16="http://schemas.microsoft.com/office/drawing/2014/main" id="{6A6F8652-636B-49BD-B3CA-88AAB1812889}"/>
                </a:ext>
              </a:extLst>
            </p:cNvPr>
            <p:cNvCxnSpPr>
              <a:stCxn id="18" idx="3"/>
              <a:endCxn id="20" idx="7"/>
            </p:cNvCxnSpPr>
            <p:nvPr/>
          </p:nvCxnSpPr>
          <p:spPr>
            <a:xfrm flipH="1">
              <a:off x="10305523" y="2691709"/>
              <a:ext cx="1298326" cy="1113118"/>
            </a:xfrm>
            <a:prstGeom prst="line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wal 26">
              <a:extLst>
                <a:ext uri="{FF2B5EF4-FFF2-40B4-BE49-F238E27FC236}">
                  <a16:creationId xmlns:a16="http://schemas.microsoft.com/office/drawing/2014/main" id="{1B809610-4313-47DB-80EB-F5EC0DD9FF63}"/>
                </a:ext>
              </a:extLst>
            </p:cNvPr>
            <p:cNvSpPr/>
            <p:nvPr/>
          </p:nvSpPr>
          <p:spPr>
            <a:xfrm>
              <a:off x="9916239" y="4362843"/>
              <a:ext cx="456075" cy="456075"/>
            </a:xfrm>
            <a:prstGeom prst="ellipse">
              <a:avLst/>
            </a:prstGeom>
            <a:solidFill>
              <a:srgbClr val="0070C0"/>
            </a:solidFill>
            <a:ln w="254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Owal 27">
              <a:extLst>
                <a:ext uri="{FF2B5EF4-FFF2-40B4-BE49-F238E27FC236}">
                  <a16:creationId xmlns:a16="http://schemas.microsoft.com/office/drawing/2014/main" id="{EFEE10C9-A7D1-4952-82C1-68670762044D}"/>
                </a:ext>
              </a:extLst>
            </p:cNvPr>
            <p:cNvSpPr/>
            <p:nvPr/>
          </p:nvSpPr>
          <p:spPr>
            <a:xfrm>
              <a:off x="11537058" y="4362843"/>
              <a:ext cx="456075" cy="456075"/>
            </a:xfrm>
            <a:prstGeom prst="ellipse">
              <a:avLst/>
            </a:prstGeom>
            <a:solidFill>
              <a:srgbClr val="0070C0"/>
            </a:solidFill>
            <a:ln w="254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Owal 28">
              <a:extLst>
                <a:ext uri="{FF2B5EF4-FFF2-40B4-BE49-F238E27FC236}">
                  <a16:creationId xmlns:a16="http://schemas.microsoft.com/office/drawing/2014/main" id="{9BBDC4A0-79EB-430C-B79D-18C18CB0B6DB}"/>
                </a:ext>
              </a:extLst>
            </p:cNvPr>
            <p:cNvSpPr/>
            <p:nvPr/>
          </p:nvSpPr>
          <p:spPr>
            <a:xfrm>
              <a:off x="11537058" y="5798455"/>
              <a:ext cx="456075" cy="456075"/>
            </a:xfrm>
            <a:prstGeom prst="ellipse">
              <a:avLst/>
            </a:prstGeom>
            <a:solidFill>
              <a:srgbClr val="0070C0"/>
            </a:solidFill>
            <a:ln w="254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Owal 29">
              <a:extLst>
                <a:ext uri="{FF2B5EF4-FFF2-40B4-BE49-F238E27FC236}">
                  <a16:creationId xmlns:a16="http://schemas.microsoft.com/office/drawing/2014/main" id="{9D672DCF-EDF2-46FB-880E-04AD4F9BE03A}"/>
                </a:ext>
              </a:extLst>
            </p:cNvPr>
            <p:cNvSpPr/>
            <p:nvPr/>
          </p:nvSpPr>
          <p:spPr>
            <a:xfrm>
              <a:off x="9916239" y="5798455"/>
              <a:ext cx="456075" cy="456075"/>
            </a:xfrm>
            <a:prstGeom prst="ellipse">
              <a:avLst/>
            </a:prstGeom>
            <a:solidFill>
              <a:srgbClr val="0070C0"/>
            </a:solidFill>
            <a:ln w="254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31" name="Łącznik prosty 30">
              <a:extLst>
                <a:ext uri="{FF2B5EF4-FFF2-40B4-BE49-F238E27FC236}">
                  <a16:creationId xmlns:a16="http://schemas.microsoft.com/office/drawing/2014/main" id="{B8B320D0-2649-4A9F-8398-1537727E8D8B}"/>
                </a:ext>
              </a:extLst>
            </p:cNvPr>
            <p:cNvCxnSpPr>
              <a:cxnSpLocks/>
              <a:stCxn id="20" idx="6"/>
              <a:endCxn id="19" idx="2"/>
            </p:cNvCxnSpPr>
            <p:nvPr/>
          </p:nvCxnSpPr>
          <p:spPr>
            <a:xfrm>
              <a:off x="10372314" y="3966075"/>
              <a:ext cx="1164744" cy="0"/>
            </a:xfrm>
            <a:prstGeom prst="line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Łącznik prosty 31">
              <a:extLst>
                <a:ext uri="{FF2B5EF4-FFF2-40B4-BE49-F238E27FC236}">
                  <a16:creationId xmlns:a16="http://schemas.microsoft.com/office/drawing/2014/main" id="{D7D94E45-343A-4D21-BD6E-EA53DEB32D67}"/>
                </a:ext>
              </a:extLst>
            </p:cNvPr>
            <p:cNvCxnSpPr>
              <a:stCxn id="30" idx="0"/>
              <a:endCxn id="27" idx="4"/>
            </p:cNvCxnSpPr>
            <p:nvPr/>
          </p:nvCxnSpPr>
          <p:spPr>
            <a:xfrm flipV="1">
              <a:off x="10144276" y="4818918"/>
              <a:ext cx="0" cy="979537"/>
            </a:xfrm>
            <a:prstGeom prst="line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Łącznik prosty 32">
              <a:extLst>
                <a:ext uri="{FF2B5EF4-FFF2-40B4-BE49-F238E27FC236}">
                  <a16:creationId xmlns:a16="http://schemas.microsoft.com/office/drawing/2014/main" id="{488729E3-C072-4B2F-B7CB-F9D423D39A56}"/>
                </a:ext>
              </a:extLst>
            </p:cNvPr>
            <p:cNvCxnSpPr>
              <a:stCxn id="29" idx="0"/>
              <a:endCxn id="28" idx="4"/>
            </p:cNvCxnSpPr>
            <p:nvPr/>
          </p:nvCxnSpPr>
          <p:spPr>
            <a:xfrm flipV="1">
              <a:off x="11765096" y="4818918"/>
              <a:ext cx="0" cy="979537"/>
            </a:xfrm>
            <a:prstGeom prst="line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Łącznik prosty 33">
              <a:extLst>
                <a:ext uri="{FF2B5EF4-FFF2-40B4-BE49-F238E27FC236}">
                  <a16:creationId xmlns:a16="http://schemas.microsoft.com/office/drawing/2014/main" id="{47CDDE70-DF6F-45C7-9F97-4F8AA6A110E2}"/>
                </a:ext>
              </a:extLst>
            </p:cNvPr>
            <p:cNvCxnSpPr>
              <a:stCxn id="27" idx="5"/>
              <a:endCxn id="29" idx="1"/>
            </p:cNvCxnSpPr>
            <p:nvPr/>
          </p:nvCxnSpPr>
          <p:spPr>
            <a:xfrm>
              <a:off x="10305523" y="4752127"/>
              <a:ext cx="1298326" cy="1113118"/>
            </a:xfrm>
            <a:prstGeom prst="line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Łącznik prosty 34">
              <a:extLst>
                <a:ext uri="{FF2B5EF4-FFF2-40B4-BE49-F238E27FC236}">
                  <a16:creationId xmlns:a16="http://schemas.microsoft.com/office/drawing/2014/main" id="{4441818D-4E34-4E7C-800C-2FB316B56A04}"/>
                </a:ext>
              </a:extLst>
            </p:cNvPr>
            <p:cNvCxnSpPr>
              <a:stCxn id="28" idx="3"/>
              <a:endCxn id="30" idx="7"/>
            </p:cNvCxnSpPr>
            <p:nvPr/>
          </p:nvCxnSpPr>
          <p:spPr>
            <a:xfrm flipH="1">
              <a:off x="10305523" y="4752127"/>
              <a:ext cx="1298326" cy="1113118"/>
            </a:xfrm>
            <a:prstGeom prst="line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Łącznik prosty 35">
              <a:extLst>
                <a:ext uri="{FF2B5EF4-FFF2-40B4-BE49-F238E27FC236}">
                  <a16:creationId xmlns:a16="http://schemas.microsoft.com/office/drawing/2014/main" id="{705819B5-F399-461E-98DD-B2134793235D}"/>
                </a:ext>
              </a:extLst>
            </p:cNvPr>
            <p:cNvCxnSpPr>
              <a:stCxn id="30" idx="6"/>
              <a:endCxn id="29" idx="2"/>
            </p:cNvCxnSpPr>
            <p:nvPr/>
          </p:nvCxnSpPr>
          <p:spPr>
            <a:xfrm>
              <a:off x="10372314" y="6026493"/>
              <a:ext cx="1164745" cy="0"/>
            </a:xfrm>
            <a:prstGeom prst="line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wal 40">
              <a:extLst>
                <a:ext uri="{FF2B5EF4-FFF2-40B4-BE49-F238E27FC236}">
                  <a16:creationId xmlns:a16="http://schemas.microsoft.com/office/drawing/2014/main" id="{97B85A7D-4CB3-4F72-A2BF-28DD67765025}"/>
                </a:ext>
              </a:extLst>
            </p:cNvPr>
            <p:cNvSpPr/>
            <p:nvPr/>
          </p:nvSpPr>
          <p:spPr>
            <a:xfrm>
              <a:off x="10726648" y="5080648"/>
              <a:ext cx="456075" cy="456075"/>
            </a:xfrm>
            <a:prstGeom prst="ellipse">
              <a:avLst/>
            </a:prstGeom>
            <a:solidFill>
              <a:srgbClr val="0070C0"/>
            </a:solidFill>
            <a:ln w="254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188831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wykładu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689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63AE48-0ADF-41B3-8C74-EB73830B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Transformacja klasyfikowanych grafów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F7176E-6887-48B1-BC9D-C743F7F5B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procesie </a:t>
            </a:r>
            <a:r>
              <a:rPr lang="pl-PL" dirty="0" err="1"/>
              <a:t>neural</a:t>
            </a:r>
            <a:r>
              <a:rPr lang="pl-PL" dirty="0"/>
              <a:t>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passing</a:t>
            </a:r>
            <a:r>
              <a:rPr lang="pl-PL" dirty="0"/>
              <a:t> muszą być transformowane:</a:t>
            </a:r>
          </a:p>
          <a:p>
            <a:pPr lvl="1"/>
            <a:r>
              <a:rPr lang="pl-PL" dirty="0"/>
              <a:t>Struktura całego grafu, </a:t>
            </a:r>
          </a:p>
          <a:p>
            <a:pPr lvl="1"/>
            <a:r>
              <a:rPr lang="pl-PL" dirty="0"/>
              <a:t>Węzły, </a:t>
            </a:r>
          </a:p>
          <a:p>
            <a:pPr lvl="1"/>
            <a:r>
              <a:rPr lang="pl-PL" dirty="0"/>
              <a:t>Cechy w węzłach</a:t>
            </a:r>
          </a:p>
          <a:p>
            <a:pPr lvl="1"/>
            <a:r>
              <a:rPr lang="pl-PL" dirty="0"/>
              <a:t>Relacje z innymi węzłami </a:t>
            </a:r>
          </a:p>
          <a:p>
            <a:r>
              <a:rPr lang="pl-PL" dirty="0"/>
              <a:t>Aktualizacje skutkować muszą określeniem jednej wartości - numeru klasy lub wektora wyjściowego (w strategii kodowania one-hot).</a:t>
            </a:r>
          </a:p>
          <a:p>
            <a:r>
              <a:rPr lang="pl-PL" dirty="0"/>
              <a:t>Po takiej transformacji grafy różnych klas powinny być liniowo </a:t>
            </a:r>
            <a:r>
              <a:rPr lang="pl-PL" dirty="0" err="1"/>
              <a:t>separowalne</a:t>
            </a:r>
            <a:r>
              <a:rPr lang="pl-PL" dirty="0"/>
              <a:t> w przestrzeni reprezentacji.</a:t>
            </a:r>
          </a:p>
        </p:txBody>
      </p:sp>
    </p:spTree>
    <p:extLst>
      <p:ext uri="{BB962C8B-B14F-4D97-AF65-F5344CB8AC3E}">
        <p14:creationId xmlns:p14="http://schemas.microsoft.com/office/powerpoint/2010/main" val="4083675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60522C-BD44-49A7-911E-816CF018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Procedura uczenia dla klasyfikacji grafu (1)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F6353A-E96B-4E71-815A-A728A7798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Analogicznie do uczenia w zadaniach klasyfikacji węzłów,</a:t>
            </a:r>
            <a:br>
              <a:rPr lang="pl-PL" dirty="0"/>
            </a:br>
            <a:r>
              <a:rPr lang="pl-PL" dirty="0"/>
              <a:t>uczenie klasyfikacji całych grafów przebiega w następujących krokach:</a:t>
            </a:r>
          </a:p>
          <a:p>
            <a:pPr lvl="1"/>
            <a:r>
              <a:rPr lang="pl-PL" dirty="0"/>
              <a:t>Transformacja do reprezentacji ukrytej (ang. </a:t>
            </a:r>
            <a:r>
              <a:rPr lang="pl-PL" i="1" dirty="0" err="1"/>
              <a:t>embedding</a:t>
            </a:r>
            <a:r>
              <a:rPr lang="pl-PL" dirty="0"/>
              <a:t>) poprzez procedurę </a:t>
            </a:r>
            <a:r>
              <a:rPr lang="pl-PL" dirty="0" err="1"/>
              <a:t>neural</a:t>
            </a:r>
            <a:r>
              <a:rPr lang="pl-PL" dirty="0"/>
              <a:t>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passing</a:t>
            </a:r>
            <a:r>
              <a:rPr lang="pl-PL" dirty="0"/>
              <a:t>, wyjaśnioną poprzednio</a:t>
            </a:r>
          </a:p>
          <a:p>
            <a:pPr lvl="1"/>
            <a:r>
              <a:rPr lang="pl-PL" dirty="0"/>
              <a:t>Agregacja reprezentacji całego grafu do postaci identycznej dla każdego grafu (warstwa odczytu, ang. </a:t>
            </a:r>
            <a:r>
              <a:rPr lang="pl-PL" i="1" dirty="0" err="1"/>
              <a:t>readout</a:t>
            </a:r>
            <a:r>
              <a:rPr lang="pl-PL" i="1" dirty="0"/>
              <a:t> </a:t>
            </a:r>
            <a:r>
              <a:rPr lang="pl-PL" i="1" dirty="0" err="1"/>
              <a:t>layer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Trening wyjściowego klasyfikatora na reprezentacjach wszystkich grafów</a:t>
            </a:r>
          </a:p>
        </p:txBody>
      </p:sp>
    </p:spTree>
    <p:extLst>
      <p:ext uri="{BB962C8B-B14F-4D97-AF65-F5344CB8AC3E}">
        <p14:creationId xmlns:p14="http://schemas.microsoft.com/office/powerpoint/2010/main" val="160995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60522C-BD44-49A7-911E-816CF018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Procedura uczenia dla klasyfikacji grafu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4F6353A-E96B-4E71-815A-A728A77982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l-PL" sz="2400" dirty="0"/>
                  <a:t>Istnieje wiele możliwych sposobów wyliczania końcowej reprezentacji dla całych grafów, wymagane jest aby były one:</a:t>
                </a:r>
              </a:p>
              <a:p>
                <a:pPr lvl="1"/>
                <a:r>
                  <a:rPr lang="pl-PL" sz="2000" b="1" dirty="0"/>
                  <a:t>niezależne od kolejności i liczby węzłów</a:t>
                </a:r>
              </a:p>
              <a:p>
                <a:r>
                  <a:rPr lang="pl-PL" sz="2400" dirty="0"/>
                  <a:t>Przykładowo ten warunek spełnia </a:t>
                </a:r>
                <a:r>
                  <a:rPr lang="pl-PL" sz="2400" b="1" dirty="0"/>
                  <a:t>średnia</a:t>
                </a:r>
                <a:r>
                  <a:rPr lang="pl-PL" sz="2400" dirty="0"/>
                  <a:t> z reprezentacji węzłów: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l-PL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pl-PL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pl-PL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l-PL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l-PL" i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pl-PL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l-PL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pl-PL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pl-PL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pl-PL" dirty="0"/>
                  <a:t> </a:t>
                </a:r>
              </a:p>
              <a:p>
                <a:pPr marL="0" indent="0">
                  <a:buNone/>
                </a:pPr>
                <a:r>
                  <a:rPr lang="pl-PL" sz="2400" dirty="0"/>
                  <a:t>gdzie: </a:t>
                </a:r>
              </a:p>
              <a:p>
                <a:pPr lvl="1"/>
                <a:r>
                  <a:rPr lang="pl-PL" sz="2000" i="1" dirty="0">
                    <a:latin typeface="Times New Roman" panose="02020603050405020304" pitchFamily="18" charset="0"/>
                  </a:rPr>
                  <a:t>V</a:t>
                </a:r>
                <a:r>
                  <a:rPr lang="pl-PL" sz="2000" dirty="0"/>
                  <a:t> to zbiór wszystkich węzłów rozpatrywanego grafu,</a:t>
                </a:r>
              </a:p>
              <a:p>
                <a:pPr lvl="1"/>
                <a:r>
                  <a:rPr lang="pl-PL" sz="2000" i="1" dirty="0">
                    <a:latin typeface="Times New Roman" panose="02020603050405020304" pitchFamily="18" charset="0"/>
                  </a:rPr>
                  <a:t>L</a:t>
                </a:r>
                <a:r>
                  <a:rPr lang="pl-PL" sz="2000" dirty="0"/>
                  <a:t> to ostatni krok aktualizacji węzłów.</a:t>
                </a:r>
              </a:p>
              <a:p>
                <a:r>
                  <a:rPr lang="pl-PL" sz="2400" dirty="0"/>
                  <a:t>Uwaga: w kroku </a:t>
                </a:r>
                <a:r>
                  <a:rPr lang="pl-PL" sz="2400" i="1" dirty="0">
                    <a:latin typeface="Times New Roman" panose="02020603050405020304" pitchFamily="18" charset="0"/>
                  </a:rPr>
                  <a:t>L</a:t>
                </a:r>
                <a:r>
                  <a:rPr lang="pl-PL" sz="2400" dirty="0"/>
                  <a:t> wszystkie reprezentacje węzłów to wektory o jednakowej długości, dlatego obliczenie średniej jest proste i </a:t>
                </a:r>
                <a:r>
                  <a:rPr lang="pl-PL" sz="2400" b="1" i="1" dirty="0" err="1">
                    <a:latin typeface="Times New Roman" panose="02020603050405020304" pitchFamily="18" charset="0"/>
                  </a:rPr>
                  <a:t>x</a:t>
                </a:r>
                <a:r>
                  <a:rPr lang="pl-PL" sz="2400" i="1" baseline="-25000" dirty="0" err="1">
                    <a:latin typeface="Times New Roman" panose="02020603050405020304" pitchFamily="18" charset="0"/>
                  </a:rPr>
                  <a:t>G</a:t>
                </a:r>
                <a:r>
                  <a:rPr lang="pl-PL" sz="2400" dirty="0"/>
                  <a:t> będzie miał tę samą długość, bez względu na liczbę węzłów w różnych grafach.</a:t>
                </a:r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4F6353A-E96B-4E71-815A-A728A77982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0" t="-1832" r="-58" b="-235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494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60522C-BD44-49A7-911E-816CF018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Procedura klasyfikacji grafu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4F6353A-E96B-4E71-815A-A728A77982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l-PL" sz="2400" dirty="0"/>
                  <a:t>Klasyfikacja odbywa się w oparciu o wieloelementowy wektor cech zagregowanych z całego (jednego) rozpatrywanego grafu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l-PL" sz="24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pl-PL" sz="2400" dirty="0"/>
              </a:p>
              <a:p>
                <a:r>
                  <a:rPr lang="pl-PL" sz="2400" dirty="0"/>
                  <a:t>Stosowany może być dowolny sposób, regresja, klasyfikacja, dowolną metodą, np. siecią MLP w pełni połączoną.</a:t>
                </a:r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4F6353A-E96B-4E71-815A-A728A77982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832" r="-144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666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6A03DA-25D3-472D-BD34-AF189B2C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Zastosowania w przetwarzaniu tekstu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A99CC8-772A-4048-A970-8776442E7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Autosugestia kolejnego słowa: sekwencja wejściowa słów jest grafem, cechy to reprezentacje (</a:t>
            </a:r>
            <a:r>
              <a:rPr lang="pl-PL" dirty="0" err="1"/>
              <a:t>embedding</a:t>
            </a:r>
            <a:r>
              <a:rPr lang="pl-PL" dirty="0"/>
              <a:t>) każdego słowa, w sekwencji jest nowy, nieznany węzeł, którego cechy należy wyliczyć.</a:t>
            </a:r>
          </a:p>
          <a:p>
            <a:r>
              <a:rPr lang="pl-PL" dirty="0"/>
              <a:t>Klasyfikacja sentymentu wypowiedzi: wypowiedź (dowolnie długa) jest grafem. Cały graf jest klasyfikowany jako pozytywny, neutralny, negatywny.</a:t>
            </a:r>
          </a:p>
          <a:p>
            <a:r>
              <a:rPr lang="pl-PL" dirty="0"/>
              <a:t>Poszukiwanie tekstów podobnych: sekwencje wejściowe słów są grafami. Grafy redukowane są do reprezentacji o tym samym wymiarze (</a:t>
            </a:r>
            <a:r>
              <a:rPr lang="pl-PL" b="1" i="1" dirty="0" err="1">
                <a:latin typeface="Times New Roman" panose="02020603050405020304" pitchFamily="18" charset="0"/>
              </a:rPr>
              <a:t>x</a:t>
            </a:r>
            <a:r>
              <a:rPr lang="pl-PL" b="1" baseline="-25000" dirty="0" err="1">
                <a:latin typeface="Times New Roman" panose="02020603050405020304" pitchFamily="18" charset="0"/>
              </a:rPr>
              <a:t>G</a:t>
            </a:r>
            <a:r>
              <a:rPr lang="pl-PL" dirty="0"/>
              <a:t>), podobieństwo to odległość między wektorami</a:t>
            </a:r>
          </a:p>
          <a:p>
            <a:r>
              <a:rPr lang="pl-PL" dirty="0"/>
              <a:t>… i inne</a:t>
            </a:r>
          </a:p>
        </p:txBody>
      </p:sp>
    </p:spTree>
    <p:extLst>
      <p:ext uri="{BB962C8B-B14F-4D97-AF65-F5344CB8AC3E}">
        <p14:creationId xmlns:p14="http://schemas.microsoft.com/office/powerpoint/2010/main" val="2175895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 za uwagę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Piotr Szczuko</a:t>
            </a:r>
          </a:p>
        </p:txBody>
      </p:sp>
    </p:spTree>
    <p:extLst>
      <p:ext uri="{BB962C8B-B14F-4D97-AF65-F5344CB8AC3E}">
        <p14:creationId xmlns:p14="http://schemas.microsoft.com/office/powerpoint/2010/main" val="6796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E32147-8732-4F13-BB97-37D61308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Sieci głębokie a grafowe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88CE93-76B0-456A-8375-D952916DA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486" y="1253288"/>
            <a:ext cx="6455946" cy="4906880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Sieci głębokie typowo stosowane są do danych o </a:t>
            </a:r>
            <a:r>
              <a:rPr lang="pl-PL" b="1" dirty="0"/>
              <a:t>regularnej, stałej strukturze</a:t>
            </a:r>
            <a:r>
              <a:rPr lang="pl-PL" dirty="0"/>
              <a:t>, wpisywanych w </a:t>
            </a:r>
            <a:r>
              <a:rPr lang="pl-PL" b="1" dirty="0"/>
              <a:t>wielowymiarową macierz </a:t>
            </a:r>
            <a:r>
              <a:rPr lang="pl-PL" dirty="0"/>
              <a:t>(tensor), np.</a:t>
            </a:r>
          </a:p>
          <a:p>
            <a:pPr lvl="1"/>
            <a:r>
              <a:rPr lang="pl-PL" dirty="0"/>
              <a:t>grafika o określonej liczbie kanałów koloru i liczbie pikseli w wierszach i kolumnach macierzy.</a:t>
            </a:r>
          </a:p>
          <a:p>
            <a:r>
              <a:rPr lang="pl-PL" dirty="0"/>
              <a:t>Nie każdy praktyczny problem można sformatować jako macierz, zwłaszcza, jeśli:</a:t>
            </a:r>
          </a:p>
          <a:p>
            <a:pPr lvl="1"/>
            <a:r>
              <a:rPr lang="pl-PL" dirty="0"/>
              <a:t>dodawane mają być nowe obiekty a konieczne jest uwzględnianie </a:t>
            </a:r>
            <a:r>
              <a:rPr lang="pl-PL" b="1" dirty="0"/>
              <a:t>zależności między obiektami</a:t>
            </a:r>
            <a:r>
              <a:rPr lang="pl-PL" dirty="0"/>
              <a:t>.</a:t>
            </a:r>
          </a:p>
          <a:p>
            <a:pPr lvl="1"/>
            <a:r>
              <a:rPr lang="pl-PL" dirty="0"/>
              <a:t>w takiej sytuacji, zależności (relacje) nie mogą być wpisane w macierz o </a:t>
            </a:r>
            <a:r>
              <a:rPr lang="pl-PL" b="1" dirty="0"/>
              <a:t>rozmiarze ustalonym z góry</a:t>
            </a:r>
            <a:r>
              <a:rPr lang="pl-PL" dirty="0"/>
              <a:t>, </a:t>
            </a:r>
          </a:p>
          <a:p>
            <a:pPr lvl="1"/>
            <a:r>
              <a:rPr lang="pl-PL" dirty="0"/>
              <a:t>zwiększenie rozmiaru macierzy danych - zmiana architektury sieci - ponowny trening modelu.</a:t>
            </a:r>
          </a:p>
        </p:txBody>
      </p:sp>
      <p:grpSp>
        <p:nvGrpSpPr>
          <p:cNvPr id="21" name="Grupa 20">
            <a:extLst>
              <a:ext uri="{FF2B5EF4-FFF2-40B4-BE49-F238E27FC236}">
                <a16:creationId xmlns:a16="http://schemas.microsoft.com/office/drawing/2014/main" id="{2CEBB04C-A8C5-46D2-822B-19E253E1B395}"/>
              </a:ext>
            </a:extLst>
          </p:cNvPr>
          <p:cNvGrpSpPr/>
          <p:nvPr/>
        </p:nvGrpSpPr>
        <p:grpSpPr>
          <a:xfrm>
            <a:off x="6638546" y="116713"/>
            <a:ext cx="5367968" cy="3335730"/>
            <a:chOff x="5813882" y="-712060"/>
            <a:chExt cx="7363761" cy="4575943"/>
          </a:xfrm>
        </p:grpSpPr>
        <p:sp>
          <p:nvSpPr>
            <p:cNvPr id="4" name="Owal 3">
              <a:extLst>
                <a:ext uri="{FF2B5EF4-FFF2-40B4-BE49-F238E27FC236}">
                  <a16:creationId xmlns:a16="http://schemas.microsoft.com/office/drawing/2014/main" id="{B208956F-CC37-471E-84E8-DFCAEEC7F83B}"/>
                </a:ext>
              </a:extLst>
            </p:cNvPr>
            <p:cNvSpPr/>
            <p:nvPr/>
          </p:nvSpPr>
          <p:spPr>
            <a:xfrm>
              <a:off x="7940843" y="275322"/>
              <a:ext cx="625642" cy="625642"/>
            </a:xfrm>
            <a:prstGeom prst="ellipse">
              <a:avLst/>
            </a:prstGeom>
            <a:solidFill>
              <a:srgbClr val="0070C0"/>
            </a:solidFill>
            <a:ln w="254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" name="Owal 4">
              <a:extLst>
                <a:ext uri="{FF2B5EF4-FFF2-40B4-BE49-F238E27FC236}">
                  <a16:creationId xmlns:a16="http://schemas.microsoft.com/office/drawing/2014/main" id="{543E30FD-F97C-445E-9411-0405547BDEEB}"/>
                </a:ext>
              </a:extLst>
            </p:cNvPr>
            <p:cNvSpPr/>
            <p:nvPr/>
          </p:nvSpPr>
          <p:spPr>
            <a:xfrm>
              <a:off x="10164278" y="275322"/>
              <a:ext cx="625642" cy="625642"/>
            </a:xfrm>
            <a:prstGeom prst="ellipse">
              <a:avLst/>
            </a:prstGeom>
            <a:solidFill>
              <a:srgbClr val="0070C0"/>
            </a:solidFill>
            <a:ln w="254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" name="Owal 5">
              <a:extLst>
                <a:ext uri="{FF2B5EF4-FFF2-40B4-BE49-F238E27FC236}">
                  <a16:creationId xmlns:a16="http://schemas.microsoft.com/office/drawing/2014/main" id="{F78AEF0C-E2A6-403B-9EA0-05D60D8DEDFC}"/>
                </a:ext>
              </a:extLst>
            </p:cNvPr>
            <p:cNvSpPr/>
            <p:nvPr/>
          </p:nvSpPr>
          <p:spPr>
            <a:xfrm>
              <a:off x="10164278" y="2244690"/>
              <a:ext cx="625642" cy="625642"/>
            </a:xfrm>
            <a:prstGeom prst="ellipse">
              <a:avLst/>
            </a:prstGeom>
            <a:solidFill>
              <a:srgbClr val="0070C0"/>
            </a:solidFill>
            <a:ln w="254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" name="Owal 6">
              <a:extLst>
                <a:ext uri="{FF2B5EF4-FFF2-40B4-BE49-F238E27FC236}">
                  <a16:creationId xmlns:a16="http://schemas.microsoft.com/office/drawing/2014/main" id="{121982BB-43D4-44B2-8098-F4EABF52675B}"/>
                </a:ext>
              </a:extLst>
            </p:cNvPr>
            <p:cNvSpPr/>
            <p:nvPr/>
          </p:nvSpPr>
          <p:spPr>
            <a:xfrm>
              <a:off x="7940843" y="2244690"/>
              <a:ext cx="625642" cy="625642"/>
            </a:xfrm>
            <a:prstGeom prst="ellipse">
              <a:avLst/>
            </a:prstGeom>
            <a:solidFill>
              <a:srgbClr val="0070C0"/>
            </a:solidFill>
            <a:ln w="254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9" name="Łącznik prosty 8">
              <a:extLst>
                <a:ext uri="{FF2B5EF4-FFF2-40B4-BE49-F238E27FC236}">
                  <a16:creationId xmlns:a16="http://schemas.microsoft.com/office/drawing/2014/main" id="{E56C2630-8B8D-4931-8F0E-CE1909E592C4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8566485" y="588143"/>
              <a:ext cx="1597793" cy="0"/>
            </a:xfrm>
            <a:prstGeom prst="line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>
              <a:extLst>
                <a:ext uri="{FF2B5EF4-FFF2-40B4-BE49-F238E27FC236}">
                  <a16:creationId xmlns:a16="http://schemas.microsoft.com/office/drawing/2014/main" id="{AE5DE2E5-F19E-4BF4-B004-945B53D2CAE0}"/>
                </a:ext>
              </a:extLst>
            </p:cNvPr>
            <p:cNvCxnSpPr>
              <a:stCxn id="7" idx="0"/>
              <a:endCxn id="4" idx="4"/>
            </p:cNvCxnSpPr>
            <p:nvPr/>
          </p:nvCxnSpPr>
          <p:spPr>
            <a:xfrm flipV="1">
              <a:off x="8253664" y="900964"/>
              <a:ext cx="0" cy="1343726"/>
            </a:xfrm>
            <a:prstGeom prst="line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>
              <a:extLst>
                <a:ext uri="{FF2B5EF4-FFF2-40B4-BE49-F238E27FC236}">
                  <a16:creationId xmlns:a16="http://schemas.microsoft.com/office/drawing/2014/main" id="{0DA267D2-B87F-4F1A-9800-B189343ED694}"/>
                </a:ext>
              </a:extLst>
            </p:cNvPr>
            <p:cNvCxnSpPr>
              <a:stCxn id="6" idx="0"/>
              <a:endCxn id="5" idx="4"/>
            </p:cNvCxnSpPr>
            <p:nvPr/>
          </p:nvCxnSpPr>
          <p:spPr>
            <a:xfrm flipV="1">
              <a:off x="10477099" y="900964"/>
              <a:ext cx="0" cy="1343726"/>
            </a:xfrm>
            <a:prstGeom prst="line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>
              <a:extLst>
                <a:ext uri="{FF2B5EF4-FFF2-40B4-BE49-F238E27FC236}">
                  <a16:creationId xmlns:a16="http://schemas.microsoft.com/office/drawing/2014/main" id="{E4DFA55C-1F9B-4911-94BC-DFAB3F55AFEA}"/>
                </a:ext>
              </a:extLst>
            </p:cNvPr>
            <p:cNvCxnSpPr>
              <a:stCxn id="4" idx="5"/>
              <a:endCxn id="6" idx="1"/>
            </p:cNvCxnSpPr>
            <p:nvPr/>
          </p:nvCxnSpPr>
          <p:spPr>
            <a:xfrm>
              <a:off x="8474862" y="809341"/>
              <a:ext cx="1781039" cy="1526972"/>
            </a:xfrm>
            <a:prstGeom prst="line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>
              <a:extLst>
                <a:ext uri="{FF2B5EF4-FFF2-40B4-BE49-F238E27FC236}">
                  <a16:creationId xmlns:a16="http://schemas.microsoft.com/office/drawing/2014/main" id="{7D30F423-F0C1-4681-A6BA-1930B6D80378}"/>
                </a:ext>
              </a:extLst>
            </p:cNvPr>
            <p:cNvCxnSpPr>
              <a:stCxn id="5" idx="3"/>
              <a:endCxn id="7" idx="7"/>
            </p:cNvCxnSpPr>
            <p:nvPr/>
          </p:nvCxnSpPr>
          <p:spPr>
            <a:xfrm flipH="1">
              <a:off x="8474862" y="809341"/>
              <a:ext cx="1781039" cy="1526972"/>
            </a:xfrm>
            <a:prstGeom prst="line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>
              <a:extLst>
                <a:ext uri="{FF2B5EF4-FFF2-40B4-BE49-F238E27FC236}">
                  <a16:creationId xmlns:a16="http://schemas.microsoft.com/office/drawing/2014/main" id="{62978D20-99A4-4CDD-92D8-CF247D3D85E2}"/>
                </a:ext>
              </a:extLst>
            </p:cNvPr>
            <p:cNvCxnSpPr>
              <a:stCxn id="7" idx="6"/>
              <a:endCxn id="6" idx="2"/>
            </p:cNvCxnSpPr>
            <p:nvPr/>
          </p:nvCxnSpPr>
          <p:spPr>
            <a:xfrm>
              <a:off x="8566485" y="2557511"/>
              <a:ext cx="1597793" cy="0"/>
            </a:xfrm>
            <a:prstGeom prst="line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pole tekstowe 19">
              <a:extLst>
                <a:ext uri="{FF2B5EF4-FFF2-40B4-BE49-F238E27FC236}">
                  <a16:creationId xmlns:a16="http://schemas.microsoft.com/office/drawing/2014/main" id="{9998EE33-5708-412B-8BC1-E813A5BBFA5C}"/>
                </a:ext>
              </a:extLst>
            </p:cNvPr>
            <p:cNvSpPr txBox="1"/>
            <p:nvPr/>
          </p:nvSpPr>
          <p:spPr>
            <a:xfrm>
              <a:off x="5813882" y="2892807"/>
              <a:ext cx="7363761" cy="971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000" dirty="0"/>
                <a:t>Dla N obiektów może istnieć do N*(N-1) relacji,</a:t>
              </a:r>
            </a:p>
            <a:p>
              <a:pPr algn="ctr"/>
              <a:r>
                <a:rPr lang="pl-PL" sz="2000" dirty="0"/>
                <a:t>zapisanych w macierzy 4x4</a:t>
              </a:r>
            </a:p>
          </p:txBody>
        </p:sp>
        <p:sp>
          <p:nvSpPr>
            <p:cNvPr id="58" name="pole tekstowe 57">
              <a:extLst>
                <a:ext uri="{FF2B5EF4-FFF2-40B4-BE49-F238E27FC236}">
                  <a16:creationId xmlns:a16="http://schemas.microsoft.com/office/drawing/2014/main" id="{297D0667-17DE-4298-B652-171FDC8CBBC0}"/>
                </a:ext>
              </a:extLst>
            </p:cNvPr>
            <p:cNvSpPr txBox="1"/>
            <p:nvPr/>
          </p:nvSpPr>
          <p:spPr>
            <a:xfrm>
              <a:off x="5813882" y="-712060"/>
              <a:ext cx="7363761" cy="548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000" b="1" dirty="0"/>
                <a:t>Przykładowe obiekty i relacje między nimi</a:t>
              </a:r>
            </a:p>
          </p:txBody>
        </p:sp>
      </p:grpSp>
      <p:grpSp>
        <p:nvGrpSpPr>
          <p:cNvPr id="34" name="Grupa 33">
            <a:extLst>
              <a:ext uri="{FF2B5EF4-FFF2-40B4-BE49-F238E27FC236}">
                <a16:creationId xmlns:a16="http://schemas.microsoft.com/office/drawing/2014/main" id="{C9883F48-7B98-4BF2-9DE2-304E06E6AFE6}"/>
              </a:ext>
            </a:extLst>
          </p:cNvPr>
          <p:cNvGrpSpPr/>
          <p:nvPr/>
        </p:nvGrpSpPr>
        <p:grpSpPr>
          <a:xfrm>
            <a:off x="6638546" y="3724094"/>
            <a:ext cx="5367968" cy="2614986"/>
            <a:chOff x="5813882" y="275322"/>
            <a:chExt cx="7363761" cy="3587229"/>
          </a:xfrm>
        </p:grpSpPr>
        <p:sp>
          <p:nvSpPr>
            <p:cNvPr id="35" name="Owal 34">
              <a:extLst>
                <a:ext uri="{FF2B5EF4-FFF2-40B4-BE49-F238E27FC236}">
                  <a16:creationId xmlns:a16="http://schemas.microsoft.com/office/drawing/2014/main" id="{F31384C6-30BD-41D8-B403-A391D2A2B8E3}"/>
                </a:ext>
              </a:extLst>
            </p:cNvPr>
            <p:cNvSpPr/>
            <p:nvPr/>
          </p:nvSpPr>
          <p:spPr>
            <a:xfrm>
              <a:off x="7940843" y="275322"/>
              <a:ext cx="625642" cy="625642"/>
            </a:xfrm>
            <a:prstGeom prst="ellipse">
              <a:avLst/>
            </a:prstGeom>
            <a:solidFill>
              <a:srgbClr val="0070C0"/>
            </a:solidFill>
            <a:ln w="254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6" name="Owal 35">
              <a:extLst>
                <a:ext uri="{FF2B5EF4-FFF2-40B4-BE49-F238E27FC236}">
                  <a16:creationId xmlns:a16="http://schemas.microsoft.com/office/drawing/2014/main" id="{83CD9DF9-47B9-4CD6-BB25-A0F5592E938C}"/>
                </a:ext>
              </a:extLst>
            </p:cNvPr>
            <p:cNvSpPr/>
            <p:nvPr/>
          </p:nvSpPr>
          <p:spPr>
            <a:xfrm>
              <a:off x="10164278" y="275322"/>
              <a:ext cx="625642" cy="625642"/>
            </a:xfrm>
            <a:prstGeom prst="ellipse">
              <a:avLst/>
            </a:prstGeom>
            <a:solidFill>
              <a:srgbClr val="0070C0"/>
            </a:solidFill>
            <a:ln w="254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7" name="Owal 36">
              <a:extLst>
                <a:ext uri="{FF2B5EF4-FFF2-40B4-BE49-F238E27FC236}">
                  <a16:creationId xmlns:a16="http://schemas.microsoft.com/office/drawing/2014/main" id="{5AD38359-64CE-460C-AAFC-CF7B7F0D81D2}"/>
                </a:ext>
              </a:extLst>
            </p:cNvPr>
            <p:cNvSpPr/>
            <p:nvPr/>
          </p:nvSpPr>
          <p:spPr>
            <a:xfrm>
              <a:off x="10164278" y="2244690"/>
              <a:ext cx="625642" cy="625642"/>
            </a:xfrm>
            <a:prstGeom prst="ellipse">
              <a:avLst/>
            </a:prstGeom>
            <a:solidFill>
              <a:srgbClr val="0070C0"/>
            </a:solidFill>
            <a:ln w="254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8" name="Owal 37">
              <a:extLst>
                <a:ext uri="{FF2B5EF4-FFF2-40B4-BE49-F238E27FC236}">
                  <a16:creationId xmlns:a16="http://schemas.microsoft.com/office/drawing/2014/main" id="{CD26392F-B20F-4AAB-B084-C8F9ABF8A900}"/>
                </a:ext>
              </a:extLst>
            </p:cNvPr>
            <p:cNvSpPr/>
            <p:nvPr/>
          </p:nvSpPr>
          <p:spPr>
            <a:xfrm>
              <a:off x="7940843" y="2244690"/>
              <a:ext cx="625642" cy="625642"/>
            </a:xfrm>
            <a:prstGeom prst="ellipse">
              <a:avLst/>
            </a:prstGeom>
            <a:solidFill>
              <a:srgbClr val="0070C0"/>
            </a:solidFill>
            <a:ln w="254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39" name="Łącznik prosty 38">
              <a:extLst>
                <a:ext uri="{FF2B5EF4-FFF2-40B4-BE49-F238E27FC236}">
                  <a16:creationId xmlns:a16="http://schemas.microsoft.com/office/drawing/2014/main" id="{252F96DC-8456-4C54-83ED-CDE96DA64A63}"/>
                </a:ext>
              </a:extLst>
            </p:cNvPr>
            <p:cNvCxnSpPr>
              <a:stCxn id="35" idx="6"/>
              <a:endCxn id="36" idx="2"/>
            </p:cNvCxnSpPr>
            <p:nvPr/>
          </p:nvCxnSpPr>
          <p:spPr>
            <a:xfrm>
              <a:off x="8566485" y="588143"/>
              <a:ext cx="1597793" cy="0"/>
            </a:xfrm>
            <a:prstGeom prst="line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Łącznik prosty 39">
              <a:extLst>
                <a:ext uri="{FF2B5EF4-FFF2-40B4-BE49-F238E27FC236}">
                  <a16:creationId xmlns:a16="http://schemas.microsoft.com/office/drawing/2014/main" id="{096EAD1B-238D-4065-B4B0-A9A6D43D9579}"/>
                </a:ext>
              </a:extLst>
            </p:cNvPr>
            <p:cNvCxnSpPr>
              <a:stCxn id="38" idx="0"/>
              <a:endCxn id="35" idx="4"/>
            </p:cNvCxnSpPr>
            <p:nvPr/>
          </p:nvCxnSpPr>
          <p:spPr>
            <a:xfrm flipV="1">
              <a:off x="8253664" y="900964"/>
              <a:ext cx="0" cy="1343726"/>
            </a:xfrm>
            <a:prstGeom prst="line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Łącznik prosty 40">
              <a:extLst>
                <a:ext uri="{FF2B5EF4-FFF2-40B4-BE49-F238E27FC236}">
                  <a16:creationId xmlns:a16="http://schemas.microsoft.com/office/drawing/2014/main" id="{D491A7F3-21D4-48DF-8E26-4F9EAA159E78}"/>
                </a:ext>
              </a:extLst>
            </p:cNvPr>
            <p:cNvCxnSpPr>
              <a:stCxn id="37" idx="0"/>
              <a:endCxn id="36" idx="4"/>
            </p:cNvCxnSpPr>
            <p:nvPr/>
          </p:nvCxnSpPr>
          <p:spPr>
            <a:xfrm flipV="1">
              <a:off x="10477099" y="900964"/>
              <a:ext cx="0" cy="1343726"/>
            </a:xfrm>
            <a:prstGeom prst="line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Łącznik prosty 41">
              <a:extLst>
                <a:ext uri="{FF2B5EF4-FFF2-40B4-BE49-F238E27FC236}">
                  <a16:creationId xmlns:a16="http://schemas.microsoft.com/office/drawing/2014/main" id="{38D1FE7D-6F08-49CD-8450-EC53F2A6BE61}"/>
                </a:ext>
              </a:extLst>
            </p:cNvPr>
            <p:cNvCxnSpPr>
              <a:stCxn id="35" idx="5"/>
              <a:endCxn id="37" idx="1"/>
            </p:cNvCxnSpPr>
            <p:nvPr/>
          </p:nvCxnSpPr>
          <p:spPr>
            <a:xfrm>
              <a:off x="8474862" y="809341"/>
              <a:ext cx="1781039" cy="1526972"/>
            </a:xfrm>
            <a:prstGeom prst="line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Łącznik prosty 42">
              <a:extLst>
                <a:ext uri="{FF2B5EF4-FFF2-40B4-BE49-F238E27FC236}">
                  <a16:creationId xmlns:a16="http://schemas.microsoft.com/office/drawing/2014/main" id="{74C2CB11-5956-47AA-925F-EA95538587BC}"/>
                </a:ext>
              </a:extLst>
            </p:cNvPr>
            <p:cNvCxnSpPr>
              <a:stCxn id="36" idx="3"/>
              <a:endCxn id="38" idx="7"/>
            </p:cNvCxnSpPr>
            <p:nvPr/>
          </p:nvCxnSpPr>
          <p:spPr>
            <a:xfrm flipH="1">
              <a:off x="8474862" y="809341"/>
              <a:ext cx="1781039" cy="1526972"/>
            </a:xfrm>
            <a:prstGeom prst="line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Łącznik prosty 43">
              <a:extLst>
                <a:ext uri="{FF2B5EF4-FFF2-40B4-BE49-F238E27FC236}">
                  <a16:creationId xmlns:a16="http://schemas.microsoft.com/office/drawing/2014/main" id="{B65E3ACE-F6BC-42A0-A2AB-F20F12D8B2C7}"/>
                </a:ext>
              </a:extLst>
            </p:cNvPr>
            <p:cNvCxnSpPr>
              <a:stCxn id="38" idx="6"/>
              <a:endCxn id="37" idx="2"/>
            </p:cNvCxnSpPr>
            <p:nvPr/>
          </p:nvCxnSpPr>
          <p:spPr>
            <a:xfrm>
              <a:off x="8566485" y="2557511"/>
              <a:ext cx="1597793" cy="0"/>
            </a:xfrm>
            <a:prstGeom prst="line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pole tekstowe 44">
              <a:extLst>
                <a:ext uri="{FF2B5EF4-FFF2-40B4-BE49-F238E27FC236}">
                  <a16:creationId xmlns:a16="http://schemas.microsoft.com/office/drawing/2014/main" id="{5691531B-B153-49B3-8C65-45130E078649}"/>
                </a:ext>
              </a:extLst>
            </p:cNvPr>
            <p:cNvSpPr txBox="1"/>
            <p:nvPr/>
          </p:nvSpPr>
          <p:spPr>
            <a:xfrm>
              <a:off x="5813882" y="2891475"/>
              <a:ext cx="7363761" cy="971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000" dirty="0"/>
                <a:t>Dodatkowy obiekt wprowadza 2N nowych relacji. Wymagany rozmiar macierz reprezentacji to 5x5.</a:t>
              </a:r>
            </a:p>
          </p:txBody>
        </p:sp>
        <p:sp>
          <p:nvSpPr>
            <p:cNvPr id="49" name="Owal 48">
              <a:extLst>
                <a:ext uri="{FF2B5EF4-FFF2-40B4-BE49-F238E27FC236}">
                  <a16:creationId xmlns:a16="http://schemas.microsoft.com/office/drawing/2014/main" id="{6B6A9D52-FE47-4930-A610-FACB06A57D11}"/>
                </a:ext>
              </a:extLst>
            </p:cNvPr>
            <p:cNvSpPr/>
            <p:nvPr/>
          </p:nvSpPr>
          <p:spPr>
            <a:xfrm>
              <a:off x="11154569" y="1260004"/>
              <a:ext cx="625642" cy="625642"/>
            </a:xfrm>
            <a:prstGeom prst="ellipse">
              <a:avLst/>
            </a:prstGeom>
            <a:solidFill>
              <a:srgbClr val="0070C0"/>
            </a:solidFill>
            <a:ln w="254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cxnSp>
        <p:nvCxnSpPr>
          <p:cNvPr id="51" name="Łącznik prosty 50">
            <a:extLst>
              <a:ext uri="{FF2B5EF4-FFF2-40B4-BE49-F238E27FC236}">
                <a16:creationId xmlns:a16="http://schemas.microsoft.com/office/drawing/2014/main" id="{5F68D84A-10AA-477A-8BDA-3F581C8D4A41}"/>
              </a:ext>
            </a:extLst>
          </p:cNvPr>
          <p:cNvCxnSpPr>
            <a:stCxn id="49" idx="1"/>
            <a:endCxn id="36" idx="5"/>
          </p:cNvCxnSpPr>
          <p:nvPr/>
        </p:nvCxnSpPr>
        <p:spPr>
          <a:xfrm flipH="1" flipV="1">
            <a:off x="10199142" y="4113378"/>
            <a:ext cx="399401" cy="395312"/>
          </a:xfrm>
          <a:prstGeom prst="line">
            <a:avLst/>
          </a:prstGeom>
          <a:ln w="76200" cmpd="sng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 prosty 52">
            <a:extLst>
              <a:ext uri="{FF2B5EF4-FFF2-40B4-BE49-F238E27FC236}">
                <a16:creationId xmlns:a16="http://schemas.microsoft.com/office/drawing/2014/main" id="{CC6998EB-FD75-4F60-9424-78E7ACC0B1D4}"/>
              </a:ext>
            </a:extLst>
          </p:cNvPr>
          <p:cNvCxnSpPr>
            <a:stCxn id="49" idx="2"/>
            <a:endCxn id="35" idx="5"/>
          </p:cNvCxnSpPr>
          <p:nvPr/>
        </p:nvCxnSpPr>
        <p:spPr>
          <a:xfrm flipH="1" flipV="1">
            <a:off x="8578323" y="4113378"/>
            <a:ext cx="1953429" cy="556559"/>
          </a:xfrm>
          <a:prstGeom prst="line">
            <a:avLst/>
          </a:prstGeom>
          <a:ln w="76200" cmpd="sng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Łącznik prosty 54">
            <a:extLst>
              <a:ext uri="{FF2B5EF4-FFF2-40B4-BE49-F238E27FC236}">
                <a16:creationId xmlns:a16="http://schemas.microsoft.com/office/drawing/2014/main" id="{ACBD1ECE-C7A8-41B8-BD42-4FA4FEB2275B}"/>
              </a:ext>
            </a:extLst>
          </p:cNvPr>
          <p:cNvCxnSpPr>
            <a:stCxn id="49" idx="2"/>
            <a:endCxn id="38" idx="7"/>
          </p:cNvCxnSpPr>
          <p:nvPr/>
        </p:nvCxnSpPr>
        <p:spPr>
          <a:xfrm flipH="1">
            <a:off x="8578323" y="4669937"/>
            <a:ext cx="1953429" cy="556560"/>
          </a:xfrm>
          <a:prstGeom prst="line">
            <a:avLst/>
          </a:prstGeom>
          <a:ln w="76200" cmpd="sng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Łącznik prosty 56">
            <a:extLst>
              <a:ext uri="{FF2B5EF4-FFF2-40B4-BE49-F238E27FC236}">
                <a16:creationId xmlns:a16="http://schemas.microsoft.com/office/drawing/2014/main" id="{5B751BCB-6BDD-4612-AC57-63DFF9146493}"/>
              </a:ext>
            </a:extLst>
          </p:cNvPr>
          <p:cNvCxnSpPr>
            <a:stCxn id="49" idx="3"/>
            <a:endCxn id="37" idx="7"/>
          </p:cNvCxnSpPr>
          <p:nvPr/>
        </p:nvCxnSpPr>
        <p:spPr>
          <a:xfrm flipH="1">
            <a:off x="10199142" y="4831183"/>
            <a:ext cx="399401" cy="395314"/>
          </a:xfrm>
          <a:prstGeom prst="line">
            <a:avLst/>
          </a:prstGeom>
          <a:ln w="76200" cmpd="sng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64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E32147-8732-4F13-BB97-37D61308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Sieci głębokie a grafowe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88CE93-76B0-456A-8375-D952916DA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Odpowiedzią na ten problem są sieci grafowe (</a:t>
            </a:r>
            <a:r>
              <a:rPr lang="pl-PL" b="1" dirty="0" err="1"/>
              <a:t>Graph</a:t>
            </a:r>
            <a:r>
              <a:rPr lang="pl-PL" b="1" dirty="0"/>
              <a:t> </a:t>
            </a:r>
            <a:r>
              <a:rPr lang="pl-PL" b="1" dirty="0" err="1"/>
              <a:t>Neural</a:t>
            </a:r>
            <a:r>
              <a:rPr lang="pl-PL" b="1" dirty="0"/>
              <a:t> Networks - </a:t>
            </a:r>
            <a:r>
              <a:rPr lang="pl-PL" b="1" dirty="0" err="1"/>
              <a:t>GNNs</a:t>
            </a:r>
            <a:r>
              <a:rPr lang="pl-PL" dirty="0"/>
              <a:t>), które są uogólnieniem sieci splotowych, mogą działać identycznie jak one i na takich samych danych (np. obrazach) a ponadto:</a:t>
            </a:r>
          </a:p>
          <a:p>
            <a:pPr lvl="1"/>
            <a:r>
              <a:rPr lang="pl-PL" dirty="0"/>
              <a:t>uwzględniają zależności między obiektami i umożliwiają dodawanie nowych obiektów (porównaj z ograniczeniem podanym wcześniej dla sieci splotowej)</a:t>
            </a:r>
          </a:p>
          <a:p>
            <a:pPr lvl="1"/>
            <a:r>
              <a:rPr lang="pl-PL" dirty="0"/>
              <a:t>wykorzystywane są do wnioskowania na temat obiektów, na temat ich relacji i interakcji.</a:t>
            </a:r>
          </a:p>
          <a:p>
            <a:r>
              <a:rPr lang="pl-PL" dirty="0"/>
              <a:t>Zastosowania sieci grafowych</a:t>
            </a:r>
          </a:p>
          <a:p>
            <a:pPr lvl="1"/>
            <a:r>
              <a:rPr lang="pl-PL" dirty="0"/>
              <a:t>Klasyfikacja pojedynczych obiektów (gdy mają relacje z innymi obiektami)</a:t>
            </a:r>
          </a:p>
          <a:p>
            <a:pPr lvl="1"/>
            <a:r>
              <a:rPr lang="pl-PL" dirty="0"/>
              <a:t>Klasyfikacja struktur wielu obiektów (gdy w ramach struktury obiekty mają relacje, ale struktury między sobą nie mają relacji)</a:t>
            </a:r>
          </a:p>
          <a:p>
            <a:pPr lvl="1"/>
            <a:r>
              <a:rPr lang="pl-PL" dirty="0"/>
              <a:t>… wyjaśnienie i przykłady w dalszej części</a:t>
            </a:r>
          </a:p>
        </p:txBody>
      </p:sp>
    </p:spTree>
    <p:extLst>
      <p:ext uri="{BB962C8B-B14F-4D97-AF65-F5344CB8AC3E}">
        <p14:creationId xmlns:p14="http://schemas.microsoft.com/office/powerpoint/2010/main" val="253928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72055E-75C6-476A-A6E1-867F9308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Definicja grafu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DBCC8D-57ED-4D9D-8AD0-60855F5C2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630" y="1520041"/>
            <a:ext cx="10515600" cy="4024112"/>
          </a:xfrm>
        </p:spPr>
        <p:txBody>
          <a:bodyPr>
            <a:normAutofit lnSpcReduction="10000"/>
          </a:bodyPr>
          <a:lstStyle/>
          <a:p>
            <a:r>
              <a:rPr lang="pl-PL" dirty="0"/>
              <a:t>Graf </a:t>
            </a:r>
            <a:r>
              <a:rPr lang="pl-P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pl-PL" dirty="0"/>
              <a:t>definiowany jest jako węzły i krawędzie łączące je:</a:t>
            </a:r>
          </a:p>
          <a:p>
            <a:pPr algn="ctr"/>
            <a:r>
              <a:rPr lang="pl-P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({</a:t>
            </a:r>
            <a:r>
              <a:rPr lang="pl-P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{</a:t>
            </a:r>
            <a:r>
              <a:rPr lang="pl-P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r>
              <a:rPr lang="pl-PL" dirty="0"/>
              <a:t> </a:t>
            </a:r>
          </a:p>
          <a:p>
            <a:r>
              <a:rPr lang="pl-PL" dirty="0"/>
              <a:t>Zapis oznacza dwa zbiory, z angielskiego: </a:t>
            </a:r>
            <a:r>
              <a:rPr lang="pl-PL" b="1" dirty="0" err="1"/>
              <a:t>vertices</a:t>
            </a:r>
            <a:r>
              <a:rPr lang="pl-PL" b="1" dirty="0"/>
              <a:t>, </a:t>
            </a:r>
            <a:r>
              <a:rPr lang="pl-PL" b="1" dirty="0" err="1"/>
              <a:t>edges</a:t>
            </a:r>
            <a:r>
              <a:rPr lang="pl-PL" b="1" dirty="0"/>
              <a:t>.</a:t>
            </a:r>
          </a:p>
          <a:p>
            <a:r>
              <a:rPr lang="pl-PL" dirty="0"/>
              <a:t>W wielu bibliotekach (np. </a:t>
            </a:r>
            <a:r>
              <a:rPr lang="pl-PL" dirty="0" err="1"/>
              <a:t>PyG</a:t>
            </a:r>
            <a:r>
              <a:rPr lang="pl-PL" dirty="0"/>
              <a:t>) zakłada się, że graf jest wyłącznie skierowany, tj. krawędź przebiega tylko w jednym kierunku od węzła pierwszego do drugiego w parze.</a:t>
            </a:r>
          </a:p>
          <a:p>
            <a:r>
              <a:rPr lang="pl-PL" dirty="0"/>
              <a:t>Jeśli graf ma modelować relacje nieskierowane, to dwa węzły połączone powinny być dwiema skierowanymi krawędziami o różnych zwrotach.</a:t>
            </a:r>
          </a:p>
        </p:txBody>
      </p:sp>
      <p:grpSp>
        <p:nvGrpSpPr>
          <p:cNvPr id="16" name="Grupa 15">
            <a:extLst>
              <a:ext uri="{FF2B5EF4-FFF2-40B4-BE49-F238E27FC236}">
                <a16:creationId xmlns:a16="http://schemas.microsoft.com/office/drawing/2014/main" id="{1340C391-3C08-4B7E-A6C8-9196ABBFB85B}"/>
              </a:ext>
            </a:extLst>
          </p:cNvPr>
          <p:cNvGrpSpPr/>
          <p:nvPr/>
        </p:nvGrpSpPr>
        <p:grpSpPr>
          <a:xfrm>
            <a:off x="4227617" y="5210834"/>
            <a:ext cx="4105261" cy="1122712"/>
            <a:chOff x="4227617" y="5210834"/>
            <a:chExt cx="4105261" cy="1122712"/>
          </a:xfrm>
        </p:grpSpPr>
        <p:sp>
          <p:nvSpPr>
            <p:cNvPr id="4" name="Owal 3">
              <a:extLst>
                <a:ext uri="{FF2B5EF4-FFF2-40B4-BE49-F238E27FC236}">
                  <a16:creationId xmlns:a16="http://schemas.microsoft.com/office/drawing/2014/main" id="{74513BB3-54D7-424B-BDA9-4FC6DCC01E4E}"/>
                </a:ext>
              </a:extLst>
            </p:cNvPr>
            <p:cNvSpPr/>
            <p:nvPr/>
          </p:nvSpPr>
          <p:spPr>
            <a:xfrm>
              <a:off x="5003077" y="5544153"/>
              <a:ext cx="456075" cy="456075"/>
            </a:xfrm>
            <a:prstGeom prst="ellipse">
              <a:avLst/>
            </a:prstGeom>
            <a:solidFill>
              <a:srgbClr val="0070C0"/>
            </a:solidFill>
            <a:ln w="254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" name="Owal 4">
              <a:extLst>
                <a:ext uri="{FF2B5EF4-FFF2-40B4-BE49-F238E27FC236}">
                  <a16:creationId xmlns:a16="http://schemas.microsoft.com/office/drawing/2014/main" id="{60AB812F-5AD3-4BAB-8602-A61AC2DB90A7}"/>
                </a:ext>
              </a:extLst>
            </p:cNvPr>
            <p:cNvSpPr/>
            <p:nvPr/>
          </p:nvSpPr>
          <p:spPr>
            <a:xfrm>
              <a:off x="6623896" y="5544153"/>
              <a:ext cx="456075" cy="456075"/>
            </a:xfrm>
            <a:prstGeom prst="ellipse">
              <a:avLst/>
            </a:prstGeom>
            <a:solidFill>
              <a:srgbClr val="0070C0"/>
            </a:solidFill>
            <a:ln w="254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9" name="Łącznik prosty ze strzałką 8">
              <a:extLst>
                <a:ext uri="{FF2B5EF4-FFF2-40B4-BE49-F238E27FC236}">
                  <a16:creationId xmlns:a16="http://schemas.microsoft.com/office/drawing/2014/main" id="{475EBF83-2DD6-4E41-B5F8-F689F9DCE5B8}"/>
                </a:ext>
              </a:extLst>
            </p:cNvPr>
            <p:cNvCxnSpPr>
              <a:stCxn id="5" idx="3"/>
              <a:endCxn id="4" idx="5"/>
            </p:cNvCxnSpPr>
            <p:nvPr/>
          </p:nvCxnSpPr>
          <p:spPr>
            <a:xfrm flipH="1">
              <a:off x="5392361" y="5933437"/>
              <a:ext cx="1298326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ze strzałką 10">
              <a:extLst>
                <a:ext uri="{FF2B5EF4-FFF2-40B4-BE49-F238E27FC236}">
                  <a16:creationId xmlns:a16="http://schemas.microsoft.com/office/drawing/2014/main" id="{3D530021-EB00-4FB7-A7F3-61C787DBCA8C}"/>
                </a:ext>
              </a:extLst>
            </p:cNvPr>
            <p:cNvCxnSpPr>
              <a:stCxn id="4" idx="7"/>
              <a:endCxn id="5" idx="1"/>
            </p:cNvCxnSpPr>
            <p:nvPr/>
          </p:nvCxnSpPr>
          <p:spPr>
            <a:xfrm>
              <a:off x="5392361" y="5610944"/>
              <a:ext cx="1298326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pole tekstowe 11">
              <a:extLst>
                <a:ext uri="{FF2B5EF4-FFF2-40B4-BE49-F238E27FC236}">
                  <a16:creationId xmlns:a16="http://schemas.microsoft.com/office/drawing/2014/main" id="{8FBBDD59-DC88-4517-ACAF-5B2F97B9DECD}"/>
                </a:ext>
              </a:extLst>
            </p:cNvPr>
            <p:cNvSpPr txBox="1"/>
            <p:nvPr/>
          </p:nvSpPr>
          <p:spPr>
            <a:xfrm>
              <a:off x="4227617" y="5584557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000" dirty="0"/>
                <a:t>osoba</a:t>
              </a:r>
            </a:p>
          </p:txBody>
        </p:sp>
        <p:sp>
          <p:nvSpPr>
            <p:cNvPr id="13" name="pole tekstowe 12">
              <a:extLst>
                <a:ext uri="{FF2B5EF4-FFF2-40B4-BE49-F238E27FC236}">
                  <a16:creationId xmlns:a16="http://schemas.microsoft.com/office/drawing/2014/main" id="{9E747728-5482-440B-9FAF-7EB000CDC4D3}"/>
                </a:ext>
              </a:extLst>
            </p:cNvPr>
            <p:cNvSpPr txBox="1"/>
            <p:nvPr/>
          </p:nvSpPr>
          <p:spPr>
            <a:xfrm>
              <a:off x="7079971" y="5584557"/>
              <a:ext cx="12529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000" dirty="0"/>
                <a:t>przedmiot</a:t>
              </a:r>
            </a:p>
          </p:txBody>
        </p:sp>
        <p:sp>
          <p:nvSpPr>
            <p:cNvPr id="14" name="pole tekstowe 13">
              <a:extLst>
                <a:ext uri="{FF2B5EF4-FFF2-40B4-BE49-F238E27FC236}">
                  <a16:creationId xmlns:a16="http://schemas.microsoft.com/office/drawing/2014/main" id="{40248591-695F-43F1-A519-D975A0C0C6F7}"/>
                </a:ext>
              </a:extLst>
            </p:cNvPr>
            <p:cNvSpPr txBox="1"/>
            <p:nvPr/>
          </p:nvSpPr>
          <p:spPr>
            <a:xfrm>
              <a:off x="5613585" y="5210834"/>
              <a:ext cx="9957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000" dirty="0"/>
                <a:t>posiada</a:t>
              </a:r>
            </a:p>
          </p:txBody>
        </p:sp>
        <p:sp>
          <p:nvSpPr>
            <p:cNvPr id="15" name="pole tekstowe 14">
              <a:extLst>
                <a:ext uri="{FF2B5EF4-FFF2-40B4-BE49-F238E27FC236}">
                  <a16:creationId xmlns:a16="http://schemas.microsoft.com/office/drawing/2014/main" id="{DE6B25E3-6140-4903-920B-241854184D4D}"/>
                </a:ext>
              </a:extLst>
            </p:cNvPr>
            <p:cNvSpPr txBox="1"/>
            <p:nvPr/>
          </p:nvSpPr>
          <p:spPr>
            <a:xfrm>
              <a:off x="5237523" y="5933436"/>
              <a:ext cx="17479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2000" dirty="0"/>
                <a:t>jest własnością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239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6B0730-3713-4B25-9F87-ED6A0155F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Zasady implementacji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2D4A02-8DA1-43D6-89FD-3BB1C1420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 węzłów to numerowane elementy listy V</a:t>
            </a:r>
          </a:p>
          <a:p>
            <a:r>
              <a:rPr lang="pl-PL" dirty="0"/>
              <a:t>F-wymiarowe cechy N węzłów to macierz </a:t>
            </a:r>
            <a:r>
              <a:rPr lang="pl-PL" dirty="0" err="1"/>
              <a:t>FxN</a:t>
            </a:r>
            <a:endParaRPr lang="pl-PL" dirty="0"/>
          </a:p>
          <a:p>
            <a:r>
              <a:rPr lang="pl-PL" dirty="0"/>
              <a:t>Krawędzie to:</a:t>
            </a:r>
          </a:p>
          <a:p>
            <a:pPr lvl="1"/>
            <a:r>
              <a:rPr lang="pl-PL" i="1" dirty="0"/>
              <a:t>e</a:t>
            </a:r>
            <a:r>
              <a:rPr lang="pl-PL" dirty="0"/>
              <a:t> elementowy zbiór uporządkowanych par (węzeł początkowy, końcowy), </a:t>
            </a:r>
            <a:r>
              <a:rPr lang="pl-PL" i="1" dirty="0"/>
              <a:t>e</a:t>
            </a:r>
            <a:r>
              <a:rPr lang="pl-PL" dirty="0">
                <a:sym typeface="Symbol" panose="05050102010706020507" pitchFamily="18" charset="2"/>
              </a:rPr>
              <a:t>[0,NxN], reprezentujący skierowane krawędzie grafu</a:t>
            </a:r>
          </a:p>
          <a:p>
            <a:pPr lvl="1"/>
            <a:r>
              <a:rPr lang="pl-PL" dirty="0">
                <a:sym typeface="Symbol" panose="05050102010706020507" pitchFamily="18" charset="2"/>
              </a:rPr>
              <a:t>lub macierz o rozmiarze </a:t>
            </a:r>
            <a:r>
              <a:rPr lang="pl-PL" dirty="0" err="1">
                <a:sym typeface="Symbol" panose="05050102010706020507" pitchFamily="18" charset="2"/>
              </a:rPr>
              <a:t>NxN</a:t>
            </a:r>
            <a:r>
              <a:rPr lang="pl-PL" dirty="0">
                <a:sym typeface="Symbol" panose="05050102010706020507" pitchFamily="18" charset="2"/>
              </a:rPr>
              <a:t>, jedynki lub zera dla </a:t>
            </a:r>
            <a:r>
              <a:rPr lang="pl-PL" dirty="0" err="1">
                <a:sym typeface="Symbol" panose="05050102010706020507" pitchFamily="18" charset="2"/>
              </a:rPr>
              <a:t>koordynatów</a:t>
            </a:r>
            <a:r>
              <a:rPr lang="pl-PL" dirty="0">
                <a:sym typeface="Symbol" panose="05050102010706020507" pitchFamily="18" charset="2"/>
              </a:rPr>
              <a:t> [</a:t>
            </a:r>
            <a:r>
              <a:rPr lang="pl-PL" dirty="0" err="1">
                <a:sym typeface="Symbol" panose="05050102010706020507" pitchFamily="18" charset="2"/>
              </a:rPr>
              <a:t>m,n</a:t>
            </a:r>
            <a:r>
              <a:rPr lang="pl-PL" dirty="0">
                <a:sym typeface="Symbol" panose="05050102010706020507" pitchFamily="18" charset="2"/>
              </a:rPr>
              <a:t>] jeśli m-ty i n-ty węzeł odpowiednio są lub nie są połączone krawędzią.</a:t>
            </a:r>
          </a:p>
          <a:p>
            <a:r>
              <a:rPr lang="pl-PL" dirty="0">
                <a:sym typeface="Symbol" panose="05050102010706020507" pitchFamily="18" charset="2"/>
              </a:rPr>
              <a:t>Uwaga:</a:t>
            </a:r>
          </a:p>
          <a:p>
            <a:pPr lvl="1"/>
            <a:r>
              <a:rPr lang="pl-PL" dirty="0">
                <a:sym typeface="Symbol" panose="05050102010706020507" pitchFamily="18" charset="2"/>
              </a:rPr>
              <a:t>Zbiór par w formacie COO </a:t>
            </a:r>
            <a:r>
              <a:rPr lang="pl-PL" dirty="0" err="1">
                <a:sym typeface="Symbol" panose="05050102010706020507" pitchFamily="18" charset="2"/>
              </a:rPr>
              <a:t>coordinate</a:t>
            </a:r>
            <a:r>
              <a:rPr lang="pl-PL" dirty="0">
                <a:sym typeface="Symbol" panose="05050102010706020507" pitchFamily="18" charset="2"/>
              </a:rPr>
              <a:t> format, wygodny do reprezentowania macierzy rzadkich (ang. </a:t>
            </a:r>
            <a:r>
              <a:rPr lang="pl-PL" dirty="0" err="1">
                <a:sym typeface="Symbol" panose="05050102010706020507" pitchFamily="18" charset="2"/>
              </a:rPr>
              <a:t>sparse</a:t>
            </a:r>
            <a:r>
              <a:rPr lang="pl-PL" dirty="0">
                <a:sym typeface="Symbol" panose="05050102010706020507" pitchFamily="18" charset="2"/>
              </a:rPr>
              <a:t>), ma taki rozmiar ile jest krawędzi</a:t>
            </a:r>
          </a:p>
          <a:p>
            <a:pPr lvl="1"/>
            <a:r>
              <a:rPr lang="pl-PL" dirty="0">
                <a:sym typeface="Symbol" panose="05050102010706020507" pitchFamily="18" charset="2"/>
              </a:rPr>
              <a:t>Macierz zawsze ma rozmiar </a:t>
            </a:r>
            <a:r>
              <a:rPr lang="pl-PL" dirty="0" err="1">
                <a:sym typeface="Symbol" panose="05050102010706020507" pitchFamily="18" charset="2"/>
              </a:rPr>
              <a:t>NxN</a:t>
            </a:r>
            <a:endParaRPr lang="pl-PL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5028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BCA79C-071C-43D8-914E-DD63DB83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Dane w formie grafu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1974C8-E00B-4A4A-8E39-DF29C3564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18" y="1520040"/>
            <a:ext cx="10710712" cy="5044389"/>
          </a:xfrm>
        </p:spPr>
        <p:txBody>
          <a:bodyPr>
            <a:normAutofit fontScale="92500"/>
          </a:bodyPr>
          <a:lstStyle/>
          <a:p>
            <a:r>
              <a:rPr lang="pl-PL" dirty="0"/>
              <a:t>Przetwarzane dane powinny mieć charakter grafu - składać się z obiektów, między którymi istnieją relacje, ponadto:</a:t>
            </a:r>
          </a:p>
          <a:p>
            <a:pPr lvl="1"/>
            <a:r>
              <a:rPr lang="pl-PL" dirty="0"/>
              <a:t>Każdy obiekt opisany jest wektorem cech </a:t>
            </a:r>
            <a:r>
              <a:rPr lang="pl-PL" b="1" dirty="0">
                <a:latin typeface="Times New Roman" panose="02020603050405020304" pitchFamily="18" charset="0"/>
              </a:rPr>
              <a:t>x</a:t>
            </a:r>
          </a:p>
          <a:p>
            <a:pPr lvl="1"/>
            <a:r>
              <a:rPr lang="pl-PL" dirty="0"/>
              <a:t>Każdy obiekt posiada wartość atrybutu decyzyjnego </a:t>
            </a:r>
            <a:r>
              <a:rPr lang="pl-PL" dirty="0">
                <a:latin typeface="Times New Roman" panose="02020603050405020304" pitchFamily="18" charset="0"/>
              </a:rPr>
              <a:t>y</a:t>
            </a:r>
            <a:r>
              <a:rPr lang="pl-PL" dirty="0"/>
              <a:t>.</a:t>
            </a:r>
          </a:p>
          <a:p>
            <a:r>
              <a:rPr lang="pl-PL" dirty="0"/>
              <a:t>Przykładowo:</a:t>
            </a:r>
          </a:p>
          <a:p>
            <a:pPr lvl="1"/>
            <a:r>
              <a:rPr lang="pl-PL" dirty="0"/>
              <a:t>popularnie kupowany produkt A o cechach </a:t>
            </a:r>
            <a:r>
              <a:rPr lang="pl-PL" b="1" dirty="0">
                <a:latin typeface="Times New Roman" panose="02020603050405020304" pitchFamily="18" charset="0"/>
              </a:rPr>
              <a:t>x</a:t>
            </a:r>
            <a:r>
              <a:rPr lang="pl-PL" dirty="0"/>
              <a:t> i inne produkty B, C, D,... typowo kupowane razem z produktem A w „koszyku </a:t>
            </a:r>
            <a:r>
              <a:rPr lang="pl-PL" dirty="0">
                <a:latin typeface="Times New Roman" panose="02020603050405020304" pitchFamily="18" charset="0"/>
              </a:rPr>
              <a:t>y</a:t>
            </a:r>
            <a:r>
              <a:rPr lang="pl-PL" dirty="0"/>
              <a:t>”, np. </a:t>
            </a:r>
            <a:r>
              <a:rPr lang="pl-PL" dirty="0">
                <a:latin typeface="Times New Roman" panose="02020603050405020304" pitchFamily="18" charset="0"/>
              </a:rPr>
              <a:t>y</a:t>
            </a:r>
            <a:r>
              <a:rPr lang="pl-PL" dirty="0"/>
              <a:t> = „sprzęt mobilny audio (telefon, słuchawki, etui…)”</a:t>
            </a:r>
          </a:p>
          <a:p>
            <a:pPr lvl="1"/>
            <a:r>
              <a:rPr lang="pl-PL" dirty="0"/>
              <a:t>publikacja naukowa o słowach kluczowych określonych wektorem reprezentacji </a:t>
            </a:r>
            <a:r>
              <a:rPr lang="pl-PL" b="1" dirty="0">
                <a:latin typeface="Times New Roman" panose="02020603050405020304" pitchFamily="18" charset="0"/>
              </a:rPr>
              <a:t>x</a:t>
            </a:r>
            <a:r>
              <a:rPr lang="pl-PL" dirty="0"/>
              <a:t> i publikacje B, C, D,... cytujące ją w „dyscyplinie </a:t>
            </a:r>
            <a:r>
              <a:rPr lang="pl-PL" dirty="0">
                <a:latin typeface="Times New Roman" panose="02020603050405020304" pitchFamily="18" charset="0"/>
              </a:rPr>
              <a:t>y</a:t>
            </a:r>
            <a:r>
              <a:rPr lang="pl-PL" dirty="0"/>
              <a:t>”, np. </a:t>
            </a:r>
            <a:r>
              <a:rPr lang="pl-PL" dirty="0">
                <a:latin typeface="Times New Roman" panose="02020603050405020304" pitchFamily="18" charset="0"/>
              </a:rPr>
              <a:t>y</a:t>
            </a:r>
            <a:r>
              <a:rPr lang="pl-PL" dirty="0"/>
              <a:t> = „informatyka”</a:t>
            </a:r>
          </a:p>
          <a:p>
            <a:pPr lvl="1"/>
            <a:r>
              <a:rPr lang="pl-PL" dirty="0"/>
              <a:t>atomy połączone w cząsteczkę - graf definiuje jej strukturę, algorytm przewiduje brakujący atom lub klasyfikuje cały graf jako związek klasy </a:t>
            </a:r>
            <a:r>
              <a:rPr lang="pl-PL" dirty="0">
                <a:latin typeface="Times New Roman" panose="02020603050405020304" pitchFamily="18" charset="0"/>
              </a:rPr>
              <a:t>y</a:t>
            </a:r>
            <a:r>
              <a:rPr lang="pl-PL" dirty="0"/>
              <a:t>, np. </a:t>
            </a:r>
            <a:r>
              <a:rPr lang="pl-PL" dirty="0">
                <a:latin typeface="Times New Roman" panose="02020603050405020304" pitchFamily="18" charset="0"/>
              </a:rPr>
              <a:t>y</a:t>
            </a:r>
            <a:r>
              <a:rPr lang="pl-PL" dirty="0"/>
              <a:t> = „toksyczny”.</a:t>
            </a:r>
          </a:p>
          <a:p>
            <a:pPr lvl="1"/>
            <a:r>
              <a:rPr lang="pl-PL" dirty="0"/>
              <a:t>obraz - piksel jest węzłem, ma cechy </a:t>
            </a:r>
            <a:r>
              <a:rPr lang="pl-PL" b="1" dirty="0">
                <a:latin typeface="Times New Roman" panose="02020603050405020304" pitchFamily="18" charset="0"/>
              </a:rPr>
              <a:t>x</a:t>
            </a:r>
            <a:r>
              <a:rPr lang="pl-PL" dirty="0"/>
              <a:t> = opis koloru, ma relację „sąsiedztwo” z innymi  pikselami</a:t>
            </a:r>
          </a:p>
        </p:txBody>
      </p:sp>
    </p:spTree>
    <p:extLst>
      <p:ext uri="{BB962C8B-B14F-4D97-AF65-F5344CB8AC3E}">
        <p14:creationId xmlns:p14="http://schemas.microsoft.com/office/powerpoint/2010/main" val="220004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224CA1-82F6-4B28-8633-576DE500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Analogie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92E0A80-E18B-4A93-9C98-F1B68FFBE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630" y="1520040"/>
            <a:ext cx="10515600" cy="5337960"/>
          </a:xfrm>
        </p:spPr>
        <p:txBody>
          <a:bodyPr>
            <a:normAutofit lnSpcReduction="10000"/>
          </a:bodyPr>
          <a:lstStyle/>
          <a:p>
            <a:r>
              <a:rPr lang="pl-PL" dirty="0"/>
              <a:t>Sieci splotowe przetwarzają dane wejściowe </a:t>
            </a:r>
            <a:r>
              <a:rPr lang="pl-PL" b="1" dirty="0"/>
              <a:t>uporządkowane</a:t>
            </a:r>
            <a:r>
              <a:rPr lang="pl-PL" dirty="0"/>
              <a:t> (np. obraz o trzech kanałach koloru):</a:t>
            </a:r>
          </a:p>
          <a:p>
            <a:pPr lvl="1"/>
            <a:r>
              <a:rPr lang="pl-PL" dirty="0"/>
              <a:t>Uwzględnienie sąsiedztwa pikseli – z nich wynikają charakterystyczne kształty, linie, cechy obrazu,</a:t>
            </a:r>
          </a:p>
          <a:p>
            <a:pPr lvl="1"/>
            <a:r>
              <a:rPr lang="pl-PL" dirty="0"/>
              <a:t>Sąsiednie piksele są agregowane za pomocą operacji splotu,</a:t>
            </a:r>
          </a:p>
          <a:p>
            <a:pPr lvl="1"/>
            <a:r>
              <a:rPr lang="pl-PL" dirty="0"/>
              <a:t>Sploty wykonywane kilkukrotnie, przez kolejne warstwy sieci,</a:t>
            </a:r>
          </a:p>
          <a:p>
            <a:r>
              <a:rPr lang="pl-PL" dirty="0"/>
              <a:t>Sieci grafowe przetwarzają dane wejściowe </a:t>
            </a:r>
            <a:r>
              <a:rPr lang="pl-PL" b="1" dirty="0"/>
              <a:t>nieuporządkowane </a:t>
            </a:r>
            <a:r>
              <a:rPr lang="pl-PL" dirty="0"/>
              <a:t>(np.</a:t>
            </a:r>
            <a:r>
              <a:rPr lang="pl-PL" b="1" dirty="0"/>
              <a:t> </a:t>
            </a:r>
            <a:r>
              <a:rPr lang="pl-PL" dirty="0"/>
              <a:t>tekst o dowolnej liczbie i kolejności słów)</a:t>
            </a:r>
          </a:p>
          <a:p>
            <a:pPr lvl="1"/>
            <a:r>
              <a:rPr lang="pl-PL" dirty="0"/>
              <a:t>Uwzględnienie sąsiedztwa elementów – z nich wynikają charakterystyczne cechy (np. wpływają na sens, „sentyment”, nacechowanie emocjonalne, znaczenie, styl, itp.)</a:t>
            </a:r>
          </a:p>
          <a:p>
            <a:pPr lvl="1"/>
            <a:r>
              <a:rPr lang="pl-PL" dirty="0"/>
              <a:t>Sąsiednie elementy są agregowane za pomocą operacji aktualizacji informacji w węzłach</a:t>
            </a:r>
          </a:p>
          <a:p>
            <a:pPr lvl="1"/>
            <a:r>
              <a:rPr lang="pl-PL" dirty="0"/>
              <a:t>Aktualizacje wykonywane są kilkukrotnie, przez kolejne funkcje agregacji</a:t>
            </a:r>
          </a:p>
        </p:txBody>
      </p:sp>
    </p:spTree>
    <p:extLst>
      <p:ext uri="{BB962C8B-B14F-4D97-AF65-F5344CB8AC3E}">
        <p14:creationId xmlns:p14="http://schemas.microsoft.com/office/powerpoint/2010/main" val="401165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17FE16-91B2-4E59-B67C-2DA04495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Zasada działania - aktualizacja grafu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A4C415B-19E1-495A-A400-34B7A1662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630" y="1520040"/>
            <a:ext cx="10515600" cy="5265771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Działanie sieci grafowej polega na wykonywaniu procesu nazywanego </a:t>
            </a:r>
            <a:r>
              <a:rPr lang="pl-PL" b="1" dirty="0"/>
              <a:t>przekazywaniem wiadomości </a:t>
            </a:r>
            <a:r>
              <a:rPr lang="pl-PL" dirty="0"/>
              <a:t>(ang. </a:t>
            </a:r>
            <a:r>
              <a:rPr lang="pl-PL" i="1" dirty="0" err="1"/>
              <a:t>neural</a:t>
            </a:r>
            <a:r>
              <a:rPr lang="pl-PL" i="1" dirty="0"/>
              <a:t> </a:t>
            </a:r>
            <a:r>
              <a:rPr lang="pl-PL" i="1" dirty="0" err="1"/>
              <a:t>message</a:t>
            </a:r>
            <a:r>
              <a:rPr lang="pl-PL" i="1" dirty="0"/>
              <a:t> </a:t>
            </a:r>
            <a:r>
              <a:rPr lang="pl-PL" i="1" dirty="0" err="1"/>
              <a:t>passing</a:t>
            </a:r>
            <a:r>
              <a:rPr lang="pl-PL" i="1" dirty="0"/>
              <a:t> </a:t>
            </a:r>
            <a:r>
              <a:rPr lang="pl-PL" i="1" dirty="0" err="1"/>
              <a:t>scheme</a:t>
            </a:r>
            <a:r>
              <a:rPr lang="pl-PL" dirty="0"/>
              <a:t>):</a:t>
            </a:r>
          </a:p>
          <a:p>
            <a:pPr marL="0" indent="0" algn="ctr">
              <a:buNone/>
            </a:pPr>
            <a:r>
              <a:rPr lang="pl-PL" sz="3800" b="1" dirty="0">
                <a:latin typeface="Times New Roman" panose="02020603050405020304" pitchFamily="18" charset="0"/>
              </a:rPr>
              <a:t>x</a:t>
            </a:r>
            <a:r>
              <a:rPr lang="pl-PL" sz="3800" i="1" baseline="-25000" dirty="0">
                <a:latin typeface="Times New Roman" panose="02020603050405020304" pitchFamily="18" charset="0"/>
              </a:rPr>
              <a:t>v</a:t>
            </a:r>
            <a:r>
              <a:rPr lang="pl-PL" sz="3800" baseline="30000" dirty="0">
                <a:latin typeface="Times New Roman" panose="02020603050405020304" pitchFamily="18" charset="0"/>
              </a:rPr>
              <a:t>(</a:t>
            </a:r>
            <a:r>
              <a:rPr lang="pl-PL" sz="3800" i="1" baseline="30000" dirty="0">
                <a:latin typeface="Times New Roman" panose="02020603050405020304" pitchFamily="18" charset="0"/>
              </a:rPr>
              <a:t>l+1</a:t>
            </a:r>
            <a:r>
              <a:rPr lang="pl-PL" sz="3800" baseline="30000" dirty="0">
                <a:latin typeface="Times New Roman" panose="02020603050405020304" pitchFamily="18" charset="0"/>
              </a:rPr>
              <a:t>)</a:t>
            </a:r>
            <a:r>
              <a:rPr lang="pl-PL" sz="3800" dirty="0">
                <a:latin typeface="Times New Roman" panose="02020603050405020304" pitchFamily="18" charset="0"/>
              </a:rPr>
              <a:t>=</a:t>
            </a:r>
            <a:r>
              <a:rPr lang="pl-PL" sz="3800" b="1" dirty="0">
                <a:latin typeface="Times New Roman" panose="02020603050405020304" pitchFamily="18" charset="0"/>
              </a:rPr>
              <a:t> </a:t>
            </a:r>
            <a:r>
              <a:rPr lang="pl-PL" sz="3800" dirty="0" err="1">
                <a:latin typeface="Times New Roman" panose="02020603050405020304" pitchFamily="18" charset="0"/>
              </a:rPr>
              <a:t>f</a:t>
            </a:r>
            <a:r>
              <a:rPr lang="pl-PL" sz="3800" baseline="-25000" dirty="0" err="1">
                <a:latin typeface="Times New Roman" panose="02020603050405020304" pitchFamily="18" charset="0"/>
              </a:rPr>
              <a:t>θ</a:t>
            </a:r>
            <a:r>
              <a:rPr lang="pl-PL" sz="3800" baseline="30000" dirty="0">
                <a:latin typeface="Times New Roman" panose="02020603050405020304" pitchFamily="18" charset="0"/>
              </a:rPr>
              <a:t>(</a:t>
            </a:r>
            <a:r>
              <a:rPr lang="pl-PL" sz="3800" i="1" baseline="30000" dirty="0">
                <a:latin typeface="Times New Roman" panose="02020603050405020304" pitchFamily="18" charset="0"/>
              </a:rPr>
              <a:t>l</a:t>
            </a:r>
            <a:r>
              <a:rPr lang="pl-PL" sz="3800" baseline="30000" dirty="0">
                <a:latin typeface="Times New Roman" panose="02020603050405020304" pitchFamily="18" charset="0"/>
              </a:rPr>
              <a:t>)</a:t>
            </a:r>
            <a:r>
              <a:rPr lang="pl-PL" sz="3800" dirty="0">
                <a:latin typeface="Times New Roman" panose="02020603050405020304" pitchFamily="18" charset="0"/>
              </a:rPr>
              <a:t>(</a:t>
            </a:r>
            <a:r>
              <a:rPr lang="pl-PL" sz="3800" b="1" dirty="0">
                <a:latin typeface="Times New Roman" panose="02020603050405020304" pitchFamily="18" charset="0"/>
              </a:rPr>
              <a:t>x</a:t>
            </a:r>
            <a:r>
              <a:rPr lang="pl-PL" sz="3800" i="1" baseline="-25000" dirty="0">
                <a:latin typeface="Times New Roman" panose="02020603050405020304" pitchFamily="18" charset="0"/>
              </a:rPr>
              <a:t>v</a:t>
            </a:r>
            <a:r>
              <a:rPr lang="pl-PL" sz="3800" baseline="30000" dirty="0">
                <a:latin typeface="Times New Roman" panose="02020603050405020304" pitchFamily="18" charset="0"/>
              </a:rPr>
              <a:t>(</a:t>
            </a:r>
            <a:r>
              <a:rPr lang="pl-PL" sz="3800" i="1" baseline="30000" dirty="0">
                <a:latin typeface="Times New Roman" panose="02020603050405020304" pitchFamily="18" charset="0"/>
              </a:rPr>
              <a:t>l</a:t>
            </a:r>
            <a:r>
              <a:rPr lang="pl-PL" sz="3800" baseline="30000" dirty="0">
                <a:latin typeface="Times New Roman" panose="02020603050405020304" pitchFamily="18" charset="0"/>
              </a:rPr>
              <a:t>)</a:t>
            </a:r>
            <a:r>
              <a:rPr lang="pl-PL" sz="3800" dirty="0">
                <a:latin typeface="Times New Roman" panose="02020603050405020304" pitchFamily="18" charset="0"/>
              </a:rPr>
              <a:t>,{</a:t>
            </a:r>
            <a:r>
              <a:rPr lang="pl-PL" sz="3800" b="1" dirty="0" err="1">
                <a:latin typeface="Times New Roman" panose="02020603050405020304" pitchFamily="18" charset="0"/>
              </a:rPr>
              <a:t>x</a:t>
            </a:r>
            <a:r>
              <a:rPr lang="pl-PL" sz="3800" i="1" baseline="-25000" dirty="0" err="1">
                <a:latin typeface="Times New Roman" panose="02020603050405020304" pitchFamily="18" charset="0"/>
              </a:rPr>
              <a:t>w</a:t>
            </a:r>
            <a:r>
              <a:rPr lang="pl-PL" sz="3800" baseline="30000" dirty="0">
                <a:latin typeface="Times New Roman" panose="02020603050405020304" pitchFamily="18" charset="0"/>
              </a:rPr>
              <a:t>(</a:t>
            </a:r>
            <a:r>
              <a:rPr lang="pl-PL" sz="3800" i="1" baseline="30000" dirty="0">
                <a:latin typeface="Times New Roman" panose="02020603050405020304" pitchFamily="18" charset="0"/>
              </a:rPr>
              <a:t>l</a:t>
            </a:r>
            <a:r>
              <a:rPr lang="pl-PL" sz="3800" baseline="30000" dirty="0">
                <a:latin typeface="Times New Roman" panose="02020603050405020304" pitchFamily="18" charset="0"/>
              </a:rPr>
              <a:t>)</a:t>
            </a:r>
            <a:r>
              <a:rPr lang="pl-PL" sz="3800" dirty="0">
                <a:latin typeface="Times New Roman" panose="02020603050405020304" pitchFamily="18" charset="0"/>
              </a:rPr>
              <a:t>: </a:t>
            </a:r>
            <a:r>
              <a:rPr lang="pl-PL" sz="3800" i="1" dirty="0" err="1">
                <a:latin typeface="Times New Roman" panose="02020603050405020304" pitchFamily="18" charset="0"/>
              </a:rPr>
              <a:t>w</a:t>
            </a:r>
            <a:r>
              <a:rPr lang="pl-PL" sz="3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pl-PL" sz="3800" dirty="0" err="1">
                <a:latin typeface="Times New Roman" panose="02020603050405020304" pitchFamily="18" charset="0"/>
              </a:rPr>
              <a:t>N</a:t>
            </a:r>
            <a:r>
              <a:rPr lang="pl-PL" sz="3800" dirty="0">
                <a:latin typeface="Times New Roman" panose="02020603050405020304" pitchFamily="18" charset="0"/>
              </a:rPr>
              <a:t>(</a:t>
            </a:r>
            <a:r>
              <a:rPr lang="pl-PL" sz="3800" i="1" dirty="0">
                <a:latin typeface="Times New Roman" panose="02020603050405020304" pitchFamily="18" charset="0"/>
              </a:rPr>
              <a:t>v</a:t>
            </a:r>
            <a:r>
              <a:rPr lang="pl-PL" sz="3800" dirty="0">
                <a:latin typeface="Times New Roman" panose="02020603050405020304" pitchFamily="18" charset="0"/>
              </a:rPr>
              <a:t>)})</a:t>
            </a:r>
          </a:p>
          <a:p>
            <a:pPr marL="0" indent="0">
              <a:buNone/>
            </a:pPr>
            <a:r>
              <a:rPr lang="pl-PL" dirty="0"/>
              <a:t>gdzie:</a:t>
            </a:r>
          </a:p>
          <a:p>
            <a:pPr lvl="1"/>
            <a:r>
              <a:rPr lang="pl-PL" i="1" dirty="0">
                <a:latin typeface="Times New Roman" panose="02020603050405020304" pitchFamily="18" charset="0"/>
              </a:rPr>
              <a:t>l</a:t>
            </a:r>
            <a:r>
              <a:rPr lang="pl-PL" dirty="0"/>
              <a:t>  to krok iteracji,</a:t>
            </a:r>
          </a:p>
          <a:p>
            <a:pPr lvl="1"/>
            <a:r>
              <a:rPr lang="pl-PL" dirty="0">
                <a:latin typeface="Times New Roman" panose="02020603050405020304" pitchFamily="18" charset="0"/>
              </a:rPr>
              <a:t>N(</a:t>
            </a:r>
            <a:r>
              <a:rPr lang="pl-PL" i="1" dirty="0">
                <a:latin typeface="Times New Roman" panose="02020603050405020304" pitchFamily="18" charset="0"/>
              </a:rPr>
              <a:t>v</a:t>
            </a:r>
            <a:r>
              <a:rPr lang="pl-PL" dirty="0">
                <a:latin typeface="Times New Roman" panose="02020603050405020304" pitchFamily="18" charset="0"/>
              </a:rPr>
              <a:t>)</a:t>
            </a:r>
            <a:r>
              <a:rPr lang="pl-PL" dirty="0"/>
              <a:t>  to zbiór węzłów o krawędziach łączących je z </a:t>
            </a:r>
            <a:r>
              <a:rPr lang="pl-PL" i="1" dirty="0">
                <a:latin typeface="Times New Roman" panose="02020603050405020304" pitchFamily="18" charset="0"/>
              </a:rPr>
              <a:t>v</a:t>
            </a:r>
            <a:r>
              <a:rPr lang="pl-PL" dirty="0"/>
              <a:t>,</a:t>
            </a:r>
          </a:p>
          <a:p>
            <a:pPr lvl="1"/>
            <a:r>
              <a:rPr lang="pl-PL" dirty="0">
                <a:latin typeface="Times New Roman" panose="02020603050405020304" pitchFamily="18" charset="0"/>
              </a:rPr>
              <a:t>x</a:t>
            </a:r>
            <a:r>
              <a:rPr lang="pl-PL" i="1" baseline="-25000" dirty="0">
                <a:latin typeface="Times New Roman" panose="02020603050405020304" pitchFamily="18" charset="0"/>
              </a:rPr>
              <a:t>v</a:t>
            </a:r>
            <a:r>
              <a:rPr lang="pl-PL" dirty="0"/>
              <a:t>  to wektor cech węzła </a:t>
            </a:r>
            <a:r>
              <a:rPr lang="pl-PL" i="1" dirty="0">
                <a:latin typeface="Times New Roman" panose="02020603050405020304" pitchFamily="18" charset="0"/>
              </a:rPr>
              <a:t>v</a:t>
            </a:r>
            <a:r>
              <a:rPr lang="pl-PL" dirty="0"/>
              <a:t>,</a:t>
            </a:r>
          </a:p>
          <a:p>
            <a:pPr lvl="1"/>
            <a:r>
              <a:rPr lang="pl-PL" dirty="0">
                <a:latin typeface="Times New Roman" panose="02020603050405020304" pitchFamily="18" charset="0"/>
              </a:rPr>
              <a:t>f</a:t>
            </a:r>
            <a:r>
              <a:rPr lang="pl-PL" dirty="0"/>
              <a:t>  to funkcja agregująca, przyjmująca jako argument cechy węzła </a:t>
            </a:r>
            <a:r>
              <a:rPr lang="pl-PL" i="1" dirty="0">
                <a:latin typeface="Times New Roman" panose="02020603050405020304" pitchFamily="18" charset="0"/>
              </a:rPr>
              <a:t>v</a:t>
            </a:r>
            <a:r>
              <a:rPr lang="pl-PL" dirty="0"/>
              <a:t> i całego jego sąsiedztwa.</a:t>
            </a:r>
          </a:p>
          <a:p>
            <a:r>
              <a:rPr lang="pl-PL" dirty="0"/>
              <a:t>Cechy  </a:t>
            </a:r>
            <a:r>
              <a:rPr lang="pl-PL" b="1" dirty="0">
                <a:latin typeface="Times New Roman" panose="02020603050405020304" pitchFamily="18" charset="0"/>
              </a:rPr>
              <a:t>x</a:t>
            </a:r>
            <a:r>
              <a:rPr lang="pl-PL" i="1" baseline="-25000" dirty="0">
                <a:latin typeface="Times New Roman" panose="02020603050405020304" pitchFamily="18" charset="0"/>
              </a:rPr>
              <a:t>v</a:t>
            </a:r>
            <a:r>
              <a:rPr lang="pl-PL" baseline="30000" dirty="0">
                <a:latin typeface="Times New Roman" panose="02020603050405020304" pitchFamily="18" charset="0"/>
              </a:rPr>
              <a:t>(</a:t>
            </a:r>
            <a:r>
              <a:rPr lang="pl-PL" i="1" baseline="30000" dirty="0">
                <a:latin typeface="Times New Roman" panose="02020603050405020304" pitchFamily="18" charset="0"/>
              </a:rPr>
              <a:t>l</a:t>
            </a:r>
            <a:r>
              <a:rPr lang="pl-PL" baseline="30000" dirty="0">
                <a:latin typeface="Times New Roman" panose="02020603050405020304" pitchFamily="18" charset="0"/>
              </a:rPr>
              <a:t>)</a:t>
            </a:r>
            <a:r>
              <a:rPr lang="pl-PL" dirty="0"/>
              <a:t>  zapisane w węzłach  </a:t>
            </a:r>
            <a:r>
              <a:rPr lang="pl-PL" i="1" dirty="0" err="1">
                <a:latin typeface="Times New Roman" panose="02020603050405020304" pitchFamily="18" charset="0"/>
              </a:rPr>
              <a:t>v</a:t>
            </a:r>
            <a:r>
              <a:rPr lang="pl-PL" dirty="0" err="1">
                <a:latin typeface="Times New Roman" panose="02020603050405020304" pitchFamily="18" charset="0"/>
              </a:rPr>
              <a:t>∈</a:t>
            </a:r>
            <a:r>
              <a:rPr lang="pl-PL" i="1" dirty="0" err="1">
                <a:latin typeface="Times New Roman" panose="02020603050405020304" pitchFamily="18" charset="0"/>
              </a:rPr>
              <a:t>V</a:t>
            </a:r>
            <a:r>
              <a:rPr lang="pl-PL" dirty="0"/>
              <a:t>  są iteracyjnie aktualizowane poprzez agregowanie informacji od sąsiednich węzłów, połączonych </a:t>
            </a:r>
            <a:r>
              <a:rPr lang="pl-PL" b="1" dirty="0"/>
              <a:t>bezpośrednio </a:t>
            </a:r>
            <a:r>
              <a:rPr lang="pl-PL" dirty="0"/>
              <a:t>z nimi  </a:t>
            </a:r>
            <a:r>
              <a:rPr lang="pl-PL" dirty="0">
                <a:latin typeface="Times New Roman" panose="02020603050405020304" pitchFamily="18" charset="0"/>
              </a:rPr>
              <a:t>N(</a:t>
            </a:r>
            <a:r>
              <a:rPr lang="pl-PL" i="1" dirty="0">
                <a:latin typeface="Times New Roman" panose="02020603050405020304" pitchFamily="18" charset="0"/>
              </a:rPr>
              <a:t>v</a:t>
            </a:r>
            <a:r>
              <a:rPr lang="pl-PL" dirty="0">
                <a:latin typeface="Times New Roman" panose="02020603050405020304" pitchFamily="18" charset="0"/>
              </a:rPr>
              <a:t>)</a:t>
            </a:r>
          </a:p>
          <a:p>
            <a:r>
              <a:rPr lang="pl-PL" dirty="0"/>
              <a:t>Agregacja informacji z węzła i sąsiadów może przebiegać na różne sposoby: </a:t>
            </a:r>
          </a:p>
          <a:p>
            <a:pPr lvl="1"/>
            <a:r>
              <a:rPr lang="pl-PL" dirty="0"/>
              <a:t>średnia,</a:t>
            </a:r>
          </a:p>
          <a:p>
            <a:pPr lvl="1"/>
            <a:r>
              <a:rPr lang="pl-PL" dirty="0"/>
              <a:t>średnia ważona,</a:t>
            </a:r>
          </a:p>
          <a:p>
            <a:pPr lvl="1"/>
            <a:r>
              <a:rPr lang="pl-PL" dirty="0"/>
              <a:t>konkatenacja (złączenie wektorów atrybutów), itd.</a:t>
            </a:r>
          </a:p>
        </p:txBody>
      </p:sp>
    </p:spTree>
    <p:extLst>
      <p:ext uri="{BB962C8B-B14F-4D97-AF65-F5344CB8AC3E}">
        <p14:creationId xmlns:p14="http://schemas.microsoft.com/office/powerpoint/2010/main" val="306092173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5400" cmpd="sng">
          <a:solidFill>
            <a:schemeClr val="tx1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 cmpd="sng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3804</TotalTime>
  <Words>2058</Words>
  <Application>Microsoft Office PowerPoint</Application>
  <PresentationFormat>Panoramiczny</PresentationFormat>
  <Paragraphs>171</Paragraphs>
  <Slides>25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Times New Roman</vt:lpstr>
      <vt:lpstr>Motyw pakietu Office</vt:lpstr>
      <vt:lpstr>Prezentacja programu PowerPoint</vt:lpstr>
      <vt:lpstr>Plan wykładu</vt:lpstr>
      <vt:lpstr>Sieci głębokie a grafowe</vt:lpstr>
      <vt:lpstr>Sieci głębokie a grafowe</vt:lpstr>
      <vt:lpstr>Definicja grafu</vt:lpstr>
      <vt:lpstr>Zasady implementacji</vt:lpstr>
      <vt:lpstr>Dane w formie grafu</vt:lpstr>
      <vt:lpstr>Analogie</vt:lpstr>
      <vt:lpstr>Zasada działania - aktualizacja grafu</vt:lpstr>
      <vt:lpstr>Aktualizacja grafu (1)</vt:lpstr>
      <vt:lpstr>Aktualizacja grafu (2)</vt:lpstr>
      <vt:lpstr>Uczenie grafowej sieci neuronowej</vt:lpstr>
      <vt:lpstr>Działanie grafowej sieci neuronowej (1)</vt:lpstr>
      <vt:lpstr>Aktualizacja grafu (3)</vt:lpstr>
      <vt:lpstr>Aktualizacja grafu (4)</vt:lpstr>
      <vt:lpstr>Działanie grafowej sieci neuronowej (2)</vt:lpstr>
      <vt:lpstr>Trening modelu</vt:lpstr>
      <vt:lpstr>Prezentacja programu PowerPoint</vt:lpstr>
      <vt:lpstr>Klasyfikacja grafów</vt:lpstr>
      <vt:lpstr>Transformacja klasyfikowanych grafów</vt:lpstr>
      <vt:lpstr>Procedura uczenia dla klasyfikacji grafu (1)</vt:lpstr>
      <vt:lpstr>Procedura uczenia dla klasyfikacji grafu (2)</vt:lpstr>
      <vt:lpstr>Procedura klasyfikacji grafu</vt:lpstr>
      <vt:lpstr>Zastosowania w przetwarzaniu tekstu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komp</dc:creator>
  <cp:lastModifiedBy>Piotr Szczuko</cp:lastModifiedBy>
  <cp:revision>134</cp:revision>
  <dcterms:created xsi:type="dcterms:W3CDTF">2021-02-08T17:10:06Z</dcterms:created>
  <dcterms:modified xsi:type="dcterms:W3CDTF">2022-01-11T21:58:38Z</dcterms:modified>
</cp:coreProperties>
</file>