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9" r:id="rId3"/>
    <p:sldId id="509" r:id="rId4"/>
    <p:sldId id="486" r:id="rId5"/>
    <p:sldId id="257" r:id="rId6"/>
    <p:sldId id="502" r:id="rId7"/>
    <p:sldId id="503" r:id="rId8"/>
    <p:sldId id="504" r:id="rId9"/>
    <p:sldId id="477" r:id="rId10"/>
    <p:sldId id="497" r:id="rId11"/>
    <p:sldId id="487" r:id="rId12"/>
    <p:sldId id="488" r:id="rId13"/>
    <p:sldId id="505" r:id="rId14"/>
    <p:sldId id="501" r:id="rId15"/>
    <p:sldId id="507" r:id="rId16"/>
    <p:sldId id="260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D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3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23" y="3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B6F0-BC71-4589-AC00-B0FE55A0C85B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7C00A-6889-40FA-8183-7DA0972DD2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6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ymbol zastępczy obrazu slajdu 1">
            <a:extLst>
              <a:ext uri="{FF2B5EF4-FFF2-40B4-BE49-F238E27FC236}">
                <a16:creationId xmlns:a16="http://schemas.microsoft.com/office/drawing/2014/main" id="{1BB1EF3B-05BF-42D8-80E7-4AD0675362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ymbol zastępczy notatek 2">
            <a:extLst>
              <a:ext uri="{FF2B5EF4-FFF2-40B4-BE49-F238E27FC236}">
                <a16:creationId xmlns:a16="http://schemas.microsoft.com/office/drawing/2014/main" id="{541C8EF5-247A-4868-BF41-B5073C1B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39940" name="Symbol zastępczy numeru slajdu 3">
            <a:extLst>
              <a:ext uri="{FF2B5EF4-FFF2-40B4-BE49-F238E27FC236}">
                <a16:creationId xmlns:a16="http://schemas.microsoft.com/office/drawing/2014/main" id="{7B5DD169-FA17-469F-9F64-9C08E4C66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4E9D7F04-FF17-4BC1-9EE5-B695B824E478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ymbol zastępczy obrazu slajdu 1">
            <a:extLst>
              <a:ext uri="{FF2B5EF4-FFF2-40B4-BE49-F238E27FC236}">
                <a16:creationId xmlns:a16="http://schemas.microsoft.com/office/drawing/2014/main" id="{1BB1EF3B-05BF-42D8-80E7-4AD0675362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ymbol zastępczy notatek 2">
            <a:extLst>
              <a:ext uri="{FF2B5EF4-FFF2-40B4-BE49-F238E27FC236}">
                <a16:creationId xmlns:a16="http://schemas.microsoft.com/office/drawing/2014/main" id="{541C8EF5-247A-4868-BF41-B5073C1B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39940" name="Symbol zastępczy numeru slajdu 3">
            <a:extLst>
              <a:ext uri="{FF2B5EF4-FFF2-40B4-BE49-F238E27FC236}">
                <a16:creationId xmlns:a16="http://schemas.microsoft.com/office/drawing/2014/main" id="{7B5DD169-FA17-469F-9F64-9C08E4C66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4E9D7F04-FF17-4BC1-9EE5-B695B824E478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9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ymbol zastępczy obrazu slajdu 1">
            <a:extLst>
              <a:ext uri="{FF2B5EF4-FFF2-40B4-BE49-F238E27FC236}">
                <a16:creationId xmlns:a16="http://schemas.microsoft.com/office/drawing/2014/main" id="{80AA9C76-3685-4F26-90C4-01911AF9ED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Symbol zastępczy notatek 2">
            <a:extLst>
              <a:ext uri="{FF2B5EF4-FFF2-40B4-BE49-F238E27FC236}">
                <a16:creationId xmlns:a16="http://schemas.microsoft.com/office/drawing/2014/main" id="{07C02A68-849A-4723-A498-2295763A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40964" name="Symbol zastępczy numeru slajdu 3">
            <a:extLst>
              <a:ext uri="{FF2B5EF4-FFF2-40B4-BE49-F238E27FC236}">
                <a16:creationId xmlns:a16="http://schemas.microsoft.com/office/drawing/2014/main" id="{22485FE1-5166-4A1C-82FE-3BF13FDD9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171DBE55-ED41-4383-B72A-9C739F2964F4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ymbol zastępczy obrazu slajdu 1">
            <a:extLst>
              <a:ext uri="{FF2B5EF4-FFF2-40B4-BE49-F238E27FC236}">
                <a16:creationId xmlns:a16="http://schemas.microsoft.com/office/drawing/2014/main" id="{B03C11C8-8CF6-42B8-B238-2C1CB97F58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Symbol zastępczy notatek 2">
            <a:extLst>
              <a:ext uri="{FF2B5EF4-FFF2-40B4-BE49-F238E27FC236}">
                <a16:creationId xmlns:a16="http://schemas.microsoft.com/office/drawing/2014/main" id="{03403D1C-F81B-46C2-886F-9CF9D7E0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46084" name="Symbol zastępczy numeru slajdu 3">
            <a:extLst>
              <a:ext uri="{FF2B5EF4-FFF2-40B4-BE49-F238E27FC236}">
                <a16:creationId xmlns:a16="http://schemas.microsoft.com/office/drawing/2014/main" id="{4C887044-972F-48ED-BED8-6EE5D0DD6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1218F657-9A77-4DBF-BDBD-A8751AE99DBC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ymbol zastępczy obrazu slajdu 1">
            <a:extLst>
              <a:ext uri="{FF2B5EF4-FFF2-40B4-BE49-F238E27FC236}">
                <a16:creationId xmlns:a16="http://schemas.microsoft.com/office/drawing/2014/main" id="{9EE8066A-0D9C-4F1A-9D09-B116F20478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Symbol zastępczy notatek 2">
            <a:extLst>
              <a:ext uri="{FF2B5EF4-FFF2-40B4-BE49-F238E27FC236}">
                <a16:creationId xmlns:a16="http://schemas.microsoft.com/office/drawing/2014/main" id="{A4D46DC2-AAA7-45B7-A50D-341B4FBC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47108" name="Symbol zastępczy numeru slajdu 3">
            <a:extLst>
              <a:ext uri="{FF2B5EF4-FFF2-40B4-BE49-F238E27FC236}">
                <a16:creationId xmlns:a16="http://schemas.microsoft.com/office/drawing/2014/main" id="{139D14AF-7732-419A-8FFC-8F84A94B0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6C91C883-D8A9-4AB8-837E-908AFC260C84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ymbol zastępczy obrazu slajdu 1">
            <a:extLst>
              <a:ext uri="{FF2B5EF4-FFF2-40B4-BE49-F238E27FC236}">
                <a16:creationId xmlns:a16="http://schemas.microsoft.com/office/drawing/2014/main" id="{A6A0BA19-6B4F-4194-AD93-AD0F1BBEF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Symbol zastępczy notatek 2">
            <a:extLst>
              <a:ext uri="{FF2B5EF4-FFF2-40B4-BE49-F238E27FC236}">
                <a16:creationId xmlns:a16="http://schemas.microsoft.com/office/drawing/2014/main" id="{4B6909E3-8A4B-4708-B75E-877D8ACD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48132" name="Symbol zastępczy numeru slajdu 3">
            <a:extLst>
              <a:ext uri="{FF2B5EF4-FFF2-40B4-BE49-F238E27FC236}">
                <a16:creationId xmlns:a16="http://schemas.microsoft.com/office/drawing/2014/main" id="{DCE4B26F-4CE2-407B-8093-A8FEEFFDB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8594C04E-BF93-46F5-8F3F-A248FCEF0736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ymbol zastępczy obrazu slajdu 1">
            <a:extLst>
              <a:ext uri="{FF2B5EF4-FFF2-40B4-BE49-F238E27FC236}">
                <a16:creationId xmlns:a16="http://schemas.microsoft.com/office/drawing/2014/main" id="{10FF4F05-DD76-4EE3-8454-D11024F429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Symbol zastępczy notatek 2">
            <a:extLst>
              <a:ext uri="{FF2B5EF4-FFF2-40B4-BE49-F238E27FC236}">
                <a16:creationId xmlns:a16="http://schemas.microsoft.com/office/drawing/2014/main" id="{B1A3EF71-3E66-4742-9199-ED4B767C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49156" name="Symbol zastępczy numeru slajdu 3">
            <a:extLst>
              <a:ext uri="{FF2B5EF4-FFF2-40B4-BE49-F238E27FC236}">
                <a16:creationId xmlns:a16="http://schemas.microsoft.com/office/drawing/2014/main" id="{3B21CA09-A2D7-457F-8177-27D17BC71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A2B62741-7186-403E-8313-CC1BD556120A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ymbol zastępczy obrazu slajdu 1">
            <a:extLst>
              <a:ext uri="{FF2B5EF4-FFF2-40B4-BE49-F238E27FC236}">
                <a16:creationId xmlns:a16="http://schemas.microsoft.com/office/drawing/2014/main" id="{05BC6007-1A40-46DC-BF0B-ABCBEE2081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Symbol zastępczy notatek 2">
            <a:extLst>
              <a:ext uri="{FF2B5EF4-FFF2-40B4-BE49-F238E27FC236}">
                <a16:creationId xmlns:a16="http://schemas.microsoft.com/office/drawing/2014/main" id="{5DFA135C-078F-492E-BAB8-69C38F84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  <p:sp>
        <p:nvSpPr>
          <p:cNvPr id="51204" name="Symbol zastępczy numeru slajdu 3">
            <a:extLst>
              <a:ext uri="{FF2B5EF4-FFF2-40B4-BE49-F238E27FC236}">
                <a16:creationId xmlns:a16="http://schemas.microsoft.com/office/drawing/2014/main" id="{9DF12C1D-376E-448C-A587-B7CCF4A15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fld id="{7D5124DD-9956-4F35-8E9F-E51E61D0B1F7}" type="slidenum">
              <a:rPr lang="pl-PL" altLang="pl-PL" sz="100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pl-PL" altLang="pl-PL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 descr="Logotyp stopka AI TECH">
            <a:extLst>
              <a:ext uri="{FF2B5EF4-FFF2-40B4-BE49-F238E27FC236}">
                <a16:creationId xmlns:a16="http://schemas.microsoft.com/office/drawing/2014/main" id="{1B4C97EB-520B-4618-B33A-03EE6B2C1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18B0CD71-04EC-47E2-8DAD-23E92AD8D7BA}"/>
              </a:ext>
            </a:extLst>
          </p:cNvPr>
          <p:cNvSpPr/>
          <p:nvPr userDrawn="1"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AA21F8E-3915-45A4-ABCE-6018D656FA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A5A6E064-B6D2-455C-801E-25ED64D776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2E8E6F0A-215C-4D89-AC6E-154F7A3AD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0F86325-914A-444D-B7B4-C5A955A6F1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E5F4C564-C393-4F71-8F12-EE313EE48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13055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16F0CA77-A127-4B4D-A26F-E5251C5D5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Obraz 13" descr="Obraz zawierający tekst, znak&#10;&#10;Opis wygenerowany automatycznie">
            <a:extLst>
              <a:ext uri="{FF2B5EF4-FFF2-40B4-BE49-F238E27FC236}">
                <a16:creationId xmlns:a16="http://schemas.microsoft.com/office/drawing/2014/main" id="{012568D9-BB00-4649-9652-B02AC9EABE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27C5AD0-CAC2-47DC-B6E5-8935CA7A5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EDC0C706-BE4D-42A6-B791-B5BB44B36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560" y="365128"/>
            <a:ext cx="10241864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14FDB84-B34B-4D36-8CC9-5B7B6B7C7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Obraz 8" descr="Obraz zawierający tekst, znak&#10;&#10;Opis wygenerowany automatycznie">
            <a:extLst>
              <a:ext uri="{FF2B5EF4-FFF2-40B4-BE49-F238E27FC236}">
                <a16:creationId xmlns:a16="http://schemas.microsoft.com/office/drawing/2014/main" id="{2E945676-0FDE-4C3E-A510-C800F391C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04866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Logotyp stopka AI TECH">
            <a:extLst>
              <a:ext uri="{FF2B5EF4-FFF2-40B4-BE49-F238E27FC236}">
                <a16:creationId xmlns:a16="http://schemas.microsoft.com/office/drawing/2014/main" id="{ACA63D86-999C-4C88-89E7-38BEE8A612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179069" y="221378"/>
            <a:ext cx="2663191" cy="594360"/>
          </a:xfrm>
          <a:prstGeom prst="rect">
            <a:avLst/>
          </a:prstGeom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780B5C-30AE-4C7C-A2C4-23F8860F54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54504"/>
            <a:ext cx="1333502" cy="747158"/>
          </a:xfrm>
          <a:prstGeom prst="rect">
            <a:avLst/>
          </a:prstGeo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98823591-0D12-4C7C-90A6-B646D4378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4504"/>
            <a:ext cx="2142936" cy="7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2B373E-88EA-4F02-B109-155EB3063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A6FA3B-CB13-4C4F-8890-86D49775F5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144036-0F5D-486C-9411-617096090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5D0FD-48B3-432E-81ED-2311ABFD3E3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175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5BF80CA-4F44-42EC-90E4-B032A10D0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A1D13A-E09D-4578-9FC4-5987CCEA5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647D57-0CC6-4B99-8EF2-3440BBEAB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4CC5E-682E-480A-A535-57E34FD7CEA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102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D41-0CE4-4599-8A33-07262201F9A9}" type="datetimeFigureOut">
              <a:rPr lang="pl-PL" smtClean="0"/>
              <a:t>07.10.2021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9608A8A-13CA-3142-892D-34F92485FE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Obraz 7" descr="Obraz zawierający tekst, znak&#10;&#10;Opis wygenerowany automatycznie">
            <a:extLst>
              <a:ext uri="{FF2B5EF4-FFF2-40B4-BE49-F238E27FC236}">
                <a16:creationId xmlns:a16="http://schemas.microsoft.com/office/drawing/2014/main" id="{A7EF7AB7-7027-FE40-8B5A-0406AFC8FB3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06290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  <p:sldLayoutId id="2147483663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ro.pl/autor/603755/Bengio+Yoshua.html" TargetMode="External"/><Relationship Id="rId2" Type="http://schemas.openxmlformats.org/officeDocument/2006/relationships/hyperlink" Target="https://livro.pl/autor/603754/Goodfellow+Ian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l.acm.org/doi/proceedings/10.1145/2733373" TargetMode="External"/><Relationship Id="rId5" Type="http://schemas.openxmlformats.org/officeDocument/2006/relationships/hyperlink" Target="https://link.springer.com/bookseries/5216" TargetMode="External"/><Relationship Id="rId4" Type="http://schemas.openxmlformats.org/officeDocument/2006/relationships/hyperlink" Target="https://livro.pl/autor/603756/Courville+Aaron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timed.org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70DD5737-19E0-47B8-BC13-B5C2D556EE58}"/>
              </a:ext>
            </a:extLst>
          </p:cNvPr>
          <p:cNvSpPr txBox="1">
            <a:spLocks/>
          </p:cNvSpPr>
          <p:nvPr/>
        </p:nvSpPr>
        <p:spPr>
          <a:xfrm>
            <a:off x="1524000" y="1112837"/>
            <a:ext cx="9144000" cy="2920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>
                <a:solidFill>
                  <a:schemeClr val="bg1"/>
                </a:solidFill>
              </a:rPr>
              <a:t>Nazwa przedmiotu: </a:t>
            </a:r>
          </a:p>
          <a:p>
            <a:pPr algn="ctr"/>
            <a:r>
              <a:rPr lang="pl-PL" sz="3600" b="1" dirty="0">
                <a:solidFill>
                  <a:schemeClr val="bg1"/>
                </a:solidFill>
                <a:latin typeface="+mn-lt"/>
              </a:rPr>
              <a:t>Głębokie przetwarzanie tekstu i mowy</a:t>
            </a:r>
          </a:p>
          <a:p>
            <a:pPr algn="ctr"/>
            <a:br>
              <a:rPr lang="pl-PL" dirty="0">
                <a:solidFill>
                  <a:schemeClr val="bg1"/>
                </a:solidFill>
              </a:rPr>
            </a:br>
            <a:r>
              <a:rPr lang="pl-PL" sz="2600" dirty="0">
                <a:solidFill>
                  <a:schemeClr val="bg1"/>
                </a:solidFill>
              </a:rPr>
              <a:t>1. Wykład wprowadzający: </a:t>
            </a:r>
            <a:endParaRPr lang="pl-PL" dirty="0">
              <a:solidFill>
                <a:schemeClr val="bg1"/>
              </a:solidFill>
            </a:endParaRPr>
          </a:p>
          <a:p>
            <a:pPr algn="ctr"/>
            <a:r>
              <a:rPr lang="pl-PL" sz="3600" b="1" dirty="0">
                <a:solidFill>
                  <a:schemeClr val="bg1"/>
                </a:solidFill>
                <a:latin typeface="+mn-lt"/>
              </a:rPr>
              <a:t>Procesy związane z artykulacją i słuchowym odbiorem mowy, cyfrowy tor foniczno-wizyjny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7387A256-BDDC-4BB6-8308-B478812C858D}"/>
              </a:ext>
            </a:extLst>
          </p:cNvPr>
          <p:cNvSpPr txBox="1">
            <a:spLocks/>
          </p:cNvSpPr>
          <p:nvPr/>
        </p:nvSpPr>
        <p:spPr>
          <a:xfrm>
            <a:off x="1524000" y="4109987"/>
            <a:ext cx="9144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bg1"/>
                </a:solidFill>
                <a:latin typeface="+mj-lt"/>
              </a:rPr>
              <a:t>Prof. dr hab. inż. Andrzej Czyżewski</a:t>
            </a:r>
            <a:br>
              <a:rPr lang="pl-PL" dirty="0">
                <a:solidFill>
                  <a:schemeClr val="bg1"/>
                </a:solidFill>
                <a:latin typeface="+mj-lt"/>
              </a:rPr>
            </a:br>
            <a:r>
              <a:rPr lang="pl-PL" sz="2400" dirty="0">
                <a:solidFill>
                  <a:schemeClr val="bg1"/>
                </a:solidFill>
                <a:latin typeface="+mj-lt"/>
              </a:rPr>
              <a:t>Katedra Systemów Multimedialnych</a:t>
            </a:r>
            <a:endParaRPr lang="pl-PL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2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68D573EE-4347-4894-BD6A-E7616B6B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863" y="1222033"/>
            <a:ext cx="5953125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4" name="Rectangle 8">
            <a:extLst>
              <a:ext uri="{FF2B5EF4-FFF2-40B4-BE49-F238E27FC236}">
                <a16:creationId xmlns:a16="http://schemas.microsoft.com/office/drawing/2014/main" id="{5280AA65-E865-4C12-9BE9-678324D4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4301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pPr algn="ctr"/>
            <a: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Cechy widma mowy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DB06BA0-A065-406C-8B16-0CF7829B0D72}"/>
              </a:ext>
            </a:extLst>
          </p:cNvPr>
          <p:cNvSpPr txBox="1"/>
          <p:nvPr/>
        </p:nvSpPr>
        <p:spPr>
          <a:xfrm>
            <a:off x="4009869" y="5868647"/>
            <a:ext cx="617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Przykład analizy </a:t>
            </a:r>
            <a:r>
              <a:rPr lang="pl-PL" sz="2400" dirty="0" err="1"/>
              <a:t>sonograficznej</a:t>
            </a:r>
            <a:endParaRPr lang="pl-PL" sz="2400" dirty="0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579DAA06-A6EF-40FA-B23F-6C4E3791C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00101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EA20BE13-6E97-4C36-B41E-1759C4C48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/>
          <a:lstStyle/>
          <a:p>
            <a:r>
              <a:rPr lang="pl-PL" altLang="pl-PL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nosowy-ustny</a:t>
            </a:r>
            <a:r>
              <a:rPr lang="pl-PL" altLang="pl-PL" sz="27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l-PL" altLang="pl-PL" sz="2700" dirty="0">
                <a:latin typeface="Arial" panose="020B0604020202020204" pitchFamily="34" charset="0"/>
              </a:rPr>
              <a:t>- jeżeli widmo mowy wykazuje więcej niż dwa formanty poniżej 2 kHz, to jest to fonem nosowy. W przeciwnym przypadku fonem jest ustny</a:t>
            </a:r>
          </a:p>
          <a:p>
            <a:r>
              <a:rPr lang="pl-PL" altLang="pl-PL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dźwięczny-bezdźwięczny</a:t>
            </a:r>
            <a:r>
              <a:rPr lang="pl-PL" altLang="pl-PL" sz="2700" dirty="0">
                <a:latin typeface="Arial" panose="020B0604020202020204" pitchFamily="34" charset="0"/>
              </a:rPr>
              <a:t> – fonemy dźwięczne charakteryzuje obecność składowej periodycznej, której z kolei brak w fonemach bezdźwięcznych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9E82279E-4B20-4C73-B3E5-49BFEE40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16" y="76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pPr algn="ctr"/>
            <a: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Cechy widma mowy - przykład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>
            <a:extLst>
              <a:ext uri="{FF2B5EF4-FFF2-40B4-BE49-F238E27FC236}">
                <a16:creationId xmlns:a16="http://schemas.microsoft.com/office/drawing/2014/main" id="{7FC287ED-4506-4489-9846-A4B67ED2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8388"/>
            <a:ext cx="84582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2" name="Rectangle 9">
            <a:extLst>
              <a:ext uri="{FF2B5EF4-FFF2-40B4-BE49-F238E27FC236}">
                <a16:creationId xmlns:a16="http://schemas.microsoft.com/office/drawing/2014/main" id="{5B985F58-319E-4C16-B207-4973B51A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74" y="0"/>
            <a:ext cx="1053059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pPr algn="ctr"/>
            <a: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Najprostszy system rozpoznawania fonemów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0CDD5F6-E069-45C8-8FFD-DCE7EFD07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47" y="1616472"/>
            <a:ext cx="2613285" cy="3162904"/>
          </a:xfrm>
          <a:prstGeom prst="rect">
            <a:avLst/>
          </a:prstGeom>
        </p:spPr>
      </p:pic>
      <p:sp>
        <p:nvSpPr>
          <p:cNvPr id="8" name="Line 3">
            <a:extLst>
              <a:ext uri="{FF2B5EF4-FFF2-40B4-BE49-F238E27FC236}">
                <a16:creationId xmlns:a16="http://schemas.microsoft.com/office/drawing/2014/main" id="{52FBB741-02A7-4306-9E0C-ECD34BDAC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08285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CC7D62-90A1-4590-B661-AFE71B5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44" y="681037"/>
            <a:ext cx="9310141" cy="699174"/>
          </a:xfrm>
        </p:spPr>
        <p:txBody>
          <a:bodyPr>
            <a:normAutofit fontScale="90000"/>
          </a:bodyPr>
          <a:lstStyle/>
          <a:p>
            <a: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Podział systemów ARM</a:t>
            </a:r>
            <a:b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pl-PL" dirty="0"/>
          </a:p>
        </p:txBody>
      </p:sp>
      <p:pic>
        <p:nvPicPr>
          <p:cNvPr id="5" name="Obraz 4" descr="Schemat przedstawiający podział systemów ARM">
            <a:extLst>
              <a:ext uri="{FF2B5EF4-FFF2-40B4-BE49-F238E27FC236}">
                <a16:creationId xmlns:a16="http://schemas.microsoft.com/office/drawing/2014/main" id="{CDA49C28-85EF-4741-95EA-4EC83C51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59" y="1510346"/>
            <a:ext cx="7208557" cy="48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3BDC4F9-AD0E-496B-8B38-3EB66D95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038"/>
            <a:ext cx="9144000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pPr algn="ctr"/>
            <a: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 rozpoznawania sygnału mowy</a:t>
            </a:r>
          </a:p>
        </p:txBody>
      </p:sp>
      <p:graphicFrame>
        <p:nvGraphicFramePr>
          <p:cNvPr id="5122" name="Object 15" descr="Schemat przedstawiający proces rozpoznawania mowy. ">
            <a:extLst>
              <a:ext uri="{FF2B5EF4-FFF2-40B4-BE49-F238E27FC236}">
                <a16:creationId xmlns:a16="http://schemas.microsoft.com/office/drawing/2014/main" id="{72426D71-B9A2-4454-8E65-31F91AB23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46263"/>
              </p:ext>
            </p:extLst>
          </p:nvPr>
        </p:nvGraphicFramePr>
        <p:xfrm>
          <a:off x="3200400" y="1122364"/>
          <a:ext cx="5607050" cy="47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MS Org Chart" r:id="rId4" imgW="660240" imgH="558720" progId="OrgPlusWOPX.4">
                  <p:embed followColorScheme="full"/>
                </p:oleObj>
              </mc:Choice>
              <mc:Fallback>
                <p:oleObj name="MS Org Chart" r:id="rId4" imgW="660240" imgH="558720" progId="OrgPlusWOPX.4">
                  <p:embed followColorScheme="full"/>
                  <p:pic>
                    <p:nvPicPr>
                      <p:cNvPr id="5122" name="Object 15">
                        <a:extLst>
                          <a:ext uri="{FF2B5EF4-FFF2-40B4-BE49-F238E27FC236}">
                            <a16:creationId xmlns:a16="http://schemas.microsoft.com/office/drawing/2014/main" id="{72426D71-B9A2-4454-8E65-31F91AB23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22364"/>
                        <a:ext cx="5607050" cy="474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AutoShape 16">
            <a:extLst>
              <a:ext uri="{FF2B5EF4-FFF2-40B4-BE49-F238E27FC236}">
                <a16:creationId xmlns:a16="http://schemas.microsoft.com/office/drawing/2014/main" id="{5EF69B8A-9FCE-4119-887F-68CBC864E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76400"/>
            <a:ext cx="304800" cy="457200"/>
          </a:xfrm>
          <a:prstGeom prst="downArrow">
            <a:avLst>
              <a:gd name="adj1" fmla="val 50000"/>
              <a:gd name="adj2" fmla="val 7500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5126" name="AutoShape 17">
            <a:extLst>
              <a:ext uri="{FF2B5EF4-FFF2-40B4-BE49-F238E27FC236}">
                <a16:creationId xmlns:a16="http://schemas.microsoft.com/office/drawing/2014/main" id="{25EB18A7-510F-4508-839D-9C169565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304800" cy="457200"/>
          </a:xfrm>
          <a:prstGeom prst="downArrow">
            <a:avLst>
              <a:gd name="adj1" fmla="val 50000"/>
              <a:gd name="adj2" fmla="val 7500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5127" name="AutoShape 18">
            <a:extLst>
              <a:ext uri="{FF2B5EF4-FFF2-40B4-BE49-F238E27FC236}">
                <a16:creationId xmlns:a16="http://schemas.microsoft.com/office/drawing/2014/main" id="{E0EDC90F-25FF-4788-84E2-2323D390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304800" cy="457200"/>
          </a:xfrm>
          <a:prstGeom prst="downArrow">
            <a:avLst>
              <a:gd name="adj1" fmla="val 50000"/>
              <a:gd name="adj2" fmla="val 7500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5128" name="AutoShape 19">
            <a:extLst>
              <a:ext uri="{FF2B5EF4-FFF2-40B4-BE49-F238E27FC236}">
                <a16:creationId xmlns:a16="http://schemas.microsoft.com/office/drawing/2014/main" id="{DEEDF4A0-058B-42F5-A9D6-76C7FB61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9200"/>
            <a:ext cx="304800" cy="457200"/>
          </a:xfrm>
          <a:prstGeom prst="downArrow">
            <a:avLst>
              <a:gd name="adj1" fmla="val 50000"/>
              <a:gd name="adj2" fmla="val 7500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5129" name="Line 20">
            <a:extLst>
              <a:ext uri="{FF2B5EF4-FFF2-40B4-BE49-F238E27FC236}">
                <a16:creationId xmlns:a16="http://schemas.microsoft.com/office/drawing/2014/main" id="{D0C922C6-DDF1-4AB3-9798-02E16BB22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69342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A3476508-F1EF-498D-92F5-A984B9895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83578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2953B-D9BA-4A0C-A362-47DE4A61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F58B63-D459-48E0-AD1B-E08EE47E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Goodfellow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 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Bengio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Yoshua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 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Courville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Aaron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.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Deep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learning, Systemy uczące się. PWN 2018. </a:t>
            </a:r>
          </a:p>
          <a:p>
            <a:pPr algn="l"/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M.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Cord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P. Cunningham, Machine Learning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Techniques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for Multimedia. Case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Studies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on Organization and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Retrieval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. . Springer (Part of the 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Cognitive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Technologies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 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book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series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 (COGTECH))</a:t>
            </a:r>
          </a:p>
          <a:p>
            <a:pPr algn="l"/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K.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Pardeep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 Singh,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Amit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Kumar (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Eds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.) Machine Learning for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Intelligent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Multimedia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AnalyticsTechniques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and Applications. Springer ISBN 978-981-15-9492-220</a:t>
            </a:r>
          </a:p>
          <a:p>
            <a:pPr algn="l"/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Dey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Nilanjan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&amp;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Ashour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Amira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S. &amp;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Nhu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Nguyen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. (2016).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Deep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Learning for Multimedia Content Analysis. 10.1201/9781315399744-15.</a:t>
            </a:r>
          </a:p>
          <a:p>
            <a:pPr algn="l"/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Le, L., 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Zheng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Y., Carneiro, G., Yang, L. (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Eds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.)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Deep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Learning and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Convolutional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Neural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Networks for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Medical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Image Computing Precision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Medicine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High Performance and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Large-Scale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Datasets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. Springer</a:t>
            </a:r>
          </a:p>
          <a:p>
            <a:pPr algn="l"/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MatConvNet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: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Convolutional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Neural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Networks for MATLAB, 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 '15: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Proceedings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the 23rd ACM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conference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Multimedia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 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October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 2015 </a:t>
            </a:r>
          </a:p>
          <a:p>
            <a:pPr algn="l"/>
            <a:r>
              <a:rPr lang="pl-PL" sz="2400">
                <a:solidFill>
                  <a:srgbClr val="4A4948"/>
                </a:solidFill>
                <a:latin typeface="Arial" panose="020B0604020202020204" pitchFamily="34" charset="0"/>
              </a:rPr>
              <a:t>Czyżewski 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A., Kostek B., Skarżyński H., Technika komputerowa w audiologii, foniatrii i logopedii, </a:t>
            </a:r>
            <a:r>
              <a:rPr lang="pl-PL" sz="2400" dirty="0" err="1">
                <a:solidFill>
                  <a:srgbClr val="4A4948"/>
                </a:solidFill>
                <a:latin typeface="Arial" panose="020B0604020202020204" pitchFamily="34" charset="0"/>
              </a:rPr>
              <a:t>Exit</a:t>
            </a:r>
            <a:r>
              <a:rPr lang="pl-PL" sz="2400" dirty="0">
                <a:solidFill>
                  <a:srgbClr val="4A4948"/>
                </a:solidFill>
                <a:latin typeface="Arial" panose="020B0604020202020204" pitchFamily="34" charset="0"/>
              </a:rPr>
              <a:t>, 2003 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38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Andrzej Czyżewski</a:t>
            </a:r>
          </a:p>
          <a:p>
            <a:r>
              <a:rPr lang="pl-PL" dirty="0">
                <a:hlinkClick r:id="rId2"/>
              </a:rPr>
              <a:t>www.multimed.org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9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7A189E1-72A9-4704-A8E8-7624ACC0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87" y="122038"/>
            <a:ext cx="8445709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r>
              <a:rPr lang="pl-PL" altLang="pl-PL" sz="2800" b="1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Głębokie przetwarzanie mowy</a:t>
            </a:r>
          </a:p>
          <a:p>
            <a:r>
              <a:rPr lang="pl-PL" altLang="pl-PL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wykładu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E5BE468-EF71-4061-8260-185D939E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1431926"/>
            <a:ext cx="18601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en-US" altLang="pl-PL" sz="2400">
              <a:solidFill>
                <a:schemeClr val="tx1"/>
              </a:solidFill>
              <a:latin typeface="Times New Roman CE" panose="02020603050405020304" pitchFamily="18" charset="0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7DFF4CAC-A712-441E-8ED4-A1631F055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887" y="618345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614B238-0CD3-4C43-8444-AE98B1C40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30488"/>
              </p:ext>
            </p:extLst>
          </p:nvPr>
        </p:nvGraphicFramePr>
        <p:xfrm>
          <a:off x="809324" y="1063988"/>
          <a:ext cx="10385687" cy="5335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5687">
                  <a:extLst>
                    <a:ext uri="{9D8B030D-6E8A-4147-A177-3AD203B41FA5}">
                      <a16:colId xmlns:a16="http://schemas.microsoft.com/office/drawing/2014/main" val="3982368428"/>
                    </a:ext>
                  </a:extLst>
                </a:gridCol>
              </a:tblGrid>
              <a:tr h="1259420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1. </a:t>
                      </a:r>
                      <a:r>
                        <a:rPr lang="pl-PL" sz="2400" u="none" strike="noStrike" dirty="0">
                          <a:effectLst/>
                        </a:rPr>
                        <a:t>Wprowadzenie do zagadnień przedmiotu. Procesy związane z artykulacją i odbiorem mowy. Cyfrowy tor foniczny – A. Czyżewski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24614"/>
                  </a:ext>
                </a:extLst>
              </a:tr>
              <a:tr h="641532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2. </a:t>
                      </a:r>
                      <a:r>
                        <a:rPr lang="pl-PL" sz="2400" u="none" strike="noStrike" dirty="0">
                          <a:effectLst/>
                        </a:rPr>
                        <a:t>Elementy akustyki mowy – P. Szczuko, cz. 1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73210"/>
                  </a:ext>
                </a:extLst>
              </a:tr>
              <a:tr h="641532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3. </a:t>
                      </a:r>
                      <a:r>
                        <a:rPr lang="pl-PL" sz="2400" u="none" strike="noStrike" dirty="0">
                          <a:effectLst/>
                        </a:rPr>
                        <a:t>Elementy akustyki mowy – P. Szczuko, cz. 2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815259"/>
                  </a:ext>
                </a:extLst>
              </a:tr>
              <a:tr h="641532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4. </a:t>
                      </a:r>
                      <a:r>
                        <a:rPr lang="pl-PL" sz="2400" u="none" strike="noStrike" dirty="0">
                          <a:effectLst/>
                        </a:rPr>
                        <a:t>Sygnały cyfrowe, reprezentacje, parametryzacja – Sz. Zaporowski, cz. 1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92716"/>
                  </a:ext>
                </a:extLst>
              </a:tr>
              <a:tr h="641532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5. </a:t>
                      </a:r>
                      <a:r>
                        <a:rPr lang="pl-PL" sz="2400" u="none" strike="noStrike" dirty="0">
                          <a:effectLst/>
                        </a:rPr>
                        <a:t>Sygnały cyfrowe, reprezentacje, parametryzacja – Sz. Zaporowski, cz. 2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975917"/>
                  </a:ext>
                </a:extLst>
              </a:tr>
              <a:tr h="641532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6. </a:t>
                      </a:r>
                      <a:r>
                        <a:rPr lang="pl-PL" sz="2400" u="none" strike="noStrike" dirty="0">
                          <a:effectLst/>
                        </a:rPr>
                        <a:t>NLP z wykorzystaniem sieci GPT-2 lub GPT-3 – Sz. Zaporowski, A. Kurowski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940536"/>
                  </a:ext>
                </a:extLst>
              </a:tr>
              <a:tr h="868485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7. </a:t>
                      </a:r>
                      <a:r>
                        <a:rPr lang="pl-PL" sz="2400" u="none" strike="noStrike" dirty="0">
                          <a:effectLst/>
                        </a:rPr>
                        <a:t>Użycie syntezatorów mowy opartych o głębokie uczenie typu </a:t>
                      </a:r>
                      <a:r>
                        <a:rPr lang="pl-PL" sz="2400" u="none" strike="noStrike" dirty="0" err="1">
                          <a:effectLst/>
                        </a:rPr>
                        <a:t>Wavenet</a:t>
                      </a:r>
                      <a:r>
                        <a:rPr lang="pl-PL" sz="2400" u="none" strike="noStrike" dirty="0">
                          <a:effectLst/>
                        </a:rPr>
                        <a:t> i Tacotron-2 do syntezy mowy – Sz. Zaporowski, cz. 1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1" marR="9331" marT="93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5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7A189E1-72A9-4704-A8E8-7624ACC01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87" y="122038"/>
            <a:ext cx="8445709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r>
              <a:rPr lang="pl-PL" altLang="pl-PL" sz="2800" b="1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Głębokie przetwarzanie mowy</a:t>
            </a:r>
          </a:p>
          <a:p>
            <a:r>
              <a:rPr lang="pl-PL" altLang="pl-PL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wykładu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E5BE468-EF71-4061-8260-185D939EE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1431926"/>
            <a:ext cx="18601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en-US" altLang="pl-PL" sz="2400">
              <a:solidFill>
                <a:schemeClr val="tx1"/>
              </a:solidFill>
              <a:latin typeface="Times New Roman CE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63FDB04-C711-4668-96DF-96E570E45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26795"/>
              </p:ext>
            </p:extLst>
          </p:nvPr>
        </p:nvGraphicFramePr>
        <p:xfrm>
          <a:off x="493426" y="1114653"/>
          <a:ext cx="11085766" cy="5585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85766">
                  <a:extLst>
                    <a:ext uri="{9D8B030D-6E8A-4147-A177-3AD203B41FA5}">
                      <a16:colId xmlns:a16="http://schemas.microsoft.com/office/drawing/2014/main" val="2751162286"/>
                    </a:ext>
                  </a:extLst>
                </a:gridCol>
              </a:tblGrid>
              <a:tr h="739895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8. </a:t>
                      </a:r>
                      <a:r>
                        <a:rPr lang="pl-PL" sz="2400" u="none" strike="noStrike" dirty="0">
                          <a:effectLst/>
                        </a:rPr>
                        <a:t>Użycie syntezatorów mowy opartych o głębokie uczenie typu </a:t>
                      </a:r>
                      <a:r>
                        <a:rPr lang="pl-PL" sz="2400" u="none" strike="noStrike" dirty="0" err="1">
                          <a:effectLst/>
                        </a:rPr>
                        <a:t>Wavenet</a:t>
                      </a:r>
                      <a:r>
                        <a:rPr lang="pl-PL" sz="2400" u="none" strike="noStrike" dirty="0">
                          <a:effectLst/>
                        </a:rPr>
                        <a:t> i Tacotron-2 do syntezy mowy – Sz. Zaporowski, cz. 2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065941"/>
                  </a:ext>
                </a:extLst>
              </a:tr>
              <a:tr h="739895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9. </a:t>
                      </a:r>
                      <a:r>
                        <a:rPr lang="pl-PL" sz="2400" u="none" strike="noStrike" dirty="0">
                          <a:effectLst/>
                        </a:rPr>
                        <a:t>Rozpoznawanie i uwierzytelnianie mówców z wykorzystaniem głębokiego uczenia – Sz. Zaporowski, cz. 1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666473"/>
                  </a:ext>
                </a:extLst>
              </a:tr>
              <a:tr h="739895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10. </a:t>
                      </a:r>
                      <a:r>
                        <a:rPr lang="pl-PL" sz="2400" u="none" strike="noStrike" dirty="0">
                          <a:effectLst/>
                        </a:rPr>
                        <a:t>Rozpoznawanie i uwierzytelnianie mówców z wykorzystaniem głębokiego uczenia – Sz. Zaporowski, cz. 2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144680"/>
                  </a:ext>
                </a:extLst>
              </a:tr>
              <a:tr h="739895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11. </a:t>
                      </a:r>
                      <a:r>
                        <a:rPr lang="pl-PL" sz="2400" u="none" strike="noStrike" dirty="0">
                          <a:effectLst/>
                        </a:rPr>
                        <a:t>Metoda transferu stylów (zastosowania w przetwarzaniu obrazu i mowy) – S. Cygert, cz. 1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95192"/>
                  </a:ext>
                </a:extLst>
              </a:tr>
              <a:tr h="739895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12. </a:t>
                      </a:r>
                      <a:r>
                        <a:rPr lang="pl-PL" sz="2400" u="none" strike="noStrike" dirty="0">
                          <a:effectLst/>
                        </a:rPr>
                        <a:t>Metoda transferu stylów (zastosowania w przetwarzaniu obrazu i mowy) – S. Cygert, cz. 1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01710"/>
                  </a:ext>
                </a:extLst>
              </a:tr>
              <a:tr h="41105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13. </a:t>
                      </a:r>
                      <a:r>
                        <a:rPr lang="pl-PL" sz="2400" u="none" strike="noStrike" dirty="0">
                          <a:effectLst/>
                        </a:rPr>
                        <a:t>Grafowe sieci neuronowe w zastosowaniach przetwarzania tekstu – P. Szczuko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215880"/>
                  </a:ext>
                </a:extLst>
              </a:tr>
              <a:tr h="41105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14. </a:t>
                      </a:r>
                      <a:r>
                        <a:rPr lang="pl-PL" sz="2400" u="none" strike="noStrike" dirty="0">
                          <a:effectLst/>
                        </a:rPr>
                        <a:t>Mechanizmy </a:t>
                      </a:r>
                      <a:r>
                        <a:rPr lang="pl-PL" sz="2400" u="none" strike="noStrike" dirty="0" err="1">
                          <a:effectLst/>
                        </a:rPr>
                        <a:t>atencyjne</a:t>
                      </a:r>
                      <a:r>
                        <a:rPr lang="pl-PL" sz="2400" u="none" strike="noStrike" dirty="0">
                          <a:effectLst/>
                        </a:rPr>
                        <a:t> w przetwarzaniu tekstu – P. Szczuko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702999"/>
                  </a:ext>
                </a:extLst>
              </a:tr>
              <a:tr h="556381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u="none" strike="noStrike" dirty="0">
                          <a:effectLst/>
                        </a:rPr>
                        <a:t>15. </a:t>
                      </a:r>
                      <a:r>
                        <a:rPr lang="pl-PL" sz="2400" u="none" strike="noStrike" dirty="0">
                          <a:effectLst/>
                        </a:rPr>
                        <a:t>Wzmacniane drzewa decyzyjne w zastosowaniach – P. Szczuko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699880"/>
                  </a:ext>
                </a:extLst>
              </a:tr>
            </a:tbl>
          </a:graphicData>
        </a:graphic>
      </p:graphicFrame>
      <p:sp>
        <p:nvSpPr>
          <p:cNvPr id="7" name="Line 3">
            <a:extLst>
              <a:ext uri="{FF2B5EF4-FFF2-40B4-BE49-F238E27FC236}">
                <a16:creationId xmlns:a16="http://schemas.microsoft.com/office/drawing/2014/main" id="{7DFF4CAC-A712-441E-8ED4-A1631F055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887" y="618345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085FCCA-C60D-4505-A059-566EE804B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r>
              <a:rPr lang="pl-PL" altLang="pl-PL" sz="2800" dirty="0"/>
              <a:t>Komputerowe przetwarzanie mowy</a:t>
            </a: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2877CC04-FB92-4BB3-B2E5-10F7C53A0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2" name="Grupa 1" descr="Schemat przedstawiający podział cyfrowych technik przetwarzania sygnału mowy">
            <a:extLst>
              <a:ext uri="{FF2B5EF4-FFF2-40B4-BE49-F238E27FC236}">
                <a16:creationId xmlns:a16="http://schemas.microsoft.com/office/drawing/2014/main" id="{2A0BC7CD-A9A2-8D4E-BB0A-F8F2345C344F}"/>
              </a:ext>
            </a:extLst>
          </p:cNvPr>
          <p:cNvGrpSpPr/>
          <p:nvPr/>
        </p:nvGrpSpPr>
        <p:grpSpPr>
          <a:xfrm>
            <a:off x="1752600" y="1066800"/>
            <a:ext cx="8915400" cy="4486276"/>
            <a:chOff x="1752600" y="1066800"/>
            <a:chExt cx="8915400" cy="4486276"/>
          </a:xfrm>
        </p:grpSpPr>
        <p:sp>
          <p:nvSpPr>
            <p:cNvPr id="23556" name="Rectangle 4">
              <a:extLst>
                <a:ext uri="{FF2B5EF4-FFF2-40B4-BE49-F238E27FC236}">
                  <a16:creationId xmlns:a16="http://schemas.microsoft.com/office/drawing/2014/main" id="{EC84C29A-B4D9-4345-97DB-9FCC047E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276600"/>
              <a:ext cx="1600200" cy="113030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pPr algn="ctr"/>
              <a:r>
                <a:rPr lang="pl-PL" altLang="pl-PL" sz="2100">
                  <a:latin typeface="Arial" panose="020B0604020202020204" pitchFamily="34" charset="0"/>
                </a:rPr>
                <a:t>Transmisja i Rejestracja</a:t>
              </a:r>
              <a:endParaRPr lang="pl-PL" altLang="pl-PL" sz="2400">
                <a:latin typeface="Arial" panose="020B0604020202020204" pitchFamily="34" charset="0"/>
              </a:endParaRPr>
            </a:p>
          </p:txBody>
        </p:sp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52416901-8AFB-4B07-9BEB-4B505B1F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276600"/>
              <a:ext cx="1219200" cy="113030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pPr algn="ctr"/>
              <a:r>
                <a:rPr lang="pl-PL" altLang="pl-PL" sz="2100">
                  <a:solidFill>
                    <a:schemeClr val="tx1"/>
                  </a:solidFill>
                  <a:latin typeface="Arial" panose="020B0604020202020204" pitchFamily="34" charset="0"/>
                </a:rPr>
                <a:t>Synteza mowy</a:t>
              </a:r>
              <a:endParaRPr lang="pl-PL" altLang="pl-PL" sz="2100">
                <a:solidFill>
                  <a:srgbClr val="AEE0B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58" name="Rectangle 7">
              <a:extLst>
                <a:ext uri="{FF2B5EF4-FFF2-40B4-BE49-F238E27FC236}">
                  <a16:creationId xmlns:a16="http://schemas.microsoft.com/office/drawing/2014/main" id="{1444E7AE-F89D-4D2A-86C5-97F187F8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3276600"/>
              <a:ext cx="2209800" cy="1130300"/>
            </a:xfrm>
            <a:prstGeom prst="rect">
              <a:avLst/>
            </a:prstGeom>
            <a:noFill/>
            <a:ln w="57150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pPr algn="ctr"/>
              <a:r>
                <a:rPr lang="pl-PL" altLang="pl-PL" sz="2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</a:rPr>
                <a:t>Rozpoznawanie mowy</a:t>
              </a:r>
              <a:endParaRPr lang="pl-PL" altLang="pl-PL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59" name="Rectangle 8">
              <a:extLst>
                <a:ext uri="{FF2B5EF4-FFF2-40B4-BE49-F238E27FC236}">
                  <a16:creationId xmlns:a16="http://schemas.microsoft.com/office/drawing/2014/main" id="{ED2BB7A1-8F4B-40E0-BDDB-DA4742E78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590800"/>
              <a:ext cx="7086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0" name="AutoShape 9">
              <a:extLst>
                <a:ext uri="{FF2B5EF4-FFF2-40B4-BE49-F238E27FC236}">
                  <a16:creationId xmlns:a16="http://schemas.microsoft.com/office/drawing/2014/main" id="{C477DDEC-2FFC-4A4D-BF9D-67060A507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663" y="2819400"/>
              <a:ext cx="304800" cy="457200"/>
            </a:xfrm>
            <a:prstGeom prst="downArrow">
              <a:avLst>
                <a:gd name="adj1" fmla="val 50000"/>
                <a:gd name="adj2" fmla="val 750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1" name="AutoShape 10">
              <a:extLst>
                <a:ext uri="{FF2B5EF4-FFF2-40B4-BE49-F238E27FC236}">
                  <a16:creationId xmlns:a16="http://schemas.microsoft.com/office/drawing/2014/main" id="{2191124E-F5A7-425E-AC93-6E419258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19400"/>
              <a:ext cx="304800" cy="457200"/>
            </a:xfrm>
            <a:prstGeom prst="downArrow">
              <a:avLst>
                <a:gd name="adj1" fmla="val 50000"/>
                <a:gd name="adj2" fmla="val 750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2" name="AutoShape 11">
              <a:extLst>
                <a:ext uri="{FF2B5EF4-FFF2-40B4-BE49-F238E27FC236}">
                  <a16:creationId xmlns:a16="http://schemas.microsoft.com/office/drawing/2014/main" id="{53C2A1B0-F46D-406D-8CC1-D5DFBD59A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819400"/>
              <a:ext cx="304800" cy="457200"/>
            </a:xfrm>
            <a:prstGeom prst="downArrow">
              <a:avLst>
                <a:gd name="adj1" fmla="val 50000"/>
                <a:gd name="adj2" fmla="val 750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3" name="AutoShape 12">
              <a:extLst>
                <a:ext uri="{FF2B5EF4-FFF2-40B4-BE49-F238E27FC236}">
                  <a16:creationId xmlns:a16="http://schemas.microsoft.com/office/drawing/2014/main" id="{4032078B-3DCD-4868-8A70-47AAD122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6400" y="2819400"/>
              <a:ext cx="304800" cy="457200"/>
            </a:xfrm>
            <a:prstGeom prst="downArrow">
              <a:avLst>
                <a:gd name="adj1" fmla="val 50000"/>
                <a:gd name="adj2" fmla="val 750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4" name="Rectangle 13">
              <a:extLst>
                <a:ext uri="{FF2B5EF4-FFF2-40B4-BE49-F238E27FC236}">
                  <a16:creationId xmlns:a16="http://schemas.microsoft.com/office/drawing/2014/main" id="{C90241F3-ADDC-4C69-9CB6-1A8589136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09800"/>
              <a:ext cx="22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5" name="Rectangle 14">
              <a:extLst>
                <a:ext uri="{FF2B5EF4-FFF2-40B4-BE49-F238E27FC236}">
                  <a16:creationId xmlns:a16="http://schemas.microsoft.com/office/drawing/2014/main" id="{8E69991E-1CBD-42A3-94A1-68030BEC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800601"/>
              <a:ext cx="3589338" cy="752475"/>
            </a:xfrm>
            <a:prstGeom prst="rect">
              <a:avLst/>
            </a:prstGeom>
            <a:noFill/>
            <a:ln w="19050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r>
                <a:rPr lang="pl-PL" altLang="pl-PL" sz="2100" dirty="0">
                  <a:solidFill>
                    <a:schemeClr val="tx1"/>
                  </a:solidFill>
                  <a:latin typeface="Arial" panose="020B0604020202020204" pitchFamily="34" charset="0"/>
                </a:rPr>
                <a:t> Ułatwienia dla osób </a:t>
              </a:r>
            </a:p>
            <a:p>
              <a:r>
                <a:rPr lang="pl-PL" altLang="pl-PL" sz="2100" dirty="0">
                  <a:solidFill>
                    <a:schemeClr val="tx1"/>
                  </a:solidFill>
                  <a:latin typeface="Arial" panose="020B0604020202020204" pitchFamily="34" charset="0"/>
                </a:rPr>
                <a:t>niewidomych i niesłyszących</a:t>
              </a:r>
              <a:endParaRPr lang="pl-PL" altLang="pl-PL" sz="2400" dirty="0">
                <a:latin typeface="Arial" panose="020B0604020202020204" pitchFamily="34" charset="0"/>
              </a:endParaRPr>
            </a:p>
          </p:txBody>
        </p:sp>
        <p:sp>
          <p:nvSpPr>
            <p:cNvPr id="23566" name="AutoShape 15">
              <a:extLst>
                <a:ext uri="{FF2B5EF4-FFF2-40B4-BE49-F238E27FC236}">
                  <a16:creationId xmlns:a16="http://schemas.microsoft.com/office/drawing/2014/main" id="{41FB51D3-25D4-45C9-9CE7-8AB0DE3A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343400"/>
              <a:ext cx="304800" cy="457200"/>
            </a:xfrm>
            <a:prstGeom prst="downArrow">
              <a:avLst>
                <a:gd name="adj1" fmla="val 50000"/>
                <a:gd name="adj2" fmla="val 750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67" name="Rectangle 16">
              <a:extLst>
                <a:ext uri="{FF2B5EF4-FFF2-40B4-BE49-F238E27FC236}">
                  <a16:creationId xmlns:a16="http://schemas.microsoft.com/office/drawing/2014/main" id="{3FB7E0A3-83B7-4CFA-A3AB-DE8FC3EEE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1066800"/>
              <a:ext cx="8451850" cy="113030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pPr algn="ctr"/>
              <a:r>
                <a:rPr lang="pl-PL" altLang="pl-PL" sz="3300" b="1" dirty="0">
                  <a:latin typeface="Arial" panose="020B0604020202020204" pitchFamily="34" charset="0"/>
                </a:rPr>
                <a:t>Cyfrowe techniki przetwarzania sygnału mowy</a:t>
              </a:r>
              <a:endParaRPr lang="pl-PL" altLang="pl-PL" sz="3600" dirty="0">
                <a:latin typeface="Arial" panose="020B0604020202020204" pitchFamily="34" charset="0"/>
              </a:endParaRPr>
            </a:p>
          </p:txBody>
        </p:sp>
        <p:sp>
          <p:nvSpPr>
            <p:cNvPr id="23568" name="Rectangle 17">
              <a:extLst>
                <a:ext uri="{FF2B5EF4-FFF2-40B4-BE49-F238E27FC236}">
                  <a16:creationId xmlns:a16="http://schemas.microsoft.com/office/drawing/2014/main" id="{ED2ACDA6-8EE2-481B-9968-DC35C068D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1" y="4800600"/>
              <a:ext cx="3205163" cy="431800"/>
            </a:xfrm>
            <a:prstGeom prst="rect">
              <a:avLst/>
            </a:prstGeom>
            <a:noFill/>
            <a:ln w="19050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r>
                <a:rPr lang="pl-PL" altLang="pl-PL" sz="2100">
                  <a:solidFill>
                    <a:schemeClr val="tx1"/>
                  </a:solidFill>
                  <a:latin typeface="Arial" panose="020B0604020202020204" pitchFamily="34" charset="0"/>
                </a:rPr>
                <a:t> Poprawa jakości sygnału</a:t>
              </a:r>
              <a:endParaRPr lang="pl-PL" altLang="pl-PL" sz="2400">
                <a:latin typeface="Arial" panose="020B0604020202020204" pitchFamily="34" charset="0"/>
              </a:endParaRPr>
            </a:p>
          </p:txBody>
        </p:sp>
        <p:sp>
          <p:nvSpPr>
            <p:cNvPr id="23569" name="Rectangle 18">
              <a:extLst>
                <a:ext uri="{FF2B5EF4-FFF2-40B4-BE49-F238E27FC236}">
                  <a16:creationId xmlns:a16="http://schemas.microsoft.com/office/drawing/2014/main" id="{02A951F9-D22E-4AAB-B87B-DFD00219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152400" cy="1524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70" name="Rectangle 19">
              <a:extLst>
                <a:ext uri="{FF2B5EF4-FFF2-40B4-BE49-F238E27FC236}">
                  <a16:creationId xmlns:a16="http://schemas.microsoft.com/office/drawing/2014/main" id="{44FF6FFD-3D61-4ABA-8108-DC073B040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819400"/>
              <a:ext cx="152400" cy="1524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71" name="AutoShape 20">
              <a:extLst>
                <a:ext uri="{FF2B5EF4-FFF2-40B4-BE49-F238E27FC236}">
                  <a16:creationId xmlns:a16="http://schemas.microsoft.com/office/drawing/2014/main" id="{ED145D0C-80BB-4B52-ADC4-647AB2D5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343400"/>
              <a:ext cx="304800" cy="457200"/>
            </a:xfrm>
            <a:prstGeom prst="downArrow">
              <a:avLst>
                <a:gd name="adj1" fmla="val 50000"/>
                <a:gd name="adj2" fmla="val 7500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endParaRPr lang="pl-PL" altLang="pl-PL"/>
            </a:p>
          </p:txBody>
        </p:sp>
        <p:sp>
          <p:nvSpPr>
            <p:cNvPr id="23572" name="Rectangle 21">
              <a:extLst>
                <a:ext uri="{FF2B5EF4-FFF2-40B4-BE49-F238E27FC236}">
                  <a16:creationId xmlns:a16="http://schemas.microsoft.com/office/drawing/2014/main" id="{A9311F8B-8AC3-4A8A-AB51-A211E7662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276600"/>
              <a:ext cx="2133600" cy="113030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2"/>
                  </a:solidFill>
                  <a:latin typeface="Arial CE" panose="020B0604020202020204" pitchFamily="34" charset="0"/>
                </a:defRPr>
              </a:lvl9pPr>
            </a:lstStyle>
            <a:p>
              <a:pPr algn="ctr"/>
              <a:r>
                <a:rPr lang="pl-PL" altLang="pl-PL" sz="2100" dirty="0">
                  <a:solidFill>
                    <a:schemeClr val="tx1"/>
                  </a:solidFill>
                  <a:latin typeface="Arial" panose="020B0604020202020204" pitchFamily="34" charset="0"/>
                </a:rPr>
                <a:t>Rozpoznawanie i weryfikacja mówcy</a:t>
              </a:r>
              <a:endParaRPr lang="pl-PL" altLang="pl-PL" sz="2400" dirty="0">
                <a:solidFill>
                  <a:srgbClr val="AEE0B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306987" cy="691679"/>
          </a:xfrm>
        </p:spPr>
        <p:txBody>
          <a:bodyPr>
            <a:normAutofit fontScale="90000"/>
          </a:bodyPr>
          <a:lstStyle/>
          <a:p>
            <a:r>
              <a:rPr lang="pl-PL" dirty="0"/>
              <a:t>Procesy związane z artykulacją mowy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25B05-FFC0-45BD-8E95-211868630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83070"/>
              </p:ext>
            </p:extLst>
          </p:nvPr>
        </p:nvGraphicFramePr>
        <p:xfrm>
          <a:off x="1062922" y="2550423"/>
          <a:ext cx="365760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Clip" r:id="rId3" imgW="3657600" imgH="2431800" progId="MS_ClipArt_Gallery.5">
                  <p:embed/>
                </p:oleObj>
              </mc:Choice>
              <mc:Fallback>
                <p:oleObj name="Clip" r:id="rId3" imgW="3657600" imgH="2431800" progId="MS_ClipArt_Gallery.5">
                  <p:embed/>
                  <p:pic>
                    <p:nvPicPr>
                      <p:cNvPr id="159748" name="Object 4">
                        <a:extLst>
                          <a:ext uri="{FF2B5EF4-FFF2-40B4-BE49-F238E27FC236}">
                            <a16:creationId xmlns:a16="http://schemas.microsoft.com/office/drawing/2014/main" id="{7DC53539-FFE2-4BD7-AB58-AA77A80388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922" y="2550423"/>
                        <a:ext cx="3657600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 descr="Rysunek przedstawia wybrane funkcje mózgu i ich lokalizacje">
            <a:hlinkClick r:id="" action="ppaction://ole?verb=0"/>
            <a:extLst>
              <a:ext uri="{FF2B5EF4-FFF2-40B4-BE49-F238E27FC236}">
                <a16:creationId xmlns:a16="http://schemas.microsoft.com/office/drawing/2014/main" id="{81B6F2A2-AECF-412C-B61D-7FC4697EC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311406"/>
              </p:ext>
            </p:extLst>
          </p:nvPr>
        </p:nvGraphicFramePr>
        <p:xfrm>
          <a:off x="5054512" y="1657347"/>
          <a:ext cx="4441758" cy="425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Drawing" r:id="rId5" imgW="5005440" imgH="4314960" progId="MSDraw.Drawing.8.1">
                  <p:embed/>
                </p:oleObj>
              </mc:Choice>
              <mc:Fallback>
                <p:oleObj name="Drawing" r:id="rId5" imgW="5005440" imgH="4314960" progId="MSDraw.Drawing.8.1">
                  <p:embed/>
                  <p:pic>
                    <p:nvPicPr>
                      <p:cNvPr id="15974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E91A2E3-B8CD-4AAB-8BAA-E0752D8731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512" y="1657347"/>
                        <a:ext cx="4441758" cy="425627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5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184BA0-52C8-4D52-8748-5E32E601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systemu wytwarzania mowy</a:t>
            </a:r>
          </a:p>
        </p:txBody>
      </p:sp>
      <p:pic>
        <p:nvPicPr>
          <p:cNvPr id="5" name="Symbol zastępczy zawartości 4" descr="Rysunek przedstawiający strukturę systemu wytwarzania mowy">
            <a:extLst>
              <a:ext uri="{FF2B5EF4-FFF2-40B4-BE49-F238E27FC236}">
                <a16:creationId xmlns:a16="http://schemas.microsoft.com/office/drawing/2014/main" id="{59FB91F7-E259-414E-91D6-34D9800A1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827" y="1520825"/>
            <a:ext cx="7138571" cy="4656138"/>
          </a:xfrm>
        </p:spPr>
      </p:pic>
    </p:spTree>
    <p:extLst>
      <p:ext uri="{BB962C8B-B14F-4D97-AF65-F5344CB8AC3E}">
        <p14:creationId xmlns:p14="http://schemas.microsoft.com/office/powerpoint/2010/main" val="70449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2F4D5B-90C3-406A-9DE0-C93ED055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Mowa i proces jej wytwarzania</a:t>
            </a:r>
          </a:p>
        </p:txBody>
      </p:sp>
      <p:graphicFrame>
        <p:nvGraphicFramePr>
          <p:cNvPr id="4" name="Object 1031" descr="Rysunek przedstawiajacy proces wytwarzania mowy oraz budowę aparatu mowy">
            <a:extLst>
              <a:ext uri="{FF2B5EF4-FFF2-40B4-BE49-F238E27FC236}">
                <a16:creationId xmlns:a16="http://schemas.microsoft.com/office/drawing/2014/main" id="{84A72538-8A80-4587-A2B7-FDCE2C6C81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07060"/>
              </p:ext>
            </p:extLst>
          </p:nvPr>
        </p:nvGraphicFramePr>
        <p:xfrm>
          <a:off x="3126601" y="1566810"/>
          <a:ext cx="5590356" cy="466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Document" r:id="rId3" imgW="3922560" imgH="3274560" progId="Word.Document.8">
                  <p:embed/>
                </p:oleObj>
              </mc:Choice>
              <mc:Fallback>
                <p:oleObj name="Document" r:id="rId3" imgW="3922560" imgH="3274560" progId="Word.Document.8">
                  <p:embed/>
                  <p:pic>
                    <p:nvPicPr>
                      <p:cNvPr id="3074" name="Object 1031">
                        <a:extLst>
                          <a:ext uri="{FF2B5EF4-FFF2-40B4-BE49-F238E27FC236}">
                            <a16:creationId xmlns:a16="http://schemas.microsoft.com/office/drawing/2014/main" id="{C94B4B70-3F45-42C1-8D05-E896855C6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601" y="1566810"/>
                        <a:ext cx="5590356" cy="466730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09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CE2D04-5431-46B3-AF39-6CCB05B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 zastępczy systemu artykulacyjnego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FC40D22-C19E-4CDC-BDF8-3E14F04F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712" y="1520825"/>
            <a:ext cx="8950802" cy="4656138"/>
          </a:xfrm>
        </p:spPr>
      </p:pic>
    </p:spTree>
    <p:extLst>
      <p:ext uri="{BB962C8B-B14F-4D97-AF65-F5344CB8AC3E}">
        <p14:creationId xmlns:p14="http://schemas.microsoft.com/office/powerpoint/2010/main" val="217313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>
            <a:extLst>
              <a:ext uri="{FF2B5EF4-FFF2-40B4-BE49-F238E27FC236}">
                <a16:creationId xmlns:a16="http://schemas.microsoft.com/office/drawing/2014/main" id="{F0A273EC-EB33-4569-A8E6-E64D33D2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066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System złożony z </a:t>
            </a:r>
            <a:r>
              <a:rPr lang="pl-PL" altLang="pl-PL" sz="2100" i="1" noProof="1">
                <a:latin typeface="Arial" panose="020B0604020202020204" pitchFamily="34" charset="0"/>
              </a:rPr>
              <a:t>N</a:t>
            </a: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 cylindrów o długości </a:t>
            </a:r>
            <a:r>
              <a:rPr lang="pl-PL" altLang="pl-PL" sz="2100" i="1" noProof="1">
                <a:latin typeface="Arial" panose="020B0604020202020204" pitchFamily="34" charset="0"/>
              </a:rPr>
              <a:t>L</a:t>
            </a:r>
            <a:r>
              <a:rPr lang="pl-PL" altLang="pl-PL" sz="2100" i="1" baseline="-25000" noProof="1">
                <a:latin typeface="Arial" panose="020B0604020202020204" pitchFamily="34" charset="0"/>
              </a:rPr>
              <a:t>i</a:t>
            </a: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 i powierzchni </a:t>
            </a:r>
            <a:r>
              <a:rPr lang="pl-PL" altLang="pl-PL" sz="2100" i="1" noProof="1">
                <a:latin typeface="Arial" panose="020B0604020202020204" pitchFamily="34" charset="0"/>
              </a:rPr>
              <a:t>A</a:t>
            </a:r>
            <a:r>
              <a:rPr lang="pl-PL" altLang="pl-PL" sz="2100" i="1" baseline="-25000" noProof="1">
                <a:latin typeface="Arial" panose="020B0604020202020204" pitchFamily="34" charset="0"/>
              </a:rPr>
              <a:t>i</a:t>
            </a: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pl-PL" altLang="pl-PL" sz="2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pl-PL" altLang="pl-PL" sz="2100" i="1" noProof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 = 1, 2, ..., </a:t>
            </a:r>
            <a:r>
              <a:rPr lang="pl-PL" altLang="pl-PL" sz="2100" i="1" noProof="1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pl-PL" altLang="pl-PL" sz="2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endParaRPr lang="pl-PL" altLang="pl-PL" sz="2100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15E59104-E289-4186-8116-2FB561C28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676400"/>
          <a:ext cx="4495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Rysunek" r:id="rId4" imgW="3810585" imgH="2648799" progId="Word.Picture.8">
                  <p:embed/>
                </p:oleObj>
              </mc:Choice>
              <mc:Fallback>
                <p:oleObj name="Rysunek" r:id="rId4" imgW="3810585" imgH="2648799" progId="Word.Picture.8">
                  <p:embed/>
                  <p:pic>
                    <p:nvPicPr>
                      <p:cNvPr id="4098" name="Object 0">
                        <a:extLst>
                          <a:ext uri="{FF2B5EF4-FFF2-40B4-BE49-F238E27FC236}">
                            <a16:creationId xmlns:a16="http://schemas.microsoft.com/office/drawing/2014/main" id="{15E59104-E289-4186-8116-2FB561C28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76400"/>
                        <a:ext cx="4495800" cy="3124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>
            <a:extLst>
              <a:ext uri="{FF2B5EF4-FFF2-40B4-BE49-F238E27FC236}">
                <a16:creationId xmlns:a16="http://schemas.microsoft.com/office/drawing/2014/main" id="{C85A8F31-443A-41E7-AA56-CCDEDE19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209800"/>
            <a:ext cx="2005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r>
              <a:rPr lang="pl-PL" altLang="pl-PL" sz="2100" noProof="1">
                <a:solidFill>
                  <a:schemeClr val="tx1"/>
                </a:solidFill>
                <a:latin typeface="Arial" panose="020B0604020202020204" pitchFamily="34" charset="0"/>
              </a:rPr>
              <a:t> Model fizyczny</a:t>
            </a:r>
            <a:endParaRPr lang="pl-PL" altLang="pl-PL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ABF997F8-1BC3-476A-A1AD-FD1B23F7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429001"/>
            <a:ext cx="2403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r>
              <a:rPr lang="pl-PL" altLang="pl-PL" sz="2100">
                <a:solidFill>
                  <a:schemeClr val="tx1"/>
                </a:solidFill>
                <a:latin typeface="Arial" panose="020B0604020202020204" pitchFamily="34" charset="0"/>
              </a:rPr>
              <a:t> Zbiór rezonatorów</a:t>
            </a:r>
          </a:p>
          <a:p>
            <a:r>
              <a:rPr lang="pl-PL" altLang="pl-PL" sz="2100">
                <a:solidFill>
                  <a:schemeClr val="tx1"/>
                </a:solidFill>
                <a:latin typeface="Arial" panose="020B0604020202020204" pitchFamily="34" charset="0"/>
              </a:rPr>
              <a:t> cylindrycznych</a:t>
            </a:r>
            <a:endParaRPr lang="pl-PL" altLang="pl-PL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9372E1A1-B480-4A4C-B3DE-52BA3C50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0"/>
            <a:ext cx="21605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r>
              <a:rPr lang="pl-PL" altLang="pl-PL" sz="2100">
                <a:solidFill>
                  <a:schemeClr val="tx1"/>
                </a:solidFill>
                <a:latin typeface="Arial" panose="020B0604020202020204" pitchFamily="34" charset="0"/>
              </a:rPr>
              <a:t>„Cyfrowy” </a:t>
            </a:r>
          </a:p>
          <a:p>
            <a:r>
              <a:rPr lang="pl-PL" altLang="pl-PL" sz="2100">
                <a:solidFill>
                  <a:schemeClr val="tx1"/>
                </a:solidFill>
                <a:latin typeface="Arial" panose="020B0604020202020204" pitchFamily="34" charset="0"/>
              </a:rPr>
              <a:t>model falowodowy</a:t>
            </a:r>
            <a:endParaRPr lang="pl-PL" altLang="pl-PL" sz="2400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AEECACFB-3897-4C46-8469-0ADA6749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09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4105" name="AutoShape 9">
            <a:extLst>
              <a:ext uri="{FF2B5EF4-FFF2-40B4-BE49-F238E27FC236}">
                <a16:creationId xmlns:a16="http://schemas.microsoft.com/office/drawing/2014/main" id="{42BE7349-41DE-475A-856E-39B79C82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57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BA50C8B7-AB68-45ED-B6C2-0CE8D17D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38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4107" name="AutoShape 11">
            <a:extLst>
              <a:ext uri="{FF2B5EF4-FFF2-40B4-BE49-F238E27FC236}">
                <a16:creationId xmlns:a16="http://schemas.microsoft.com/office/drawing/2014/main" id="{1B58EF3E-929F-4CB9-83B0-77D223D7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sp>
        <p:nvSpPr>
          <p:cNvPr id="4108" name="AutoShape 12">
            <a:extLst>
              <a:ext uri="{FF2B5EF4-FFF2-40B4-BE49-F238E27FC236}">
                <a16:creationId xmlns:a16="http://schemas.microsoft.com/office/drawing/2014/main" id="{50F7AB78-B960-4084-A183-B627F701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endParaRPr lang="pl-PL" altLang="pl-PL"/>
          </a:p>
        </p:txBody>
      </p:sp>
      <p:graphicFrame>
        <p:nvGraphicFramePr>
          <p:cNvPr id="4099" name="Object 1">
            <a:extLst>
              <a:ext uri="{FF2B5EF4-FFF2-40B4-BE49-F238E27FC236}">
                <a16:creationId xmlns:a16="http://schemas.microsoft.com/office/drawing/2014/main" id="{72E07231-783D-4F47-A0A1-017CCC889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029200"/>
          <a:ext cx="7315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Rysunek" r:id="rId6" imgW="5553000" imgH="1162080" progId="Word.Picture.8">
                  <p:embed/>
                </p:oleObj>
              </mc:Choice>
              <mc:Fallback>
                <p:oleObj name="Rysunek" r:id="rId6" imgW="5553000" imgH="1162080" progId="Word.Picture.8">
                  <p:embed/>
                  <p:pic>
                    <p:nvPicPr>
                      <p:cNvPr id="4099" name="Object 1">
                        <a:extLst>
                          <a:ext uri="{FF2B5EF4-FFF2-40B4-BE49-F238E27FC236}">
                            <a16:creationId xmlns:a16="http://schemas.microsoft.com/office/drawing/2014/main" id="{72E07231-783D-4F47-A0A1-017CCC889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7315200" cy="18288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4">
            <a:extLst>
              <a:ext uri="{FF2B5EF4-FFF2-40B4-BE49-F238E27FC236}">
                <a16:creationId xmlns:a16="http://schemas.microsoft.com/office/drawing/2014/main" id="{3ABF036C-D422-49A0-8A02-CCC7CD12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334" y="12293"/>
            <a:ext cx="10280754" cy="90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1pPr>
            <a:lvl2pPr marL="742950" indent="-28575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2pPr>
            <a:lvl3pPr marL="11430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3pPr>
            <a:lvl4pPr marL="16002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4pPr>
            <a:lvl5pPr marL="2057400" indent="-228600" defTabSz="762000"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CE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l-PL" altLang="pl-PL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Modelowanie fizyczne - model falowodowy</a:t>
            </a: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7D7F5EDB-179B-49A2-B731-8BC49A6B0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7" y="914400"/>
            <a:ext cx="9144000" cy="0"/>
          </a:xfrm>
          <a:prstGeom prst="line">
            <a:avLst/>
          </a:prstGeom>
          <a:noFill/>
          <a:ln w="76200">
            <a:solidFill>
              <a:srgbClr val="D6009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662</Words>
  <Application>Microsoft Office PowerPoint</Application>
  <PresentationFormat>Panoramiczny</PresentationFormat>
  <Paragraphs>72</Paragraphs>
  <Slides>16</Slides>
  <Notes>8</Notes>
  <HiddenSlides>0</HiddenSlides>
  <MMClips>0</MMClips>
  <ScaleCrop>false</ScaleCrop>
  <HeadingPairs>
    <vt:vector size="8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5</vt:i4>
      </vt:variant>
      <vt:variant>
        <vt:lpstr>Tytuły slajdów</vt:lpstr>
      </vt:variant>
      <vt:variant>
        <vt:i4>16</vt:i4>
      </vt:variant>
    </vt:vector>
  </HeadingPairs>
  <TitlesOfParts>
    <vt:vector size="29" baseType="lpstr">
      <vt:lpstr>Arial</vt:lpstr>
      <vt:lpstr>Arial CE</vt:lpstr>
      <vt:lpstr>Calibri</vt:lpstr>
      <vt:lpstr>Calibri Light</vt:lpstr>
      <vt:lpstr>Times New Roman</vt:lpstr>
      <vt:lpstr>Times New Roman CE</vt:lpstr>
      <vt:lpstr>Wingdings</vt:lpstr>
      <vt:lpstr>Motyw pakietu Office</vt:lpstr>
      <vt:lpstr>Clip</vt:lpstr>
      <vt:lpstr>Drawing</vt:lpstr>
      <vt:lpstr>Document</vt:lpstr>
      <vt:lpstr>Rysunek</vt:lpstr>
      <vt:lpstr>MS Org Chart</vt:lpstr>
      <vt:lpstr>Prezentacja programu PowerPoint</vt:lpstr>
      <vt:lpstr>Prezentacja programu PowerPoint</vt:lpstr>
      <vt:lpstr>Prezentacja programu PowerPoint</vt:lpstr>
      <vt:lpstr>Komputerowe przetwarzanie mowy</vt:lpstr>
      <vt:lpstr>Procesy związane z artykulacją mowy</vt:lpstr>
      <vt:lpstr>Struktura systemu wytwarzania mowy</vt:lpstr>
      <vt:lpstr>Mowa i proces jej wytwarzania</vt:lpstr>
      <vt:lpstr>Schemat zastępczy systemu artykulacyjnego</vt:lpstr>
      <vt:lpstr>Prezentacja programu PowerPoint</vt:lpstr>
      <vt:lpstr>Prezentacja programu PowerPoint</vt:lpstr>
      <vt:lpstr>Prezentacja programu PowerPoint</vt:lpstr>
      <vt:lpstr>Prezentacja programu PowerPoint</vt:lpstr>
      <vt:lpstr>Podział systemów ARM </vt:lpstr>
      <vt:lpstr>Prezentacja programu PowerPoint</vt:lpstr>
      <vt:lpstr>Literatura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</dc:creator>
  <cp:lastModifiedBy>Andrzej Czyżewski</cp:lastModifiedBy>
  <cp:revision>99</cp:revision>
  <dcterms:created xsi:type="dcterms:W3CDTF">2021-02-08T17:10:06Z</dcterms:created>
  <dcterms:modified xsi:type="dcterms:W3CDTF">2021-10-07T15:18:05Z</dcterms:modified>
</cp:coreProperties>
</file>