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Ar2c5iJ6ZF8MyOofv5FbEizfx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67d0e464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667d0e464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0667d0e464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366a747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05366a74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366a747a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5366a74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366a747a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05366a74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366a747a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5366a74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366a747a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05366a74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5366a747a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5366a74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811057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6811057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8110572b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68110572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8110572b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068110572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8110572b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68110572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68110572b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68110572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68110572b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68110572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68110572b_0_5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68110572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68110572b_0_6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68110572b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366a747a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5366a747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366a747a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5366a747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366a747a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5366a74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5366a747a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05366a747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5366a747a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05366a747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6616b8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066616b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366a74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5366a7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67d0e464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10667d0e464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366a747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05366a74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366a747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5366a74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366a747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5366a7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366a747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5366a74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366a747a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5366a74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366a747a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5366a74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5.jp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Relationship Id="rId4" Type="http://schemas.openxmlformats.org/officeDocument/2006/relationships/image" Target="../media/image18.jpg"/><Relationship Id="rId5" Type="http://schemas.openxmlformats.org/officeDocument/2006/relationships/image" Target="../media/image26.jpg"/><Relationship Id="rId6" Type="http://schemas.openxmlformats.org/officeDocument/2006/relationships/image" Target="../media/image1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33.png"/><Relationship Id="rId4" Type="http://schemas.openxmlformats.org/officeDocument/2006/relationships/image" Target="../media/image24.jpg"/><Relationship Id="rId5" Type="http://schemas.openxmlformats.org/officeDocument/2006/relationships/image" Target="../media/image30.jpg"/><Relationship Id="rId6" Type="http://schemas.openxmlformats.org/officeDocument/2006/relationships/image" Target="../media/image2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Relationship Id="rId3" Type="http://schemas.openxmlformats.org/officeDocument/2006/relationships/image" Target="../media/image32.jpg"/><Relationship Id="rId4" Type="http://schemas.openxmlformats.org/officeDocument/2006/relationships/image" Target="../media/image21.jpg"/><Relationship Id="rId5" Type="http://schemas.openxmlformats.org/officeDocument/2006/relationships/image" Target="../media/image20.png"/><Relationship Id="rId6" Type="http://schemas.openxmlformats.org/officeDocument/2006/relationships/image" Target="../media/image3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12" name="Google Shape;12;g10667d0e464_0_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10667d0e464_0_202"/>
          <p:cNvSpPr/>
          <p:nvPr/>
        </p:nvSpPr>
        <p:spPr>
          <a:xfrm>
            <a:off x="0" y="0"/>
            <a:ext cx="12192000" cy="5100300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g10667d0e464_0_202"/>
          <p:cNvPicPr preferRelativeResize="0"/>
          <p:nvPr/>
        </p:nvPicPr>
        <p:blipFill rotWithShape="1">
          <a:blip r:embed="rId3">
            <a:alphaModFix/>
          </a:blip>
          <a:srcRect b="41131" l="5150" r="5587" t="32242"/>
          <a:stretch/>
        </p:blipFill>
        <p:spPr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5" name="Google Shape;15;g10667d0e46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89" y="174550"/>
            <a:ext cx="1368358" cy="766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6" name="Google Shape;16;g10667d0e464_0_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10667d0e464_0_202"/>
          <p:cNvSpPr/>
          <p:nvPr/>
        </p:nvSpPr>
        <p:spPr>
          <a:xfrm>
            <a:off x="0" y="499724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g10667d0e464_0_202"/>
          <p:cNvSpPr txBox="1"/>
          <p:nvPr/>
        </p:nvSpPr>
        <p:spPr>
          <a:xfrm>
            <a:off x="1173162" y="5880859"/>
            <a:ext cx="9845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20" name="Google Shape;20;g10667d0e464_0_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10667d0e464_0_215"/>
          <p:cNvSpPr txBox="1"/>
          <p:nvPr>
            <p:ph type="title"/>
          </p:nvPr>
        </p:nvSpPr>
        <p:spPr>
          <a:xfrm>
            <a:off x="831851" y="731520"/>
            <a:ext cx="10515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0667d0e464_0_215"/>
          <p:cNvSpPr txBox="1"/>
          <p:nvPr>
            <p:ph idx="1" type="body"/>
          </p:nvPr>
        </p:nvSpPr>
        <p:spPr>
          <a:xfrm>
            <a:off x="831851" y="33321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3" name="Google Shape;23;g10667d0e464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69" y="221378"/>
            <a:ext cx="2663192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10667d0e464_0_215"/>
          <p:cNvSpPr/>
          <p:nvPr/>
        </p:nvSpPr>
        <p:spPr>
          <a:xfrm>
            <a:off x="0" y="499724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10667d0e464_0_215"/>
          <p:cNvSpPr txBox="1"/>
          <p:nvPr/>
        </p:nvSpPr>
        <p:spPr>
          <a:xfrm>
            <a:off x="1173162" y="5880859"/>
            <a:ext cx="9845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g10667d0e464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154504"/>
            <a:ext cx="1333502" cy="74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27" name="Google Shape;27;g10667d0e464_0_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650" y="154504"/>
            <a:ext cx="2142936" cy="78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667d0e464_0_21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0667d0e464_0_210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g10667d0e464_0_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32" name="Google Shape;32;g10667d0e464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>
  <p:cSld name="zawartość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667d0e464_0_22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0667d0e464_0_22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g10667d0e464_0_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0667d0e464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0667d0e464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0667d0e464_0_224"/>
          <p:cNvSpPr/>
          <p:nvPr/>
        </p:nvSpPr>
        <p:spPr>
          <a:xfrm>
            <a:off x="0" y="132821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g10667d0e464_0_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41" name="Google Shape;41;g10667d0e464_0_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3">
  <p:cSld name="zawartość_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667d0e464_0_233"/>
          <p:cNvSpPr txBox="1"/>
          <p:nvPr>
            <p:ph type="title"/>
          </p:nvPr>
        </p:nvSpPr>
        <p:spPr>
          <a:xfrm>
            <a:off x="1051560" y="365128"/>
            <a:ext cx="10242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10667d0e464_0_233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5" name="Google Shape;45;g10667d0e464_0_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46" name="Google Shape;46;g10667d0e464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204866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>
  <p:cSld name="zawartość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4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0" i="0" lang="pl-PL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 rotWithShape="1">
          <a:blip r:embed="rId2">
            <a:alphaModFix/>
          </a:blip>
          <a:srcRect b="41131" l="5148" r="5594" t="32243"/>
          <a:stretch/>
        </p:blipFill>
        <p:spPr>
          <a:xfrm>
            <a:off x="354965" y="211139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1851" y="731520"/>
            <a:ext cx="10515600" cy="250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31851" y="33321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5">
            <a:alphaModFix/>
          </a:blip>
          <a:srcRect b="40759" l="0" r="0" t="28947"/>
          <a:stretch/>
        </p:blipFill>
        <p:spPr>
          <a:xfrm>
            <a:off x="217169" y="137160"/>
            <a:ext cx="2663191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4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0" i="0" lang="pl-PL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667d0e464_0_196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667d0e464_0_1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0667d0e464_0_19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0667d0e464_0_19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0667d0e464_0_19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67d0e464_0_190"/>
          <p:cNvSpPr txBox="1"/>
          <p:nvPr/>
        </p:nvSpPr>
        <p:spPr>
          <a:xfrm>
            <a:off x="1524000" y="11128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Przetwarzanie multimediów w systemach decyzyjnych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Chmura obliczeniowa - wstęp, cechy rozwiązań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0667d0e464_0_190"/>
          <p:cNvSpPr txBox="1"/>
          <p:nvPr/>
        </p:nvSpPr>
        <p:spPr>
          <a:xfrm>
            <a:off x="1524000" y="35925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pl-P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 inż. Arkadiusz Harasimiuk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366a747a_0_9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Wirtualizacja</a:t>
            </a:r>
            <a:endParaRPr/>
          </a:p>
        </p:txBody>
      </p:sp>
      <p:sp>
        <p:nvSpPr>
          <p:cNvPr id="200" name="Google Shape;200;g105366a747a_0_9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l-PL" sz="2400"/>
              <a:t>Wirtualne przestrzenie robocze: 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Abstrakcja środowiska wykonawczego, które może być dynamicznie udostępniane autoryzowanym klientom za pomocą dobrze zdefiniowanych protokołów, 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Limit zasobów (np. CPU, udział w pamięci),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Konfiguracja oprogramowania (np. O/S, udostępnione usługi).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l-PL" sz="2400"/>
              <a:t>Wdrażanie na maszynach wirtualnych (VMs): 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Abstrakcja fizycznego hosta maszyny,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Hypervisor przechwytuje i emuluje instrukcje od maszyn wirtualnych i pozwala na zarządzanie maszynami wirtualnymi,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VMWare, Xen, itp.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l-PL" sz="2400"/>
              <a:t>Zapewnienie API infrastruktury:</a:t>
            </a:r>
            <a:endParaRPr sz="2400"/>
          </a:p>
          <a:p>
            <a:pPr indent="-3695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Wtyczki do struktur sprzętowych/wsparcia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366a747a_0_9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Maszyny wirtualne</a:t>
            </a:r>
            <a:endParaRPr/>
          </a:p>
        </p:txBody>
      </p:sp>
      <p:sp>
        <p:nvSpPr>
          <p:cNvPr id="206" name="Google Shape;206;g105366a747a_0_97"/>
          <p:cNvSpPr txBox="1"/>
          <p:nvPr>
            <p:ph idx="1" type="body"/>
          </p:nvPr>
        </p:nvSpPr>
        <p:spPr>
          <a:xfrm>
            <a:off x="849625" y="1520042"/>
            <a:ext cx="105156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3200"/>
              <a:t>Technologia VM pozwala na uruchomienie wielu maszyn wirtualnych na jednej maszynie fizycznej.</a:t>
            </a:r>
            <a:endParaRPr sz="3200"/>
          </a:p>
        </p:txBody>
      </p:sp>
      <p:pic>
        <p:nvPicPr>
          <p:cNvPr id="207" name="Google Shape;207;g105366a747a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957" y="2757132"/>
            <a:ext cx="6089025" cy="2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05366a747a_0_97"/>
          <p:cNvSpPr txBox="1"/>
          <p:nvPr>
            <p:ph idx="1" type="body"/>
          </p:nvPr>
        </p:nvSpPr>
        <p:spPr>
          <a:xfrm>
            <a:off x="8228250" y="4761725"/>
            <a:ext cx="3821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pl-PL" sz="3200"/>
              <a:t>VMware, Openstack, Xen, Denali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366a747a_0_103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Wirtualizacja generalnie</a:t>
            </a:r>
            <a:endParaRPr/>
          </a:p>
        </p:txBody>
      </p:sp>
      <p:sp>
        <p:nvSpPr>
          <p:cNvPr id="214" name="Google Shape;214;g105366a747a_0_103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-PL"/>
              <a:t>Zalety maszyn wirtualnych: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Emulacja większej liczby maszyn niż jest fizycznie dostępna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Testowanie oprogramowania przy użyciu "czystych" instalacji systemów operacyjnych i oprogramowania,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Możliwość korzystania z lekko obciążonych systemów na jednym hoście,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Łatwiejsze tworzenie nowych maszyn, kopii zapasowych, itd,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Debugowanie problemów (zawieszanie i wznawianie pracy maszyny z problemem),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Łatwa migracja maszyn wirtualnych (wyłączenie potrzebne lub nie).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Możliwość uruchamiania starszych systemów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5366a747a_0_108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Cloud computing - oszczędności</a:t>
            </a:r>
            <a:endParaRPr/>
          </a:p>
        </p:txBody>
      </p:sp>
      <p:sp>
        <p:nvSpPr>
          <p:cNvPr id="220" name="Google Shape;220;g105366a747a_0_108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Cloud computing umożliwia firmom i aplikacjom, które są zależne od infrastruktury systemowej, brak potrzeby tworzenia infrastruktury.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Korzystając z infrastruktury Chmury na zasadzie "pay as used and on demand", wszyscy mogą zaoszczędzić na inwestycjach kapitałowych i operacyjnych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Klienci mają możliwość: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Umieszczania swoich danych na platformie zamiast na własnych komputerach stacjonarnych i/lub na własnych serwerach.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Uruchamiania swoich aplikacji w chmurze i używania serwerów w chmurze do przetwarzania i manipulacji danymi itp.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366a747a_0_119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Cloud storage</a:t>
            </a:r>
            <a:endParaRPr/>
          </a:p>
        </p:txBody>
      </p:sp>
      <p:sp>
        <p:nvSpPr>
          <p:cNvPr id="226" name="Google Shape;226;g105366a747a_0_119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Duże firmy internetowe wykorzystują fakt, że dysponują pojemnością magazynową, którą można wynająć innym.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Dzięki temu dane przechowywane zdalnie mogą być tymczasowo buforowane na komputerach stacjonarnych, telefonach komórkowych lub innych urządzeniach podłączonych do Internetu.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Elastic Compute Cloud (EC2) i Simple Storage Solution (S3) firmy Amazon są dobrze znanymi przykładami.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Mechanical Turk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366a747a_0_12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Amazon Simple Storage Service (S3)</a:t>
            </a:r>
            <a:endParaRPr/>
          </a:p>
        </p:txBody>
      </p:sp>
      <p:sp>
        <p:nvSpPr>
          <p:cNvPr id="232" name="Google Shape;232;g105366a747a_0_12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pl-PL" sz="3200"/>
              <a:t>Nieograniczona przestrzeń dyskowa</a:t>
            </a:r>
            <a:endParaRPr sz="3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pl-PL" sz="3200"/>
              <a:t>Opłata za to, co jest używane:</a:t>
            </a:r>
            <a:endParaRPr sz="3200"/>
          </a:p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l-PL" sz="3200"/>
              <a:t>0,20 USD za GBajt przesłanych danych,</a:t>
            </a:r>
            <a:endParaRPr sz="3200"/>
          </a:p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l-PL" sz="3200"/>
              <a:t>0,15$ za GBajt miesięcznie za wykorzystaną przestrzeń dyskową,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8110572b_0_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238" name="Google Shape;238;g1068110572b_0_0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Wykorzystanie chmury daje wiele możliwości: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Umożliwia korzystanie z usług bez zrozumienia infrastruktury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Chmura obliczeniowa działa w oparciu o korzyści skali: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Potencjalnie obniża nakłady dla początkujących firm, ponieważ nie muszą kupować własnego oprogramowania czy serwerów.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Koszt według cennika usługi  na żądanie.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Dane i usługi są przechowywane zdalnie, ale dostępne z "każdego miejsca".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8110572b_0_9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244" name="Google Shape;244;g1068110572b_0_97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Niższe koszty do przeznaczenia na sprzęt użytkownika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Do uruchamiania aplikacji internetowych w chmurze obliczeniowej nie jest potrzebny komputer o dużej mocy i wysokiej cenie.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Ponieważ aplikacje działają w chmurze, a nie na komputerze stacjonarnym, komputer stacjonarny nie potrzebuje mocy obliczeniowej ani miejsca na dysku twardym wymaganych przez tradycyjne oprogramowanie stacjonarne.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Do użytkowania aplikacji internetowych komputer może być tańszy, z mniejszym dyskiem twardym, mniejszą pamięcią, bardziej wydajnym procesorem... </a:t>
            </a:r>
            <a:endParaRPr/>
          </a:p>
          <a:p>
            <a:pPr indent="-2816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5"/>
              <a:buChar char="•"/>
            </a:pPr>
            <a:r>
              <a:rPr lang="pl-PL" sz="1835"/>
              <a:t>W rzeczywistości komputer w tym scenariuszu nie potrzebuje nawet napędu CD lub DVD, ponieważ nie trzeba ładować żadnych programów ani zapisywać żadnych plików dokumentów.</a:t>
            </a:r>
            <a:endParaRPr sz="183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8110572b_0_19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250" name="Google Shape;250;g1068110572b_0_19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Zwiększona wydajność: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Komputery w systemie cloud computing uruchamiają się i działają szybciej, ponieważ mają mniej programów i procesów załadowanych do pamięci...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Zmniejszone koszty oprogramowania: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Zamiast kupować drogie aplikacje, można uzyskać większość tego, co jest potrzebne za darmo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Większość dzisiejszych aplikacji dostępna w chmurze obliczeniowej, takich jak pakiet Google Docs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Istnieje możliwość zamiany opłat za oprogramowanie komercyjne poprzez wykorzystanie narzędzi chmurowych co może być uzasadnieniem dla przejścia na aplikacje w chmurze.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68110572b_0_29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256" name="Google Shape;256;g1068110572b_0_291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Natychmiastowe aktualizacje oprogramowania: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Zaleta cloud computingu - nie trzeba wybierać wybierać pomiędzy przestarzałym oprogramowaniem a wysokimi kosztami aktualizacji.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Gdy aplikacja jest oparta na sieci Web, aktualizacje wykonywane automatycznie dostępne przy następnym zalogowaniu się do chmury. 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Dostęp do aplikacji internetowej gwarantuje otrzymywanie najnowszej wersji bez konieczności płacenia za aktualizację lub jej pobierania.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Lepsza kompatybilność formatów dokumentów 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Zmniejszone obawy czy dokumenty tworzone na komputerze są kompatybilne z aplikacjami lub systemami operacyjnymi innych użytkowników.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Nie ma potencjalnie żadnych niezgodności formatów, gdy wszyscy udostępniają dokumenty i aplikacje w chmurze.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Chmura obliczeniowa – wstęp, cechy rozwiązań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Chmura obliczeniowa - założenia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Cechy rozwiązań chmurowych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Wirtualizacja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Przechowywanie danych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Zalety i zagrożenia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Dostawcy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Pokaz online</a:t>
            </a:r>
            <a:endParaRPr i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68110572b_0_388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262" name="Google Shape;262;g1068110572b_0_388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-PL"/>
              <a:t>Uniwersalny dostęp do dokumentów: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Nie występuje problem z cloud computingiem, ponieważ użytkownik nie zabiera swoich dokumentów ze sobą 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Pozostają one w chmurze, a użytkownik ma do nich dostęp zawsze, gdy ma komputer i połączenie z Internetem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Dokumenty są natychmiast dostępne z dowolnego miejsca, w którym użytkownik się znajduje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Dostępność najnowszych wersji: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Podczas edycji dokumentu w domu, ta edytowana wersja jest tym, co jest widoczne podczas dostępu do dokumentu w pracy. 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W chmurze zawsze znajduje się najnowsza wersja dokumentów i tak długo, jak </a:t>
            </a:r>
            <a:r>
              <a:rPr lang="pl-PL"/>
              <a:t>użytkownik</a:t>
            </a:r>
            <a:r>
              <a:rPr lang="pl-PL"/>
              <a:t> jest podłączony, nie występuje sytuacja posiadania nie aktualnej wersji.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68110572b_0_485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268" name="Google Shape;268;g1068110572b_0_485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Łatwiejsza współpraca w grupie: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Udostępnianie dokumentów prowadzi bezpośrednio do lepszej współpracy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Wielu użytkowników może łatwo współpracować nad dokumentami i projektami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Niezależność od urządzeń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Brak przywiązania do jednego komputera lub sieci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Zmiany w komputerach, aplikacjach i dokumentach podążają za użytkownikiem w chmurze.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W przypadku zamiany na urządzenie przenośne aplikacje i dokumenty są nadal dostępne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68110572b_0_58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obliczeniowa - zagrożenia</a:t>
            </a:r>
            <a:endParaRPr/>
          </a:p>
        </p:txBody>
      </p:sp>
      <p:sp>
        <p:nvSpPr>
          <p:cNvPr id="274" name="Google Shape;274;g1068110572b_0_58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2"/>
              <a:buFont typeface="Arial"/>
              <a:buNone/>
            </a:pPr>
            <a:r>
              <a:rPr lang="pl-PL" sz="2400"/>
              <a:t>Korzystanie z chmur obliczeniowych oznacza zależność od innych, a to może ograniczyć elastyczność i innowacyjność: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2"/>
              <a:buFont typeface="Arial"/>
              <a:buNone/>
            </a:pPr>
            <a:r>
              <a:t/>
            </a:r>
            <a:endParaRPr sz="2400"/>
          </a:p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Różni dostawcy staną się większymi firmami internetowymi, takimi jak Google i IBM, które mogą zmonopolizować rynek. </a:t>
            </a:r>
            <a:endParaRPr sz="240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Wykorzystanie superkomputerów jest powrotem do czasów komputerów mainframe, przeciwko którym powstał komputer PC.</a:t>
            </a:r>
            <a:endParaRPr sz="240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Problem - bezpieczeństwo</a:t>
            </a:r>
            <a:endParaRPr sz="2400"/>
          </a:p>
          <a:p>
            <a:pPr indent="-3581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Określenie jak bezpieczne są dane pozyskiwane z zewnątrz, a w przypadku korzystania z tych usług własność danych nie zawsze jest jasna.</a:t>
            </a:r>
            <a:endParaRPr sz="2400"/>
          </a:p>
          <a:p>
            <a:pPr indent="-3581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Istnieją również kwestie związane z polityką i dostępem: </a:t>
            </a:r>
            <a:endParaRPr sz="2400"/>
          </a:p>
          <a:p>
            <a:pPr indent="-358139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Jeśli Twoje dane są przechowywane za granicą, czyjej polityki przestrzegasz</a:t>
            </a:r>
            <a:endParaRPr sz="240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Możliwości obsługi w przypadku gdy zdalny serwer ulegnie awarii </a:t>
            </a:r>
            <a:endParaRPr sz="240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Uzyskiwanie  dostępu do plików</a:t>
            </a:r>
            <a:endParaRPr sz="240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l-PL" sz="2400"/>
              <a:t>Co w wypadku blokowania kont użytkowników i utraty dostępu do danych.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2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2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8110572b_0_679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- zagrożenia</a:t>
            </a:r>
            <a:endParaRPr/>
          </a:p>
        </p:txBody>
      </p:sp>
      <p:sp>
        <p:nvSpPr>
          <p:cNvPr id="280" name="Google Shape;280;g1068110572b_0_679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Wymaga stałego połączenia z Internetem: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Cloud computing jest niemożliwy jeśli nie ma możliwości połączenia się z Internetem.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Ze względu na używanie Internetu do łączenia się zarówno z aplikacjami, jak i dokumentami, w przypadku braku połączenia z Internetem, nie ma możliwości uzyskania dostępu do niczego, nawet do własnych dokumentów.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Niedostępne połączenie internetowe oznacza brak możliwości pracy, a w obszarach, w których połączenia internetowe są niewydajne lub z natury zawodne, może to być czynnik decydujący.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366a747a_0_203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Przyszłość</a:t>
            </a:r>
            <a:endParaRPr/>
          </a:p>
        </p:txBody>
      </p:sp>
      <p:sp>
        <p:nvSpPr>
          <p:cNvPr id="286" name="Google Shape;286;g105366a747a_0_203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Wiele z działań luźno zgrupowanych w ramach cloud computing miało już miejsce, a scentralizowana działalność obliczeniowa nie jest nowym zjawiskiem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Grid Computing był ostatnim scentralizowanym podejściem opartym na badaniach.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Istnieją jednak obawy, że przyjęcie chmury obliczeniowej do głównego nurtu może spowodować wiele problemów dla użytkowników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Pojawia się wiele nowych systemów open source, które można zainstalować i uruchomić na lokalnym klastrze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Rozwiązania chmurowe powinny wspierać uruchamianie różnych aplikacji na tych systemach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5366a747a_0_208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Dostawcy</a:t>
            </a:r>
            <a:endParaRPr/>
          </a:p>
        </p:txBody>
      </p:sp>
      <p:sp>
        <p:nvSpPr>
          <p:cNvPr id="292" name="Google Shape;292;g105366a747a_0_208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 </a:t>
            </a:r>
            <a:endParaRPr/>
          </a:p>
        </p:txBody>
      </p:sp>
      <p:pic>
        <p:nvPicPr>
          <p:cNvPr id="293" name="Google Shape;293;g105366a747a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725" y="1644725"/>
            <a:ext cx="3966175" cy="41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366a747a_0_21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GCP 2008</a:t>
            </a:r>
            <a:endParaRPr/>
          </a:p>
        </p:txBody>
      </p:sp>
      <p:sp>
        <p:nvSpPr>
          <p:cNvPr id="299" name="Google Shape;299;g105366a747a_0_214"/>
          <p:cNvSpPr txBox="1"/>
          <p:nvPr>
            <p:ph idx="1" type="body"/>
          </p:nvPr>
        </p:nvSpPr>
        <p:spPr>
          <a:xfrm>
            <a:off x="849626" y="1520050"/>
            <a:ext cx="76410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Google Cloud Platform (GCP) to pakiet ponad 200 usług przetwarzania w chmurze – tych samych, które Google wykorzystuje do rozwijania własnych produktów, m.in. Google Search, Google Ads, Gmail, Drive czy YouTube. W portfolio usług GCP znajdują się maszyny wirtualne, bezserwerowe platformy developerskie, usługi zarządzania aplikacjami w kontenerach, usługi przechowywania, bazy, hurtownie i jeziora danych w chmurze, predefiniowane modele uczenia maszynowego czy platforma Internet of Things. Z usług chmury Google korzystają zarówno duże firmy, jak też początkujące startupy technologiczne.</a:t>
            </a:r>
            <a:endParaRPr/>
          </a:p>
        </p:txBody>
      </p:sp>
      <p:sp>
        <p:nvSpPr>
          <p:cNvPr id="300" name="Google Shape;300;g105366a747a_0_214"/>
          <p:cNvSpPr txBox="1"/>
          <p:nvPr/>
        </p:nvSpPr>
        <p:spPr>
          <a:xfrm>
            <a:off x="8892700" y="4801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Firmy korzystające z Google Cloud Platform: ǀ PayPal ǀ Twitter ǀ P&amp;G ǀ UPS ǀ Carrefour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5366a747a_0_223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Microsoft Azure 2008</a:t>
            </a:r>
            <a:endParaRPr/>
          </a:p>
        </p:txBody>
      </p:sp>
      <p:sp>
        <p:nvSpPr>
          <p:cNvPr id="306" name="Google Shape;306;g105366a747a_0_223"/>
          <p:cNvSpPr txBox="1"/>
          <p:nvPr>
            <p:ph idx="1" type="body"/>
          </p:nvPr>
        </p:nvSpPr>
        <p:spPr>
          <a:xfrm>
            <a:off x="849626" y="1520050"/>
            <a:ext cx="76410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Azure to platforma chmury obliczeniowej utworzona przez firmę Microsoft. Udostępnia usługi IaaS i Paas, służące do budowy, testowania, wdrażania i zarządzania aplikacjami. Chmura obsługuje wiele języków programowania, narzędzi i frameworków, systemów specyficznych dla środowiska Microsoft czy utworzonych przez zewnętrznych dostawców. Z platformy Azure korzystają najczęściej średnie i duże firmy, korzystające z innych rozwiązań Microsoft, na przykład pakietu aplikacji dla biznesu Microsoft 365.</a:t>
            </a:r>
            <a:endParaRPr/>
          </a:p>
        </p:txBody>
      </p:sp>
      <p:sp>
        <p:nvSpPr>
          <p:cNvPr id="307" name="Google Shape;307;g105366a747a_0_223"/>
          <p:cNvSpPr txBox="1"/>
          <p:nvPr/>
        </p:nvSpPr>
        <p:spPr>
          <a:xfrm>
            <a:off x="8892700" y="4801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Firmy korzystające z Microsoft Azure: ǀ Adobe ǀ LinkedIn ǀ Toyota ǀ AccuWeather ǀ FedEx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366a747a_0_23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Amazon Web Services 2006</a:t>
            </a:r>
            <a:endParaRPr/>
          </a:p>
        </p:txBody>
      </p:sp>
      <p:sp>
        <p:nvSpPr>
          <p:cNvPr id="313" name="Google Shape;313;g105366a747a_0_231"/>
          <p:cNvSpPr txBox="1"/>
          <p:nvPr>
            <p:ph idx="1" type="body"/>
          </p:nvPr>
        </p:nvSpPr>
        <p:spPr>
          <a:xfrm>
            <a:off x="849626" y="1520050"/>
            <a:ext cx="76410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Amazon Web Services jest platformą chmurową należącą do konglomeratu Amazon.com. Oferuje ponad 200 usług chmurowych, wśród których znajdują się maszyny wirtualne, magazyny chmurowe, usługi zarządzania sieciami, platformy rozwoju produktów mobilnych, 9 poczta e-mail czy usługi cyberbezpieczeństwa. Z usług PaaS i IaaS Amazona często korzystają nowe startupy, jak też duże firmy.</a:t>
            </a:r>
            <a:endParaRPr/>
          </a:p>
        </p:txBody>
      </p:sp>
      <p:sp>
        <p:nvSpPr>
          <p:cNvPr id="314" name="Google Shape;314;g105366a747a_0_231"/>
          <p:cNvSpPr txBox="1"/>
          <p:nvPr/>
        </p:nvSpPr>
        <p:spPr>
          <a:xfrm>
            <a:off x="8892700" y="48011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Firmy korzystające z Amazon Web Services: ǀ Netflix ǀ Facebook ǀ Moderna ǀ McDonald’s ǀ Volkswagen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66616b8b9_0_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Google Cloud - pokaz online</a:t>
            </a:r>
            <a:endParaRPr/>
          </a:p>
        </p:txBody>
      </p:sp>
      <p:pic>
        <p:nvPicPr>
          <p:cNvPr id="320" name="Google Shape;320;g1066616b8b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25" y="1571526"/>
            <a:ext cx="5002599" cy="28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066616b8b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8175" y="1504001"/>
            <a:ext cx="3999250" cy="38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066616b8b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950" y="2061974"/>
            <a:ext cx="7642473" cy="42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5366a747a_0_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obliczeniowa -założenia</a:t>
            </a:r>
            <a:endParaRPr/>
          </a:p>
        </p:txBody>
      </p:sp>
      <p:sp>
        <p:nvSpPr>
          <p:cNvPr id="157" name="Google Shape;157;g105366a747a_0_0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pl-PL" sz="2400"/>
              <a:t>Cloud Computing</a:t>
            </a:r>
            <a:r>
              <a:rPr lang="pl-PL" sz="2400"/>
              <a:t> - termin używany do opisania klasy obliczeń opartych na sieci, które odbywają się za pośrednictwem Internetu, </a:t>
            </a:r>
            <a:br>
              <a:rPr lang="pl-PL" sz="2400"/>
            </a:b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zbiór/grupa zintegrowanego i połączonego w sieć sprzętu, oprogramowania i infrastruktury internetowej (zwanej platformą)</a:t>
            </a:r>
            <a:br>
              <a:rPr lang="pl-PL"/>
            </a:b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l-PL"/>
              <a:t>w</a:t>
            </a:r>
            <a:r>
              <a:rPr lang="pl-PL" sz="2400"/>
              <a:t>ykorzystanie Internetu do komunikacji i transportu zapewnia klientom usługi sprzętowe, programowe i sieciowe.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l-PL" sz="2400"/>
              <a:t>Platformy te ukrywają złożoność i szczegóły infrastruktury bazowej przed użytkownikami i aplikacjami, udostępniając prosty interfejs graficzny lub API (Applications Programming Interface).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667d0e464_0_95"/>
          <p:cNvSpPr txBox="1"/>
          <p:nvPr>
            <p:ph type="title"/>
          </p:nvPr>
        </p:nvSpPr>
        <p:spPr>
          <a:xfrm>
            <a:off x="831851" y="731520"/>
            <a:ext cx="10515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Dziękuję za uwagę</a:t>
            </a:r>
            <a:endParaRPr/>
          </a:p>
        </p:txBody>
      </p:sp>
      <p:sp>
        <p:nvSpPr>
          <p:cNvPr id="328" name="Google Shape;328;g10667d0e464_0_95"/>
          <p:cNvSpPr txBox="1"/>
          <p:nvPr>
            <p:ph idx="1" type="body"/>
          </p:nvPr>
        </p:nvSpPr>
        <p:spPr>
          <a:xfrm>
            <a:off x="831851" y="33321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l-PL"/>
              <a:t>Arkadiusz Harasimiuk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366a747a_0_5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pl-PL"/>
              <a:t>Chmura obliczeniowa -założenia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/>
          </a:p>
        </p:txBody>
      </p:sp>
      <p:sp>
        <p:nvSpPr>
          <p:cNvPr id="163" name="Google Shape;163;g105366a747a_0_5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3200"/>
              <a:t>Platforma zapewnia usługi na żądanie, które są zawsze włączone, w dowolnym miejscu i czasie.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2580"/>
              <a:buNone/>
            </a:pPr>
            <a:r>
              <a:t/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3200"/>
              <a:t>Płatność za użytkowanie i według potrzeb(również w formie abonamentu), </a:t>
            </a:r>
            <a:endParaRPr sz="3200"/>
          </a:p>
          <a:p>
            <a:pPr indent="-38608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-PL" sz="3200"/>
              <a:t>skalowalność w górę i w dół w zakresie pojemności i udostępnianych funkcji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l-PL" sz="3200"/>
              <a:t>Usługi sprzętowe i programowe dostępne dla</a:t>
            </a:r>
            <a:endParaRPr sz="3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2580"/>
              <a:buNone/>
            </a:pPr>
            <a:r>
              <a:t/>
            </a:r>
            <a:endParaRPr sz="3200"/>
          </a:p>
          <a:p>
            <a:pPr indent="-38608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pl-PL" sz="3200"/>
              <a:t>przedsiębiorstw, korporacji, rynków biznesowych i również osób prywatnych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625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366a747a_0_1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obliczeniowa -założenia</a:t>
            </a:r>
            <a:endParaRPr/>
          </a:p>
        </p:txBody>
      </p:sp>
      <p:sp>
        <p:nvSpPr>
          <p:cNvPr id="169" name="Google Shape;169;g105366a747a_0_10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-PL"/>
              <a:t>Chmura obliczeniowa to termin zbiorczy odnoszący się do rozwoju i usług opartych na Internecie.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-PL"/>
              <a:t>Szereg cech definiuje dane w chmurze, usługi aplikacji i infrastrukturę: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b="1" lang="pl-PL"/>
              <a:t>Zdalnie hostowane:</a:t>
            </a:r>
            <a:r>
              <a:rPr lang="pl-PL"/>
              <a:t> Usługi lub dane są hostowane na zdalnej infrastrukturze </a:t>
            </a:r>
            <a:br>
              <a:rPr lang="pl-PL"/>
            </a:b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pl-PL"/>
              <a:t>Ogólnie dostępne:</a:t>
            </a:r>
            <a:r>
              <a:rPr lang="pl-PL"/>
              <a:t> Usługi lub dane są dostępne z dowolnego miejsca</a:t>
            </a:r>
            <a:br>
              <a:rPr lang="pl-PL"/>
            </a:b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pl-PL"/>
              <a:t>Urynkowione:</a:t>
            </a:r>
            <a:r>
              <a:rPr lang="pl-PL"/>
              <a:t> Rezultatem jest model utility computing podobny do tradycyjnego modelu tradycyjnych mediów, takich jak gaz czy elektryczność - płacisz za to, co byś chciał!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5366a747a_0_2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Warstwowość</a:t>
            </a:r>
            <a:endParaRPr/>
          </a:p>
        </p:txBody>
      </p:sp>
      <p:sp>
        <p:nvSpPr>
          <p:cNvPr id="175" name="Google Shape;175;g105366a747a_0_21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8111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138111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138111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138111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138111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341312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341312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341312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341312" lvl="0" marL="34131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287972" lvl="0" marL="3413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pl-PL"/>
              <a:t>Współdzielona pula konfigurowalnych zasobów obliczeniowych</a:t>
            </a:r>
            <a:endParaRPr/>
          </a:p>
          <a:p>
            <a:pPr indent="-287972" lvl="0" marL="3413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pl-PL"/>
              <a:t>Dostęp do sieci na żądanie</a:t>
            </a:r>
            <a:endParaRPr/>
          </a:p>
          <a:p>
            <a:pPr indent="-287972" lvl="0" marL="3413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pl-PL"/>
              <a:t>Dostarczany przez dostawcę usług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/>
          </a:p>
        </p:txBody>
      </p:sp>
      <p:pic>
        <p:nvPicPr>
          <p:cNvPr id="176" name="Google Shape;176;g105366a747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950" y="1445125"/>
            <a:ext cx="6096002" cy="28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366a747a_0_7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- zalety</a:t>
            </a:r>
            <a:endParaRPr/>
          </a:p>
        </p:txBody>
      </p:sp>
      <p:sp>
        <p:nvSpPr>
          <p:cNvPr id="182" name="Google Shape;182;g105366a747a_0_77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"</a:t>
            </a:r>
            <a:r>
              <a:rPr b="1" lang="pl-PL"/>
              <a:t>Płać tyle, ile używasz i potrzebujesz</a:t>
            </a:r>
            <a:r>
              <a:rPr lang="pl-PL"/>
              <a:t>" udostępniane jako </a:t>
            </a:r>
            <a:r>
              <a:rPr i="1" lang="pl-PL"/>
              <a:t>utility computing</a:t>
            </a:r>
            <a:r>
              <a:rPr lang="pl-PL"/>
              <a:t> (zwane także </a:t>
            </a:r>
            <a:r>
              <a:rPr i="1" lang="pl-PL"/>
              <a:t>computing-on-demand</a:t>
            </a:r>
            <a:r>
              <a:rPr lang="pl-PL"/>
              <a:t>, </a:t>
            </a:r>
            <a:r>
              <a:rPr i="1" lang="pl-PL"/>
              <a:t>managing computing</a:t>
            </a:r>
            <a:r>
              <a:rPr lang="pl-PL"/>
              <a:t>, jak również  infrastrukturą dostępową na żądanie) oraz w modelu "</a:t>
            </a:r>
            <a:r>
              <a:rPr b="1" lang="pl-PL"/>
              <a:t>zawsze włączony!, gdziekolwiek i gdziekolwiek</a:t>
            </a:r>
            <a:r>
              <a:rPr lang="pl-PL"/>
              <a:t>" udostępniane jako network-based computing.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257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“Elastyczność" pozwala tym systemom na dowolne skalowanie w górę i w dół</a:t>
            </a:r>
            <a:endParaRPr/>
          </a:p>
          <a:p>
            <a:pPr indent="-325753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l-PL"/>
              <a:t>wykorzystując zasoby wszelkiego rodzaju</a:t>
            </a:r>
            <a:endParaRPr/>
          </a:p>
          <a:p>
            <a:pPr indent="-325753" lvl="1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pl-PL"/>
              <a:t>CPU, pamięć masowa, pojemność serwerów, równoważenie obciążenia i bazy danych.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257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l-PL"/>
              <a:t>Brak “konieczności poznawania" szczegółów infrastruktury, aplikacje komunikują się z infrastrukturą za pomocą interfejsów API.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366a747a_0_8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- zalety podsumowanie</a:t>
            </a:r>
            <a:endParaRPr/>
          </a:p>
        </p:txBody>
      </p:sp>
      <p:sp>
        <p:nvSpPr>
          <p:cNvPr id="188" name="Google Shape;188;g105366a747a_0_8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pl-PL" sz="3200"/>
              <a:t>Chmury są przezroczyste dla użytkowników i aplikacji, mogą być zbudowane na wiele sposobów </a:t>
            </a:r>
            <a:endParaRPr sz="3200"/>
          </a:p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l-PL" sz="3200"/>
              <a:t>oprogramowanie znanych dostawców, własne oprogramowanie open source, sprzęt lub oprogramowanie, lub po prostu komputery PC z półki.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pl-PL" sz="3200"/>
              <a:t>Rozwiązania chmurowe zbudowane na klastrach serwerów PC i komponentów z półki oraz oprogramowania Open Source w połączeniu z własnymi aplikacjami i/lub oprogramowaniem systemowym.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366a747a_0_8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Chmura - sposoby użytkowania</a:t>
            </a:r>
            <a:endParaRPr/>
          </a:p>
        </p:txBody>
      </p:sp>
      <p:sp>
        <p:nvSpPr>
          <p:cNvPr id="194" name="Google Shape;194;g105366a747a_0_87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SaaS (Software as a Service) to model wdrażania oprogramowania, w którym aplikacja jest hostowana jako usługa świadczona klientom przez Internet.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“oprogramowanie jako usługa” System umożliwia dystrybucję i korzystanie z oprogramowania przez internet. Użytkownik nie jest właścicielem oprogramowania, nie instaluje go na swoim komputerze i nie obsługuje jego serwisowania. Obowiązki związane z aktualizacją, zarządzaniem i pomocą techniczną - rola dostawcy usługi.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Terminy pozostałe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Platforma jako usługa (PaaS)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infrastruktura jako usługa (IaaS)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2021-02-08T17:10:06Z</dcterms:created>
  <dc:creator>komp</dc:creator>
</cp:coreProperties>
</file>