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embeddedFontLst>
    <p:embeddedFont>
      <p:font typeface="Lato"/>
      <p:regular r:id="rId39"/>
      <p:bold r:id="rId40"/>
      <p:italic r:id="rId41"/>
      <p:boldItalic r:id="rId42"/>
    </p:embeddedFont>
    <p:embeddedFont>
      <p:font typeface="Tahoma"/>
      <p:regular r:id="rId43"/>
      <p:bold r:id="rId44"/>
    </p:embeddedFont>
    <p:embeddedFont>
      <p:font typeface="Arial Black"/>
      <p:regular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iSGuVy/KiWdZYloSQcGSWYy03J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Tahoma-bold.fntdata"/><Relationship Id="rId43" Type="http://schemas.openxmlformats.org/officeDocument/2006/relationships/font" Target="fonts/Tahoma-regular.fntdata"/><Relationship Id="rId46" Type="http://schemas.openxmlformats.org/officeDocument/2006/relationships/font" Target="fonts/OpenSans-regular.fntdata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Lato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67d0e464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667d0e464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0667d0e464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67d0e464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10667d0e464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7.png"/><Relationship Id="rId4" Type="http://schemas.openxmlformats.org/officeDocument/2006/relationships/image" Target="../media/image14.jpg"/><Relationship Id="rId5" Type="http://schemas.openxmlformats.org/officeDocument/2006/relationships/image" Target="../media/image18.jpg"/><Relationship Id="rId6" Type="http://schemas.openxmlformats.org/officeDocument/2006/relationships/image" Target="../media/image2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8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Relationship Id="rId4" Type="http://schemas.openxmlformats.org/officeDocument/2006/relationships/image" Target="../media/image12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12" name="Google Shape;12;g10667d0e464_0_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10667d0e464_0_202"/>
          <p:cNvSpPr/>
          <p:nvPr/>
        </p:nvSpPr>
        <p:spPr>
          <a:xfrm>
            <a:off x="0" y="0"/>
            <a:ext cx="12192000" cy="5100300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g10667d0e464_0_202"/>
          <p:cNvPicPr preferRelativeResize="0"/>
          <p:nvPr/>
        </p:nvPicPr>
        <p:blipFill rotWithShape="1">
          <a:blip r:embed="rId3">
            <a:alphaModFix/>
          </a:blip>
          <a:srcRect b="41131" l="5150" r="5587" t="32242"/>
          <a:stretch/>
        </p:blipFill>
        <p:spPr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5" name="Google Shape;15;g10667d0e46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89" y="174550"/>
            <a:ext cx="1368358" cy="766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6" name="Google Shape;16;g10667d0e464_0_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10667d0e464_0_202"/>
          <p:cNvSpPr/>
          <p:nvPr/>
        </p:nvSpPr>
        <p:spPr>
          <a:xfrm>
            <a:off x="0" y="499724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g10667d0e464_0_202"/>
          <p:cNvSpPr txBox="1"/>
          <p:nvPr/>
        </p:nvSpPr>
        <p:spPr>
          <a:xfrm>
            <a:off x="1173162" y="5880859"/>
            <a:ext cx="9845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>
  <p:cSld name="zawartość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4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0" i="0" lang="pl-PL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2">
            <a:alphaModFix/>
          </a:blip>
          <a:srcRect b="41131" l="5148" r="5594" t="32243"/>
          <a:stretch/>
        </p:blipFill>
        <p:spPr>
          <a:xfrm>
            <a:off x="354965" y="211139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1851" y="731520"/>
            <a:ext cx="10515600" cy="250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831851" y="33321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5">
            <a:alphaModFix/>
          </a:blip>
          <a:srcRect b="40759" l="0" r="0" t="28947"/>
          <a:stretch/>
        </p:blipFill>
        <p:spPr>
          <a:xfrm>
            <a:off x="217169" y="137160"/>
            <a:ext cx="2663191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/>
        </p:nvSpPr>
        <p:spPr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4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0" i="0" lang="pl-PL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3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20" name="Google Shape;20;g10667d0e464_0_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10667d0e464_0_215"/>
          <p:cNvSpPr txBox="1"/>
          <p:nvPr>
            <p:ph type="title"/>
          </p:nvPr>
        </p:nvSpPr>
        <p:spPr>
          <a:xfrm>
            <a:off x="831851" y="731520"/>
            <a:ext cx="10515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0667d0e464_0_215"/>
          <p:cNvSpPr txBox="1"/>
          <p:nvPr>
            <p:ph idx="1" type="body"/>
          </p:nvPr>
        </p:nvSpPr>
        <p:spPr>
          <a:xfrm>
            <a:off x="831851" y="33321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3" name="Google Shape;23;g10667d0e464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69" y="221378"/>
            <a:ext cx="2663192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10667d0e464_0_215"/>
          <p:cNvSpPr/>
          <p:nvPr/>
        </p:nvSpPr>
        <p:spPr>
          <a:xfrm>
            <a:off x="0" y="499724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10667d0e464_0_215"/>
          <p:cNvSpPr txBox="1"/>
          <p:nvPr/>
        </p:nvSpPr>
        <p:spPr>
          <a:xfrm>
            <a:off x="1173162" y="5880859"/>
            <a:ext cx="9845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g10667d0e464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154504"/>
            <a:ext cx="1333502" cy="74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27" name="Google Shape;27;g10667d0e464_0_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650" y="154504"/>
            <a:ext cx="2142936" cy="78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" type="body"/>
          </p:nvPr>
        </p:nvSpPr>
        <p:spPr>
          <a:xfrm>
            <a:off x="304806" y="1356539"/>
            <a:ext cx="11518897" cy="365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3600"/>
              <a:buFont typeface="Noto Sans Symbols"/>
              <a:buChar char="▪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Noto Sans Symbols"/>
              <a:buChar char="▪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667d0e464_0_21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0667d0e464_0_210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g10667d0e464_0_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32" name="Google Shape;32;g10667d0e464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>
  <p:cSld name="zawartość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667d0e464_0_22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0667d0e464_0_22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g10667d0e464_0_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0667d0e464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0667d0e464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0667d0e464_0_224"/>
          <p:cNvSpPr/>
          <p:nvPr/>
        </p:nvSpPr>
        <p:spPr>
          <a:xfrm>
            <a:off x="0" y="132821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g10667d0e464_0_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41" name="Google Shape;41;g10667d0e464_0_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3">
  <p:cSld name="zawartość_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667d0e464_0_233"/>
          <p:cNvSpPr txBox="1"/>
          <p:nvPr>
            <p:ph type="title"/>
          </p:nvPr>
        </p:nvSpPr>
        <p:spPr>
          <a:xfrm>
            <a:off x="1051560" y="365128"/>
            <a:ext cx="10242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10667d0e464_0_233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5" name="Google Shape;45;g10667d0e464_0_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46" name="Google Shape;46;g10667d0e464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204866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304806" y="1356539"/>
            <a:ext cx="11518897" cy="365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3600"/>
              <a:buFont typeface="Noto Sans Symbols"/>
              <a:buChar char="▪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Noto Sans Symbols"/>
              <a:buChar char="▪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667d0e464_0_196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667d0e464_0_1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0667d0e464_0_19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0667d0e464_0_19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0667d0e464_0_19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67d0e464_0_190"/>
          <p:cNvSpPr txBox="1"/>
          <p:nvPr/>
        </p:nvSpPr>
        <p:spPr>
          <a:xfrm>
            <a:off x="1524000" y="11128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Budowanie rozwiązań opartych na chmurze obliczeniowej.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Wirtualizacja i zarządzania zasobami oparte o podejście chmurowe. Rozwiązania dostawców – przegląd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0667d0e464_0_190"/>
          <p:cNvSpPr txBox="1"/>
          <p:nvPr/>
        </p:nvSpPr>
        <p:spPr>
          <a:xfrm>
            <a:off x="1524000" y="35925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pl-PL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 inż. Arkadiusz Harasimiuk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br>
              <a:rPr lang="pl-PL"/>
            </a:b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1023259" y="1256522"/>
            <a:ext cx="1040207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Plan wdrożenia</a:t>
            </a:r>
            <a:b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 - wsparcie migracji do chmury z przygotowaną mapą wdrożenia i wynikającym z niej zaleceniom.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Główne działania  - ocena zależności projektów przejścia do chmury, wraz z ich kosztami i korzyściami.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wdrożenia chmury powinien zawierać: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Ramy zarządzania procesem migracji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chmury, które są zgodne ze strategicznymi priorytetami biznesowymi, zasadami prowadzenia działalności, metodyką zarządzaniem projektami i politykami zarządzania danymi.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Rozlokowanie zasobów i zaplanowanie możliwości operacyjnych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celu spełnienia potrzeb i zapewnienia płynnego wdrożenia.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Sklasyfikowanie i priorytetyzacja projektów chmurowych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zgodnie z sekwencją, harmonogramem i kamieniami milowymi projektu wdrożenia.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Określenie najlepszych praktyk i zaleceń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istotnych z punktu widzenia udanego wdrożenia chmury.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Zaplanowanie nadzoru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obejmującego zarządzanie wdrożeniem i ocenę efektywności przyjętej strategii chmurowej.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2000">
                <a:latin typeface="Arial"/>
                <a:ea typeface="Arial"/>
                <a:cs typeface="Arial"/>
                <a:sym typeface="Arial"/>
              </a:rPr>
              <a:t>Budowanie rozwiązań opartych na chmurze obliczeniowej. 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r>
              <a:rPr lang="pl-PL" sz="20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 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r>
              <a:rPr lang="pl-PL" sz="2000">
                <a:latin typeface="Arial"/>
                <a:ea typeface="Arial"/>
                <a:cs typeface="Arial"/>
                <a:sym typeface="Arial"/>
              </a:rPr>
              <a:t>Rozwiązania dostawców – przegląd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Kontynuacja wykładu o podstawach rozwiązań chmurowych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solidFill>
                <a:srgbClr val="BFBFB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Podejście organizacyjne do wdrażania projektów chmurowych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/>
              <a:t>Mikroserwisy i konteneryzacja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Wirtualizacja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solidFill>
                <a:srgbClr val="BFBFB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Porównanie rozwiązań chmurowych dostawców w kluczowych funkcjonalnościach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23"/>
          <p:cNvSpPr/>
          <p:nvPr/>
        </p:nvSpPr>
        <p:spPr>
          <a:xfrm>
            <a:off x="390525" y="3157537"/>
            <a:ext cx="10020300" cy="96202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/>
              <a:t>Podejście mikroserwisowe do budowy rozwiązań produkcyjnych – wstęp do podejścia chmurowego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849630" y="1520040"/>
            <a:ext cx="612267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1800"/>
              <a:t>Mikroserwisy - termin określający architekturę aplikacji i sposób ich wdrażania. W odróżnieniu od monolitycznych rozwiązań (zasada działania – rozmieszczenie poszczególnych części aplikacji w jej wnętrzu z wykorzystaniem relacyjnego modelu danych) , mikroserwisy dzielą je na mniejsze, niezależne od siebie komponenty.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1800"/>
              <a:t>Mikroserwisy są oddzielnymi częściami tej samej aplikacji – komponentami lub procesami. Programista może przygotowywać elementy aplikacji bez ingerencji w jej całą architekturę. Przyspiesza to  proces tworzenia oprogramowania, czynią aplikację lżejszą. Zapobiega awarii całego systemu (jeśli jest problem, to tylko w jednym komponencie).  </a:t>
            </a:r>
            <a:endParaRPr/>
          </a:p>
        </p:txBody>
      </p:sp>
      <p:pic>
        <p:nvPicPr>
          <p:cNvPr descr="Magazyn danych w aplikacjach natywnych dla chmury"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119" y="2519764"/>
            <a:ext cx="4167681" cy="265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</a:t>
            </a:r>
            <a:br>
              <a:rPr lang="pl-PL"/>
            </a:b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867747" y="1629744"/>
            <a:ext cx="10019328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Konteneryzacja - duża ilość serwisów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Mikroserwisy powinny być instalowane, restartowane, bez wpływu na inne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każdy z serwisów ma własne zależności, konfiguracje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Podejścia: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współdzielenie systemu (wiele serwisów na jednym serwerze) = problemy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l-P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jeden serwis – jeden serwer = koszty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 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622303" y="1690688"/>
            <a:ext cx="7416797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 sz="3200"/>
              <a:t>Konteneryzacja – omówienie podstawowych pojęć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pl-P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– obraz aplikacji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pl-P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Dockerfile – skrypt wdrożeniowy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pl-P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Registry – magazyn gotowych obrazów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pl-P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 – instancja aplikacji utworzone z obrazu działająca na docelowym komputerze (uruchomiony obraz)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36" name="Google Shape;236;p26"/>
          <p:cNvSpPr txBox="1"/>
          <p:nvPr/>
        </p:nvSpPr>
        <p:spPr>
          <a:xfrm>
            <a:off x="8484752" y="2158425"/>
            <a:ext cx="2714291" cy="181588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 – przykład kodu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syntax=docker/dockerfile:1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ubuntu:18.04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. /app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make /app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python /app/app.py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193" y="4613274"/>
            <a:ext cx="7867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3843193" y="4303998"/>
            <a:ext cx="7867650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kontenerów z przykładowego serwera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Wirtualizacja vs konteneryzacja</a:t>
            </a:r>
            <a:endParaRPr/>
          </a:p>
        </p:txBody>
      </p:sp>
      <p:pic>
        <p:nvPicPr>
          <p:cNvPr id="244" name="Google Shape;24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3130"/>
          <a:stretch/>
        </p:blipFill>
        <p:spPr>
          <a:xfrm>
            <a:off x="1022076" y="1362075"/>
            <a:ext cx="8429899" cy="486003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5576889" y="4618762"/>
            <a:ext cx="36099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 pomocą standardowego pakietu oprogramowania, określanego jako kontener, tworzony jest pakiet kodu aplikacji wraz z plikami konfiguracyjnymi, bibliotekami i zależnościami wymaganymi do uruchomienia aplikacji. Programiści i specjaliści IT mogą wdrażać aplikacje w różnych środowiskach.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1473063" y="4618762"/>
            <a:ext cx="33370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Proces, w którym tworzy się symulowane (wirtualne) środowisko najczęściej komputerowe wykorzystujące pewne ustalone zasoby fizyczne. Pojęcie obecnie popularne szczególnie w organizacjach, które stawiają na rozwój technologii oraz usprawnienia w zarządzaniu.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</a:t>
            </a:r>
            <a:br>
              <a:rPr lang="pl-PL"/>
            </a:b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1046585" y="1660852"/>
            <a:ext cx="2743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Multicloud</a:t>
            </a:r>
            <a:endParaRPr b="1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 IaaS/PaaS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3" y="1799890"/>
            <a:ext cx="5038722" cy="376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</a:t>
            </a:r>
            <a:br>
              <a:rPr lang="pl-PL"/>
            </a:b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408" y="1544960"/>
            <a:ext cx="6609567" cy="480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914400" y="1443133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Multicloud</a:t>
            </a:r>
            <a:endParaRPr b="0" i="0" sz="18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zrównoleglony IaaS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3600"/>
              <a:buNone/>
            </a:pPr>
            <a:r>
              <a:rPr b="1" lang="pl-PL" sz="2400"/>
              <a:t>Platform-as-a-Service (PaaS)</a:t>
            </a:r>
            <a:endParaRPr b="1" sz="2400"/>
          </a:p>
          <a:p>
            <a:pPr indent="-219075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950"/>
              <a:buNone/>
            </a:pPr>
            <a:r>
              <a:t/>
            </a:r>
            <a:endParaRPr b="1" sz="13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950"/>
              <a:buFont typeface="Arial"/>
              <a:buChar char="•"/>
            </a:pPr>
            <a:r>
              <a:rPr lang="pl-PL" sz="1300">
                <a:latin typeface="Tahoma"/>
                <a:ea typeface="Tahoma"/>
                <a:cs typeface="Tahoma"/>
                <a:sym typeface="Tahoma"/>
              </a:rPr>
              <a:t>Umożliwia użytkownikowi chmury wdrażanie aplikacji stworzonych lub nabytych przy użyciu języków programowania i narzędzi obsługiwanych przez dostawcę usług.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950"/>
              <a:buFont typeface="Arial"/>
              <a:buChar char="•"/>
            </a:pPr>
            <a:r>
              <a:rPr lang="pl-PL" sz="1300">
                <a:latin typeface="Tahoma"/>
                <a:ea typeface="Tahoma"/>
                <a:cs typeface="Tahoma"/>
                <a:sym typeface="Tahoma"/>
              </a:rPr>
              <a:t>Użytkownik: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350"/>
              <a:buFont typeface="Arial"/>
              <a:buChar char="•"/>
            </a:pPr>
            <a:r>
              <a:rPr lang="pl-PL" sz="900">
                <a:latin typeface="Tahoma"/>
                <a:ea typeface="Tahoma"/>
                <a:cs typeface="Tahoma"/>
                <a:sym typeface="Tahoma"/>
              </a:rPr>
              <a:t>Ma kontrolę nad wdrożonymi aplikacjami i, ewentualnie, konfiguracjami środowiska hostingu aplikacji.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350"/>
              <a:buFont typeface="Arial"/>
              <a:buChar char="•"/>
            </a:pPr>
            <a:r>
              <a:rPr lang="pl-PL" sz="900">
                <a:latin typeface="Tahoma"/>
                <a:ea typeface="Tahoma"/>
                <a:cs typeface="Tahoma"/>
                <a:sym typeface="Tahoma"/>
              </a:rPr>
              <a:t>Nie zarządza ani nie kontroluje bazowej infrastruktury chmury, w tym sieci, serwerów, systemów operacyjnych czy pamięci masowej. 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</a:pPr>
            <a:r>
              <a:rPr lang="pl-PL" sz="1200">
                <a:latin typeface="Tahoma"/>
                <a:ea typeface="Tahoma"/>
                <a:cs typeface="Tahoma"/>
                <a:sym typeface="Tahoma"/>
              </a:rPr>
              <a:t>Nieszczególnie przydatne, gdy: 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Aplikacja musi być przenośna.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Używane są zastrzeżone języki programowania.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Sprzęt i oprogramowanie muszą być dostosowane do potrzeb klienta, aby poprawić wydajność aplikacji.</a:t>
            </a:r>
            <a:endParaRPr/>
          </a:p>
          <a:p>
            <a:pPr indent="-219075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950"/>
              <a:buFont typeface="Arial"/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100"/>
              <a:buFont typeface="Arial"/>
              <a:buChar char="•"/>
            </a:pPr>
            <a:r>
              <a:rPr lang="pl-PL" sz="1400">
                <a:latin typeface="Tahoma"/>
                <a:ea typeface="Tahoma"/>
                <a:cs typeface="Tahoma"/>
                <a:sym typeface="Tahoma"/>
              </a:rPr>
              <a:t>Przykłady: Google App Engine, Windows Azure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219075" lvl="0" marL="45720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7C7C7C"/>
              </a:buClr>
              <a:buSzPts val="1950"/>
              <a:buFont typeface="Arial"/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8534396" y="6248396"/>
            <a:ext cx="213359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31" y="4162269"/>
            <a:ext cx="103155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4200"/>
              <a:buNone/>
            </a:pPr>
            <a:r>
              <a:rPr b="1" lang="pl-PL" sz="2800"/>
              <a:t>Software-as-a-Service (SaaS)</a:t>
            </a:r>
            <a:endParaRPr b="1" sz="2800"/>
          </a:p>
          <a:p>
            <a:pPr indent="-1905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None/>
            </a:pPr>
            <a:r>
              <a:t/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Arial"/>
              <a:buChar char="•"/>
            </a:pPr>
            <a:r>
              <a:rPr lang="pl-PL" sz="1600">
                <a:latin typeface="Tahoma"/>
                <a:ea typeface="Tahoma"/>
                <a:cs typeface="Tahoma"/>
                <a:sym typeface="Tahoma"/>
              </a:rPr>
              <a:t>Aplikacje są dostarczane przez dostawcę usług.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Arial"/>
              <a:buChar char="•"/>
            </a:pPr>
            <a:r>
              <a:rPr lang="pl-PL" sz="1600">
                <a:latin typeface="Tahoma"/>
                <a:ea typeface="Tahoma"/>
                <a:cs typeface="Tahoma"/>
                <a:sym typeface="Tahoma"/>
              </a:rPr>
              <a:t>Użytkownik nie zarządza ani nie kontroluje bazowej infrastruktury chmury ani indywidualnych możliwości aplikacji. 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Arial"/>
              <a:buChar char="•"/>
            </a:pPr>
            <a:r>
              <a:rPr lang="pl-PL" sz="1600">
                <a:latin typeface="Tahoma"/>
                <a:ea typeface="Tahoma"/>
                <a:cs typeface="Tahoma"/>
                <a:sym typeface="Tahoma"/>
              </a:rPr>
              <a:t>Oferowane usługi obejmują: 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</a:pPr>
            <a:r>
              <a:rPr lang="pl-PL" sz="1200">
                <a:latin typeface="Tahoma"/>
                <a:ea typeface="Tahoma"/>
                <a:cs typeface="Tahoma"/>
                <a:sym typeface="Tahoma"/>
              </a:rPr>
              <a:t>Usługi dla przedsiębiorstw, takie jak: 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zarządzanie przepływem pracy, 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komunikacja, 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podpis cyfrowy, 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zarządzanie relacjami z klientami (CRM), 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oprogramowanie desktopowe, 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zarządzanie finansami, 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geoprzestrzenne i wyszukiwanie.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200"/>
              <a:buFont typeface="Arial"/>
              <a:buChar char="•"/>
            </a:pPr>
            <a:r>
              <a:rPr lang="pl-PL" sz="800">
                <a:latin typeface="Tahoma"/>
                <a:ea typeface="Tahoma"/>
                <a:cs typeface="Tahoma"/>
                <a:sym typeface="Tahoma"/>
              </a:rPr>
              <a:t>Nieodpowiednie dla aplikacji działających w czasie rzeczywistym lub takich, w których dane nie mogą być hostowane na zewnątrz.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Arial"/>
              <a:buChar char="•"/>
            </a:pPr>
            <a:r>
              <a:rPr lang="pl-PL" sz="1600">
                <a:latin typeface="Tahoma"/>
                <a:ea typeface="Tahoma"/>
                <a:cs typeface="Tahoma"/>
                <a:sym typeface="Tahoma"/>
              </a:rPr>
              <a:t>Przykłady: Gmail, Salesforce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457200" rtl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7C7C7C"/>
              </a:buClr>
              <a:buSzPts val="2400"/>
              <a:buFont typeface="Arial"/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8534396" y="6248396"/>
            <a:ext cx="213359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2000">
                <a:latin typeface="Arial"/>
                <a:ea typeface="Arial"/>
                <a:cs typeface="Arial"/>
                <a:sym typeface="Arial"/>
              </a:rPr>
              <a:t>Budowanie rozwiązań opartych na chmurze obliczeniowej. 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r>
              <a:rPr lang="pl-PL" sz="20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 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r>
              <a:rPr lang="pl-PL" sz="2000">
                <a:latin typeface="Arial"/>
                <a:ea typeface="Arial"/>
                <a:cs typeface="Arial"/>
                <a:sym typeface="Arial"/>
              </a:rPr>
              <a:t>Rozwiązania dostawców – przegląd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/>
              <a:t>Kontynuacja wykładu o podstawach rozwiązań chmurowych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/>
              <a:t>Podejście organizacyjne do wdrażania projektów chmurowych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/>
              <a:t>Mikroserwisy i konteneryzacja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/>
              <a:t>Wirtualizacja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/>
              <a:t>Porównanie rozwiązań chmurowych dostawców w kluczowych funkcjonalnościach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938211" y="1801814"/>
            <a:ext cx="8639178" cy="366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Clr>
                <a:srgbClr val="7C7C7C"/>
              </a:buClr>
              <a:buSzPts val="195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642939" y="1835949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4200"/>
              <a:buNone/>
            </a:pPr>
            <a:r>
              <a:rPr b="1" lang="pl-PL"/>
              <a:t>Własna chmura 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  <a:p>
            <a:pPr indent="-762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4200"/>
              <a:buFont typeface="Noto Sans Symbols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Char char="•"/>
            </a:pPr>
            <a:r>
              <a:rPr lang="pl-PL" sz="2000">
                <a:latin typeface="Tahoma"/>
                <a:ea typeface="Tahoma"/>
                <a:cs typeface="Tahoma"/>
                <a:sym typeface="Tahoma"/>
              </a:rPr>
              <a:t>Realizowana z użyciem OpenStack – otwartego systemu operacyjnego w chmurze, używanego do tworzenia własnych środowisk jak i publicznych chmur</a:t>
            </a:r>
            <a:endParaRPr/>
          </a:p>
          <a:p>
            <a:pPr indent="-1524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Char char="•"/>
            </a:pPr>
            <a:r>
              <a:rPr lang="pl-PL" sz="2000">
                <a:latin typeface="Tahoma"/>
                <a:ea typeface="Tahoma"/>
                <a:cs typeface="Tahoma"/>
                <a:sym typeface="Tahoma"/>
              </a:rPr>
              <a:t>Obsługuje warstwę IaaS dla aplikacji i maszyn wirtualnych</a:t>
            </a:r>
            <a:endParaRPr/>
          </a:p>
          <a:p>
            <a:pPr indent="-1524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Char char="•"/>
            </a:pPr>
            <a:r>
              <a:rPr lang="pl-PL" sz="2000">
                <a:latin typeface="Tahoma"/>
                <a:ea typeface="Tahoma"/>
                <a:cs typeface="Tahoma"/>
                <a:sym typeface="Tahoma"/>
              </a:rPr>
              <a:t>Rozbudowany system zawierający 60 komponentów – usług kontrolujących najważniejsze aspekty chmury</a:t>
            </a:r>
            <a:endParaRPr/>
          </a:p>
          <a:p>
            <a:pPr indent="-1524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3000"/>
              <a:buChar char="•"/>
            </a:pPr>
            <a:r>
              <a:rPr lang="pl-PL" sz="2000">
                <a:latin typeface="Tahoma"/>
                <a:ea typeface="Tahoma"/>
                <a:cs typeface="Tahoma"/>
                <a:sym typeface="Tahoma"/>
              </a:rPr>
              <a:t>Alternatywa „on-premise” dla dostawców publicznych: AWS, Google Cloud, MS Azure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2000">
                <a:latin typeface="Arial"/>
                <a:ea typeface="Arial"/>
                <a:cs typeface="Arial"/>
                <a:sym typeface="Arial"/>
              </a:rPr>
              <a:t>Budowanie rozwiązań opartych na chmurze obliczeniowej. 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r>
              <a:rPr lang="pl-PL" sz="2000">
                <a:latin typeface="Arial"/>
                <a:ea typeface="Arial"/>
                <a:cs typeface="Arial"/>
                <a:sym typeface="Arial"/>
              </a:rPr>
              <a:t>Wirtualizacja i zarządzania zasobami oparte o podejście chmurowe. 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r>
              <a:rPr lang="pl-PL" sz="2000">
                <a:latin typeface="Arial"/>
                <a:ea typeface="Arial"/>
                <a:cs typeface="Arial"/>
                <a:sym typeface="Arial"/>
              </a:rPr>
              <a:t>Rozwiązania dostawców – przegląd</a:t>
            </a:r>
            <a:br>
              <a:rPr lang="pl-PL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Kontynuacja wykładu o podstawach rozwiązań chmurowych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solidFill>
                <a:srgbClr val="BFBFB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Podejście organizacyjne do wdrażania projektów chmurowych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Mikroserwisy i konteneryzacja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rgbClr val="BFBFBF"/>
                </a:solidFill>
              </a:rPr>
              <a:t>Wirtualizacja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solidFill>
                <a:srgbClr val="BFBFB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289" name="Google Shape;289;p33"/>
          <p:cNvSpPr/>
          <p:nvPr/>
        </p:nvSpPr>
        <p:spPr>
          <a:xfrm>
            <a:off x="306325" y="5058175"/>
            <a:ext cx="10020300" cy="962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lang="pl-PL" sz="2400">
                <a:solidFill>
                  <a:schemeClr val="dk1"/>
                </a:solidFill>
              </a:rPr>
            </a:br>
            <a:r>
              <a:rPr b="1" lang="pl-PL" sz="2400"/>
              <a:t>Compute Services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3047000" y="3244336"/>
            <a:ext cx="6093991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1256522" y="2158477"/>
            <a:ext cx="2743200" cy="267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 Machines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 Machines Scale Set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Services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Kubernetes Service (AKS)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Fabric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Fuinction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 Instance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Batch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Autoscaling 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Dedicated Host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4110136" y="2158477"/>
            <a:ext cx="2743200" cy="440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EC2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EC2 Auto Scaling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Elastic Container 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 Elastic Kubernetes 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Lightsail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Batch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Elastic Beanstalk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Fargate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Lambda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Serverless Application Repository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Outposts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VMWare Cloud on AWS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7725747" y="2158477"/>
            <a:ext cx="2743200" cy="289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Compute Engine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App Engine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GPUs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Migrate from Compute Engine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Preemptible VMs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Shielded VMs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Sole-Tenant Nodes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Bare Metal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VMWare Engine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Run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1143000" y="2543175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4210050" y="2510907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7725747" y="2510907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lang="pl-PL" sz="2400">
                <a:solidFill>
                  <a:schemeClr val="dk1"/>
                </a:solidFill>
              </a:rPr>
            </a:br>
            <a:r>
              <a:rPr b="1" lang="pl-PL" sz="2400"/>
              <a:t>Compute Services</a:t>
            </a:r>
            <a:endParaRPr/>
          </a:p>
        </p:txBody>
      </p:sp>
      <p:pic>
        <p:nvPicPr>
          <p:cNvPr descr="Obraz zawierający stół&#10;&#10;Opis wygenerowany automatycznie" id="307" name="Google Shape;3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88" y="2144303"/>
            <a:ext cx="6024465" cy="308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890" y="2114422"/>
            <a:ext cx="4562669" cy="402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r>
              <a:rPr b="1" lang="pl-PL" sz="2400"/>
              <a:t>Storage Services</a:t>
            </a:r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3047000" y="3244336"/>
            <a:ext cx="6093991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256522" y="2158477"/>
            <a:ext cx="2743200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Blob Storage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 Storage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Storage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Disk Storage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Lake Storage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4110136" y="2158477"/>
            <a:ext cx="2743200" cy="267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 Block Storage (EBS)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 File System (EFS)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FSx for Lustre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 FSx for Windows File Server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S3 Glacier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Storage Gateway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7725747" y="2158477"/>
            <a:ext cx="2743200" cy="1815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Storage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 Disk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Filestore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Transfer 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Archival Storage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Storage for Firebase</a:t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57275" y="2958695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3760529" y="2511892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7440873" y="2508779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r>
              <a:rPr b="1" lang="pl-PL" sz="2400"/>
              <a:t>Storage Services</a:t>
            </a:r>
            <a:endParaRPr/>
          </a:p>
        </p:txBody>
      </p:sp>
      <p:pic>
        <p:nvPicPr>
          <p:cNvPr descr="Obraz zawierający stół&#10;&#10;Opis wygenerowany automatycznie" id="326" name="Google Shape;3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19" y="2056250"/>
            <a:ext cx="5589037" cy="1641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327" name="Google Shape;32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971" y="2057707"/>
            <a:ext cx="4920342" cy="397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r>
              <a:rPr b="1" lang="pl-PL" sz="2400"/>
              <a:t>Database Services</a:t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3047000" y="3244336"/>
            <a:ext cx="6093991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1256522" y="2158477"/>
            <a:ext cx="2743200" cy="3108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SQL Database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SQL Managed Instance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on Virtual Machines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Database for PostgerSQL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Database for MySQL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Database for MariaDB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Cosmos DB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Cache for Redis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Database Migration 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Managed Instance for Apache Cassandra</a:t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4110136" y="2158477"/>
            <a:ext cx="2743200" cy="332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Aurora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Database 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RDS on VMWare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DynamoDB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ElastiCache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Redshift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Neptune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Quantum Ledger Database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Timestream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DocumentDB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Migration Services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7725747" y="2158477"/>
            <a:ext cx="2743200" cy="224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Cloud SQL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 Cloud Datastore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 Cloud Bigtable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Spanner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Memorystore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Firestore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Bare Metal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Migration Services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1143000" y="2543175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305398" y="2776549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7690277" y="2516739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r>
              <a:rPr b="1" lang="pl-PL" sz="2400"/>
              <a:t>ML/AI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3047000" y="3244336"/>
            <a:ext cx="6093991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1256522" y="2158477"/>
            <a:ext cx="2743200" cy="3108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Machine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Cognitive Services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Bot Service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Anomaly Detector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Moderator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Databricks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Open Datasets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Science Virtual Machine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Vision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Immersive Reader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Kinetic DK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Personaliser</a:t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4110136" y="2158477"/>
            <a:ext cx="2743200" cy="418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Comprehend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Lex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Polly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Rekognition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Translate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Transcribe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Elastic Inference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Forecast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Textract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AmazonPersonalize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Deep Learning AMIs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DeepLens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DeepRacer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MXNet on AWS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 on AWS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Inferentia</a:t>
            </a:r>
            <a:endParaRPr/>
          </a:p>
        </p:txBody>
      </p:sp>
      <p:sp>
        <p:nvSpPr>
          <p:cNvPr id="348" name="Google Shape;348;p39"/>
          <p:cNvSpPr txBox="1"/>
          <p:nvPr/>
        </p:nvSpPr>
        <p:spPr>
          <a:xfrm>
            <a:off x="7725747" y="2158477"/>
            <a:ext cx="2743200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Platform</a:t>
            </a: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- Vertex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AutoML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Infrastructure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Speech-To-Text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DialogFlow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Vision AI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AI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Natural Language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Translation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AutoML Table</a:t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1143000" y="2543175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7362825" y="2524421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3741320" y="2524421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r>
              <a:rPr b="1" lang="pl-PL" sz="2400"/>
              <a:t>ML/AI</a:t>
            </a:r>
            <a:endParaRPr/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19" y="1650370"/>
            <a:ext cx="5526832" cy="391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6073" y="1653670"/>
            <a:ext cx="5075853" cy="400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r>
              <a:rPr b="1" lang="pl-PL" sz="2400"/>
              <a:t>Serverless Computing</a:t>
            </a:r>
            <a:endParaRPr b="1" sz="2400"/>
          </a:p>
        </p:txBody>
      </p:sp>
      <p:sp>
        <p:nvSpPr>
          <p:cNvPr id="364" name="Google Shape;364;p41"/>
          <p:cNvSpPr txBox="1"/>
          <p:nvPr/>
        </p:nvSpPr>
        <p:spPr>
          <a:xfrm>
            <a:off x="3047000" y="3244336"/>
            <a:ext cx="6093991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1256522" y="2158477"/>
            <a:ext cx="2743200" cy="9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4110136" y="2158477"/>
            <a:ext cx="2743200" cy="267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Lambda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Fargate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EventBridge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Step Functions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SQS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SNS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API Gateway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AppSync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RDS Proxy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Aurora Serverless</a:t>
            </a:r>
            <a:endParaRPr/>
          </a:p>
        </p:txBody>
      </p:sp>
      <p:sp>
        <p:nvSpPr>
          <p:cNvPr id="367" name="Google Shape;367;p41"/>
          <p:cNvSpPr txBox="1"/>
          <p:nvPr/>
        </p:nvSpPr>
        <p:spPr>
          <a:xfrm>
            <a:off x="7725747" y="2158477"/>
            <a:ext cx="2743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 Cloud Functions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Run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Engine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Workflows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1143000" y="2543175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3886520" y="2516739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7692855" y="2516738"/>
            <a:ext cx="2352675" cy="369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br>
              <a:rPr lang="pl-PL"/>
            </a:br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618928" y="1789919"/>
            <a:ext cx="1020147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Cele strategii chmurowej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Określenie kroków  i  odpowiedzialności związanej z wykorzystaniem rozwiązań opartych o chmurę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Zapewnienie w organizacji </a:t>
            </a:r>
            <a:r>
              <a:rPr b="0" i="0" lang="pl-P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sposobu podejmowania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decyzji w zakresie weryfikacji możliwości wykorzystania chmury w odniesieniu do kierunków rozwoju technologii oraz strategicznych celów biznesowych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Przygotowanie "mapy drogowej" wdrożenia chmury 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Zdefiniowanie głównych projektów, wskaźników celów, ukierunkowanych na dostarczanie nowych usług oraz ciągłą integrację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5209829" y="5382748"/>
            <a:ext cx="6429183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Przykład z rynku polskiego: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PKO BP – Road To Cloud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https://bankomania.pkobp.pl/wydarzenia/aktualnosci/pko-bank-polski-na-drodze-do-chmury/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Management and Governance</a:t>
            </a:r>
            <a:endParaRPr/>
          </a:p>
        </p:txBody>
      </p:sp>
      <p:sp>
        <p:nvSpPr>
          <p:cNvPr id="376" name="Google Shape;376;p42"/>
          <p:cNvSpPr txBox="1"/>
          <p:nvPr/>
        </p:nvSpPr>
        <p:spPr>
          <a:xfrm>
            <a:off x="3047000" y="3244336"/>
            <a:ext cx="6093991" cy="3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1256522" y="2158477"/>
            <a:ext cx="2743200" cy="461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Advisor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Backup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Lighthouse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Migrate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Managed Applications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Mobile App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Policy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Resource Manager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Resource Manager Template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 Blueprint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Shell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Cost Management and Billing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Analitics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Microsoft Azure Portal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Watcher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4110136" y="2158477"/>
            <a:ext cx="2743200" cy="418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  CloudWatch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Autoscaling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Control Tower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Systems Manager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CloudFormation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 CloudTrail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Config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 OpsWorks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Service Catalog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Trusted Advisor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Personal Health Dashboard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Managed Services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Console Mobile Application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License Manager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Well-Architected Tool</a:t>
            </a:r>
            <a:endParaRPr/>
          </a:p>
        </p:txBody>
      </p:sp>
      <p:sp>
        <p:nvSpPr>
          <p:cNvPr id="379" name="Google Shape;379;p42"/>
          <p:cNvSpPr txBox="1"/>
          <p:nvPr/>
        </p:nvSpPr>
        <p:spPr>
          <a:xfrm>
            <a:off x="7725747" y="2158477"/>
            <a:ext cx="2743200" cy="246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 Shell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Console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Deployment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Mobile App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APIs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Catalog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Management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Inteligent Management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l-PL" sz="2400">
                <a:solidFill>
                  <a:schemeClr val="dk1"/>
                </a:solidFill>
              </a:rPr>
              <a:t>Porównanie rozwiązań chmurowych dostawców w kluczowych funkcjonalnościach</a:t>
            </a:r>
            <a:br>
              <a:rPr lang="pl-PL" sz="2400">
                <a:solidFill>
                  <a:schemeClr val="dk1"/>
                </a:solidFill>
              </a:rPr>
            </a:br>
            <a:br>
              <a:rPr b="1" lang="pl-PL" sz="2400"/>
            </a:br>
            <a:endParaRPr b="1" sz="2400"/>
          </a:p>
        </p:txBody>
      </p:sp>
      <p:sp>
        <p:nvSpPr>
          <p:cNvPr id="385" name="Google Shape;385;p43"/>
          <p:cNvSpPr txBox="1"/>
          <p:nvPr/>
        </p:nvSpPr>
        <p:spPr>
          <a:xfrm>
            <a:off x="1069911" y="1326503"/>
            <a:ext cx="943791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"Zasadniczo, AWS, Microsoft Azure oraz Google Cloud Platform oferują dość zbliżone zestawy usług związanych z przetwarzanie i przechowywaniem danych oraz funkcjami sieciowymi. We wszystkich znajdziemy te same elementy, typowe dla chmury: daleko idącą samoobsługę, natychmiastowe dostarczanie klientom działających systemów, automatyczne skalowanie, a także usługi z dziedziny bezpieczeństwa czy zarządzania tożsamością."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2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Dla konkretnych zastosowań należy brać pod uwagę każde z nich podczas analizy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667d0e464_0_95"/>
          <p:cNvSpPr txBox="1"/>
          <p:nvPr>
            <p:ph type="title"/>
          </p:nvPr>
        </p:nvSpPr>
        <p:spPr>
          <a:xfrm>
            <a:off x="831851" y="731520"/>
            <a:ext cx="10515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Dziękuję za uwagę</a:t>
            </a:r>
            <a:endParaRPr/>
          </a:p>
        </p:txBody>
      </p:sp>
      <p:sp>
        <p:nvSpPr>
          <p:cNvPr id="391" name="Google Shape;391;g10667d0e464_0_95"/>
          <p:cNvSpPr txBox="1"/>
          <p:nvPr>
            <p:ph idx="1" type="body"/>
          </p:nvPr>
        </p:nvSpPr>
        <p:spPr>
          <a:xfrm>
            <a:off x="831851" y="33321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l-PL"/>
              <a:t>Arkadiusz Harasimiuk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br>
              <a:rPr lang="pl-PL"/>
            </a:b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951723" y="1470154"/>
            <a:ext cx="1040207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1. Ustalenie celów  biznesowych</a:t>
            </a:r>
            <a:endParaRPr b="1"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Określenie co firma chce osiągnąć dzięki przejściu do chmury. </a:t>
            </a:r>
            <a:endParaRPr b="1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W ramach definiowania cele biznesowe powinny spełniać reguły SMART: są konkretne (specific), mierzalne (measurable), uzgodnione (agreed upon), realistyczne (realistic) i określone w czasie (time-specific). </a:t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Zgodność celów z ogólną strategią firmy. </a:t>
            </a:r>
            <a:endParaRPr b="1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Opracowanie strategii chmurowej nakłada na firmę konieczność dopasowania strategicznych celów biznesowych do docelowych rozwiązań w zakresie architektury IT, metod mierzenia efektów i kluczowych inicjatyw podejmowanych w firmie. </a:t>
            </a:r>
            <a:b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Zdefiniowanie strategicznych celów wdrożenia chmury. </a:t>
            </a:r>
            <a:b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Migracja do chmury powinna zapewnić rozwiązanie istniejących problemów lub wyzwań. </a:t>
            </a:r>
            <a:b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Cele jakie firmy chcą osiągnąć inwestując w rozwiązania cyfrowe:</a:t>
            </a:r>
            <a:endParaRPr/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Szybsze wdrożenie nowych usług, produktów lub modelu biznesowego</a:t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Osiągnięcie doskonałości operacyjnej </a:t>
            </a:r>
            <a:endParaRPr/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Pozyskiwanie i utrzymywanie nowych klientów</a:t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Usprawnienie procesów decyzyjnych</a:t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Uzyskanie przewagi konkurencyjnej</a:t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l-PL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Przetrwanie firmy</a:t>
            </a:r>
            <a:endParaRPr b="0" i="0" sz="16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br>
              <a:rPr lang="pl-PL"/>
            </a:b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1032784" y="1690690"/>
            <a:ext cx="1040207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Określanie bieżącego kontekstu biznesowego</a:t>
            </a:r>
            <a:b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 analizy dedykowany do określenia makroekonomicznego kontekstu prowadzenia biznesu.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Efekt - wyznaczenie kierunku działalności i zdefiniowanie chmurowych potrzeb, wynikających ze strategicznych celów. Można się spodziewać luk pomiędzy obecnymi możliwościami a tymi, które są wymagane w celu migracji przedsiębiorstwa do chmury.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Narzędzia i techniki, które są przydatne do analizy kontekstu biznesowego: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Burze mózgów </a:t>
            </a: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udziałem zarówno interesariuszy, decydentów, jak i specjalistów IT w celu określenia i oceny wpływu adopcji chmury.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 SWOT </a:t>
            </a: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zastosowana do oceny strategii chmurowej.  Może być wykorzystana do stworzenia macierzy różnych modeli wdrażania</a:t>
            </a: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chmury i analizy stopnia, w jakim spełniają one potrzeby biznesowe firmy. Analiza SWOT pomaga również ocenić obecny system informatyczny oraz wykorzystać jego mocne strony i możliwości w celu przezwyciężenia słabości i zagrożeń. Dodatkowo analiza SWOT ułatwia ocenę działalności firmy i pomaga określić obszary, które wymagają poprawy.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 łańcucha wartości </a:t>
            </a:r>
            <a:r>
              <a:rPr b="0" i="0" lang="pl-P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pomaga określić, jakie są podstawowe działania, generujące największą wartość dla klienta i czy chmura poprawia skuteczność i wydajność procesów.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1023259" y="1690690"/>
            <a:ext cx="1040207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Ocena aktualnego stanu architektury IT</a:t>
            </a:r>
            <a:b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 – opisanie biznesowej architektury IT poprzez określenie jej dojrzałości technicznej oraz elementów, które należy poprawić lub dostosować w celu sprawnego wdrożenia chmury. 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 architektury IT - elementy: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Ocena architektury korporacyjnej IT, aplikacji, infrastruktury, interfejsów, polityk zarządzania danymi, itp.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Ocena długu technicznego spowodowanego wyborem rozwiązań o ograniczonej funkcjonalności zamiast lepszych, których wdrożenie zajęłoby więcej czasu.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Proponowana technika</a:t>
            </a: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macierz IT McFarlana.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Macierz IT McFarlana określa strategiczny wpływ aplikacji IT, </a:t>
            </a:r>
            <a:b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czyli w tym przypadku usług w chmurze, </a:t>
            </a:r>
            <a:b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obecną i przyszłą konkurencyjność branży. </a:t>
            </a:r>
            <a:b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Cała istniejąca infrastruktura w firmie może </a:t>
            </a:r>
            <a:b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być skategoryzowana zgodnie z macierzą IT McFarlana.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braz zawierający stół&#10;&#10;Opis wygenerowany automatycznie"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298" y="4120307"/>
            <a:ext cx="3417072" cy="217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838200" y="1523222"/>
            <a:ext cx="10402077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Analiza stanu przyszłego/docelowego </a:t>
            </a:r>
            <a:b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 - opracowanie wizji architektury organizacji opartej na chmurze z odniesieniem do biznesowych i technologicznych aspektów użycia chmury. 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wykonania analiza wpływu zmiany na procesy i operacje biznesowe.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Migracją do chmury jest związana z wymogami bezpieczeństwa, które zawężają wybór platform chmurowych i architektury potrzebnej do wdrożenia chmury. Analiza powinna objąć opcje uwierzytelniania, identyfikacji, poufności i możliwości kontroli. 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Narzędzia pomocne w określeniu potrzebnego rozwiązania chmurowego: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Modelowanie i analiza przypadków użycia 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wykorzystywane do określenia wymagań stawianych rozwiązaniu chmurowemu i dostawcy chmury.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Ocena wartości biznesowej i korzyści  -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umożliwia kwantyfikację zalet i wad różnych rozwiązań chmurowych, dając podstawę do wybóru konkretnego rozwiązania po ocenie z punktu widzenia korzyści finansowych (oszczędności kosztów) i niefinansowych (ryzyko operacyjne).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023259" y="1256522"/>
            <a:ext cx="10402077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Analiza luk i planowanie działań</a:t>
            </a:r>
            <a:br>
              <a:rPr b="1" i="0" lang="pl-PL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 luk - identyfikacja luk i zależności w proponowanych rozwiązaniach chmurowych w celu upewnienia się, że nie ma barier, które uniemożliwią albo utrudnią wdrożenie lub plany migracji.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Proponowane kroki: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Ocena potencjalnych luk technologicznych i informatycznych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zakresie przepływu pracy oraz możliwości usprawnienia, reorganizacji lub uproszczenia rozwiązań.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Ustalenie priorytetów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obszarze potencjalnego rozwoju chmury i innych potrzebnych technologii.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Opracowanie planu działania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celu sprostania wyzwaniom i problemom określonym w ramach oceny.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Kluczowe elementy strategii chmurowej na tym etapie składają się głównie z iteracyjnych ocen dopasowania (fit-gap).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 przeprowadzeniu analizy luk interesariusze definiują priorytety i zakres wdrożenia, a następnie opracowują ostateczny plan implementacji, uwzględniający wszystkie wcześniejsze ustalenia.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braz zawierający stół&#10;&#10;Opis wygenerowany automatycznie"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8811" y="4787603"/>
            <a:ext cx="2743200" cy="126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pl-PL" sz="4400">
                <a:latin typeface="Arial"/>
                <a:ea typeface="Arial"/>
                <a:cs typeface="Arial"/>
                <a:sym typeface="Arial"/>
              </a:rPr>
              <a:t>Budowanie rozwiązań opartych na chmurze obliczeniowej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951723" y="1599422"/>
            <a:ext cx="10402077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Ocena ryzyka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Pomaga określić i zweryfikować potencjalne problemy, a także przygotować strategie, które będą im przeciwdziałać.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Pierwszy krok - identyfikacja możliwych zagrożeń.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Ocena ryzyka biznesowego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określenie potencjalnych zagrożeń, a następnie podział ich na kategorie: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Ryzyko </a:t>
            </a:r>
            <a:r>
              <a:rPr b="0" i="1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“realizacji” 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(ryzyko niedostarczenia wymaganych rozwiązań); np. poleganie na dostawcach, niejasny zakres realizacji, nieskoordynowane wdrożenie, słabe zarządzanie projektem itp.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Ryzyko </a:t>
            </a:r>
            <a:r>
              <a:rPr b="0" i="1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“korzyści” </a:t>
            </a: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(ryzyko nieosiągnięcia oczekiwanych korzyści biznesowych); np. brak harmonizacji potrzeb firmy z pracą działu IT, standardy techniczne niedopasowane w architekturze, niespełnianie standardów bezpieczeństwa, brak wskaźników do oceny efektów biznesowych itp.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 identyfikacji zagrożeń – nadanie priorytetów zgodnie z prawdopodobieństwem ich wystąpienia.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każdego elementu z obu kategorii ryzyka organizacja może stworzyć macierz </a:t>
            </a:r>
            <a:b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warstwową analizą prawdopodobieństwa i wpływu. Taka analiza pomaga zdefiniować </a:t>
            </a:r>
            <a:b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czynniki ryzyka pod względem ich wpływu i prawdopodobieństwa wystąpienia </a:t>
            </a:r>
            <a:b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(niskie, średnie lub wysokie).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l-P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8672" y="4668028"/>
            <a:ext cx="2743200" cy="153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2021-02-08T17:10:06Z</dcterms:created>
  <dc:creator>komp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0x010100C89CCAF040A4624684A6FB82E756C5F9</vt:lpwstr>
  </property>
</Properties>
</file>