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Tahom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jFFjEEDiYNZogUFdbakbtA4UR9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TR/2004/REC-speech-synthesis-20040907/"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TR/2004/REC-speech-synthesis-20040907/"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67d0e464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0667d0e464_0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7" name="Google Shape;147;g10667d0e464_0_1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l-PL"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b614b791d_0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pl-PL" sz="1200">
                <a:solidFill>
                  <a:srgbClr val="171717"/>
                </a:solidFill>
                <a:highlight>
                  <a:srgbClr val="FFFFFF"/>
                </a:highlight>
              </a:rPr>
              <a:t>ęzyk znaczników syntezy mowy (SSML, Speech Synthesis Markup Language) to język znaczników oparty na języku XML, który umożliwia deweloperom określanie sposobu konwertowania tekstu wejściowego na mowę syntetyzowana przy użyciu usługi zamiany tekstu na mowę. W porównaniu do zwykłego tekstu język SSML umożliwia deweloperom dostosowanie wysokości, wymowy, szybkości mówienia, głośności i innych danych wyjściowych funkcji Tekst na mowę. Normalna interpunkcja, taka jak pauza po kropce, czy użycie poprawnej intonacji, gdy zdanie kończy się znakiem zapytania, są obsługiwane automatycznie.</a:t>
            </a:r>
            <a:endParaRPr sz="1200">
              <a:solidFill>
                <a:srgbClr val="171717"/>
              </a:solidFill>
              <a:highlight>
                <a:srgbClr val="FFFFFF"/>
              </a:highlight>
            </a:endParaRPr>
          </a:p>
          <a:p>
            <a:pPr indent="0" lvl="0" marL="0" rtl="0" algn="l">
              <a:lnSpc>
                <a:spcPct val="115000"/>
              </a:lnSpc>
              <a:spcBef>
                <a:spcPts val="1200"/>
              </a:spcBef>
              <a:spcAft>
                <a:spcPts val="0"/>
              </a:spcAft>
              <a:buSzPts val="1100"/>
              <a:buNone/>
            </a:pPr>
            <a:r>
              <a:rPr lang="pl-PL" sz="1200">
                <a:solidFill>
                  <a:srgbClr val="171717"/>
                </a:solidFill>
                <a:highlight>
                  <a:srgbClr val="FFFFFF"/>
                </a:highlight>
              </a:rPr>
              <a:t>Implementacja usługi rozpoznawania mowy SSML jest oparta na języku organizacja World Wide Web Consortium </a:t>
            </a:r>
            <a:r>
              <a:rPr lang="pl-PL" sz="1200">
                <a:solidFill>
                  <a:schemeClr val="hlink"/>
                </a:solidFill>
                <a:highlight>
                  <a:srgbClr val="FFFFFF"/>
                </a:highlight>
                <a:uFill>
                  <a:noFill/>
                </a:uFill>
                <a:hlinkClick r:id="rId2"/>
              </a:rPr>
              <a:t>Speech Synthesis Markup Language w wersji 1.0.</a:t>
            </a:r>
            <a:endParaRPr sz="1200">
              <a:solidFill>
                <a:schemeClr val="hlink"/>
              </a:solidFill>
              <a:highlight>
                <a:srgbClr val="FFFFFF"/>
              </a:highlight>
            </a:endParaRPr>
          </a:p>
          <a:p>
            <a:pPr indent="0" lvl="0" marL="0" rtl="0" algn="l">
              <a:lnSpc>
                <a:spcPct val="100000"/>
              </a:lnSpc>
              <a:spcBef>
                <a:spcPts val="0"/>
              </a:spcBef>
              <a:spcAft>
                <a:spcPts val="0"/>
              </a:spcAft>
              <a:buSzPts val="1100"/>
              <a:buNone/>
            </a:pPr>
            <a:r>
              <a:t/>
            </a:r>
            <a:endParaRPr/>
          </a:p>
        </p:txBody>
      </p:sp>
      <p:sp>
        <p:nvSpPr>
          <p:cNvPr id="204" name="Google Shape;204;g10b614b791d_0_4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b614b791d_0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pl-PL" sz="1200">
                <a:solidFill>
                  <a:srgbClr val="171717"/>
                </a:solidFill>
                <a:highlight>
                  <a:srgbClr val="FFFFFF"/>
                </a:highlight>
              </a:rPr>
              <a:t>ęzyk znaczników syntezy mowy (SSML, Speech Synthesis Markup Language) to język znaczników oparty na języku XML, który umożliwia deweloperom określanie sposobu konwertowania tekstu wejściowego na mowę syntetyzowana przy użyciu usługi zamiany tekstu na mowę. W porównaniu do zwykłego tekstu język SSML umożliwia deweloperom dostosowanie wysokości, wymowy, szybkości mówienia, głośności i innych danych wyjściowych funkcji Tekst na mowę. Normalna interpunkcja, taka jak pauza po kropce, czy użycie poprawnej intonacji, gdy zdanie kończy się znakiem zapytania, są obsługiwane automatycznie.</a:t>
            </a:r>
            <a:endParaRPr sz="1200">
              <a:solidFill>
                <a:srgbClr val="171717"/>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pl-PL" sz="1200">
                <a:solidFill>
                  <a:srgbClr val="171717"/>
                </a:solidFill>
                <a:highlight>
                  <a:srgbClr val="FFFFFF"/>
                </a:highlight>
              </a:rPr>
              <a:t>Implementacja usługi rozpoznawania mowy SSML jest oparta na języku organizacja World Wide Web Consortium </a:t>
            </a:r>
            <a:r>
              <a:rPr lang="pl-PL" sz="1200">
                <a:solidFill>
                  <a:schemeClr val="hlink"/>
                </a:solidFill>
                <a:highlight>
                  <a:srgbClr val="FFFFFF"/>
                </a:highlight>
                <a:uFill>
                  <a:noFill/>
                </a:uFill>
                <a:hlinkClick r:id="rId2"/>
              </a:rPr>
              <a:t>Speech Synthesis Markup Language w wersji 1.0.</a:t>
            </a:r>
            <a:endParaRPr sz="1200">
              <a:solidFill>
                <a:schemeClr val="hlink"/>
              </a:solidFill>
              <a:highlight>
                <a:srgbClr val="FFFFFF"/>
              </a:highlight>
            </a:endParaRPr>
          </a:p>
          <a:p>
            <a:pPr indent="0" lvl="0" marL="0" rtl="0" algn="l">
              <a:lnSpc>
                <a:spcPct val="100000"/>
              </a:lnSpc>
              <a:spcBef>
                <a:spcPts val="0"/>
              </a:spcBef>
              <a:spcAft>
                <a:spcPts val="0"/>
              </a:spcAft>
              <a:buSzPts val="1100"/>
              <a:buNone/>
            </a:pPr>
            <a:r>
              <a:t/>
            </a:r>
            <a:endParaRPr/>
          </a:p>
        </p:txBody>
      </p:sp>
      <p:sp>
        <p:nvSpPr>
          <p:cNvPr id="210" name="Google Shape;210;g10b614b791d_0_4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b614b791d_0_4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0b614b791d_0_4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b614b791d_0_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0b614b791d_0_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b614b791d_0_4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0b614b791d_0_4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b614b791d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10b614b791d_0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b614b791d_0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10b614b791d_0_5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b614b791d_0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10b614b791d_0_5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b614b791d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0b614b791d_0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b614b791d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0b614b791d_0_5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b614b791d_0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10b614b791d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667d0e464_0_9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10667d0e464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b614b791d_0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0b614b791d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b614b791d_0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10b614b791d_0_4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b614b791d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10b614b791d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b614b791d_0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0b614b791d_0_4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b614b791d_0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10b614b791d_0_4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b614b791d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10b614b791d_0_4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b614b791d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10b614b791d_0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jpg"/><Relationship Id="rId3" Type="http://schemas.openxmlformats.org/officeDocument/2006/relationships/image" Target="../media/image24.jpg"/><Relationship Id="rId4" Type="http://schemas.openxmlformats.org/officeDocument/2006/relationships/image" Target="../media/image22.jpg"/><Relationship Id="rId5" Type="http://schemas.openxmlformats.org/officeDocument/2006/relationships/image" Target="../media/image23.png"/><Relationship Id="rId6"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2.png"/><Relationship Id="rId6"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18.jpg"/><Relationship Id="rId6" Type="http://schemas.openxmlformats.org/officeDocument/2006/relationships/image" Target="../media/image2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31.png"/><Relationship Id="rId4" Type="http://schemas.openxmlformats.org/officeDocument/2006/relationships/image" Target="../media/image21.jpg"/><Relationship Id="rId5" Type="http://schemas.openxmlformats.org/officeDocument/2006/relationships/image" Target="../media/image25.jpg"/><Relationship Id="rId6" Type="http://schemas.openxmlformats.org/officeDocument/2006/relationships/image" Target="../media/image1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p:cSld name="Slajd tytułowy">
    <p:spTree>
      <p:nvGrpSpPr>
        <p:cNvPr id="11" name="Shape 11"/>
        <p:cNvGrpSpPr/>
        <p:nvPr/>
      </p:nvGrpSpPr>
      <p:grpSpPr>
        <a:xfrm>
          <a:off x="0" y="0"/>
          <a:ext cx="0" cy="0"/>
          <a:chOff x="0" y="0"/>
          <a:chExt cx="0" cy="0"/>
        </a:xfrm>
      </p:grpSpPr>
      <p:pic>
        <p:nvPicPr>
          <p:cNvPr descr="Logotyp stopka AI TECH" id="12" name="Google Shape;12;g10667d0e464_0_202"/>
          <p:cNvPicPr preferRelativeResize="0"/>
          <p:nvPr/>
        </p:nvPicPr>
        <p:blipFill rotWithShape="1">
          <a:blip r:embed="rId2">
            <a:alphaModFix/>
          </a:blip>
          <a:srcRect b="0" l="0" r="0" t="0"/>
          <a:stretch/>
        </p:blipFill>
        <p:spPr>
          <a:xfrm>
            <a:off x="1066800" y="4518024"/>
            <a:ext cx="10058400" cy="2043112"/>
          </a:xfrm>
          <a:prstGeom prst="rect">
            <a:avLst/>
          </a:prstGeom>
          <a:noFill/>
          <a:ln>
            <a:noFill/>
          </a:ln>
        </p:spPr>
      </p:pic>
      <p:sp>
        <p:nvSpPr>
          <p:cNvPr id="13" name="Google Shape;13;g10667d0e464_0_202"/>
          <p:cNvSpPr/>
          <p:nvPr/>
        </p:nvSpPr>
        <p:spPr>
          <a:xfrm>
            <a:off x="0" y="0"/>
            <a:ext cx="12192000" cy="5100300"/>
          </a:xfrm>
          <a:prstGeom prst="rect">
            <a:avLst/>
          </a:prstGeom>
          <a:solidFill>
            <a:srgbClr val="0D12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 name="Google Shape;14;g10667d0e464_0_202"/>
          <p:cNvPicPr preferRelativeResize="0"/>
          <p:nvPr/>
        </p:nvPicPr>
        <p:blipFill rotWithShape="1">
          <a:blip r:embed="rId3">
            <a:alphaModFix/>
          </a:blip>
          <a:srcRect b="41131" l="5150" r="5587" t="32242"/>
          <a:stretch/>
        </p:blipFill>
        <p:spPr>
          <a:xfrm>
            <a:off x="328107" y="291988"/>
            <a:ext cx="2376488" cy="503238"/>
          </a:xfrm>
          <a:prstGeom prst="rect">
            <a:avLst/>
          </a:prstGeom>
          <a:noFill/>
          <a:ln>
            <a:noFill/>
          </a:ln>
        </p:spPr>
      </p:pic>
      <p:pic>
        <p:nvPicPr>
          <p:cNvPr descr="Obraz zawierający tekst&#10;&#10;Opis wygenerowany automatycznie" id="15" name="Google Shape;15;g10667d0e464_0_202"/>
          <p:cNvPicPr preferRelativeResize="0"/>
          <p:nvPr/>
        </p:nvPicPr>
        <p:blipFill rotWithShape="1">
          <a:blip r:embed="rId4">
            <a:alphaModFix/>
          </a:blip>
          <a:srcRect b="0" l="0" r="0" t="0"/>
          <a:stretch/>
        </p:blipFill>
        <p:spPr>
          <a:xfrm>
            <a:off x="5409189" y="174550"/>
            <a:ext cx="1368358" cy="766688"/>
          </a:xfrm>
          <a:prstGeom prst="rect">
            <a:avLst/>
          </a:prstGeom>
          <a:noFill/>
          <a:ln>
            <a:noFill/>
          </a:ln>
        </p:spPr>
      </p:pic>
      <p:pic>
        <p:nvPicPr>
          <p:cNvPr descr="Obraz zawierający tekst&#10;&#10;Opis wygenerowany automatycznie" id="16" name="Google Shape;16;g10667d0e464_0_202"/>
          <p:cNvPicPr preferRelativeResize="0"/>
          <p:nvPr/>
        </p:nvPicPr>
        <p:blipFill rotWithShape="1">
          <a:blip r:embed="rId5">
            <a:alphaModFix/>
          </a:blip>
          <a:srcRect b="0" l="0" r="0" t="0"/>
          <a:stretch/>
        </p:blipFill>
        <p:spPr>
          <a:xfrm>
            <a:off x="10092530" y="291988"/>
            <a:ext cx="1852614" cy="531811"/>
          </a:xfrm>
          <a:prstGeom prst="rect">
            <a:avLst/>
          </a:prstGeom>
          <a:noFill/>
          <a:ln>
            <a:noFill/>
          </a:ln>
        </p:spPr>
      </p:pic>
      <p:sp>
        <p:nvSpPr>
          <p:cNvPr id="17" name="Google Shape;17;g10667d0e464_0_202"/>
          <p:cNvSpPr/>
          <p:nvPr/>
        </p:nvSpPr>
        <p:spPr>
          <a:xfrm>
            <a:off x="0" y="499724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g10667d0e464_0_202"/>
          <p:cNvSpPr txBox="1"/>
          <p:nvPr/>
        </p:nvSpPr>
        <p:spPr>
          <a:xfrm>
            <a:off x="1173162" y="5880859"/>
            <a:ext cx="9845700" cy="982800"/>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2">
  <p:cSld name="zawartość_2">
    <p:spTree>
      <p:nvGrpSpPr>
        <p:cNvPr id="77" name="Shape 77"/>
        <p:cNvGrpSpPr/>
        <p:nvPr/>
      </p:nvGrpSpPr>
      <p:grpSpPr>
        <a:xfrm>
          <a:off x="0" y="0"/>
          <a:ext cx="0" cy="0"/>
          <a:chOff x="0" y="0"/>
          <a:chExt cx="0" cy="0"/>
        </a:xfrm>
      </p:grpSpPr>
      <p:sp>
        <p:nvSpPr>
          <p:cNvPr id="78" name="Google Shape;78;g10b614b791d_0_563"/>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10b614b791d_0_563"/>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80" name="Google Shape;80;g10b614b791d_0_563"/>
          <p:cNvPicPr preferRelativeResize="0"/>
          <p:nvPr/>
        </p:nvPicPr>
        <p:blipFill rotWithShape="1">
          <a:blip r:embed="rId2">
            <a:alphaModFix/>
          </a:blip>
          <a:srcRect b="0" l="0" r="0" t="0"/>
          <a:stretch/>
        </p:blipFill>
        <p:spPr>
          <a:xfrm>
            <a:off x="11293424" y="6297611"/>
            <a:ext cx="490769" cy="490538"/>
          </a:xfrm>
          <a:prstGeom prst="rect">
            <a:avLst/>
          </a:prstGeom>
          <a:noFill/>
          <a:ln>
            <a:noFill/>
          </a:ln>
        </p:spPr>
      </p:pic>
      <p:pic>
        <p:nvPicPr>
          <p:cNvPr id="81" name="Google Shape;81;g10b614b791d_0_563"/>
          <p:cNvPicPr preferRelativeResize="0"/>
          <p:nvPr/>
        </p:nvPicPr>
        <p:blipFill rotWithShape="1">
          <a:blip r:embed="rId3">
            <a:alphaModFix/>
          </a:blip>
          <a:srcRect b="0" l="0" r="0" t="0"/>
          <a:stretch/>
        </p:blipFill>
        <p:spPr>
          <a:xfrm>
            <a:off x="223686" y="6198393"/>
            <a:ext cx="970421" cy="688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iec" type="secHead">
  <p:cSld name="SECTION_HEADER">
    <p:spTree>
      <p:nvGrpSpPr>
        <p:cNvPr id="82" name="Shape 82"/>
        <p:cNvGrpSpPr/>
        <p:nvPr/>
      </p:nvGrpSpPr>
      <p:grpSpPr>
        <a:xfrm>
          <a:off x="0" y="0"/>
          <a:ext cx="0" cy="0"/>
          <a:chOff x="0" y="0"/>
          <a:chExt cx="0" cy="0"/>
        </a:xfrm>
      </p:grpSpPr>
      <p:sp>
        <p:nvSpPr>
          <p:cNvPr id="83" name="Google Shape;83;g10b614b791d_0_568"/>
          <p:cNvSpPr txBox="1"/>
          <p:nvPr>
            <p:ph type="title"/>
          </p:nvPr>
        </p:nvSpPr>
        <p:spPr>
          <a:xfrm>
            <a:off x="831851" y="731520"/>
            <a:ext cx="10515600" cy="2505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g10b614b791d_0_568"/>
          <p:cNvSpPr txBox="1"/>
          <p:nvPr>
            <p:ph idx="1" type="body"/>
          </p:nvPr>
        </p:nvSpPr>
        <p:spPr>
          <a:xfrm>
            <a:off x="831851" y="3332165"/>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pic>
        <p:nvPicPr>
          <p:cNvPr id="85" name="Google Shape;85;g10b614b791d_0_568"/>
          <p:cNvPicPr preferRelativeResize="0"/>
          <p:nvPr/>
        </p:nvPicPr>
        <p:blipFill rotWithShape="1">
          <a:blip r:embed="rId2">
            <a:alphaModFix/>
          </a:blip>
          <a:srcRect b="0" l="0" r="0" t="0"/>
          <a:stretch/>
        </p:blipFill>
        <p:spPr>
          <a:xfrm>
            <a:off x="4437856" y="5106261"/>
            <a:ext cx="2638425" cy="873125"/>
          </a:xfrm>
          <a:prstGeom prst="rect">
            <a:avLst/>
          </a:prstGeom>
          <a:noFill/>
          <a:ln>
            <a:noFill/>
          </a:ln>
        </p:spPr>
      </p:pic>
      <p:pic>
        <p:nvPicPr>
          <p:cNvPr id="86" name="Google Shape;86;g10b614b791d_0_568"/>
          <p:cNvPicPr preferRelativeResize="0"/>
          <p:nvPr/>
        </p:nvPicPr>
        <p:blipFill rotWithShape="1">
          <a:blip r:embed="rId3">
            <a:alphaModFix/>
          </a:blip>
          <a:srcRect b="0" l="0" r="0" t="0"/>
          <a:stretch/>
        </p:blipFill>
        <p:spPr>
          <a:xfrm>
            <a:off x="8237934" y="5148556"/>
            <a:ext cx="2719386" cy="882650"/>
          </a:xfrm>
          <a:prstGeom prst="rect">
            <a:avLst/>
          </a:prstGeom>
          <a:noFill/>
          <a:ln>
            <a:noFill/>
          </a:ln>
        </p:spPr>
      </p:pic>
      <p:pic>
        <p:nvPicPr>
          <p:cNvPr id="87" name="Google Shape;87;g10b614b791d_0_568"/>
          <p:cNvPicPr preferRelativeResize="0"/>
          <p:nvPr/>
        </p:nvPicPr>
        <p:blipFill rotWithShape="1">
          <a:blip r:embed="rId4">
            <a:alphaModFix/>
          </a:blip>
          <a:srcRect b="0" l="0" r="0" t="0"/>
          <a:stretch/>
        </p:blipFill>
        <p:spPr>
          <a:xfrm>
            <a:off x="1577578" y="5063534"/>
            <a:ext cx="1698625" cy="950912"/>
          </a:xfrm>
          <a:prstGeom prst="rect">
            <a:avLst/>
          </a:prstGeom>
          <a:noFill/>
          <a:ln>
            <a:noFill/>
          </a:ln>
        </p:spPr>
      </p:pic>
      <p:sp>
        <p:nvSpPr>
          <p:cNvPr id="88" name="Google Shape;88;g10b614b791d_0_568"/>
          <p:cNvSpPr txBox="1"/>
          <p:nvPr/>
        </p:nvSpPr>
        <p:spPr>
          <a:xfrm>
            <a:off x="1173162" y="5880859"/>
            <a:ext cx="9845700" cy="982800"/>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sp>
        <p:nvSpPr>
          <p:cNvPr id="89" name="Google Shape;89;g10b614b791d_0_568"/>
          <p:cNvSpPr/>
          <p:nvPr/>
        </p:nvSpPr>
        <p:spPr>
          <a:xfrm>
            <a:off x="0" y="499724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0" name="Google Shape;90;g10b614b791d_0_568"/>
          <p:cNvPicPr preferRelativeResize="0"/>
          <p:nvPr/>
        </p:nvPicPr>
        <p:blipFill rotWithShape="1">
          <a:blip r:embed="rId5">
            <a:alphaModFix/>
          </a:blip>
          <a:srcRect b="40760" l="0" r="0" t="28945"/>
          <a:stretch/>
        </p:blipFill>
        <p:spPr>
          <a:xfrm>
            <a:off x="217169" y="137160"/>
            <a:ext cx="2663192" cy="594360"/>
          </a:xfrm>
          <a:prstGeom prst="rect">
            <a:avLst/>
          </a:prstGeom>
          <a:noFill/>
          <a:ln>
            <a:noFill/>
          </a:ln>
        </p:spPr>
      </p:pic>
      <p:pic>
        <p:nvPicPr>
          <p:cNvPr id="91" name="Google Shape;91;g10b614b791d_0_568"/>
          <p:cNvPicPr preferRelativeResize="0"/>
          <p:nvPr/>
        </p:nvPicPr>
        <p:blipFill rotWithShape="1">
          <a:blip r:embed="rId6">
            <a:alphaModFix/>
          </a:blip>
          <a:srcRect b="0" l="0" r="0" t="0"/>
          <a:stretch/>
        </p:blipFill>
        <p:spPr>
          <a:xfrm>
            <a:off x="11268866" y="223840"/>
            <a:ext cx="490537" cy="490537"/>
          </a:xfrm>
          <a:prstGeom prst="rect">
            <a:avLst/>
          </a:prstGeom>
          <a:noFill/>
          <a:ln>
            <a:noFill/>
          </a:ln>
        </p:spPr>
      </p:pic>
      <p:sp>
        <p:nvSpPr>
          <p:cNvPr id="92" name="Google Shape;92;g10b614b791d_0_568"/>
          <p:cNvSpPr txBox="1"/>
          <p:nvPr/>
        </p:nvSpPr>
        <p:spPr>
          <a:xfrm>
            <a:off x="5285580" y="229239"/>
            <a:ext cx="1620900" cy="733500"/>
          </a:xfrm>
          <a:prstGeom prst="rect">
            <a:avLst/>
          </a:prstGeom>
          <a:noFill/>
          <a:ln>
            <a:noFill/>
          </a:ln>
        </p:spPr>
        <p:txBody>
          <a:bodyPr anchorCtr="0" anchor="t" bIns="45000" lIns="90000" spcFirstLastPara="1" rIns="90000" wrap="square" tIns="84225">
            <a:noAutofit/>
          </a:bodyPr>
          <a:lstStyle/>
          <a:p>
            <a:pPr indent="0" lvl="0" marL="0" marR="0" rtl="0" algn="ctr">
              <a:lnSpc>
                <a:spcPct val="100000"/>
              </a:lnSpc>
              <a:spcBef>
                <a:spcPts val="0"/>
              </a:spcBef>
              <a:spcAft>
                <a:spcPts val="0"/>
              </a:spcAft>
              <a:buClr>
                <a:srgbClr val="FF0000"/>
              </a:buClr>
              <a:buSzPts val="2800"/>
              <a:buFont typeface="Arial"/>
              <a:buNone/>
            </a:pPr>
            <a:r>
              <a:rPr b="1" i="0" lang="pl-PL" sz="2800" u="none" cap="none" strike="noStrike">
                <a:solidFill>
                  <a:srgbClr val="FF0000"/>
                </a:solidFill>
                <a:latin typeface="Arial"/>
                <a:ea typeface="Arial"/>
                <a:cs typeface="Arial"/>
                <a:sym typeface="Arial"/>
              </a:rPr>
              <a:t>AI </a:t>
            </a:r>
            <a:r>
              <a:rPr b="0" i="0" lang="pl-PL" sz="2800" u="none" cap="none" strike="noStrike">
                <a:solidFill>
                  <a:srgbClr val="FF0000"/>
                </a:solidFill>
                <a:latin typeface="Arial"/>
                <a:ea typeface="Arial"/>
                <a:cs typeface="Arial"/>
                <a:sym typeface="Arial"/>
              </a:rPr>
              <a:t>TECH</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93" name="Shape 93"/>
        <p:cNvGrpSpPr/>
        <p:nvPr/>
      </p:nvGrpSpPr>
      <p:grpSpPr>
        <a:xfrm>
          <a:off x="0" y="0"/>
          <a:ext cx="0" cy="0"/>
          <a:chOff x="0" y="0"/>
          <a:chExt cx="0" cy="0"/>
        </a:xfrm>
      </p:grpSpPr>
      <p:sp>
        <p:nvSpPr>
          <p:cNvPr id="94" name="Google Shape;94;g10b614b791d_0_579"/>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g10b614b791d_0_57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6" name="Google Shape;96;g10b614b791d_0_57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g10b614b791d_0_579"/>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10b614b791d_0_579"/>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g10b614b791d_0_579"/>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100" name="Shape 100"/>
        <p:cNvGrpSpPr/>
        <p:nvPr/>
      </p:nvGrpSpPr>
      <p:grpSpPr>
        <a:xfrm>
          <a:off x="0" y="0"/>
          <a:ext cx="0" cy="0"/>
          <a:chOff x="0" y="0"/>
          <a:chExt cx="0" cy="0"/>
        </a:xfrm>
      </p:grpSpPr>
      <p:sp>
        <p:nvSpPr>
          <p:cNvPr id="101" name="Google Shape;101;g10b614b791d_0_586"/>
          <p:cNvSpPr txBox="1"/>
          <p:nvPr>
            <p:ph type="title"/>
          </p:nvPr>
        </p:nvSpPr>
        <p:spPr>
          <a:xfrm>
            <a:off x="839788" y="365127"/>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10b614b791d_0_586"/>
          <p:cNvSpPr txBox="1"/>
          <p:nvPr>
            <p:ph idx="1" type="body"/>
          </p:nvPr>
        </p:nvSpPr>
        <p:spPr>
          <a:xfrm>
            <a:off x="839789"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03" name="Google Shape;103;g10b614b791d_0_586"/>
          <p:cNvSpPr txBox="1"/>
          <p:nvPr>
            <p:ph idx="2" type="body"/>
          </p:nvPr>
        </p:nvSpPr>
        <p:spPr>
          <a:xfrm>
            <a:off x="839789"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4" name="Google Shape;104;g10b614b791d_0_586"/>
          <p:cNvSpPr txBox="1"/>
          <p:nvPr>
            <p:ph idx="3" type="body"/>
          </p:nvPr>
        </p:nvSpPr>
        <p:spPr>
          <a:xfrm>
            <a:off x="6172201"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05" name="Google Shape;105;g10b614b791d_0_586"/>
          <p:cNvSpPr txBox="1"/>
          <p:nvPr>
            <p:ph idx="4" type="body"/>
          </p:nvPr>
        </p:nvSpPr>
        <p:spPr>
          <a:xfrm>
            <a:off x="6172201"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g10b614b791d_0_586"/>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g10b614b791d_0_586"/>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g10b614b791d_0_586"/>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109" name="Shape 109"/>
        <p:cNvGrpSpPr/>
        <p:nvPr/>
      </p:nvGrpSpPr>
      <p:grpSpPr>
        <a:xfrm>
          <a:off x="0" y="0"/>
          <a:ext cx="0" cy="0"/>
          <a:chOff x="0" y="0"/>
          <a:chExt cx="0" cy="0"/>
        </a:xfrm>
      </p:grpSpPr>
      <p:sp>
        <p:nvSpPr>
          <p:cNvPr id="110" name="Google Shape;110;g10b614b791d_0_595"/>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g10b614b791d_0_595"/>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g10b614b791d_0_595"/>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g10b614b791d_0_595"/>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114" name="Shape 114"/>
        <p:cNvGrpSpPr/>
        <p:nvPr/>
      </p:nvGrpSpPr>
      <p:grpSpPr>
        <a:xfrm>
          <a:off x="0" y="0"/>
          <a:ext cx="0" cy="0"/>
          <a:chOff x="0" y="0"/>
          <a:chExt cx="0" cy="0"/>
        </a:xfrm>
      </p:grpSpPr>
      <p:sp>
        <p:nvSpPr>
          <p:cNvPr id="115" name="Google Shape;115;g10b614b791d_0_600"/>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g10b614b791d_0_600"/>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10b614b791d_0_600"/>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118" name="Shape 118"/>
        <p:cNvGrpSpPr/>
        <p:nvPr/>
      </p:nvGrpSpPr>
      <p:grpSpPr>
        <a:xfrm>
          <a:off x="0" y="0"/>
          <a:ext cx="0" cy="0"/>
          <a:chOff x="0" y="0"/>
          <a:chExt cx="0" cy="0"/>
        </a:xfrm>
      </p:grpSpPr>
      <p:sp>
        <p:nvSpPr>
          <p:cNvPr id="119" name="Google Shape;119;g10b614b791d_0_60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g10b614b791d_0_604"/>
          <p:cNvSpPr txBox="1"/>
          <p:nvPr>
            <p:ph idx="1" type="body"/>
          </p:nvPr>
        </p:nvSpPr>
        <p:spPr>
          <a:xfrm>
            <a:off x="5183188" y="987427"/>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21" name="Google Shape;121;g10b614b791d_0_60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22" name="Google Shape;122;g10b614b791d_0_604"/>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10b614b791d_0_604"/>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g10b614b791d_0_604"/>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125" name="Shape 125"/>
        <p:cNvGrpSpPr/>
        <p:nvPr/>
      </p:nvGrpSpPr>
      <p:grpSpPr>
        <a:xfrm>
          <a:off x="0" y="0"/>
          <a:ext cx="0" cy="0"/>
          <a:chOff x="0" y="0"/>
          <a:chExt cx="0" cy="0"/>
        </a:xfrm>
      </p:grpSpPr>
      <p:sp>
        <p:nvSpPr>
          <p:cNvPr id="126" name="Google Shape;126;g10b614b791d_0_6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10b614b791d_0_611"/>
          <p:cNvSpPr/>
          <p:nvPr>
            <p:ph idx="2" type="pic"/>
          </p:nvPr>
        </p:nvSpPr>
        <p:spPr>
          <a:xfrm>
            <a:off x="5183188" y="987427"/>
            <a:ext cx="6172200" cy="4873500"/>
          </a:xfrm>
          <a:prstGeom prst="rect">
            <a:avLst/>
          </a:prstGeom>
          <a:noFill/>
          <a:ln>
            <a:noFill/>
          </a:ln>
        </p:spPr>
      </p:sp>
      <p:sp>
        <p:nvSpPr>
          <p:cNvPr id="128" name="Google Shape;128;g10b614b791d_0_61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29" name="Google Shape;129;g10b614b791d_0_611"/>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10b614b791d_0_611"/>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10b614b791d_0_611"/>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132" name="Shape 132"/>
        <p:cNvGrpSpPr/>
        <p:nvPr/>
      </p:nvGrpSpPr>
      <p:grpSpPr>
        <a:xfrm>
          <a:off x="0" y="0"/>
          <a:ext cx="0" cy="0"/>
          <a:chOff x="0" y="0"/>
          <a:chExt cx="0" cy="0"/>
        </a:xfrm>
      </p:grpSpPr>
      <p:sp>
        <p:nvSpPr>
          <p:cNvPr id="133" name="Google Shape;133;g10b614b791d_0_618"/>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10b614b791d_0_61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g10b614b791d_0_618"/>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g10b614b791d_0_618"/>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g10b614b791d_0_618"/>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138" name="Shape 138"/>
        <p:cNvGrpSpPr/>
        <p:nvPr/>
      </p:nvGrpSpPr>
      <p:grpSpPr>
        <a:xfrm>
          <a:off x="0" y="0"/>
          <a:ext cx="0" cy="0"/>
          <a:chOff x="0" y="0"/>
          <a:chExt cx="0" cy="0"/>
        </a:xfrm>
      </p:grpSpPr>
      <p:sp>
        <p:nvSpPr>
          <p:cNvPr id="139" name="Google Shape;139;g10b614b791d_0_624"/>
          <p:cNvSpPr txBox="1"/>
          <p:nvPr>
            <p:ph type="title"/>
          </p:nvPr>
        </p:nvSpPr>
        <p:spPr>
          <a:xfrm rot="5400000">
            <a:off x="7133401"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g10b614b791d_0_624"/>
          <p:cNvSpPr txBox="1"/>
          <p:nvPr>
            <p:ph idx="1" type="body"/>
          </p:nvPr>
        </p:nvSpPr>
        <p:spPr>
          <a:xfrm rot="5400000">
            <a:off x="1799401"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1" name="Google Shape;141;g10b614b791d_0_624"/>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10b614b791d_0_624"/>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g10b614b791d_0_624"/>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iec" type="secHead">
  <p:cSld name="SECTION_HEADER">
    <p:spTree>
      <p:nvGrpSpPr>
        <p:cNvPr id="19" name="Shape 19"/>
        <p:cNvGrpSpPr/>
        <p:nvPr/>
      </p:nvGrpSpPr>
      <p:grpSpPr>
        <a:xfrm>
          <a:off x="0" y="0"/>
          <a:ext cx="0" cy="0"/>
          <a:chOff x="0" y="0"/>
          <a:chExt cx="0" cy="0"/>
        </a:xfrm>
      </p:grpSpPr>
      <p:pic>
        <p:nvPicPr>
          <p:cNvPr descr="Logotyp stopka AI TECH" id="20" name="Google Shape;20;g10667d0e464_0_215"/>
          <p:cNvPicPr preferRelativeResize="0"/>
          <p:nvPr/>
        </p:nvPicPr>
        <p:blipFill rotWithShape="1">
          <a:blip r:embed="rId2">
            <a:alphaModFix/>
          </a:blip>
          <a:srcRect b="0" l="0" r="0" t="0"/>
          <a:stretch/>
        </p:blipFill>
        <p:spPr>
          <a:xfrm>
            <a:off x="1066800" y="4518024"/>
            <a:ext cx="10058400" cy="2043112"/>
          </a:xfrm>
          <a:prstGeom prst="rect">
            <a:avLst/>
          </a:prstGeom>
          <a:noFill/>
          <a:ln>
            <a:noFill/>
          </a:ln>
        </p:spPr>
      </p:pic>
      <p:sp>
        <p:nvSpPr>
          <p:cNvPr id="21" name="Google Shape;21;g10667d0e464_0_215"/>
          <p:cNvSpPr txBox="1"/>
          <p:nvPr>
            <p:ph type="title"/>
          </p:nvPr>
        </p:nvSpPr>
        <p:spPr>
          <a:xfrm>
            <a:off x="831851" y="731520"/>
            <a:ext cx="10515600" cy="2505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g10667d0e464_0_215"/>
          <p:cNvSpPr txBox="1"/>
          <p:nvPr>
            <p:ph idx="1" type="body"/>
          </p:nvPr>
        </p:nvSpPr>
        <p:spPr>
          <a:xfrm>
            <a:off x="831851" y="3332165"/>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23" name="Google Shape;23;g10667d0e464_0_215"/>
          <p:cNvPicPr preferRelativeResize="0"/>
          <p:nvPr/>
        </p:nvPicPr>
        <p:blipFill rotWithShape="1">
          <a:blip r:embed="rId3">
            <a:alphaModFix/>
          </a:blip>
          <a:srcRect b="0" l="0" r="0" t="0"/>
          <a:stretch/>
        </p:blipFill>
        <p:spPr>
          <a:xfrm>
            <a:off x="179069" y="221378"/>
            <a:ext cx="2663192" cy="594360"/>
          </a:xfrm>
          <a:prstGeom prst="rect">
            <a:avLst/>
          </a:prstGeom>
          <a:noFill/>
          <a:ln>
            <a:noFill/>
          </a:ln>
        </p:spPr>
      </p:pic>
      <p:sp>
        <p:nvSpPr>
          <p:cNvPr id="24" name="Google Shape;24;g10667d0e464_0_215"/>
          <p:cNvSpPr/>
          <p:nvPr/>
        </p:nvSpPr>
        <p:spPr>
          <a:xfrm>
            <a:off x="0" y="499724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g10667d0e464_0_215"/>
          <p:cNvSpPr txBox="1"/>
          <p:nvPr/>
        </p:nvSpPr>
        <p:spPr>
          <a:xfrm>
            <a:off x="1173162" y="5880859"/>
            <a:ext cx="9845700" cy="982800"/>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pic>
        <p:nvPicPr>
          <p:cNvPr id="26" name="Google Shape;26;g10667d0e464_0_215"/>
          <p:cNvPicPr preferRelativeResize="0"/>
          <p:nvPr/>
        </p:nvPicPr>
        <p:blipFill rotWithShape="1">
          <a:blip r:embed="rId4">
            <a:alphaModFix/>
          </a:blip>
          <a:srcRect b="0" l="0" r="0" t="0"/>
          <a:stretch/>
        </p:blipFill>
        <p:spPr>
          <a:xfrm>
            <a:off x="5429250" y="154504"/>
            <a:ext cx="1333502" cy="747158"/>
          </a:xfrm>
          <a:prstGeom prst="rect">
            <a:avLst/>
          </a:prstGeom>
          <a:noFill/>
          <a:ln>
            <a:noFill/>
          </a:ln>
        </p:spPr>
      </p:pic>
      <p:pic>
        <p:nvPicPr>
          <p:cNvPr descr="Obraz zawierający tekst&#10;&#10;Opis wygenerowany automatycznie" id="27" name="Google Shape;27;g10667d0e464_0_215"/>
          <p:cNvPicPr preferRelativeResize="0"/>
          <p:nvPr/>
        </p:nvPicPr>
        <p:blipFill rotWithShape="1">
          <a:blip r:embed="rId5">
            <a:alphaModFix/>
          </a:blip>
          <a:srcRect b="0" l="0" r="0" t="0"/>
          <a:stretch/>
        </p:blipFill>
        <p:spPr>
          <a:xfrm>
            <a:off x="9772650" y="154504"/>
            <a:ext cx="2142936" cy="78933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2" type="obj">
  <p:cSld name="OBJECT">
    <p:spTree>
      <p:nvGrpSpPr>
        <p:cNvPr id="28" name="Shape 28"/>
        <p:cNvGrpSpPr/>
        <p:nvPr/>
      </p:nvGrpSpPr>
      <p:grpSpPr>
        <a:xfrm>
          <a:off x="0" y="0"/>
          <a:ext cx="0" cy="0"/>
          <a:chOff x="0" y="0"/>
          <a:chExt cx="0" cy="0"/>
        </a:xfrm>
      </p:grpSpPr>
      <p:sp>
        <p:nvSpPr>
          <p:cNvPr id="29" name="Google Shape;29;g10667d0e464_0_210"/>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0667d0e464_0_210"/>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1" name="Google Shape;31;g10667d0e464_0_210"/>
          <p:cNvPicPr preferRelativeResize="0"/>
          <p:nvPr/>
        </p:nvPicPr>
        <p:blipFill rotWithShape="1">
          <a:blip r:embed="rId2">
            <a:alphaModFix/>
          </a:blip>
          <a:srcRect b="0" l="0" r="0" t="0"/>
          <a:stretch/>
        </p:blipFill>
        <p:spPr>
          <a:xfrm>
            <a:off x="175134" y="6166848"/>
            <a:ext cx="970421" cy="688975"/>
          </a:xfrm>
          <a:prstGeom prst="rect">
            <a:avLst/>
          </a:prstGeom>
          <a:noFill/>
          <a:ln>
            <a:noFill/>
          </a:ln>
        </p:spPr>
      </p:pic>
      <p:pic>
        <p:nvPicPr>
          <p:cNvPr descr="Obraz zawierający tekst, znak&#10;&#10;Opis wygenerowany automatycznie" id="32" name="Google Shape;32;g10667d0e464_0_210"/>
          <p:cNvPicPr preferRelativeResize="0"/>
          <p:nvPr/>
        </p:nvPicPr>
        <p:blipFill rotWithShape="1">
          <a:blip r:embed="rId3">
            <a:alphaModFix/>
          </a:blip>
          <a:srcRect b="0" l="0" r="0" t="0"/>
          <a:stretch/>
        </p:blipFill>
        <p:spPr>
          <a:xfrm>
            <a:off x="11225238" y="6306290"/>
            <a:ext cx="775444" cy="41009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1">
  <p:cSld name="zawartość_1">
    <p:spTree>
      <p:nvGrpSpPr>
        <p:cNvPr id="33" name="Shape 33"/>
        <p:cNvGrpSpPr/>
        <p:nvPr/>
      </p:nvGrpSpPr>
      <p:grpSpPr>
        <a:xfrm>
          <a:off x="0" y="0"/>
          <a:ext cx="0" cy="0"/>
          <a:chOff x="0" y="0"/>
          <a:chExt cx="0" cy="0"/>
        </a:xfrm>
      </p:grpSpPr>
      <p:sp>
        <p:nvSpPr>
          <p:cNvPr id="34" name="Google Shape;34;g10667d0e464_0_224"/>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0667d0e464_0_224"/>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g10667d0e464_0_224"/>
          <p:cNvPicPr preferRelativeResize="0"/>
          <p:nvPr/>
        </p:nvPicPr>
        <p:blipFill rotWithShape="1">
          <a:blip r:embed="rId2">
            <a:alphaModFix/>
          </a:blip>
          <a:srcRect b="0" l="0" r="0" t="0"/>
          <a:stretch/>
        </p:blipFill>
        <p:spPr>
          <a:xfrm>
            <a:off x="5255815" y="6265861"/>
            <a:ext cx="1680369" cy="554038"/>
          </a:xfrm>
          <a:prstGeom prst="rect">
            <a:avLst/>
          </a:prstGeom>
          <a:noFill/>
          <a:ln>
            <a:noFill/>
          </a:ln>
        </p:spPr>
      </p:pic>
      <p:pic>
        <p:nvPicPr>
          <p:cNvPr id="37" name="Google Shape;37;g10667d0e464_0_224"/>
          <p:cNvPicPr preferRelativeResize="0"/>
          <p:nvPr/>
        </p:nvPicPr>
        <p:blipFill rotWithShape="1">
          <a:blip r:embed="rId3">
            <a:alphaModFix/>
          </a:blip>
          <a:srcRect b="0" l="0" r="0" t="0"/>
          <a:stretch/>
        </p:blipFill>
        <p:spPr>
          <a:xfrm>
            <a:off x="8248413" y="6249987"/>
            <a:ext cx="1732781" cy="560388"/>
          </a:xfrm>
          <a:prstGeom prst="rect">
            <a:avLst/>
          </a:prstGeom>
          <a:noFill/>
          <a:ln>
            <a:noFill/>
          </a:ln>
        </p:spPr>
      </p:pic>
      <p:pic>
        <p:nvPicPr>
          <p:cNvPr id="38" name="Google Shape;38;g10667d0e464_0_224"/>
          <p:cNvPicPr preferRelativeResize="0"/>
          <p:nvPr/>
        </p:nvPicPr>
        <p:blipFill rotWithShape="1">
          <a:blip r:embed="rId4">
            <a:alphaModFix/>
          </a:blip>
          <a:srcRect b="0" l="0" r="0" t="0"/>
          <a:stretch/>
        </p:blipFill>
        <p:spPr>
          <a:xfrm>
            <a:off x="2506336" y="6240461"/>
            <a:ext cx="1081599" cy="604838"/>
          </a:xfrm>
          <a:prstGeom prst="rect">
            <a:avLst/>
          </a:prstGeom>
          <a:noFill/>
          <a:ln>
            <a:noFill/>
          </a:ln>
        </p:spPr>
      </p:pic>
      <p:sp>
        <p:nvSpPr>
          <p:cNvPr id="39" name="Google Shape;39;g10667d0e464_0_224"/>
          <p:cNvSpPr/>
          <p:nvPr/>
        </p:nvSpPr>
        <p:spPr>
          <a:xfrm>
            <a:off x="0" y="132821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0" name="Google Shape;40;g10667d0e464_0_224"/>
          <p:cNvPicPr preferRelativeResize="0"/>
          <p:nvPr/>
        </p:nvPicPr>
        <p:blipFill rotWithShape="1">
          <a:blip r:embed="rId5">
            <a:alphaModFix/>
          </a:blip>
          <a:srcRect b="0" l="0" r="0" t="0"/>
          <a:stretch/>
        </p:blipFill>
        <p:spPr>
          <a:xfrm>
            <a:off x="175134" y="6166848"/>
            <a:ext cx="970421" cy="688975"/>
          </a:xfrm>
          <a:prstGeom prst="rect">
            <a:avLst/>
          </a:prstGeom>
          <a:noFill/>
          <a:ln>
            <a:noFill/>
          </a:ln>
        </p:spPr>
      </p:pic>
      <p:pic>
        <p:nvPicPr>
          <p:cNvPr descr="Obraz zawierający tekst, znak&#10;&#10;Opis wygenerowany automatycznie" id="41" name="Google Shape;41;g10667d0e464_0_224"/>
          <p:cNvPicPr preferRelativeResize="0"/>
          <p:nvPr/>
        </p:nvPicPr>
        <p:blipFill rotWithShape="1">
          <a:blip r:embed="rId6">
            <a:alphaModFix/>
          </a:blip>
          <a:srcRect b="0" l="0" r="0" t="0"/>
          <a:stretch/>
        </p:blipFill>
        <p:spPr>
          <a:xfrm>
            <a:off x="11225238" y="6306290"/>
            <a:ext cx="775444" cy="4100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3">
  <p:cSld name="zawartość_3">
    <p:spTree>
      <p:nvGrpSpPr>
        <p:cNvPr id="42" name="Shape 42"/>
        <p:cNvGrpSpPr/>
        <p:nvPr/>
      </p:nvGrpSpPr>
      <p:grpSpPr>
        <a:xfrm>
          <a:off x="0" y="0"/>
          <a:ext cx="0" cy="0"/>
          <a:chOff x="0" y="0"/>
          <a:chExt cx="0" cy="0"/>
        </a:xfrm>
      </p:grpSpPr>
      <p:sp>
        <p:nvSpPr>
          <p:cNvPr id="43" name="Google Shape;43;g10667d0e464_0_233"/>
          <p:cNvSpPr txBox="1"/>
          <p:nvPr>
            <p:ph type="title"/>
          </p:nvPr>
        </p:nvSpPr>
        <p:spPr>
          <a:xfrm>
            <a:off x="1051560" y="365128"/>
            <a:ext cx="10242000" cy="888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10667d0e464_0_233"/>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5" name="Google Shape;45;g10667d0e464_0_233"/>
          <p:cNvPicPr preferRelativeResize="0"/>
          <p:nvPr/>
        </p:nvPicPr>
        <p:blipFill rotWithShape="1">
          <a:blip r:embed="rId2">
            <a:alphaModFix/>
          </a:blip>
          <a:srcRect b="0" l="0" r="0" t="0"/>
          <a:stretch/>
        </p:blipFill>
        <p:spPr>
          <a:xfrm>
            <a:off x="175134" y="65424"/>
            <a:ext cx="970421" cy="688975"/>
          </a:xfrm>
          <a:prstGeom prst="rect">
            <a:avLst/>
          </a:prstGeom>
          <a:noFill/>
          <a:ln>
            <a:noFill/>
          </a:ln>
        </p:spPr>
      </p:pic>
      <p:pic>
        <p:nvPicPr>
          <p:cNvPr descr="Obraz zawierający tekst, znak&#10;&#10;Opis wygenerowany automatycznie" id="46" name="Google Shape;46;g10667d0e464_0_233"/>
          <p:cNvPicPr preferRelativeResize="0"/>
          <p:nvPr/>
        </p:nvPicPr>
        <p:blipFill rotWithShape="1">
          <a:blip r:embed="rId3">
            <a:alphaModFix/>
          </a:blip>
          <a:srcRect b="0" l="0" r="0" t="0"/>
          <a:stretch/>
        </p:blipFill>
        <p:spPr>
          <a:xfrm>
            <a:off x="11225238" y="204866"/>
            <a:ext cx="775444" cy="4100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 name="Shape 47"/>
        <p:cNvGrpSpPr/>
        <p:nvPr/>
      </p:nvGrpSpPr>
      <p:grpSpPr>
        <a:xfrm>
          <a:off x="0" y="0"/>
          <a:ext cx="0" cy="0"/>
          <a:chOff x="0" y="0"/>
          <a:chExt cx="0" cy="0"/>
        </a:xfrm>
      </p:grpSpPr>
      <p:sp>
        <p:nvSpPr>
          <p:cNvPr id="48" name="Google Shape;48;p45"/>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5"/>
          <p:cNvSpPr txBox="1"/>
          <p:nvPr>
            <p:ph idx="1" type="body"/>
          </p:nvPr>
        </p:nvSpPr>
        <p:spPr>
          <a:xfrm>
            <a:off x="304806" y="1356539"/>
            <a:ext cx="11518897" cy="3659712"/>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0"/>
              </a:spcBef>
              <a:spcAft>
                <a:spcPts val="0"/>
              </a:spcAft>
              <a:buClr>
                <a:srgbClr val="7C7C7C"/>
              </a:buClr>
              <a:buSzPts val="3600"/>
              <a:buFont typeface="Noto Sans Symbols"/>
              <a:buChar char="▪"/>
              <a:defRPr sz="2400">
                <a:latin typeface="Tahoma"/>
                <a:ea typeface="Tahoma"/>
                <a:cs typeface="Tahoma"/>
                <a:sym typeface="Tahoma"/>
              </a:defRPr>
            </a:lvl1pPr>
            <a:lvl2pPr indent="-381000" lvl="1" marL="914400" algn="l">
              <a:lnSpc>
                <a:spcPct val="90000"/>
              </a:lnSpc>
              <a:spcBef>
                <a:spcPts val="600"/>
              </a:spcBef>
              <a:spcAft>
                <a:spcPts val="0"/>
              </a:spcAft>
              <a:buClr>
                <a:srgbClr val="7C7C7C"/>
              </a:buClr>
              <a:buSzPts val="2400"/>
              <a:buFont typeface="Noto Sans Symbols"/>
              <a:buChar char="▪"/>
              <a:defRPr sz="2000">
                <a:latin typeface="Tahoma"/>
                <a:ea typeface="Tahoma"/>
                <a:cs typeface="Tahoma"/>
                <a:sym typeface="Tahoma"/>
              </a:defRPr>
            </a:lvl2pPr>
            <a:lvl3pPr indent="-355600" lvl="2" marL="1371600" algn="l">
              <a:lnSpc>
                <a:spcPct val="90000"/>
              </a:lnSpc>
              <a:spcBef>
                <a:spcPts val="600"/>
              </a:spcBef>
              <a:spcAft>
                <a:spcPts val="0"/>
              </a:spcAft>
              <a:buClr>
                <a:srgbClr val="7C7C7C"/>
              </a:buClr>
              <a:buSzPts val="2000"/>
              <a:buFont typeface="Noto Sans Symbols"/>
              <a:buChar char="▪"/>
              <a:defRPr>
                <a:latin typeface="Tahoma"/>
                <a:ea typeface="Tahoma"/>
                <a:cs typeface="Tahoma"/>
                <a:sym typeface="Tahoma"/>
              </a:defRPr>
            </a:lvl3pPr>
            <a:lvl4pPr indent="-342900" lvl="3" marL="1828800" algn="l">
              <a:lnSpc>
                <a:spcPct val="90000"/>
              </a:lnSpc>
              <a:spcBef>
                <a:spcPts val="600"/>
              </a:spcBef>
              <a:spcAft>
                <a:spcPts val="0"/>
              </a:spcAft>
              <a:buClr>
                <a:srgbClr val="7C7C7C"/>
              </a:buClr>
              <a:buSzPts val="1800"/>
              <a:buFont typeface="Noto Sans Symbols"/>
              <a:buChar char="▪"/>
              <a:defRPr sz="2000">
                <a:latin typeface="Tahoma"/>
                <a:ea typeface="Tahoma"/>
                <a:cs typeface="Tahoma"/>
                <a:sym typeface="Tahoma"/>
              </a:defRPr>
            </a:lvl4pPr>
            <a:lvl5pPr indent="-342900" lvl="4" marL="2286000" algn="l">
              <a:lnSpc>
                <a:spcPct val="90000"/>
              </a:lnSpc>
              <a:spcBef>
                <a:spcPts val="600"/>
              </a:spcBef>
              <a:spcAft>
                <a:spcPts val="0"/>
              </a:spcAft>
              <a:buClr>
                <a:srgbClr val="7C7C7C"/>
              </a:buClr>
              <a:buSzPts val="1800"/>
              <a:buFont typeface="Noto Sans Symbols"/>
              <a:buChar char="▪"/>
              <a:defRPr sz="2000">
                <a:latin typeface="Tahoma"/>
                <a:ea typeface="Tahoma"/>
                <a:cs typeface="Tahoma"/>
                <a:sym typeface="Tahoma"/>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46"/>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p:cSld name="Slajd tytułowy">
    <p:spTree>
      <p:nvGrpSpPr>
        <p:cNvPr id="58" name="Shape 58"/>
        <p:cNvGrpSpPr/>
        <p:nvPr/>
      </p:nvGrpSpPr>
      <p:grpSpPr>
        <a:xfrm>
          <a:off x="0" y="0"/>
          <a:ext cx="0" cy="0"/>
          <a:chOff x="0" y="0"/>
          <a:chExt cx="0" cy="0"/>
        </a:xfrm>
      </p:grpSpPr>
      <p:sp>
        <p:nvSpPr>
          <p:cNvPr id="59" name="Google Shape;59;g10b614b791d_0_544"/>
          <p:cNvSpPr/>
          <p:nvPr/>
        </p:nvSpPr>
        <p:spPr>
          <a:xfrm>
            <a:off x="0" y="0"/>
            <a:ext cx="12192000" cy="5100300"/>
          </a:xfrm>
          <a:prstGeom prst="rect">
            <a:avLst/>
          </a:prstGeom>
          <a:solidFill>
            <a:srgbClr val="0D12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g10b614b791d_0_544"/>
          <p:cNvSpPr txBox="1"/>
          <p:nvPr/>
        </p:nvSpPr>
        <p:spPr>
          <a:xfrm>
            <a:off x="5285580" y="229239"/>
            <a:ext cx="1620900" cy="733500"/>
          </a:xfrm>
          <a:prstGeom prst="rect">
            <a:avLst/>
          </a:prstGeom>
          <a:noFill/>
          <a:ln>
            <a:noFill/>
          </a:ln>
        </p:spPr>
        <p:txBody>
          <a:bodyPr anchorCtr="0" anchor="t" bIns="45000" lIns="90000" spcFirstLastPara="1" rIns="90000" wrap="square" tIns="84225">
            <a:noAutofit/>
          </a:bodyPr>
          <a:lstStyle/>
          <a:p>
            <a:pPr indent="0" lvl="0" marL="0" marR="0" rtl="0" algn="ctr">
              <a:lnSpc>
                <a:spcPct val="100000"/>
              </a:lnSpc>
              <a:spcBef>
                <a:spcPts val="0"/>
              </a:spcBef>
              <a:spcAft>
                <a:spcPts val="0"/>
              </a:spcAft>
              <a:buClr>
                <a:srgbClr val="FFFFFF"/>
              </a:buClr>
              <a:buSzPts val="2800"/>
              <a:buFont typeface="Arial"/>
              <a:buNone/>
            </a:pPr>
            <a:r>
              <a:rPr b="1" i="0" lang="pl-PL" sz="2800" u="none" cap="none" strike="noStrike">
                <a:solidFill>
                  <a:srgbClr val="FFFFFF"/>
                </a:solidFill>
                <a:latin typeface="Arial"/>
                <a:ea typeface="Arial"/>
                <a:cs typeface="Arial"/>
                <a:sym typeface="Arial"/>
              </a:rPr>
              <a:t>AI </a:t>
            </a:r>
            <a:r>
              <a:rPr b="0" i="0" lang="pl-PL" sz="2800" u="none" cap="none" strike="noStrike">
                <a:solidFill>
                  <a:srgbClr val="FFFFFF"/>
                </a:solidFill>
                <a:latin typeface="Arial"/>
                <a:ea typeface="Arial"/>
                <a:cs typeface="Arial"/>
                <a:sym typeface="Arial"/>
              </a:rPr>
              <a:t>TECH</a:t>
            </a:r>
            <a:endParaRPr b="0" i="0" sz="1400" u="none" cap="none" strike="noStrike">
              <a:solidFill>
                <a:srgbClr val="000000"/>
              </a:solidFill>
              <a:latin typeface="Arial"/>
              <a:ea typeface="Arial"/>
              <a:cs typeface="Arial"/>
              <a:sym typeface="Arial"/>
            </a:endParaRPr>
          </a:p>
        </p:txBody>
      </p:sp>
      <p:pic>
        <p:nvPicPr>
          <p:cNvPr id="61" name="Google Shape;61;g10b614b791d_0_544"/>
          <p:cNvPicPr preferRelativeResize="0"/>
          <p:nvPr/>
        </p:nvPicPr>
        <p:blipFill rotWithShape="1">
          <a:blip r:embed="rId2">
            <a:alphaModFix/>
          </a:blip>
          <a:srcRect b="41129" l="5150" r="5587" t="32244"/>
          <a:stretch/>
        </p:blipFill>
        <p:spPr>
          <a:xfrm>
            <a:off x="354965" y="211139"/>
            <a:ext cx="2376488" cy="503238"/>
          </a:xfrm>
          <a:prstGeom prst="rect">
            <a:avLst/>
          </a:prstGeom>
          <a:noFill/>
          <a:ln>
            <a:noFill/>
          </a:ln>
        </p:spPr>
      </p:pic>
      <p:pic>
        <p:nvPicPr>
          <p:cNvPr id="62" name="Google Shape;62;g10b614b791d_0_544"/>
          <p:cNvPicPr preferRelativeResize="0"/>
          <p:nvPr/>
        </p:nvPicPr>
        <p:blipFill rotWithShape="1">
          <a:blip r:embed="rId3">
            <a:alphaModFix/>
          </a:blip>
          <a:srcRect b="0" l="0" r="0" t="0"/>
          <a:stretch/>
        </p:blipFill>
        <p:spPr>
          <a:xfrm>
            <a:off x="11268866" y="223840"/>
            <a:ext cx="490537" cy="490537"/>
          </a:xfrm>
          <a:prstGeom prst="rect">
            <a:avLst/>
          </a:prstGeom>
          <a:noFill/>
          <a:ln>
            <a:noFill/>
          </a:ln>
        </p:spPr>
      </p:pic>
      <p:pic>
        <p:nvPicPr>
          <p:cNvPr id="63" name="Google Shape;63;g10b614b791d_0_544"/>
          <p:cNvPicPr preferRelativeResize="0"/>
          <p:nvPr/>
        </p:nvPicPr>
        <p:blipFill rotWithShape="1">
          <a:blip r:embed="rId4">
            <a:alphaModFix/>
          </a:blip>
          <a:srcRect b="0" l="0" r="0" t="0"/>
          <a:stretch/>
        </p:blipFill>
        <p:spPr>
          <a:xfrm>
            <a:off x="4437856" y="5106261"/>
            <a:ext cx="2638425" cy="873125"/>
          </a:xfrm>
          <a:prstGeom prst="rect">
            <a:avLst/>
          </a:prstGeom>
          <a:noFill/>
          <a:ln>
            <a:noFill/>
          </a:ln>
        </p:spPr>
      </p:pic>
      <p:pic>
        <p:nvPicPr>
          <p:cNvPr id="64" name="Google Shape;64;g10b614b791d_0_544"/>
          <p:cNvPicPr preferRelativeResize="0"/>
          <p:nvPr/>
        </p:nvPicPr>
        <p:blipFill rotWithShape="1">
          <a:blip r:embed="rId5">
            <a:alphaModFix/>
          </a:blip>
          <a:srcRect b="0" l="0" r="0" t="0"/>
          <a:stretch/>
        </p:blipFill>
        <p:spPr>
          <a:xfrm>
            <a:off x="8237934" y="5148556"/>
            <a:ext cx="2719386" cy="882650"/>
          </a:xfrm>
          <a:prstGeom prst="rect">
            <a:avLst/>
          </a:prstGeom>
          <a:noFill/>
          <a:ln>
            <a:noFill/>
          </a:ln>
        </p:spPr>
      </p:pic>
      <p:pic>
        <p:nvPicPr>
          <p:cNvPr id="65" name="Google Shape;65;g10b614b791d_0_544"/>
          <p:cNvPicPr preferRelativeResize="0"/>
          <p:nvPr/>
        </p:nvPicPr>
        <p:blipFill rotWithShape="1">
          <a:blip r:embed="rId6">
            <a:alphaModFix/>
          </a:blip>
          <a:srcRect b="0" l="0" r="0" t="0"/>
          <a:stretch/>
        </p:blipFill>
        <p:spPr>
          <a:xfrm>
            <a:off x="1577578" y="5063534"/>
            <a:ext cx="1698625" cy="950912"/>
          </a:xfrm>
          <a:prstGeom prst="rect">
            <a:avLst/>
          </a:prstGeom>
          <a:noFill/>
          <a:ln>
            <a:noFill/>
          </a:ln>
        </p:spPr>
      </p:pic>
      <p:sp>
        <p:nvSpPr>
          <p:cNvPr id="66" name="Google Shape;66;g10b614b791d_0_544"/>
          <p:cNvSpPr/>
          <p:nvPr/>
        </p:nvSpPr>
        <p:spPr>
          <a:xfrm>
            <a:off x="0" y="499724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g10b614b791d_0_544"/>
          <p:cNvSpPr txBox="1"/>
          <p:nvPr/>
        </p:nvSpPr>
        <p:spPr>
          <a:xfrm>
            <a:off x="1173162" y="5880859"/>
            <a:ext cx="9845700" cy="982800"/>
          </a:xfrm>
          <a:prstGeom prst="rect">
            <a:avLst/>
          </a:prstGeom>
          <a:noFill/>
          <a:ln>
            <a:noFill/>
          </a:ln>
        </p:spPr>
        <p:txBody>
          <a:bodyPr anchorCtr="0" anchor="t" bIns="45000" lIns="90000" spcFirstLastPara="1" rIns="90000" wrap="square" tIns="75225">
            <a:noAutofit/>
          </a:bodyPr>
          <a:lstStyle/>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Projekt współfinansowany ze środków Unii Europejskiej w ramach Europejskiego Funduszu Rozwoju Regionalnego </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Program Operacyjny Polska Cyfrowa na lata 2014-2020.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Calibri"/>
              <a:buNone/>
            </a:pPr>
            <a:r>
              <a:rPr b="0" i="0" lang="pl-PL" sz="1200" u="none" cap="none" strike="noStrike">
                <a:solidFill>
                  <a:srgbClr val="000000"/>
                </a:solidFill>
                <a:latin typeface="Calibri"/>
                <a:ea typeface="Calibri"/>
                <a:cs typeface="Calibri"/>
                <a:sym typeface="Calibri"/>
              </a:rPr>
              <a:t>Oś priorytetowa nr 3 „Cyfrowe kompetencje społeczeństwa”, działanie nr 3.2 „Innowacyjne rozwiązania na rzecz aktywizacji cyfrowej”.</a:t>
            </a:r>
            <a:br>
              <a:rPr b="0" i="0" lang="pl-PL" sz="1200" u="none" cap="none" strike="noStrike">
                <a:solidFill>
                  <a:srgbClr val="000000"/>
                </a:solidFill>
                <a:latin typeface="Calibri"/>
                <a:ea typeface="Calibri"/>
                <a:cs typeface="Calibri"/>
                <a:sym typeface="Calibri"/>
              </a:rPr>
            </a:br>
            <a:r>
              <a:rPr b="0" i="0" lang="pl-PL" sz="1200" u="none" cap="none" strike="noStrike">
                <a:solidFill>
                  <a:srgbClr val="000000"/>
                </a:solidFill>
                <a:latin typeface="Calibri"/>
                <a:ea typeface="Calibri"/>
                <a:cs typeface="Calibri"/>
                <a:sym typeface="Calibri"/>
              </a:rPr>
              <a:t>Tytuł projektu:  „Akademia Innowacyjnych Zastosowań Technologii Cyfrowych (AI Tech)”.</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_1" type="obj">
  <p:cSld name="OBJECT">
    <p:spTree>
      <p:nvGrpSpPr>
        <p:cNvPr id="68" name="Shape 68"/>
        <p:cNvGrpSpPr/>
        <p:nvPr/>
      </p:nvGrpSpPr>
      <p:grpSpPr>
        <a:xfrm>
          <a:off x="0" y="0"/>
          <a:ext cx="0" cy="0"/>
          <a:chOff x="0" y="0"/>
          <a:chExt cx="0" cy="0"/>
        </a:xfrm>
      </p:grpSpPr>
      <p:sp>
        <p:nvSpPr>
          <p:cNvPr id="69" name="Google Shape;69;g10b614b791d_0_554"/>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g10b614b791d_0_554"/>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71" name="Google Shape;71;g10b614b791d_0_554"/>
          <p:cNvPicPr preferRelativeResize="0"/>
          <p:nvPr/>
        </p:nvPicPr>
        <p:blipFill rotWithShape="1">
          <a:blip r:embed="rId2">
            <a:alphaModFix/>
          </a:blip>
          <a:srcRect b="0" l="0" r="0" t="0"/>
          <a:stretch/>
        </p:blipFill>
        <p:spPr>
          <a:xfrm>
            <a:off x="11293424" y="6297611"/>
            <a:ext cx="490769" cy="490538"/>
          </a:xfrm>
          <a:prstGeom prst="rect">
            <a:avLst/>
          </a:prstGeom>
          <a:noFill/>
          <a:ln>
            <a:noFill/>
          </a:ln>
        </p:spPr>
      </p:pic>
      <p:pic>
        <p:nvPicPr>
          <p:cNvPr id="72" name="Google Shape;72;g10b614b791d_0_554"/>
          <p:cNvPicPr preferRelativeResize="0"/>
          <p:nvPr/>
        </p:nvPicPr>
        <p:blipFill rotWithShape="1">
          <a:blip r:embed="rId3">
            <a:alphaModFix/>
          </a:blip>
          <a:srcRect b="0" l="0" r="0" t="0"/>
          <a:stretch/>
        </p:blipFill>
        <p:spPr>
          <a:xfrm>
            <a:off x="223686" y="6198393"/>
            <a:ext cx="970421" cy="688975"/>
          </a:xfrm>
          <a:prstGeom prst="rect">
            <a:avLst/>
          </a:prstGeom>
          <a:noFill/>
          <a:ln>
            <a:noFill/>
          </a:ln>
        </p:spPr>
      </p:pic>
      <p:pic>
        <p:nvPicPr>
          <p:cNvPr id="73" name="Google Shape;73;g10b614b791d_0_554"/>
          <p:cNvPicPr preferRelativeResize="0"/>
          <p:nvPr/>
        </p:nvPicPr>
        <p:blipFill rotWithShape="1">
          <a:blip r:embed="rId4">
            <a:alphaModFix/>
          </a:blip>
          <a:srcRect b="0" l="0" r="0" t="0"/>
          <a:stretch/>
        </p:blipFill>
        <p:spPr>
          <a:xfrm>
            <a:off x="5255815" y="6265861"/>
            <a:ext cx="1680369" cy="554038"/>
          </a:xfrm>
          <a:prstGeom prst="rect">
            <a:avLst/>
          </a:prstGeom>
          <a:noFill/>
          <a:ln>
            <a:noFill/>
          </a:ln>
        </p:spPr>
      </p:pic>
      <p:pic>
        <p:nvPicPr>
          <p:cNvPr id="74" name="Google Shape;74;g10b614b791d_0_554"/>
          <p:cNvPicPr preferRelativeResize="0"/>
          <p:nvPr/>
        </p:nvPicPr>
        <p:blipFill rotWithShape="1">
          <a:blip r:embed="rId5">
            <a:alphaModFix/>
          </a:blip>
          <a:srcRect b="0" l="0" r="0" t="0"/>
          <a:stretch/>
        </p:blipFill>
        <p:spPr>
          <a:xfrm>
            <a:off x="8248413" y="6249987"/>
            <a:ext cx="1732781" cy="560388"/>
          </a:xfrm>
          <a:prstGeom prst="rect">
            <a:avLst/>
          </a:prstGeom>
          <a:noFill/>
          <a:ln>
            <a:noFill/>
          </a:ln>
        </p:spPr>
      </p:pic>
      <p:pic>
        <p:nvPicPr>
          <p:cNvPr id="75" name="Google Shape;75;g10b614b791d_0_554"/>
          <p:cNvPicPr preferRelativeResize="0"/>
          <p:nvPr/>
        </p:nvPicPr>
        <p:blipFill rotWithShape="1">
          <a:blip r:embed="rId6">
            <a:alphaModFix/>
          </a:blip>
          <a:srcRect b="0" l="0" r="0" t="0"/>
          <a:stretch/>
        </p:blipFill>
        <p:spPr>
          <a:xfrm>
            <a:off x="2506336" y="6240461"/>
            <a:ext cx="1081599" cy="604838"/>
          </a:xfrm>
          <a:prstGeom prst="rect">
            <a:avLst/>
          </a:prstGeom>
          <a:noFill/>
          <a:ln>
            <a:noFill/>
          </a:ln>
        </p:spPr>
      </p:pic>
      <p:sp>
        <p:nvSpPr>
          <p:cNvPr id="76" name="Google Shape;76;g10b614b791d_0_554"/>
          <p:cNvSpPr/>
          <p:nvPr/>
        </p:nvSpPr>
        <p:spPr>
          <a:xfrm>
            <a:off x="0" y="1328215"/>
            <a:ext cx="9150300" cy="117000"/>
          </a:xfrm>
          <a:prstGeom prst="rect">
            <a:avLst/>
          </a:prstGeom>
          <a:solidFill>
            <a:srgbClr val="ED23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1.xml"/><Relationship Id="rId12" Type="http://schemas.openxmlformats.org/officeDocument/2006/relationships/slideLayout" Target="../slideLayouts/slideLayout19.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0667d0e464_0_196"/>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10667d0e464_0_1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g10667d0e464_0_196"/>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g10667d0e464_0_196"/>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g10667d0e464_0_196"/>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g10b614b791d_0_538"/>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g10b614b791d_0_5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g10b614b791d_0_538"/>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g10b614b791d_0_538"/>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g10b614b791d_0_538"/>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0667d0e464_0_190"/>
          <p:cNvSpPr txBox="1"/>
          <p:nvPr/>
        </p:nvSpPr>
        <p:spPr>
          <a:xfrm>
            <a:off x="1524000" y="1112838"/>
            <a:ext cx="9144000" cy="23877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20000"/>
              </a:lnSpc>
              <a:spcBef>
                <a:spcPts val="0"/>
              </a:spcBef>
              <a:spcAft>
                <a:spcPts val="0"/>
              </a:spcAft>
              <a:buClr>
                <a:schemeClr val="dk1"/>
              </a:buClr>
              <a:buSzPct val="34375"/>
              <a:buFont typeface="Arial"/>
              <a:buNone/>
            </a:pPr>
            <a:r>
              <a:t/>
            </a:r>
            <a:endParaRPr sz="3200">
              <a:solidFill>
                <a:schemeClr val="lt1"/>
              </a:solidFill>
            </a:endParaRPr>
          </a:p>
          <a:p>
            <a:pPr indent="0" lvl="0" marL="0" rtl="0" algn="ctr">
              <a:lnSpc>
                <a:spcPct val="120000"/>
              </a:lnSpc>
              <a:spcBef>
                <a:spcPts val="0"/>
              </a:spcBef>
              <a:spcAft>
                <a:spcPts val="0"/>
              </a:spcAft>
              <a:buClr>
                <a:schemeClr val="dk1"/>
              </a:buClr>
              <a:buSzPct val="34375"/>
              <a:buFont typeface="Arial"/>
              <a:buNone/>
            </a:pPr>
            <a:r>
              <a:rPr lang="pl-PL" sz="3200">
                <a:solidFill>
                  <a:schemeClr val="lt1"/>
                </a:solidFill>
              </a:rPr>
              <a:t>Przetwarzanie multimediów w systemach decyzyjnych</a:t>
            </a:r>
            <a:endParaRPr sz="3200">
              <a:solidFill>
                <a:schemeClr val="lt1"/>
              </a:solidFill>
            </a:endParaRPr>
          </a:p>
          <a:p>
            <a:pPr indent="0" lvl="0" marL="0" marR="0" rtl="0" algn="ctr">
              <a:lnSpc>
                <a:spcPct val="90000"/>
              </a:lnSpc>
              <a:spcBef>
                <a:spcPts val="0"/>
              </a:spcBef>
              <a:spcAft>
                <a:spcPts val="0"/>
              </a:spcAft>
              <a:buClr>
                <a:schemeClr val="lt1"/>
              </a:buClr>
              <a:buSzPct val="108107"/>
              <a:buFont typeface="Calibri"/>
              <a:buNone/>
            </a:pPr>
            <a:r>
              <a:t/>
            </a:r>
            <a:endParaRPr sz="44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ct val="108107"/>
              <a:buFont typeface="Calibri"/>
              <a:buNone/>
            </a:pPr>
            <a:r>
              <a:t/>
            </a:r>
            <a:endParaRPr sz="4400">
              <a:solidFill>
                <a:schemeClr val="lt1"/>
              </a:solidFill>
              <a:latin typeface="Calibri"/>
              <a:ea typeface="Calibri"/>
              <a:cs typeface="Calibri"/>
              <a:sym typeface="Calibri"/>
            </a:endParaRPr>
          </a:p>
        </p:txBody>
      </p:sp>
      <p:sp>
        <p:nvSpPr>
          <p:cNvPr id="150" name="Google Shape;150;g10667d0e464_0_190"/>
          <p:cNvSpPr txBox="1"/>
          <p:nvPr/>
        </p:nvSpPr>
        <p:spPr>
          <a:xfrm>
            <a:off x="1601450" y="2800888"/>
            <a:ext cx="9144000" cy="16557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20000"/>
              </a:lnSpc>
              <a:spcBef>
                <a:spcPts val="0"/>
              </a:spcBef>
              <a:spcAft>
                <a:spcPts val="0"/>
              </a:spcAft>
              <a:buClr>
                <a:schemeClr val="dk1"/>
              </a:buClr>
              <a:buSzPts val="1100"/>
              <a:buFont typeface="Arial"/>
              <a:buNone/>
            </a:pPr>
            <a:r>
              <a:rPr lang="pl-PL" sz="2000">
                <a:solidFill>
                  <a:schemeClr val="lt1"/>
                </a:solidFill>
              </a:rPr>
              <a:t>“Rozwiązania chmurowe przeznaczone do uczenia maszynowego i AI – cz 1”</a:t>
            </a:r>
            <a:endParaRPr sz="20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ctr">
              <a:lnSpc>
                <a:spcPct val="120000"/>
              </a:lnSpc>
              <a:spcBef>
                <a:spcPts val="0"/>
              </a:spcBef>
              <a:spcAft>
                <a:spcPts val="0"/>
              </a:spcAft>
              <a:buClr>
                <a:schemeClr val="dk1"/>
              </a:buClr>
              <a:buSzPts val="1100"/>
              <a:buFont typeface="Arial"/>
              <a:buNone/>
            </a:pPr>
            <a:r>
              <a:rPr lang="pl-PL" sz="2000">
                <a:solidFill>
                  <a:schemeClr val="lt1"/>
                </a:solidFill>
              </a:rPr>
              <a:t>Arkadiusz Harasimiuk</a:t>
            </a:r>
            <a:endParaRPr sz="2000">
              <a:solidFill>
                <a:schemeClr val="lt1"/>
              </a:solidFill>
            </a:endParaRPr>
          </a:p>
          <a:p>
            <a:pPr indent="0" lvl="0" marL="0" rtl="0" algn="ctr">
              <a:lnSpc>
                <a:spcPct val="120000"/>
              </a:lnSpc>
              <a:spcBef>
                <a:spcPts val="0"/>
              </a:spcBef>
              <a:spcAft>
                <a:spcPts val="0"/>
              </a:spcAft>
              <a:buClr>
                <a:schemeClr val="dk1"/>
              </a:buClr>
              <a:buSzPts val="1100"/>
              <a:buFont typeface="Arial"/>
              <a:buNone/>
            </a:pPr>
            <a:r>
              <a:rPr lang="pl-PL" sz="2000">
                <a:solidFill>
                  <a:schemeClr val="lt1"/>
                </a:solidFill>
              </a:rPr>
              <a:t>Katedra Systemów Multimedialnych, </a:t>
            </a:r>
            <a:endParaRPr sz="2000">
              <a:solidFill>
                <a:schemeClr val="lt1"/>
              </a:solidFill>
            </a:endParaRPr>
          </a:p>
          <a:p>
            <a:pPr indent="0" lvl="0" marL="0" rtl="0" algn="ctr">
              <a:lnSpc>
                <a:spcPct val="120000"/>
              </a:lnSpc>
              <a:spcBef>
                <a:spcPts val="0"/>
              </a:spcBef>
              <a:spcAft>
                <a:spcPts val="0"/>
              </a:spcAft>
              <a:buClr>
                <a:schemeClr val="dk1"/>
              </a:buClr>
              <a:buSzPts val="1100"/>
              <a:buFont typeface="Arial"/>
              <a:buNone/>
            </a:pPr>
            <a:r>
              <a:rPr lang="pl-PL" sz="2000">
                <a:solidFill>
                  <a:schemeClr val="lt1"/>
                </a:solidFill>
              </a:rPr>
              <a:t>WETI</a:t>
            </a:r>
            <a:endParaRPr sz="2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b614b791d_0_471"/>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52380"/>
              <a:buFont typeface="Arial"/>
              <a:buNone/>
            </a:pPr>
            <a:r>
              <a:rPr b="1" lang="pl-PL" sz="2100">
                <a:latin typeface="Arial"/>
                <a:ea typeface="Arial"/>
                <a:cs typeface="Arial"/>
                <a:sym typeface="Arial"/>
              </a:rPr>
              <a:t>Zamiana tekstu na mowę</a:t>
            </a:r>
            <a:endParaRPr sz="3600">
              <a:latin typeface="Arial"/>
              <a:ea typeface="Arial"/>
              <a:cs typeface="Arial"/>
              <a:sym typeface="Arial"/>
            </a:endParaRPr>
          </a:p>
        </p:txBody>
      </p:sp>
      <p:sp>
        <p:nvSpPr>
          <p:cNvPr id="207" name="Google Shape;207;g10b614b791d_0_471"/>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500">
                <a:latin typeface="Arial"/>
                <a:ea typeface="Arial"/>
                <a:cs typeface="Arial"/>
                <a:sym typeface="Arial"/>
              </a:rPr>
              <a:t>Interfejs API zamiany tekstu na mowę (</a:t>
            </a:r>
            <a:r>
              <a:rPr b="1" i="1" lang="pl-PL" sz="1500">
                <a:latin typeface="Arial"/>
                <a:ea typeface="Arial"/>
                <a:cs typeface="Arial"/>
                <a:sym typeface="Arial"/>
              </a:rPr>
              <a:t>Text-to-Speech</a:t>
            </a:r>
            <a:r>
              <a:rPr b="1" lang="pl-PL" sz="1500">
                <a:latin typeface="Arial"/>
                <a:ea typeface="Arial"/>
                <a:cs typeface="Arial"/>
                <a:sym typeface="Arial"/>
              </a:rPr>
              <a:t>)</a:t>
            </a:r>
            <a:endParaRPr b="1"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pl-PL" sz="1500">
                <a:latin typeface="Arial"/>
                <a:ea typeface="Arial"/>
                <a:cs typeface="Arial"/>
                <a:sym typeface="Arial"/>
              </a:rPr>
              <a:t>może konwertować zwykły tekst i znaczniki SSML (</a:t>
            </a:r>
            <a:r>
              <a:rPr i="1" lang="pl-PL" sz="1500">
                <a:latin typeface="Arial"/>
                <a:ea typeface="Arial"/>
                <a:cs typeface="Arial"/>
                <a:sym typeface="Arial"/>
              </a:rPr>
              <a:t>Speech Synthesis Markup Language</a:t>
            </a:r>
            <a:r>
              <a:rPr lang="pl-PL" sz="1500">
                <a:latin typeface="Arial"/>
                <a:ea typeface="Arial"/>
                <a:cs typeface="Arial"/>
                <a:sym typeface="Arial"/>
              </a:rPr>
              <a:t>) na dźwięki</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można wybrać ponad 200 dźwięków i 40 języków i wariantów</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warianty obejmują różne akcenty narodowe i narodowe, takie jak języki Stanów Zjednoczonych, Wielkiej Brytanii, RPA, Indii, Irlandii i Australii.</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podstawowy dźwięk zwykle brzmi bardzo mechanicznie. WaveNet brzmi zwykle bardziej naturalnie, ale użytkowanie kosztuje więcej. </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użytkownik może tworzyć własne dźwięki z własnych nagrań</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użytkownik może zwiększyć lub zmniejszyć prędkość syntetyzowanego dźwięku czterokrotnie oraz zwiększyć lub zmniejszyć wysokość o 20 półtonów. </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tagi SSML umożliwiają użytkownikom dodawanie pauz, liczb, formatów daty i czasu oraz innych instrukcji wymowy. Możliwe jest  zwiększanie głośności o 16 decybeli lub zmniejszanie głośności do 96 decybeli.</a:t>
            </a:r>
            <a:endParaRPr sz="15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5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0b614b791d_0_477"/>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0"/>
              </a:spcAft>
              <a:buClr>
                <a:schemeClr val="dk1"/>
              </a:buClr>
              <a:buSzPct val="52380"/>
              <a:buFont typeface="Arial"/>
              <a:buNone/>
            </a:pPr>
            <a:r>
              <a:rPr b="1" lang="pl-PL" sz="2100">
                <a:latin typeface="Arial"/>
                <a:ea typeface="Arial"/>
                <a:cs typeface="Arial"/>
                <a:sym typeface="Arial"/>
              </a:rPr>
              <a:t>Zamiana tekstu na mowę</a:t>
            </a:r>
            <a:endParaRPr sz="3600">
              <a:latin typeface="Arial"/>
              <a:ea typeface="Arial"/>
              <a:cs typeface="Arial"/>
              <a:sym typeface="Arial"/>
            </a:endParaRPr>
          </a:p>
        </p:txBody>
      </p:sp>
      <p:sp>
        <p:nvSpPr>
          <p:cNvPr id="213" name="Google Shape;213;g10b614b791d_0_477"/>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500">
                <a:latin typeface="Arial"/>
                <a:ea typeface="Arial"/>
                <a:cs typeface="Arial"/>
                <a:sym typeface="Arial"/>
              </a:rPr>
              <a:t>Obsługa</a:t>
            </a:r>
            <a:r>
              <a:rPr b="1" lang="pl-PL" sz="1500">
                <a:latin typeface="Arial"/>
                <a:ea typeface="Arial"/>
                <a:cs typeface="Arial"/>
                <a:sym typeface="Arial"/>
              </a:rPr>
              <a:t> API zamiany tekstu na mowę (</a:t>
            </a:r>
            <a:r>
              <a:rPr b="1" i="1" lang="pl-PL" sz="1500">
                <a:latin typeface="Arial"/>
                <a:ea typeface="Arial"/>
                <a:cs typeface="Arial"/>
                <a:sym typeface="Arial"/>
              </a:rPr>
              <a:t>Text-to-Speech</a:t>
            </a:r>
            <a:r>
              <a:rPr b="1" lang="pl-PL" sz="1500">
                <a:latin typeface="Arial"/>
                <a:ea typeface="Arial"/>
                <a:cs typeface="Arial"/>
                <a:sym typeface="Arial"/>
              </a:rPr>
              <a:t>)</a:t>
            </a:r>
            <a:endParaRPr b="1" sz="1500">
              <a:latin typeface="Arial"/>
              <a:ea typeface="Arial"/>
              <a:cs typeface="Arial"/>
              <a:sym typeface="Arial"/>
            </a:endParaRPr>
          </a:p>
          <a:p>
            <a:pPr indent="0" lvl="0" marL="0" rtl="0" algn="l">
              <a:lnSpc>
                <a:spcPct val="115000"/>
              </a:lnSpc>
              <a:spcBef>
                <a:spcPts val="0"/>
              </a:spcBef>
              <a:spcAft>
                <a:spcPts val="0"/>
              </a:spcAft>
              <a:buSzPts val="1100"/>
              <a:buFont typeface="Arial"/>
              <a:buNone/>
            </a:pPr>
            <a:r>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def synthesize_text(text):</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"""Synthesizes speech from the input string of text."""</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from google.cloud import texttospeech</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client = texttospeech.TextToSpeechClient()</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input_text = texttospeech.SynthesisInput(text=text)</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 Note: the voice can also be specified by name.</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 Names of voices can be retrieved with client.list_voices().</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voice = texttospeech.VoiceSelectionParams(</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language_code="en-US",</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name="en-US-Standard-C",</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ssml_gender=texttospeech.SsmlVoiceGender.FEMALE,</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audio_config = texttospeech.AudioConfig(</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audio_encoding=texttospeech.AudioEncoding.MP3</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response = client.synthesize_speech(</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request={"input": input_text, "voice": voice, "audio_config": audio_config}</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 The response's audio_content is binary.</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with open("output.mp3", "wb") as out:</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out.write(response.audio_content)</a:t>
            </a:r>
            <a:endParaRPr sz="800">
              <a:latin typeface="Arial"/>
              <a:ea typeface="Arial"/>
              <a:cs typeface="Arial"/>
              <a:sym typeface="Arial"/>
            </a:endParaRPr>
          </a:p>
          <a:p>
            <a:pPr indent="0" lvl="0" marL="0" rtl="0" algn="l">
              <a:lnSpc>
                <a:spcPct val="115000"/>
              </a:lnSpc>
              <a:spcBef>
                <a:spcPts val="0"/>
              </a:spcBef>
              <a:spcAft>
                <a:spcPts val="0"/>
              </a:spcAft>
              <a:buSzPts val="1100"/>
              <a:buFont typeface="Arial"/>
              <a:buNone/>
            </a:pPr>
            <a:r>
              <a:rPr lang="pl-PL" sz="800">
                <a:latin typeface="Arial"/>
                <a:ea typeface="Arial"/>
                <a:cs typeface="Arial"/>
                <a:sym typeface="Arial"/>
              </a:rPr>
              <a:t>        print('Audio content written to file "output.mp3"')</a:t>
            </a:r>
            <a:endParaRPr sz="8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sz="1500">
              <a:latin typeface="Arial"/>
              <a:ea typeface="Arial"/>
              <a:cs typeface="Arial"/>
              <a:sym typeface="Arial"/>
            </a:endParaRPr>
          </a:p>
        </p:txBody>
      </p:sp>
      <p:sp>
        <p:nvSpPr>
          <p:cNvPr id="214" name="Google Shape;214;g10b614b791d_0_477"/>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0b614b791d_0_483"/>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52380"/>
              <a:buFont typeface="Arial"/>
              <a:buNone/>
            </a:pPr>
            <a:r>
              <a:rPr b="1" lang="pl-PL" sz="2100">
                <a:latin typeface="Arial"/>
                <a:ea typeface="Arial"/>
                <a:cs typeface="Arial"/>
                <a:sym typeface="Arial"/>
              </a:rPr>
              <a:t>Interfejs API języka naturalnego</a:t>
            </a:r>
            <a:endParaRPr sz="4600">
              <a:latin typeface="Arial"/>
              <a:ea typeface="Arial"/>
              <a:cs typeface="Arial"/>
              <a:sym typeface="Arial"/>
            </a:endParaRPr>
          </a:p>
        </p:txBody>
      </p:sp>
      <p:sp>
        <p:nvSpPr>
          <p:cNvPr id="220" name="Google Shape;220;g10b614b791d_0_483"/>
          <p:cNvSpPr txBox="1"/>
          <p:nvPr>
            <p:ph idx="1" type="body"/>
          </p:nvPr>
        </p:nvSpPr>
        <p:spPr>
          <a:xfrm>
            <a:off x="849626" y="1520050"/>
            <a:ext cx="8015400" cy="46569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rPr b="1" lang="pl-PL" sz="1500">
                <a:latin typeface="Arial"/>
                <a:ea typeface="Arial"/>
                <a:cs typeface="Arial"/>
                <a:sym typeface="Arial"/>
              </a:rPr>
              <a:t>Przetwarzanie języka naturalnego (NLP)</a:t>
            </a:r>
            <a:endParaRPr b="1" sz="1500">
              <a:latin typeface="Arial"/>
              <a:ea typeface="Arial"/>
              <a:cs typeface="Arial"/>
              <a:sym typeface="Arial"/>
            </a:endParaRPr>
          </a:p>
          <a:p>
            <a:pPr indent="0" lvl="0" marL="457200" rtl="0" algn="l">
              <a:lnSpc>
                <a:spcPct val="115000"/>
              </a:lnSpc>
              <a:spcBef>
                <a:spcPts val="1200"/>
              </a:spcBef>
              <a:spcAft>
                <a:spcPts val="0"/>
              </a:spcAft>
              <a:buNone/>
            </a:pPr>
            <a:r>
              <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pl-PL" sz="1500">
                <a:latin typeface="Arial"/>
                <a:ea typeface="Arial"/>
                <a:cs typeface="Arial"/>
                <a:sym typeface="Arial"/>
              </a:rPr>
              <a:t>element, który pozwala wprowadzać dane do wyszukiwarki Google i Asystenta Google. </a:t>
            </a:r>
            <a:endParaRPr sz="1500">
              <a:latin typeface="Arial"/>
              <a:ea typeface="Arial"/>
              <a:cs typeface="Arial"/>
              <a:sym typeface="Arial"/>
            </a:endParaRPr>
          </a:p>
          <a:p>
            <a:pPr indent="0" lvl="0" marL="457200" rtl="0" algn="l">
              <a:lnSpc>
                <a:spcPct val="115000"/>
              </a:lnSpc>
              <a:spcBef>
                <a:spcPts val="1200"/>
              </a:spcBef>
              <a:spcAft>
                <a:spcPts val="0"/>
              </a:spcAft>
              <a:buNone/>
            </a:pPr>
            <a:r>
              <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pl-PL" sz="1500">
                <a:latin typeface="Arial"/>
                <a:ea typeface="Arial"/>
                <a:cs typeface="Arial"/>
                <a:sym typeface="Arial"/>
              </a:rPr>
              <a:t>Interfejs API języka naturalnego udostępnia tę samą technologię programom użytkownika</a:t>
            </a:r>
            <a:endParaRPr sz="1500">
              <a:latin typeface="Arial"/>
              <a:ea typeface="Arial"/>
              <a:cs typeface="Arial"/>
              <a:sym typeface="Arial"/>
            </a:endParaRPr>
          </a:p>
          <a:p>
            <a:pPr indent="0" lvl="0" marL="457200" rtl="0" algn="l">
              <a:lnSpc>
                <a:spcPct val="115000"/>
              </a:lnSpc>
              <a:spcBef>
                <a:spcPts val="1200"/>
              </a:spcBef>
              <a:spcAft>
                <a:spcPts val="0"/>
              </a:spcAft>
              <a:buNone/>
            </a:pPr>
            <a:r>
              <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pl-PL" sz="1500">
                <a:latin typeface="Arial"/>
                <a:ea typeface="Arial"/>
                <a:cs typeface="Arial"/>
                <a:sym typeface="Arial"/>
              </a:rPr>
              <a:t>Może przeprowadzać analizę składni, wyodrębnianie jednostek, analizę sentymentów i klasyfikację treści w 10 językach. </a:t>
            </a:r>
            <a:endParaRPr sz="1500">
              <a:latin typeface="Arial"/>
              <a:ea typeface="Arial"/>
              <a:cs typeface="Arial"/>
              <a:sym typeface="Arial"/>
            </a:endParaRPr>
          </a:p>
          <a:p>
            <a:pPr indent="0" lvl="0" marL="457200" rtl="0" algn="l">
              <a:lnSpc>
                <a:spcPct val="115000"/>
              </a:lnSpc>
              <a:spcBef>
                <a:spcPts val="1200"/>
              </a:spcBef>
              <a:spcAft>
                <a:spcPts val="0"/>
              </a:spcAft>
              <a:buNone/>
            </a:pPr>
            <a:r>
              <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pl-PL" sz="1500">
                <a:latin typeface="Arial"/>
                <a:ea typeface="Arial"/>
                <a:cs typeface="Arial"/>
                <a:sym typeface="Arial"/>
              </a:rPr>
              <a:t>Jeśli użytkownik zna określony język, może go określić, w przeciwnym razie interfejs API spróbuje automatycznie wykryć język. Obecnie na żądanie z wyprzedzeniem można udostępnić oddzielny interfejs API.</a:t>
            </a:r>
            <a:endParaRPr sz="1500">
              <a:latin typeface="Arial"/>
              <a:ea typeface="Arial"/>
              <a:cs typeface="Arial"/>
              <a:sym typeface="Arial"/>
            </a:endParaRPr>
          </a:p>
          <a:p>
            <a:pPr indent="0" lvl="0" marL="457200" rtl="0" algn="l">
              <a:lnSpc>
                <a:spcPct val="115000"/>
              </a:lnSpc>
              <a:spcBef>
                <a:spcPts val="1200"/>
              </a:spcBef>
              <a:spcAft>
                <a:spcPts val="0"/>
              </a:spcAft>
              <a:buNone/>
            </a:pPr>
            <a:r>
              <a:t/>
            </a:r>
            <a:endParaRPr b="1" sz="1500">
              <a:latin typeface="Arial"/>
              <a:ea typeface="Arial"/>
              <a:cs typeface="Arial"/>
              <a:sym typeface="Arial"/>
            </a:endParaRPr>
          </a:p>
        </p:txBody>
      </p:sp>
      <p:sp>
        <p:nvSpPr>
          <p:cNvPr id="221" name="Google Shape;221;g10b614b791d_0_483"/>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300"/>
          </a:p>
        </p:txBody>
      </p:sp>
      <p:pic>
        <p:nvPicPr>
          <p:cNvPr id="222" name="Google Shape;222;g10b614b791d_0_483"/>
          <p:cNvPicPr preferRelativeResize="0"/>
          <p:nvPr/>
        </p:nvPicPr>
        <p:blipFill>
          <a:blip r:embed="rId3">
            <a:alphaModFix/>
          </a:blip>
          <a:stretch>
            <a:fillRect/>
          </a:stretch>
        </p:blipFill>
        <p:spPr>
          <a:xfrm>
            <a:off x="9150438" y="2004925"/>
            <a:ext cx="2809875" cy="339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0b614b791d_0_490"/>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47368"/>
              <a:buFont typeface="Arial"/>
              <a:buNone/>
            </a:pPr>
            <a:r>
              <a:rPr b="1" lang="pl-PL" sz="2322">
                <a:latin typeface="Arial"/>
                <a:ea typeface="Arial"/>
                <a:cs typeface="Arial"/>
                <a:sym typeface="Arial"/>
              </a:rPr>
              <a:t>Tłumaczenie API</a:t>
            </a:r>
            <a:endParaRPr b="1" sz="3322">
              <a:latin typeface="Arial"/>
              <a:ea typeface="Arial"/>
              <a:cs typeface="Arial"/>
              <a:sym typeface="Arial"/>
            </a:endParaRPr>
          </a:p>
        </p:txBody>
      </p:sp>
      <p:sp>
        <p:nvSpPr>
          <p:cNvPr id="228" name="Google Shape;228;g10b614b791d_0_490"/>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500">
                <a:latin typeface="Arial"/>
                <a:ea typeface="Arial"/>
                <a:cs typeface="Arial"/>
                <a:sym typeface="Arial"/>
              </a:rPr>
              <a:t>Translation API</a:t>
            </a:r>
            <a:endParaRPr b="1"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pl-PL" sz="1500">
                <a:latin typeface="Arial"/>
                <a:ea typeface="Arial"/>
                <a:cs typeface="Arial"/>
                <a:sym typeface="Arial"/>
              </a:rPr>
              <a:t>obsługuje tłumaczenia dla ponad sto języków</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może automatycznie wykryć język źródłowy i zapewnić wersje: tłumaczenie podstawowe, tłumaczenie zaawansowane i tłumaczenie multimedialne. </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lang="pl-PL" sz="1500">
                <a:latin typeface="Arial"/>
                <a:ea typeface="Arial"/>
                <a:cs typeface="Arial"/>
                <a:sym typeface="Arial"/>
              </a:rPr>
              <a:t>zaawansowane API do tłumaczenia obsługuje korzystanie z glosariuszy, tłumaczenia wsadowego i modeli niestandardowych</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podstawowy interfejs API tłumaczenia jest zasadniczo interfejsem API używanym przez konsumencki interfejs tłumaczenia Google</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Rozszerzenie w postaci AutoML Translation (</a:t>
            </a:r>
            <a:r>
              <a:rPr i="1" lang="pl-PL" sz="1500">
                <a:latin typeface="Arial"/>
                <a:ea typeface="Arial"/>
                <a:cs typeface="Arial"/>
                <a:sym typeface="Arial"/>
              </a:rPr>
              <a:t>usługi umożliwiającej budowanie własnego modelu tłumaczenia</a:t>
            </a:r>
            <a:r>
              <a:rPr lang="pl-PL" sz="1500">
                <a:latin typeface="Arial"/>
                <a:ea typeface="Arial"/>
                <a:cs typeface="Arial"/>
                <a:sym typeface="Arial"/>
              </a:rPr>
              <a:t>) umożliwia użytkownikom korzystanie z transferu uczenia się do trenowania niestandardowych modeli</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Media Translation API bezpośrednio konwertuje zawartość z plików audio lub plików strumieniowych w 12 językach i automatycznie generuje znaki interpunkcyjne</a:t>
            </a:r>
            <a:endParaRPr sz="15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100">
              <a:latin typeface="Arial"/>
              <a:ea typeface="Arial"/>
              <a:cs typeface="Arial"/>
              <a:sym typeface="Arial"/>
            </a:endParaRPr>
          </a:p>
        </p:txBody>
      </p:sp>
      <p:sp>
        <p:nvSpPr>
          <p:cNvPr id="229" name="Google Shape;229;g10b614b791d_0_490"/>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0b614b791d_0_496"/>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47368"/>
              <a:buFont typeface="Arial"/>
              <a:buNone/>
            </a:pPr>
            <a:r>
              <a:rPr b="1" lang="pl-PL" sz="2322">
                <a:latin typeface="Arial"/>
                <a:ea typeface="Arial"/>
                <a:cs typeface="Arial"/>
                <a:sym typeface="Arial"/>
              </a:rPr>
              <a:t>Tłumaczenie API</a:t>
            </a:r>
            <a:endParaRPr b="1" sz="3322">
              <a:latin typeface="Arial"/>
              <a:ea typeface="Arial"/>
              <a:cs typeface="Arial"/>
              <a:sym typeface="Arial"/>
            </a:endParaRPr>
          </a:p>
        </p:txBody>
      </p:sp>
      <p:sp>
        <p:nvSpPr>
          <p:cNvPr id="235" name="Google Shape;235;g10b614b791d_0_496"/>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500">
                <a:latin typeface="Arial"/>
                <a:ea typeface="Arial"/>
                <a:cs typeface="Arial"/>
                <a:sym typeface="Arial"/>
              </a:rPr>
              <a:t>Translation API</a:t>
            </a:r>
            <a:endParaRPr b="1" sz="1500">
              <a:latin typeface="Arial"/>
              <a:ea typeface="Arial"/>
              <a:cs typeface="Arial"/>
              <a:sym typeface="Arial"/>
            </a:endParaRPr>
          </a:p>
          <a:p>
            <a:pPr indent="0" lvl="0" marL="0" rtl="0" algn="l">
              <a:lnSpc>
                <a:spcPct val="115000"/>
              </a:lnSpc>
              <a:spcBef>
                <a:spcPts val="1200"/>
              </a:spcBef>
              <a:spcAft>
                <a:spcPts val="0"/>
              </a:spcAft>
              <a:buNone/>
            </a:pPr>
            <a:r>
              <a:rPr lang="pl-PL" sz="1000">
                <a:latin typeface="Arial"/>
                <a:ea typeface="Arial"/>
                <a:cs typeface="Arial"/>
                <a:sym typeface="Arial"/>
              </a:rPr>
              <a:t>def translate_text_with_model(target, text, model="nmt"):</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"""Translates text into the target language.</a:t>
            </a:r>
            <a:endParaRPr sz="1000">
              <a:latin typeface="Arial"/>
              <a:ea typeface="Arial"/>
              <a:cs typeface="Arial"/>
              <a:sym typeface="Arial"/>
            </a:endParaRPr>
          </a:p>
          <a:p>
            <a:pPr indent="0" lvl="0" marL="0" rtl="0" algn="l">
              <a:lnSpc>
                <a:spcPct val="115000"/>
              </a:lnSpc>
              <a:spcBef>
                <a:spcPts val="0"/>
              </a:spcBef>
              <a:spcAft>
                <a:spcPts val="0"/>
              </a:spcAft>
              <a:buNone/>
            </a:pPr>
            <a:r>
              <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Make sure your project is allowlisted.</a:t>
            </a:r>
            <a:endParaRPr sz="1000">
              <a:latin typeface="Arial"/>
              <a:ea typeface="Arial"/>
              <a:cs typeface="Arial"/>
              <a:sym typeface="Arial"/>
            </a:endParaRPr>
          </a:p>
          <a:p>
            <a:pPr indent="0" lvl="0" marL="0" rtl="0" algn="l">
              <a:lnSpc>
                <a:spcPct val="115000"/>
              </a:lnSpc>
              <a:spcBef>
                <a:spcPts val="0"/>
              </a:spcBef>
              <a:spcAft>
                <a:spcPts val="0"/>
              </a:spcAft>
              <a:buNone/>
            </a:pPr>
            <a:r>
              <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Target must be an ISO 639-1 language code.</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See https://g.co/cloud/translate/v2/translate-reference#supported_languages</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from google.cloud import translate_v2 as translate</a:t>
            </a:r>
            <a:endParaRPr sz="1000">
              <a:latin typeface="Arial"/>
              <a:ea typeface="Arial"/>
              <a:cs typeface="Arial"/>
              <a:sym typeface="Arial"/>
            </a:endParaRPr>
          </a:p>
          <a:p>
            <a:pPr indent="0" lvl="0" marL="0" rtl="0" algn="l">
              <a:lnSpc>
                <a:spcPct val="115000"/>
              </a:lnSpc>
              <a:spcBef>
                <a:spcPts val="0"/>
              </a:spcBef>
              <a:spcAft>
                <a:spcPts val="0"/>
              </a:spcAft>
              <a:buNone/>
            </a:pPr>
            <a:r>
              <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translate_client = translate.Client()</a:t>
            </a:r>
            <a:endParaRPr sz="1000">
              <a:latin typeface="Arial"/>
              <a:ea typeface="Arial"/>
              <a:cs typeface="Arial"/>
              <a:sym typeface="Arial"/>
            </a:endParaRPr>
          </a:p>
          <a:p>
            <a:pPr indent="0" lvl="0" marL="0" rtl="0" algn="l">
              <a:lnSpc>
                <a:spcPct val="115000"/>
              </a:lnSpc>
              <a:spcBef>
                <a:spcPts val="0"/>
              </a:spcBef>
              <a:spcAft>
                <a:spcPts val="0"/>
              </a:spcAft>
              <a:buNone/>
            </a:pPr>
            <a:r>
              <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if isinstance(text, bytes):</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text = text.decode("utf-8")</a:t>
            </a:r>
            <a:endParaRPr sz="1000">
              <a:latin typeface="Arial"/>
              <a:ea typeface="Arial"/>
              <a:cs typeface="Arial"/>
              <a:sym typeface="Arial"/>
            </a:endParaRPr>
          </a:p>
          <a:p>
            <a:pPr indent="0" lvl="0" marL="0" rtl="0" algn="l">
              <a:lnSpc>
                <a:spcPct val="115000"/>
              </a:lnSpc>
              <a:spcBef>
                <a:spcPts val="0"/>
              </a:spcBef>
              <a:spcAft>
                <a:spcPts val="0"/>
              </a:spcAft>
              <a:buNone/>
            </a:pPr>
            <a:r>
              <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 Text can also be a sequence of strings, in which case this method</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 will return a sequence of results for each text.</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result = translate_client.translate(text, target_language=target, model=model)</a:t>
            </a:r>
            <a:endParaRPr sz="1000">
              <a:latin typeface="Arial"/>
              <a:ea typeface="Arial"/>
              <a:cs typeface="Arial"/>
              <a:sym typeface="Arial"/>
            </a:endParaRPr>
          </a:p>
          <a:p>
            <a:pPr indent="0" lvl="0" marL="0" rtl="0" algn="l">
              <a:lnSpc>
                <a:spcPct val="115000"/>
              </a:lnSpc>
              <a:spcBef>
                <a:spcPts val="0"/>
              </a:spcBef>
              <a:spcAft>
                <a:spcPts val="0"/>
              </a:spcAft>
              <a:buNone/>
            </a:pPr>
            <a:r>
              <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print(u"Text: {}".format(result["input"]))</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print(u"Translation: {}".format(result["translatedText"]))</a:t>
            </a:r>
            <a:endParaRPr sz="1000">
              <a:latin typeface="Arial"/>
              <a:ea typeface="Arial"/>
              <a:cs typeface="Arial"/>
              <a:sym typeface="Arial"/>
            </a:endParaRPr>
          </a:p>
          <a:p>
            <a:pPr indent="0" lvl="0" marL="0" rtl="0" algn="l">
              <a:lnSpc>
                <a:spcPct val="115000"/>
              </a:lnSpc>
              <a:spcBef>
                <a:spcPts val="0"/>
              </a:spcBef>
              <a:spcAft>
                <a:spcPts val="0"/>
              </a:spcAft>
              <a:buNone/>
            </a:pPr>
            <a:r>
              <a:rPr lang="pl-PL" sz="1000">
                <a:latin typeface="Arial"/>
                <a:ea typeface="Arial"/>
                <a:cs typeface="Arial"/>
                <a:sym typeface="Arial"/>
              </a:rPr>
              <a:t>    print(u"Detected source language: {}".format(result["detectedSourceLanguage"]))</a:t>
            </a:r>
            <a:endParaRPr sz="1000">
              <a:latin typeface="Arial"/>
              <a:ea typeface="Arial"/>
              <a:cs typeface="Arial"/>
              <a:sym typeface="Arial"/>
            </a:endParaRPr>
          </a:p>
          <a:p>
            <a:pPr indent="0" lvl="1" marL="0" rtl="0" algn="l">
              <a:lnSpc>
                <a:spcPct val="115000"/>
              </a:lnSpc>
              <a:spcBef>
                <a:spcPts val="0"/>
              </a:spcBef>
              <a:spcAft>
                <a:spcPts val="0"/>
              </a:spcAft>
              <a:buSzPts val="2300"/>
              <a:buFont typeface="Arial"/>
              <a:buNone/>
            </a:pPr>
            <a:r>
              <a:t/>
            </a:r>
            <a:endParaRPr b="1" sz="1100">
              <a:latin typeface="Arial"/>
              <a:ea typeface="Arial"/>
              <a:cs typeface="Arial"/>
              <a:sym typeface="Arial"/>
            </a:endParaRPr>
          </a:p>
        </p:txBody>
      </p:sp>
      <p:sp>
        <p:nvSpPr>
          <p:cNvPr id="236" name="Google Shape;236;g10b614b791d_0_496"/>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0b614b791d_0_502"/>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49748"/>
              <a:buFont typeface="Arial"/>
              <a:buNone/>
            </a:pPr>
            <a:r>
              <a:rPr b="1" lang="pl-PL" sz="2211">
                <a:latin typeface="Arial"/>
                <a:ea typeface="Arial"/>
                <a:cs typeface="Arial"/>
                <a:sym typeface="Arial"/>
              </a:rPr>
              <a:t>Vision API</a:t>
            </a:r>
            <a:endParaRPr sz="4711">
              <a:latin typeface="Arial"/>
              <a:ea typeface="Arial"/>
              <a:cs typeface="Arial"/>
              <a:sym typeface="Arial"/>
            </a:endParaRPr>
          </a:p>
        </p:txBody>
      </p:sp>
      <p:sp>
        <p:nvSpPr>
          <p:cNvPr id="242" name="Google Shape;242;g10b614b791d_0_502"/>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600">
                <a:latin typeface="Arial"/>
                <a:ea typeface="Arial"/>
                <a:cs typeface="Arial"/>
                <a:sym typeface="Arial"/>
              </a:rPr>
              <a:t>Google Cloud Vision API </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pl-PL" sz="1600">
                <a:latin typeface="Arial"/>
                <a:ea typeface="Arial"/>
                <a:cs typeface="Arial"/>
                <a:sym typeface="Arial"/>
              </a:rPr>
              <a:t>wstępnie wyuczona  usługa uczenia maszynowego używana do klasyfikowania obrazów i wyodrębniania dodatkowych funkcji.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może klasyfikować obrazy na tysiące wstępnie wytrenowanych kategorii, od ogólnych obiektów i zwierząt znalezionych na obrazach, przez ogólne warunki (takie jak zmierzch), po określone punkty orientacyjne (Wieża Eiffla i Wielki Kanion)</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określać ogólne atrybuty obrazu, na przykład jego dominujący kolor.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może wyodrębnić obszar twarzy, a następnie przeprowadzić analizę geometryczną oraz analizę sentymentu na twarzy</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Vision API wykorzystuje OCR (</a:t>
            </a:r>
            <a:r>
              <a:rPr i="1" lang="pl-PL" sz="1600">
                <a:latin typeface="Arial"/>
                <a:ea typeface="Arial"/>
                <a:cs typeface="Arial"/>
                <a:sym typeface="Arial"/>
              </a:rPr>
              <a:t>optical character recognition</a:t>
            </a:r>
            <a:r>
              <a:rPr lang="pl-PL" sz="1600">
                <a:latin typeface="Arial"/>
                <a:ea typeface="Arial"/>
                <a:cs typeface="Arial"/>
                <a:sym typeface="Arial"/>
              </a:rPr>
              <a:t>) do wykrywania tekstu w obrazach w ponad 50 językach</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umożliwia  także rozpoznawanie logo produktów i wykrywanie treści dla dorosłych, przemocy</a:t>
            </a:r>
            <a:endParaRPr sz="16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700">
              <a:latin typeface="Arial"/>
              <a:ea typeface="Arial"/>
              <a:cs typeface="Arial"/>
              <a:sym typeface="Arial"/>
            </a:endParaRPr>
          </a:p>
        </p:txBody>
      </p:sp>
      <p:sp>
        <p:nvSpPr>
          <p:cNvPr id="243" name="Google Shape;243;g10b614b791d_0_502"/>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0b614b791d_0_508"/>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49748"/>
              <a:buFont typeface="Arial"/>
              <a:buNone/>
            </a:pPr>
            <a:r>
              <a:rPr b="1" lang="pl-PL" sz="2211">
                <a:latin typeface="Arial"/>
                <a:ea typeface="Arial"/>
                <a:cs typeface="Arial"/>
                <a:sym typeface="Arial"/>
              </a:rPr>
              <a:t>Vision API</a:t>
            </a:r>
            <a:endParaRPr sz="4711">
              <a:latin typeface="Arial"/>
              <a:ea typeface="Arial"/>
              <a:cs typeface="Arial"/>
              <a:sym typeface="Arial"/>
            </a:endParaRPr>
          </a:p>
        </p:txBody>
      </p:sp>
      <p:sp>
        <p:nvSpPr>
          <p:cNvPr id="249" name="Google Shape;249;g10b614b791d_0_508"/>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600">
                <a:latin typeface="Arial"/>
                <a:ea typeface="Arial"/>
                <a:cs typeface="Arial"/>
                <a:sym typeface="Arial"/>
              </a:rPr>
              <a:t>Google Cloud Vision API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300">
                <a:latin typeface="Arial"/>
                <a:ea typeface="Arial"/>
                <a:cs typeface="Arial"/>
                <a:sym typeface="Arial"/>
              </a:rPr>
              <a:t>https://cloud.google.com/vision/docs/drag-and-drop</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700">
              <a:latin typeface="Arial"/>
              <a:ea typeface="Arial"/>
              <a:cs typeface="Arial"/>
              <a:sym typeface="Arial"/>
            </a:endParaRPr>
          </a:p>
        </p:txBody>
      </p:sp>
      <p:sp>
        <p:nvSpPr>
          <p:cNvPr id="250" name="Google Shape;250;g10b614b791d_0_508"/>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300"/>
          </a:p>
        </p:txBody>
      </p:sp>
      <p:pic>
        <p:nvPicPr>
          <p:cNvPr id="251" name="Google Shape;251;g10b614b791d_0_508"/>
          <p:cNvPicPr preferRelativeResize="0"/>
          <p:nvPr/>
        </p:nvPicPr>
        <p:blipFill>
          <a:blip r:embed="rId3">
            <a:alphaModFix/>
          </a:blip>
          <a:stretch>
            <a:fillRect/>
          </a:stretch>
        </p:blipFill>
        <p:spPr>
          <a:xfrm>
            <a:off x="838195" y="1912495"/>
            <a:ext cx="5338625" cy="351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b614b791d_0_515"/>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55307"/>
              <a:buFont typeface="Arial"/>
              <a:buNone/>
            </a:pPr>
            <a:r>
              <a:rPr b="1" lang="pl-PL" sz="1988">
                <a:latin typeface="Arial"/>
                <a:ea typeface="Arial"/>
                <a:cs typeface="Arial"/>
                <a:sym typeface="Arial"/>
              </a:rPr>
              <a:t>Video Intelligence API</a:t>
            </a:r>
            <a:endParaRPr b="1" sz="3100">
              <a:latin typeface="Arial"/>
              <a:ea typeface="Arial"/>
              <a:cs typeface="Arial"/>
              <a:sym typeface="Arial"/>
            </a:endParaRPr>
          </a:p>
        </p:txBody>
      </p:sp>
      <p:sp>
        <p:nvSpPr>
          <p:cNvPr id="257" name="Google Shape;257;g10b614b791d_0_515"/>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600">
                <a:latin typeface="Arial"/>
                <a:ea typeface="Arial"/>
                <a:cs typeface="Arial"/>
                <a:sym typeface="Arial"/>
              </a:rPr>
              <a:t>Video Intelligence API Google Cloud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pl-PL" sz="1600">
                <a:latin typeface="Arial"/>
                <a:ea typeface="Arial"/>
                <a:cs typeface="Arial"/>
                <a:sym typeface="Arial"/>
              </a:rPr>
              <a:t>automatycznie identyfikuje ponad 20 000 obiektów, lokalizacji i działań w przechowywanych i przesyłanych strumieniowo filmach.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umożliwia  rozróżnianie zmiany scen i wyodrębnianie metadanych na poziomie wideo, migawki lub klatki</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wykorzystuje również OCR do wykrywania i ekstrakcji tekstu, wykrywania treści dla dorosłych, automatycznego </a:t>
            </a:r>
            <a:r>
              <a:rPr lang="pl-PL" sz="1600">
                <a:latin typeface="Arial"/>
                <a:ea typeface="Arial"/>
                <a:cs typeface="Arial"/>
                <a:sym typeface="Arial"/>
              </a:rPr>
              <a:t>włączania</a:t>
            </a:r>
            <a:r>
              <a:rPr lang="pl-PL" sz="1600">
                <a:latin typeface="Arial"/>
                <a:ea typeface="Arial"/>
                <a:cs typeface="Arial"/>
                <a:sym typeface="Arial"/>
              </a:rPr>
              <a:t> napisów i opisów, rozpoznawania logo oraz wykrywania twarzy, ludzi i gestów</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Google zaleca używanie interfejsu API Video Intelligence do wyodrębniania metadanych w celu indeksowania i wyszukiwania treści wideo użytkowników</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zastosowania obejmują przegląd treści, rekomendację treści, archiwizację mediów i reklamy</a:t>
            </a:r>
            <a:endParaRPr sz="16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700">
              <a:latin typeface="Arial"/>
              <a:ea typeface="Arial"/>
              <a:cs typeface="Arial"/>
              <a:sym typeface="Arial"/>
            </a:endParaRPr>
          </a:p>
        </p:txBody>
      </p:sp>
      <p:sp>
        <p:nvSpPr>
          <p:cNvPr id="258" name="Google Shape;258;g10b614b791d_0_515"/>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b614b791d_0_521"/>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49748"/>
              <a:buFont typeface="Arial"/>
              <a:buNone/>
            </a:pPr>
            <a:r>
              <a:rPr b="1" lang="pl-PL" sz="2211">
                <a:latin typeface="Arial"/>
                <a:ea typeface="Arial"/>
                <a:cs typeface="Arial"/>
                <a:sym typeface="Arial"/>
              </a:rPr>
              <a:t>Dialogflow</a:t>
            </a:r>
            <a:endParaRPr sz="4711">
              <a:latin typeface="Arial"/>
              <a:ea typeface="Arial"/>
              <a:cs typeface="Arial"/>
              <a:sym typeface="Arial"/>
            </a:endParaRPr>
          </a:p>
        </p:txBody>
      </p:sp>
      <p:sp>
        <p:nvSpPr>
          <p:cNvPr id="264" name="Google Shape;264;g10b614b791d_0_521"/>
          <p:cNvSpPr txBox="1"/>
          <p:nvPr>
            <p:ph idx="1" type="body"/>
          </p:nvPr>
        </p:nvSpPr>
        <p:spPr>
          <a:xfrm>
            <a:off x="849626" y="1520050"/>
            <a:ext cx="78162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600">
                <a:latin typeface="Arial"/>
                <a:ea typeface="Arial"/>
                <a:cs typeface="Arial"/>
                <a:sym typeface="Arial"/>
              </a:rPr>
              <a:t>Dialogflow Essentials</a:t>
            </a:r>
            <a:r>
              <a:rPr lang="pl-PL" sz="1600">
                <a:latin typeface="Arial"/>
                <a:ea typeface="Arial"/>
                <a:cs typeface="Arial"/>
                <a:sym typeface="Arial"/>
              </a:rPr>
              <a:t> </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pl-PL" sz="1600">
                <a:latin typeface="Arial"/>
                <a:ea typeface="Arial"/>
                <a:cs typeface="Arial"/>
                <a:sym typeface="Arial"/>
              </a:rPr>
              <a:t>opiera się na „zamianie mowy na tekst” i „zamianie tekstu na mowę”</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może używać ponad 40 gotowych agentów jako szablonów dla pojedynczych małych elementów wykonawczych z tematycznymi dialogami.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Dialogflow CX - zestaw programistyczny do tworzenia konwersacyjnych aplikacji sztucznej inteligencji, w tym robotów do czatu, robotów głosowych i programów robotów IVR (Interactive Voice Response).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obejmuje wizualną platformę do budowy robotów , narzędzia do współpracy i kontroli wersji oraz zaawansowaną obsługę funkcji IVR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pl-PL" sz="1600">
                <a:latin typeface="Arial"/>
                <a:ea typeface="Arial"/>
                <a:cs typeface="Arial"/>
                <a:sym typeface="Arial"/>
              </a:rPr>
              <a:t>Dialogflow CX jest projektantem złożonych, interaktywnych wirtualnych agentów głosowych</a:t>
            </a:r>
            <a:endParaRPr sz="1600">
              <a:latin typeface="Arial"/>
              <a:ea typeface="Arial"/>
              <a:cs typeface="Arial"/>
              <a:sym typeface="Arial"/>
            </a:endParaRPr>
          </a:p>
          <a:p>
            <a:pPr indent="0" lvl="0" marL="457200" rtl="0" algn="l">
              <a:lnSpc>
                <a:spcPct val="115000"/>
              </a:lnSpc>
              <a:spcBef>
                <a:spcPts val="1200"/>
              </a:spcBef>
              <a:spcAft>
                <a:spcPts val="0"/>
              </a:spcAft>
              <a:buNone/>
            </a:pPr>
            <a:r>
              <a:t/>
            </a:r>
            <a:endParaRPr sz="16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600">
              <a:latin typeface="Arial"/>
              <a:ea typeface="Arial"/>
              <a:cs typeface="Arial"/>
              <a:sym typeface="Arial"/>
            </a:endParaRPr>
          </a:p>
        </p:txBody>
      </p:sp>
      <p:pic>
        <p:nvPicPr>
          <p:cNvPr id="265" name="Google Shape;265;g10b614b791d_0_521"/>
          <p:cNvPicPr preferRelativeResize="0"/>
          <p:nvPr/>
        </p:nvPicPr>
        <p:blipFill>
          <a:blip r:embed="rId3">
            <a:alphaModFix/>
          </a:blip>
          <a:stretch>
            <a:fillRect/>
          </a:stretch>
        </p:blipFill>
        <p:spPr>
          <a:xfrm>
            <a:off x="8744150" y="1695450"/>
            <a:ext cx="2971800" cy="34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0b614b791d_0_527"/>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822">
              <a:latin typeface="Arial"/>
              <a:ea typeface="Arial"/>
              <a:cs typeface="Arial"/>
              <a:sym typeface="Arial"/>
            </a:endParaRPr>
          </a:p>
          <a:p>
            <a:pPr indent="0" lvl="0" marL="0" rtl="0" algn="l">
              <a:lnSpc>
                <a:spcPct val="115000"/>
              </a:lnSpc>
              <a:spcBef>
                <a:spcPts val="1200"/>
              </a:spcBef>
              <a:spcAft>
                <a:spcPts val="1200"/>
              </a:spcAft>
              <a:buClr>
                <a:schemeClr val="dk1"/>
              </a:buClr>
              <a:buSzPct val="62264"/>
              <a:buFont typeface="Arial"/>
              <a:buNone/>
            </a:pPr>
            <a:r>
              <a:rPr b="1" lang="pl-PL" sz="1766">
                <a:latin typeface="Arial"/>
                <a:ea typeface="Arial"/>
                <a:cs typeface="Arial"/>
                <a:sym typeface="Arial"/>
              </a:rPr>
              <a:t>Interfejs API wnioskowania</a:t>
            </a:r>
            <a:endParaRPr sz="3600">
              <a:latin typeface="Arial"/>
              <a:ea typeface="Arial"/>
              <a:cs typeface="Arial"/>
              <a:sym typeface="Arial"/>
            </a:endParaRPr>
          </a:p>
        </p:txBody>
      </p:sp>
      <p:sp>
        <p:nvSpPr>
          <p:cNvPr id="271" name="Google Shape;271;g10b614b791d_0_527"/>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700">
                <a:latin typeface="Arial"/>
                <a:ea typeface="Arial"/>
                <a:cs typeface="Arial"/>
                <a:sym typeface="Arial"/>
              </a:rPr>
              <a:t>Dane szeregów czasowych zwykle wymagają specjalnego przetwarzania, szczególnie w przypadku przetwarzania danych strumieniowych w czasie rzeczywistym oprócz przetwarzania dużych zbiorów danych historycznych</a:t>
            </a:r>
            <a:endParaRPr sz="1700">
              <a:latin typeface="Arial"/>
              <a:ea typeface="Arial"/>
              <a:cs typeface="Arial"/>
              <a:sym typeface="Arial"/>
            </a:endParaRPr>
          </a:p>
          <a:p>
            <a:pPr indent="0" lvl="0" marL="457200" rtl="0" algn="l">
              <a:lnSpc>
                <a:spcPct val="115000"/>
              </a:lnSpc>
              <a:spcBef>
                <a:spcPts val="1200"/>
              </a:spcBef>
              <a:spcAft>
                <a:spcPts val="0"/>
              </a:spcAft>
              <a:buNone/>
            </a:pPr>
            <a:r>
              <a:rPr b="1" lang="pl-PL" sz="1700">
                <a:latin typeface="Arial"/>
                <a:ea typeface="Arial"/>
                <a:cs typeface="Arial"/>
                <a:sym typeface="Arial"/>
              </a:rPr>
              <a:t>Interfejs API Wnioskowania</a:t>
            </a:r>
            <a:endParaRPr b="1"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pl-PL" sz="1700">
                <a:latin typeface="Arial"/>
                <a:ea typeface="Arial"/>
                <a:cs typeface="Arial"/>
                <a:sym typeface="Arial"/>
              </a:rPr>
              <a:t>w pełni zarządzany bezserwerowy interfejs API Inference jest obecnie w ograniczonej wersji testowej. </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pl-PL" sz="1700">
                <a:latin typeface="Arial"/>
                <a:ea typeface="Arial"/>
                <a:cs typeface="Arial"/>
                <a:sym typeface="Arial"/>
              </a:rPr>
              <a:t>umożliwia wykorzystanie znaczników czasu zdarzeń do </a:t>
            </a:r>
            <a:endParaRPr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pl-PL" sz="1700">
                <a:latin typeface="Arial"/>
                <a:ea typeface="Arial"/>
                <a:cs typeface="Arial"/>
                <a:sym typeface="Arial"/>
              </a:rPr>
              <a:t>wykrywania trendów i anomalii </a:t>
            </a:r>
            <a:endParaRPr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pl-PL" sz="1700">
                <a:latin typeface="Arial"/>
                <a:ea typeface="Arial"/>
                <a:cs typeface="Arial"/>
                <a:sym typeface="Arial"/>
              </a:rPr>
              <a:t>przetwarzania zestawów danych zawierające dziesiątki miliardów zdarzeń</a:t>
            </a:r>
            <a:endParaRPr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pl-PL" sz="1700">
                <a:latin typeface="Arial"/>
                <a:ea typeface="Arial"/>
                <a:cs typeface="Arial"/>
                <a:sym typeface="Arial"/>
              </a:rPr>
              <a:t>mogą uruchamiać tysiące zapytań na sekundę</a:t>
            </a:r>
            <a:endParaRPr sz="17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700">
              <a:latin typeface="Arial"/>
              <a:ea typeface="Arial"/>
              <a:cs typeface="Arial"/>
              <a:sym typeface="Arial"/>
            </a:endParaRPr>
          </a:p>
        </p:txBody>
      </p:sp>
      <p:sp>
        <p:nvSpPr>
          <p:cNvPr id="272" name="Google Shape;272;g10b614b791d_0_527"/>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b614b791d_0_427"/>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lang="pl-PL" sz="3600">
                <a:latin typeface="Arial"/>
                <a:ea typeface="Arial"/>
                <a:cs typeface="Arial"/>
                <a:sym typeface="Arial"/>
              </a:rPr>
              <a:t>Rozwiązania chmurowe </a:t>
            </a:r>
            <a:r>
              <a:rPr lang="pl-PL" sz="3600">
                <a:latin typeface="Arial"/>
                <a:ea typeface="Arial"/>
                <a:cs typeface="Arial"/>
                <a:sym typeface="Arial"/>
              </a:rPr>
              <a:t>przeznaczone</a:t>
            </a:r>
            <a:r>
              <a:rPr lang="pl-PL" sz="3600">
                <a:latin typeface="Arial"/>
                <a:ea typeface="Arial"/>
                <a:cs typeface="Arial"/>
                <a:sym typeface="Arial"/>
              </a:rPr>
              <a:t> do uczenia maszynowego i AI</a:t>
            </a:r>
            <a:endParaRPr sz="3600">
              <a:latin typeface="Arial"/>
              <a:ea typeface="Arial"/>
              <a:cs typeface="Arial"/>
              <a:sym typeface="Arial"/>
            </a:endParaRPr>
          </a:p>
        </p:txBody>
      </p:sp>
      <p:sp>
        <p:nvSpPr>
          <p:cNvPr id="156" name="Google Shape;156;g10b614b791d_0_427"/>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115000"/>
              </a:lnSpc>
              <a:spcBef>
                <a:spcPts val="0"/>
              </a:spcBef>
              <a:spcAft>
                <a:spcPts val="0"/>
              </a:spcAft>
              <a:buNone/>
            </a:pPr>
            <a:r>
              <a:rPr lang="pl-PL" sz="2300">
                <a:latin typeface="Arial"/>
                <a:ea typeface="Arial"/>
                <a:cs typeface="Arial"/>
                <a:sym typeface="Arial"/>
              </a:rPr>
              <a:t>Google Cloud udostępnia maszyny wirtualne wraz z GPU do obliczeń oraz zestaw dedykowanych rozwiązań ułatwiających wdrażanie elementów opartych na uczeniu głębokim i AI</a:t>
            </a:r>
            <a:endParaRPr sz="2300">
              <a:latin typeface="Arial"/>
              <a:ea typeface="Arial"/>
              <a:cs typeface="Arial"/>
              <a:sym typeface="Arial"/>
            </a:endParaRPr>
          </a:p>
          <a:p>
            <a:pPr indent="0" lvl="0" marL="457200" rtl="0" algn="l">
              <a:lnSpc>
                <a:spcPct val="115000"/>
              </a:lnSpc>
              <a:spcBef>
                <a:spcPts val="0"/>
              </a:spcBef>
              <a:spcAft>
                <a:spcPts val="0"/>
              </a:spcAft>
              <a:buNone/>
            </a:pPr>
            <a:r>
              <a:t/>
            </a:r>
            <a:endParaRPr sz="2300">
              <a:latin typeface="Arial"/>
              <a:ea typeface="Arial"/>
              <a:cs typeface="Arial"/>
              <a:sym typeface="Arial"/>
            </a:endParaRPr>
          </a:p>
          <a:p>
            <a:pPr indent="0" lvl="0" marL="457200" rtl="0" algn="l">
              <a:lnSpc>
                <a:spcPct val="115000"/>
              </a:lnSpc>
              <a:spcBef>
                <a:spcPts val="0"/>
              </a:spcBef>
              <a:spcAft>
                <a:spcPts val="0"/>
              </a:spcAft>
              <a:buNone/>
            </a:pPr>
            <a:r>
              <a:t/>
            </a:r>
            <a:endParaRPr sz="2300">
              <a:latin typeface="Arial"/>
              <a:ea typeface="Arial"/>
              <a:cs typeface="Arial"/>
              <a:sym typeface="Arial"/>
            </a:endParaRPr>
          </a:p>
          <a:p>
            <a:pPr indent="0" lvl="0" marL="0" rtl="0" algn="l">
              <a:lnSpc>
                <a:spcPct val="115000"/>
              </a:lnSpc>
              <a:spcBef>
                <a:spcPts val="0"/>
              </a:spcBef>
              <a:spcAft>
                <a:spcPts val="0"/>
              </a:spcAft>
              <a:buNone/>
            </a:pPr>
            <a:r>
              <a:rPr lang="pl-PL" sz="2300">
                <a:latin typeface="Arial"/>
                <a:ea typeface="Arial"/>
                <a:cs typeface="Arial"/>
                <a:sym typeface="Arial"/>
              </a:rPr>
              <a:t>Wykład - część pierwsza</a:t>
            </a:r>
            <a:endParaRPr sz="2300">
              <a:latin typeface="Arial"/>
              <a:ea typeface="Arial"/>
              <a:cs typeface="Arial"/>
              <a:sym typeface="Arial"/>
            </a:endParaRPr>
          </a:p>
          <a:p>
            <a:pPr indent="-374650" lvl="1" marL="914400" rtl="0" algn="l">
              <a:lnSpc>
                <a:spcPct val="115000"/>
              </a:lnSpc>
              <a:spcBef>
                <a:spcPts val="0"/>
              </a:spcBef>
              <a:spcAft>
                <a:spcPts val="0"/>
              </a:spcAft>
              <a:buSzPts val="2300"/>
              <a:buFont typeface="Arial"/>
              <a:buChar char="•"/>
            </a:pPr>
            <a:r>
              <a:rPr lang="pl-PL" sz="2300">
                <a:latin typeface="Arial"/>
                <a:ea typeface="Arial"/>
                <a:cs typeface="Arial"/>
                <a:sym typeface="Arial"/>
              </a:rPr>
              <a:t>Podstawowe usługi AI </a:t>
            </a:r>
            <a:endParaRPr sz="2300">
              <a:latin typeface="Arial"/>
              <a:ea typeface="Arial"/>
              <a:cs typeface="Arial"/>
              <a:sym typeface="Arial"/>
            </a:endParaRPr>
          </a:p>
          <a:p>
            <a:pPr indent="0" lvl="0" marL="914400" rtl="0" algn="l">
              <a:lnSpc>
                <a:spcPct val="115000"/>
              </a:lnSpc>
              <a:spcBef>
                <a:spcPts val="0"/>
              </a:spcBef>
              <a:spcAft>
                <a:spcPts val="0"/>
              </a:spcAft>
              <a:buNone/>
            </a:pPr>
            <a:r>
              <a:t/>
            </a:r>
            <a:endParaRPr sz="2300">
              <a:latin typeface="Arial"/>
              <a:ea typeface="Arial"/>
              <a:cs typeface="Arial"/>
              <a:sym typeface="Arial"/>
            </a:endParaRPr>
          </a:p>
          <a:p>
            <a:pPr indent="0" lvl="0" marL="0" rtl="0" algn="l">
              <a:lnSpc>
                <a:spcPct val="115000"/>
              </a:lnSpc>
              <a:spcBef>
                <a:spcPts val="0"/>
              </a:spcBef>
              <a:spcAft>
                <a:spcPts val="0"/>
              </a:spcAft>
              <a:buNone/>
            </a:pPr>
            <a:r>
              <a:rPr lang="pl-PL" sz="2300">
                <a:latin typeface="Arial"/>
                <a:ea typeface="Arial"/>
                <a:cs typeface="Arial"/>
                <a:sym typeface="Arial"/>
              </a:rPr>
              <a:t>Wykład - część druga</a:t>
            </a:r>
            <a:endParaRPr sz="2300">
              <a:latin typeface="Arial"/>
              <a:ea typeface="Arial"/>
              <a:cs typeface="Arial"/>
              <a:sym typeface="Arial"/>
            </a:endParaRPr>
          </a:p>
          <a:p>
            <a:pPr indent="-374650" lvl="1" marL="914400" rtl="0" algn="l">
              <a:lnSpc>
                <a:spcPct val="115000"/>
              </a:lnSpc>
              <a:spcBef>
                <a:spcPts val="0"/>
              </a:spcBef>
              <a:spcAft>
                <a:spcPts val="0"/>
              </a:spcAft>
              <a:buSzPts val="2300"/>
              <a:buChar char="•"/>
            </a:pPr>
            <a:r>
              <a:rPr lang="pl-PL" sz="2300">
                <a:latin typeface="Arial"/>
                <a:ea typeface="Arial"/>
                <a:cs typeface="Arial"/>
                <a:sym typeface="Arial"/>
              </a:rPr>
              <a:t>wykorzystanie Google Notebook</a:t>
            </a:r>
            <a:endParaRPr sz="2300">
              <a:latin typeface="Arial"/>
              <a:ea typeface="Arial"/>
              <a:cs typeface="Arial"/>
              <a:sym typeface="Arial"/>
            </a:endParaRPr>
          </a:p>
          <a:p>
            <a:pPr indent="-374650" lvl="1" marL="914400" rtl="0" algn="l">
              <a:lnSpc>
                <a:spcPct val="115000"/>
              </a:lnSpc>
              <a:spcBef>
                <a:spcPts val="0"/>
              </a:spcBef>
              <a:spcAft>
                <a:spcPts val="0"/>
              </a:spcAft>
              <a:buSzPts val="2300"/>
              <a:buFont typeface="Arial"/>
              <a:buChar char="•"/>
            </a:pPr>
            <a:r>
              <a:rPr lang="pl-PL" sz="2300">
                <a:latin typeface="Arial"/>
                <a:ea typeface="Arial"/>
                <a:cs typeface="Arial"/>
                <a:sym typeface="Arial"/>
              </a:rPr>
              <a:t>Vertex AI</a:t>
            </a:r>
            <a:endParaRPr sz="2300">
              <a:latin typeface="Arial"/>
              <a:ea typeface="Arial"/>
              <a:cs typeface="Arial"/>
              <a:sym typeface="Arial"/>
            </a:endParaRPr>
          </a:p>
          <a:p>
            <a:pPr indent="-374650" lvl="1" marL="914400" rtl="0" algn="l">
              <a:lnSpc>
                <a:spcPct val="115000"/>
              </a:lnSpc>
              <a:spcBef>
                <a:spcPts val="0"/>
              </a:spcBef>
              <a:spcAft>
                <a:spcPts val="0"/>
              </a:spcAft>
              <a:buSzPts val="2300"/>
              <a:buFont typeface="Arial"/>
              <a:buChar char="•"/>
            </a:pPr>
            <a:r>
              <a:rPr lang="pl-PL" sz="2300">
                <a:latin typeface="Arial"/>
                <a:ea typeface="Arial"/>
                <a:cs typeface="Arial"/>
                <a:sym typeface="Arial"/>
              </a:rPr>
              <a:t>MLOPS</a:t>
            </a:r>
            <a:endParaRPr sz="2300">
              <a:latin typeface="Arial"/>
              <a:ea typeface="Arial"/>
              <a:cs typeface="Arial"/>
              <a:sym typeface="Arial"/>
            </a:endParaRPr>
          </a:p>
          <a:p>
            <a:pPr indent="-228600" lvl="1" marL="914400" rtl="0" algn="l">
              <a:lnSpc>
                <a:spcPct val="115000"/>
              </a:lnSpc>
              <a:spcBef>
                <a:spcPts val="0"/>
              </a:spcBef>
              <a:spcAft>
                <a:spcPts val="0"/>
              </a:spcAft>
              <a:buSzPts val="2300"/>
              <a:buFont typeface="Arial"/>
              <a:buNone/>
            </a:pPr>
            <a:r>
              <a:t/>
            </a:r>
            <a:endParaRPr i="1" sz="19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0667d0e464_0_95"/>
          <p:cNvSpPr txBox="1"/>
          <p:nvPr>
            <p:ph type="title"/>
          </p:nvPr>
        </p:nvSpPr>
        <p:spPr>
          <a:xfrm>
            <a:off x="831851" y="731520"/>
            <a:ext cx="10515600" cy="2505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pl-PL"/>
              <a:t>Dziękuję za uwagę</a:t>
            </a:r>
            <a:endParaRPr/>
          </a:p>
        </p:txBody>
      </p:sp>
      <p:sp>
        <p:nvSpPr>
          <p:cNvPr id="278" name="Google Shape;278;g10667d0e464_0_95"/>
          <p:cNvSpPr txBox="1"/>
          <p:nvPr>
            <p:ph idx="1" type="body"/>
          </p:nvPr>
        </p:nvSpPr>
        <p:spPr>
          <a:xfrm>
            <a:off x="831851" y="3332165"/>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pl-PL"/>
              <a:t>Arkadiusz Harasimiuk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0b614b791d_0_432"/>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22222"/>
              <a:buFont typeface="Calibri"/>
              <a:buNone/>
            </a:pPr>
            <a:r>
              <a:rPr lang="pl-PL" sz="3600">
                <a:latin typeface="Arial"/>
                <a:ea typeface="Arial"/>
                <a:cs typeface="Arial"/>
                <a:sym typeface="Arial"/>
              </a:rPr>
              <a:t>Rozwiązania chmurowe przeznaczone do uczenia maszynowego i AI</a:t>
            </a:r>
            <a:endParaRPr sz="3600">
              <a:latin typeface="Arial"/>
              <a:ea typeface="Arial"/>
              <a:cs typeface="Arial"/>
              <a:sym typeface="Arial"/>
            </a:endParaRPr>
          </a:p>
        </p:txBody>
      </p:sp>
      <p:sp>
        <p:nvSpPr>
          <p:cNvPr id="162" name="Google Shape;162;g10b614b791d_0_432"/>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800"/>
              </a:spcBef>
              <a:spcAft>
                <a:spcPts val="0"/>
              </a:spcAft>
              <a:buClr>
                <a:srgbClr val="333333"/>
              </a:buClr>
              <a:buSzPts val="1750"/>
              <a:buFont typeface="Arial"/>
              <a:buChar char="•"/>
            </a:pPr>
            <a:r>
              <a:rPr lang="pl-PL" sz="1750">
                <a:solidFill>
                  <a:srgbClr val="333333"/>
                </a:solidFill>
                <a:highlight>
                  <a:srgbClr val="FFFFFF"/>
                </a:highlight>
                <a:latin typeface="Arial"/>
                <a:ea typeface="Arial"/>
                <a:cs typeface="Arial"/>
                <a:sym typeface="Arial"/>
              </a:rPr>
              <a:t>Google udostępnia obecnie jeden z największych zestawów rozwiązań opartych na  uczeniu maszynowym w branży, skoncentrowany na swojej platformie AI i uczeniu maszynowym Google Cloud. </a:t>
            </a:r>
            <a:endParaRPr sz="17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800"/>
              </a:spcBef>
              <a:spcAft>
                <a:spcPts val="0"/>
              </a:spcAft>
              <a:buClr>
                <a:srgbClr val="333333"/>
              </a:buClr>
              <a:buSzPts val="1750"/>
              <a:buFont typeface="Arial"/>
              <a:buChar char="•"/>
            </a:pPr>
            <a:r>
              <a:rPr lang="pl-PL" sz="1750">
                <a:solidFill>
                  <a:srgbClr val="333333"/>
                </a:solidFill>
                <a:highlight>
                  <a:srgbClr val="FFFFFF"/>
                </a:highlight>
                <a:latin typeface="Arial"/>
                <a:ea typeface="Arial"/>
                <a:cs typeface="Arial"/>
                <a:sym typeface="Arial"/>
              </a:rPr>
              <a:t>Historycznie Google udostępnił TensorFlow jako oprogramowanie typu open source.</a:t>
            </a:r>
            <a:br>
              <a:rPr lang="pl-PL" sz="1750">
                <a:solidFill>
                  <a:srgbClr val="333333"/>
                </a:solidFill>
                <a:highlight>
                  <a:srgbClr val="FFFFFF"/>
                </a:highlight>
                <a:latin typeface="Arial"/>
                <a:ea typeface="Arial"/>
                <a:cs typeface="Arial"/>
                <a:sym typeface="Arial"/>
              </a:rPr>
            </a:br>
            <a:r>
              <a:rPr lang="pl-PL" sz="1750">
                <a:solidFill>
                  <a:srgbClr val="333333"/>
                </a:solidFill>
                <a:highlight>
                  <a:srgbClr val="FFFFFF"/>
                </a:highlight>
                <a:latin typeface="Arial"/>
                <a:ea typeface="Arial"/>
                <a:cs typeface="Arial"/>
                <a:sym typeface="Arial"/>
              </a:rPr>
              <a:t>TensorFlow jest nadal najbardziej dojrzałą i najczęściej wykorzystywaną platformą uczenia głębokiego. </a:t>
            </a:r>
            <a:endParaRPr sz="17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800"/>
              </a:spcBef>
              <a:spcAft>
                <a:spcPts val="0"/>
              </a:spcAft>
              <a:buClr>
                <a:srgbClr val="333333"/>
              </a:buClr>
              <a:buSzPts val="1750"/>
              <a:buFont typeface="Arial"/>
              <a:buChar char="•"/>
            </a:pPr>
            <a:r>
              <a:rPr lang="pl-PL" sz="1750">
                <a:solidFill>
                  <a:srgbClr val="333333"/>
                </a:solidFill>
                <a:highlight>
                  <a:srgbClr val="FFFFFF"/>
                </a:highlight>
                <a:latin typeface="Arial"/>
                <a:ea typeface="Arial"/>
                <a:cs typeface="Arial"/>
                <a:sym typeface="Arial"/>
              </a:rPr>
              <a:t>Google przekazało również rozwiązanie Kubernetes do dystrybucji i rozwoju w modelu open source, ale nadal jest to główny system zarządzania kontenerami - </a:t>
            </a:r>
            <a:r>
              <a:rPr i="1" lang="pl-PL" sz="1750">
                <a:solidFill>
                  <a:srgbClr val="333333"/>
                </a:solidFill>
                <a:highlight>
                  <a:srgbClr val="FFFFFF"/>
                </a:highlight>
                <a:latin typeface="Arial"/>
                <a:ea typeface="Arial"/>
                <a:cs typeface="Arial"/>
                <a:sym typeface="Arial"/>
              </a:rPr>
              <a:t>“obrazami aplikacji z niezbędnymi wymaganymi elementami środowiska specyficznymi dla danego rozwiązania utworzonymi w celu separowanego działania”</a:t>
            </a:r>
            <a:r>
              <a:rPr lang="pl-PL" sz="1750">
                <a:solidFill>
                  <a:srgbClr val="333333"/>
                </a:solidFill>
                <a:highlight>
                  <a:srgbClr val="FFFFFF"/>
                </a:highlight>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b614b791d_0_437"/>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22222"/>
              <a:buFont typeface="Calibri"/>
              <a:buNone/>
            </a:pPr>
            <a:r>
              <a:rPr lang="pl-PL" sz="3600">
                <a:latin typeface="Arial"/>
                <a:ea typeface="Arial"/>
                <a:cs typeface="Arial"/>
                <a:sym typeface="Arial"/>
              </a:rPr>
              <a:t>Rozwiązania chmurowe przeznaczone do uczenia maszynowego i AI</a:t>
            </a:r>
            <a:endParaRPr sz="3600">
              <a:latin typeface="Arial"/>
              <a:ea typeface="Arial"/>
              <a:cs typeface="Arial"/>
              <a:sym typeface="Arial"/>
            </a:endParaRPr>
          </a:p>
        </p:txBody>
      </p:sp>
      <p:sp>
        <p:nvSpPr>
          <p:cNvPr id="168" name="Google Shape;168;g10b614b791d_0_437"/>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800"/>
              </a:spcBef>
              <a:spcAft>
                <a:spcPts val="0"/>
              </a:spcAft>
              <a:buClr>
                <a:srgbClr val="333333"/>
              </a:buClr>
              <a:buSzPts val="1750"/>
              <a:buFont typeface="Arial"/>
              <a:buChar char="•"/>
            </a:pPr>
            <a:r>
              <a:rPr lang="pl-PL" sz="1750">
                <a:solidFill>
                  <a:srgbClr val="333333"/>
                </a:solidFill>
                <a:highlight>
                  <a:srgbClr val="FFFFFF"/>
                </a:highlight>
                <a:latin typeface="Arial"/>
                <a:ea typeface="Arial"/>
                <a:cs typeface="Arial"/>
                <a:sym typeface="Arial"/>
              </a:rPr>
              <a:t>Platforma Google Cloud - jedna z najbardziej rozbudowanych platform udostępniających narzędzia i infrastrukturę dla programistów, analityków danych i ekspertów ds. uczenia maszynowego.</a:t>
            </a:r>
            <a:br>
              <a:rPr lang="pl-PL" sz="1750">
                <a:solidFill>
                  <a:srgbClr val="333333"/>
                </a:solidFill>
                <a:highlight>
                  <a:srgbClr val="FFFFFF"/>
                </a:highlight>
                <a:latin typeface="Arial"/>
                <a:ea typeface="Arial"/>
                <a:cs typeface="Arial"/>
                <a:sym typeface="Arial"/>
              </a:rPr>
            </a:br>
            <a:r>
              <a:rPr lang="pl-PL" sz="1750">
                <a:solidFill>
                  <a:srgbClr val="333333"/>
                </a:solidFill>
                <a:highlight>
                  <a:srgbClr val="FFFFFF"/>
                </a:highlight>
                <a:latin typeface="Arial"/>
                <a:ea typeface="Arial"/>
                <a:cs typeface="Arial"/>
                <a:sym typeface="Arial"/>
              </a:rPr>
              <a:t>Początkowo było to ukierunkowane na  analityków biznesowych, którzy mogli nie mieć doświadczenia w przetwarzaniu danych lub programowaniu</a:t>
            </a:r>
            <a:endParaRPr sz="17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None/>
            </a:pPr>
            <a:r>
              <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800"/>
              </a:spcBef>
              <a:spcAft>
                <a:spcPts val="0"/>
              </a:spcAft>
              <a:buClr>
                <a:srgbClr val="333333"/>
              </a:buClr>
              <a:buSzPts val="1750"/>
              <a:buFont typeface="Arial"/>
              <a:buChar char="•"/>
            </a:pPr>
            <a:r>
              <a:rPr lang="pl-PL" sz="1750">
                <a:solidFill>
                  <a:srgbClr val="333333"/>
                </a:solidFill>
                <a:highlight>
                  <a:srgbClr val="FFFFFF"/>
                </a:highlight>
                <a:latin typeface="Arial"/>
                <a:ea typeface="Arial"/>
                <a:cs typeface="Arial"/>
                <a:sym typeface="Arial"/>
              </a:rPr>
              <a:t>Obecnie Google Cloud AI i platformy uczenia maszynowego - obejmują bloki konstrukcyjne sztucznej inteligencji, platformy i akceleratory sztucznej inteligencji oraz rozwiązania sztucznej inteligencji.</a:t>
            </a:r>
            <a:endParaRPr sz="17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None/>
            </a:pPr>
            <a:r>
              <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800"/>
              </a:spcBef>
              <a:spcAft>
                <a:spcPts val="0"/>
              </a:spcAft>
              <a:buClr>
                <a:srgbClr val="333333"/>
              </a:buClr>
              <a:buSzPts val="1750"/>
              <a:buFont typeface="Arial"/>
              <a:buChar char="•"/>
            </a:pPr>
            <a:r>
              <a:rPr lang="pl-PL" sz="1750">
                <a:solidFill>
                  <a:srgbClr val="333333"/>
                </a:solidFill>
                <a:highlight>
                  <a:srgbClr val="FFFFFF"/>
                </a:highlight>
                <a:latin typeface="Arial"/>
                <a:ea typeface="Arial"/>
                <a:cs typeface="Arial"/>
                <a:sym typeface="Arial"/>
              </a:rPr>
              <a:t>Udostępnione również narzędzia do rozwoju własnych specjalizowanych mechanizmów</a:t>
            </a:r>
            <a:endParaRPr sz="17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sz="1750">
              <a:solidFill>
                <a:srgbClr val="333333"/>
              </a:solidFill>
              <a:highlight>
                <a:srgbClr val="FFFFFF"/>
              </a:highlight>
              <a:latin typeface="Arial"/>
              <a:ea typeface="Arial"/>
              <a:cs typeface="Arial"/>
              <a:sym typeface="Arial"/>
            </a:endParaRPr>
          </a:p>
          <a:p>
            <a:pPr indent="-228600" lvl="1" marL="914400" rtl="0" algn="l">
              <a:lnSpc>
                <a:spcPct val="115000"/>
              </a:lnSpc>
              <a:spcBef>
                <a:spcPts val="800"/>
              </a:spcBef>
              <a:spcAft>
                <a:spcPts val="0"/>
              </a:spcAft>
              <a:buSzPts val="2300"/>
              <a:buFont typeface="Arial"/>
              <a:buNone/>
            </a:pPr>
            <a:r>
              <a:t/>
            </a:r>
            <a:endParaRPr sz="3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b614b791d_0_442"/>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22222"/>
              <a:buFont typeface="Calibri"/>
              <a:buNone/>
            </a:pPr>
            <a:r>
              <a:rPr lang="pl-PL" sz="3600">
                <a:latin typeface="Arial"/>
                <a:ea typeface="Arial"/>
                <a:cs typeface="Arial"/>
                <a:sym typeface="Arial"/>
              </a:rPr>
              <a:t>Rozwiązania chmurowe przeznaczone do uczenia maszynowego i AI</a:t>
            </a:r>
            <a:endParaRPr sz="3600">
              <a:latin typeface="Arial"/>
              <a:ea typeface="Arial"/>
              <a:cs typeface="Arial"/>
              <a:sym typeface="Arial"/>
            </a:endParaRPr>
          </a:p>
        </p:txBody>
      </p:sp>
      <p:sp>
        <p:nvSpPr>
          <p:cNvPr id="174" name="Google Shape;174;g10b614b791d_0_442"/>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327025" lvl="0" marL="457200" rtl="0" algn="l">
              <a:lnSpc>
                <a:spcPct val="115000"/>
              </a:lnSpc>
              <a:spcBef>
                <a:spcPts val="0"/>
              </a:spcBef>
              <a:spcAft>
                <a:spcPts val="0"/>
              </a:spcAft>
              <a:buClr>
                <a:srgbClr val="333333"/>
              </a:buClr>
              <a:buSzPts val="1550"/>
              <a:buFont typeface="Arial"/>
              <a:buChar char="•"/>
            </a:pPr>
            <a:r>
              <a:rPr lang="pl-PL" sz="1550">
                <a:solidFill>
                  <a:srgbClr val="333333"/>
                </a:solidFill>
                <a:highlight>
                  <a:srgbClr val="FFFFFF"/>
                </a:highlight>
                <a:latin typeface="Arial"/>
                <a:ea typeface="Arial"/>
                <a:cs typeface="Arial"/>
                <a:sym typeface="Arial"/>
              </a:rPr>
              <a:t>Wstępnie wyszkolone, ale konfigurowalne bloki konstrukcyjne sztucznej inteligencji - używane bez znajomości programowania lub zarządzania danymi. </a:t>
            </a:r>
            <a:endParaRPr sz="15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None/>
            </a:pPr>
            <a:r>
              <a:t/>
            </a:r>
            <a:endParaRPr sz="1550">
              <a:solidFill>
                <a:srgbClr val="333333"/>
              </a:solidFill>
              <a:highlight>
                <a:srgbClr val="FFFFFF"/>
              </a:highlight>
              <a:latin typeface="Arial"/>
              <a:ea typeface="Arial"/>
              <a:cs typeface="Arial"/>
              <a:sym typeface="Arial"/>
            </a:endParaRPr>
          </a:p>
          <a:p>
            <a:pPr indent="-327025" lvl="0" marL="457200" rtl="0" algn="l">
              <a:lnSpc>
                <a:spcPct val="115000"/>
              </a:lnSpc>
              <a:spcBef>
                <a:spcPts val="800"/>
              </a:spcBef>
              <a:spcAft>
                <a:spcPts val="0"/>
              </a:spcAft>
              <a:buClr>
                <a:srgbClr val="333333"/>
              </a:buClr>
              <a:buSzPts val="1550"/>
              <a:buFont typeface="Arial"/>
              <a:buChar char="•"/>
            </a:pPr>
            <a:r>
              <a:rPr lang="pl-PL" sz="1550">
                <a:solidFill>
                  <a:srgbClr val="333333"/>
                </a:solidFill>
                <a:highlight>
                  <a:srgbClr val="FFFFFF"/>
                </a:highlight>
                <a:latin typeface="Arial"/>
                <a:ea typeface="Arial"/>
                <a:cs typeface="Arial"/>
                <a:sym typeface="Arial"/>
              </a:rPr>
              <a:t>Używane również przez zajmujących się danymi ze względów praktycznych oraz naukowców</a:t>
            </a:r>
            <a:endParaRPr sz="15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None/>
            </a:pPr>
            <a:r>
              <a:t/>
            </a:r>
            <a:endParaRPr sz="1550">
              <a:solidFill>
                <a:srgbClr val="333333"/>
              </a:solidFill>
              <a:highlight>
                <a:srgbClr val="FFFFFF"/>
              </a:highlight>
              <a:latin typeface="Arial"/>
              <a:ea typeface="Arial"/>
              <a:cs typeface="Arial"/>
              <a:sym typeface="Arial"/>
            </a:endParaRPr>
          </a:p>
          <a:p>
            <a:pPr indent="-327025" lvl="0" marL="457200" rtl="0" algn="l">
              <a:lnSpc>
                <a:spcPct val="115000"/>
              </a:lnSpc>
              <a:spcBef>
                <a:spcPts val="800"/>
              </a:spcBef>
              <a:spcAft>
                <a:spcPts val="0"/>
              </a:spcAft>
              <a:buClr>
                <a:srgbClr val="333333"/>
              </a:buClr>
              <a:buSzPts val="1550"/>
              <a:buFont typeface="Arial"/>
              <a:buChar char="•"/>
            </a:pPr>
            <a:r>
              <a:rPr lang="pl-PL" sz="1550">
                <a:solidFill>
                  <a:srgbClr val="333333"/>
                </a:solidFill>
                <a:highlight>
                  <a:srgbClr val="FFFFFF"/>
                </a:highlight>
                <a:latin typeface="Arial"/>
                <a:ea typeface="Arial"/>
                <a:cs typeface="Arial"/>
                <a:sym typeface="Arial"/>
              </a:rPr>
              <a:t>Mogą wykonywać swoje zadanie bez intensywnego uczenia modeli.</a:t>
            </a:r>
            <a:endParaRPr sz="15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None/>
            </a:pPr>
            <a:r>
              <a:t/>
            </a:r>
            <a:endParaRPr sz="1550">
              <a:solidFill>
                <a:srgbClr val="333333"/>
              </a:solidFill>
              <a:highlight>
                <a:srgbClr val="FFFFFF"/>
              </a:highlight>
              <a:latin typeface="Arial"/>
              <a:ea typeface="Arial"/>
              <a:cs typeface="Arial"/>
              <a:sym typeface="Arial"/>
            </a:endParaRPr>
          </a:p>
          <a:p>
            <a:pPr indent="-327025" lvl="0" marL="457200" rtl="0" algn="l">
              <a:lnSpc>
                <a:spcPct val="115000"/>
              </a:lnSpc>
              <a:spcBef>
                <a:spcPts val="800"/>
              </a:spcBef>
              <a:spcAft>
                <a:spcPts val="0"/>
              </a:spcAft>
              <a:buClr>
                <a:srgbClr val="333333"/>
              </a:buClr>
              <a:buSzPts val="1550"/>
              <a:buFont typeface="Arial"/>
              <a:buChar char="•"/>
            </a:pPr>
            <a:r>
              <a:rPr lang="pl-PL" sz="1550">
                <a:solidFill>
                  <a:srgbClr val="333333"/>
                </a:solidFill>
                <a:highlight>
                  <a:srgbClr val="FFFFFF"/>
                </a:highlight>
                <a:latin typeface="Arial"/>
                <a:ea typeface="Arial"/>
                <a:cs typeface="Arial"/>
                <a:sym typeface="Arial"/>
              </a:rPr>
              <a:t>Platformy i akceleratory sztucznej inteligencji -  skierowane do specjalistów i naukowców zajmujących się danymi</a:t>
            </a:r>
            <a:br>
              <a:rPr lang="pl-PL" sz="1550">
                <a:solidFill>
                  <a:srgbClr val="333333"/>
                </a:solidFill>
                <a:highlight>
                  <a:srgbClr val="FFFFFF"/>
                </a:highlight>
                <a:latin typeface="Arial"/>
                <a:ea typeface="Arial"/>
                <a:cs typeface="Arial"/>
                <a:sym typeface="Arial"/>
              </a:rPr>
            </a:br>
            <a:r>
              <a:rPr lang="pl-PL" sz="1550">
                <a:solidFill>
                  <a:srgbClr val="333333"/>
                </a:solidFill>
                <a:highlight>
                  <a:srgbClr val="FFFFFF"/>
                </a:highlight>
                <a:latin typeface="Arial"/>
                <a:ea typeface="Arial"/>
                <a:cs typeface="Arial"/>
                <a:sym typeface="Arial"/>
              </a:rPr>
              <a:t>Wymagają umiejętności kodowania, wiedzy technicznej z zakresu przygotowania danych oraz czasu na fazę uczenia. </a:t>
            </a:r>
            <a:endParaRPr sz="15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None/>
            </a:pPr>
            <a:r>
              <a:t/>
            </a:r>
            <a:endParaRPr sz="1550">
              <a:solidFill>
                <a:srgbClr val="333333"/>
              </a:solidFill>
              <a:highlight>
                <a:srgbClr val="FFFFFF"/>
              </a:highlight>
              <a:latin typeface="Arial"/>
              <a:ea typeface="Arial"/>
              <a:cs typeface="Arial"/>
              <a:sym typeface="Arial"/>
            </a:endParaRPr>
          </a:p>
          <a:p>
            <a:pPr indent="-327025" lvl="0" marL="457200" rtl="0" algn="l">
              <a:lnSpc>
                <a:spcPct val="115000"/>
              </a:lnSpc>
              <a:spcBef>
                <a:spcPts val="800"/>
              </a:spcBef>
              <a:spcAft>
                <a:spcPts val="0"/>
              </a:spcAft>
              <a:buClr>
                <a:srgbClr val="333333"/>
              </a:buClr>
              <a:buSzPts val="1550"/>
              <a:buFont typeface="Arial"/>
              <a:buChar char="•"/>
            </a:pPr>
            <a:r>
              <a:rPr lang="pl-PL" sz="1550">
                <a:solidFill>
                  <a:srgbClr val="333333"/>
                </a:solidFill>
                <a:highlight>
                  <a:srgbClr val="FFFFFF"/>
                </a:highlight>
                <a:latin typeface="Arial"/>
                <a:ea typeface="Arial"/>
                <a:cs typeface="Arial"/>
                <a:sym typeface="Arial"/>
              </a:rPr>
              <a:t>Google zaleca wdrożenie bloków odpowiednich do potrzeb po wypróbowaniu elementów.</a:t>
            </a:r>
            <a:endParaRPr sz="15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550" strike="sngStrike">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600">
              <a:latin typeface="Arial"/>
              <a:ea typeface="Arial"/>
              <a:cs typeface="Arial"/>
              <a:sym typeface="Arial"/>
            </a:endParaRPr>
          </a:p>
          <a:p>
            <a:pPr indent="0" lvl="1" marL="0" rtl="0" algn="l">
              <a:lnSpc>
                <a:spcPct val="115000"/>
              </a:lnSpc>
              <a:spcBef>
                <a:spcPts val="0"/>
              </a:spcBef>
              <a:spcAft>
                <a:spcPts val="0"/>
              </a:spcAft>
              <a:buSzPts val="2300"/>
              <a:buFont typeface="Arial"/>
              <a:buNone/>
            </a:pPr>
            <a:r>
              <a:t/>
            </a:r>
            <a:endParaRPr sz="175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b614b791d_0_447"/>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22222"/>
              <a:buFont typeface="Calibri"/>
              <a:buNone/>
            </a:pPr>
            <a:r>
              <a:rPr lang="pl-PL" sz="3600">
                <a:latin typeface="Arial"/>
                <a:ea typeface="Arial"/>
                <a:cs typeface="Arial"/>
                <a:sym typeface="Arial"/>
              </a:rPr>
              <a:t>Rozwiązania chmurowe przeznaczone do uczenia maszynowego i AI</a:t>
            </a:r>
            <a:endParaRPr sz="3600">
              <a:latin typeface="Arial"/>
              <a:ea typeface="Arial"/>
              <a:cs typeface="Arial"/>
              <a:sym typeface="Arial"/>
            </a:endParaRPr>
          </a:p>
        </p:txBody>
      </p:sp>
      <p:sp>
        <p:nvSpPr>
          <p:cNvPr id="180" name="Google Shape;180;g10b614b791d_0_447"/>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pl-PL" sz="1650">
                <a:solidFill>
                  <a:srgbClr val="333333"/>
                </a:solidFill>
                <a:highlight>
                  <a:srgbClr val="FFFFFF"/>
                </a:highlight>
                <a:latin typeface="Arial"/>
                <a:ea typeface="Arial"/>
                <a:cs typeface="Arial"/>
                <a:sym typeface="Arial"/>
              </a:rPr>
              <a:t>Bloki konstrukcyjne sztucznej inteligencji Google Cloud nie wymagają dużej wiedzy na temat uczenia maszynowego, ale muszą opierać się na wstępnie wytrenowanych modelach i automatycznym szkoleniu. </a:t>
            </a:r>
            <a:endParaRPr sz="16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700">
              <a:latin typeface="Arial"/>
              <a:ea typeface="Arial"/>
              <a:cs typeface="Arial"/>
              <a:sym typeface="Arial"/>
            </a:endParaRPr>
          </a:p>
          <a:p>
            <a:pPr indent="0" lvl="1" marL="0" rtl="0" algn="l">
              <a:lnSpc>
                <a:spcPct val="115000"/>
              </a:lnSpc>
              <a:spcBef>
                <a:spcPts val="0"/>
              </a:spcBef>
              <a:spcAft>
                <a:spcPts val="0"/>
              </a:spcAft>
              <a:buSzPts val="2300"/>
              <a:buFont typeface="Arial"/>
              <a:buNone/>
            </a:pPr>
            <a:r>
              <a:t/>
            </a:r>
            <a:endParaRPr sz="2150">
              <a:solidFill>
                <a:srgbClr val="333333"/>
              </a:solidFill>
              <a:highlight>
                <a:srgbClr val="FFFFFF"/>
              </a:highlight>
              <a:latin typeface="Arial"/>
              <a:ea typeface="Arial"/>
              <a:cs typeface="Arial"/>
              <a:sym typeface="Arial"/>
            </a:endParaRPr>
          </a:p>
        </p:txBody>
      </p:sp>
      <p:pic>
        <p:nvPicPr>
          <p:cNvPr id="181" name="Google Shape;181;g10b614b791d_0_447"/>
          <p:cNvPicPr preferRelativeResize="0"/>
          <p:nvPr/>
        </p:nvPicPr>
        <p:blipFill>
          <a:blip r:embed="rId3">
            <a:alphaModFix/>
          </a:blip>
          <a:stretch>
            <a:fillRect/>
          </a:stretch>
        </p:blipFill>
        <p:spPr>
          <a:xfrm>
            <a:off x="3280100" y="2303675"/>
            <a:ext cx="5631801" cy="3581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0b614b791d_0_453"/>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22222"/>
              <a:buFont typeface="Calibri"/>
              <a:buNone/>
            </a:pPr>
            <a:r>
              <a:rPr lang="pl-PL" sz="3600">
                <a:latin typeface="Arial"/>
                <a:ea typeface="Arial"/>
                <a:cs typeface="Arial"/>
                <a:sym typeface="Arial"/>
              </a:rPr>
              <a:t>Rozwiązania chmurowe przeznaczone do uczenia maszynowego i AI</a:t>
            </a:r>
            <a:endParaRPr sz="3600">
              <a:latin typeface="Arial"/>
              <a:ea typeface="Arial"/>
              <a:cs typeface="Arial"/>
              <a:sym typeface="Arial"/>
            </a:endParaRPr>
          </a:p>
        </p:txBody>
      </p:sp>
      <p:sp>
        <p:nvSpPr>
          <p:cNvPr id="187" name="Google Shape;187;g10b614b791d_0_453"/>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pl-PL" sz="1650">
                <a:solidFill>
                  <a:srgbClr val="333333"/>
                </a:solidFill>
                <a:highlight>
                  <a:srgbClr val="FFFFFF"/>
                </a:highlight>
                <a:latin typeface="Arial"/>
                <a:ea typeface="Arial"/>
                <a:cs typeface="Arial"/>
                <a:sym typeface="Arial"/>
              </a:rPr>
              <a:t>Platforma sztucznej inteligencji pozwala użytkownikom trenować i wdrażać własne modele uczenia maszynowego i głębokiego uczenia.</a:t>
            </a:r>
            <a:endParaRPr sz="16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700">
              <a:latin typeface="Arial"/>
              <a:ea typeface="Arial"/>
              <a:cs typeface="Arial"/>
              <a:sym typeface="Arial"/>
            </a:endParaRPr>
          </a:p>
          <a:p>
            <a:pPr indent="0" lvl="1" marL="0" rtl="0" algn="l">
              <a:lnSpc>
                <a:spcPct val="115000"/>
              </a:lnSpc>
              <a:spcBef>
                <a:spcPts val="0"/>
              </a:spcBef>
              <a:spcAft>
                <a:spcPts val="0"/>
              </a:spcAft>
              <a:buSzPts val="2300"/>
              <a:buFont typeface="Arial"/>
              <a:buNone/>
            </a:pPr>
            <a:r>
              <a:t/>
            </a:r>
            <a:endParaRPr sz="2150">
              <a:solidFill>
                <a:srgbClr val="333333"/>
              </a:solidFill>
              <a:highlight>
                <a:srgbClr val="FFFFFF"/>
              </a:highlight>
              <a:latin typeface="Arial"/>
              <a:ea typeface="Arial"/>
              <a:cs typeface="Arial"/>
              <a:sym typeface="Arial"/>
            </a:endParaRPr>
          </a:p>
        </p:txBody>
      </p:sp>
      <p:pic>
        <p:nvPicPr>
          <p:cNvPr id="188" name="Google Shape;188;g10b614b791d_0_453"/>
          <p:cNvPicPr preferRelativeResize="0"/>
          <p:nvPr/>
        </p:nvPicPr>
        <p:blipFill>
          <a:blip r:embed="rId3">
            <a:alphaModFix/>
          </a:blip>
          <a:stretch>
            <a:fillRect/>
          </a:stretch>
        </p:blipFill>
        <p:spPr>
          <a:xfrm>
            <a:off x="2053700" y="2326250"/>
            <a:ext cx="6373125" cy="364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0b614b791d_0_459"/>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62295"/>
              <a:buFont typeface="Calibri"/>
              <a:buNone/>
            </a:pPr>
            <a:r>
              <a:rPr lang="pl-PL" sz="2711">
                <a:latin typeface="Arial"/>
                <a:ea typeface="Arial"/>
                <a:cs typeface="Arial"/>
                <a:sym typeface="Arial"/>
              </a:rPr>
              <a:t>Rozwiązania chmurowe przeznaczone do uczenia maszynowego i AI</a:t>
            </a:r>
            <a:endParaRPr sz="1933">
              <a:latin typeface="Arial"/>
              <a:ea typeface="Arial"/>
              <a:cs typeface="Arial"/>
              <a:sym typeface="Arial"/>
            </a:endParaRPr>
          </a:p>
          <a:p>
            <a:pPr indent="0" lvl="0" marL="0" rtl="0" algn="l">
              <a:lnSpc>
                <a:spcPct val="115000"/>
              </a:lnSpc>
              <a:spcBef>
                <a:spcPts val="1200"/>
              </a:spcBef>
              <a:spcAft>
                <a:spcPts val="1200"/>
              </a:spcAft>
              <a:buClr>
                <a:schemeClr val="dk1"/>
              </a:buClr>
              <a:buSzPct val="49748"/>
              <a:buFont typeface="Arial"/>
              <a:buNone/>
            </a:pPr>
            <a:r>
              <a:rPr b="1" lang="pl-PL" sz="2211">
                <a:latin typeface="Arial"/>
                <a:ea typeface="Arial"/>
                <a:cs typeface="Arial"/>
                <a:sym typeface="Arial"/>
              </a:rPr>
              <a:t>Zamiana mowy na tekst</a:t>
            </a:r>
            <a:endParaRPr sz="4711">
              <a:latin typeface="Arial"/>
              <a:ea typeface="Arial"/>
              <a:cs typeface="Arial"/>
              <a:sym typeface="Arial"/>
            </a:endParaRPr>
          </a:p>
        </p:txBody>
      </p:sp>
      <p:sp>
        <p:nvSpPr>
          <p:cNvPr id="194" name="Google Shape;194;g10b614b791d_0_459"/>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500">
                <a:latin typeface="Arial"/>
                <a:ea typeface="Arial"/>
                <a:cs typeface="Arial"/>
                <a:sym typeface="Arial"/>
              </a:rPr>
              <a:t>Interfejs API </a:t>
            </a:r>
            <a:r>
              <a:rPr b="1" i="1" lang="pl-PL" sz="1500">
                <a:latin typeface="Arial"/>
                <a:ea typeface="Arial"/>
                <a:cs typeface="Arial"/>
                <a:sym typeface="Arial"/>
              </a:rPr>
              <a:t>Speech-to-Text</a:t>
            </a:r>
            <a:r>
              <a:rPr b="1" lang="pl-PL" sz="1500">
                <a:latin typeface="Arial"/>
                <a:ea typeface="Arial"/>
                <a:cs typeface="Arial"/>
                <a:sym typeface="Arial"/>
              </a:rPr>
              <a:t> (</a:t>
            </a:r>
            <a:r>
              <a:rPr b="1" i="1" lang="pl-PL" sz="1500">
                <a:latin typeface="Arial"/>
                <a:ea typeface="Arial"/>
                <a:cs typeface="Arial"/>
                <a:sym typeface="Arial"/>
              </a:rPr>
              <a:t>Voice-to-Text</a:t>
            </a:r>
            <a:r>
              <a:rPr b="1" lang="pl-PL" sz="1500">
                <a:latin typeface="Arial"/>
                <a:ea typeface="Arial"/>
                <a:cs typeface="Arial"/>
                <a:sym typeface="Arial"/>
              </a:rPr>
              <a:t>) </a:t>
            </a:r>
            <a:endParaRPr b="1"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pl-PL" sz="1500">
                <a:latin typeface="Arial"/>
                <a:ea typeface="Arial"/>
                <a:cs typeface="Arial"/>
                <a:sym typeface="Arial"/>
              </a:rPr>
              <a:t>wykorzystuje zaawansowany algorytm sieci neuronowej Google do głębokiego uczenia się do konwersji mowy na tekst w celu automatycznego rozpoznawania mowy (ASR). </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obsługuje ponad 125 języków i wariantów i może być wdrażany lokalnie (z licencją) oraz w Google Cloud Platform. </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pl-PL" sz="1500">
                <a:latin typeface="Arial"/>
                <a:ea typeface="Arial"/>
                <a:cs typeface="Arial"/>
                <a:sym typeface="Arial"/>
              </a:rPr>
              <a:t>zamiana mowy na tekst może działać</a:t>
            </a:r>
            <a:endParaRPr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pl-PL" sz="1500">
                <a:latin typeface="Arial"/>
                <a:ea typeface="Arial"/>
                <a:cs typeface="Arial"/>
                <a:sym typeface="Arial"/>
              </a:rPr>
              <a:t> synchronicznie dla krótszych próbek audio (jedna minuta lub mniej), </a:t>
            </a:r>
            <a:endParaRPr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pl-PL" sz="1500">
                <a:latin typeface="Arial"/>
                <a:ea typeface="Arial"/>
                <a:cs typeface="Arial"/>
                <a:sym typeface="Arial"/>
              </a:rPr>
              <a:t>asynchronicznie przetwarzać dłuższy dźwięk (do 480 minut) </a:t>
            </a:r>
            <a:endParaRPr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pl-PL" sz="1500">
                <a:latin typeface="Arial"/>
                <a:ea typeface="Arial"/>
                <a:cs typeface="Arial"/>
                <a:sym typeface="Arial"/>
              </a:rPr>
              <a:t>może być przesyłany strumieniowo w celu rozpoznawania w czasie rzeczywistym.</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500">
                <a:latin typeface="Arial"/>
                <a:ea typeface="Arial"/>
                <a:cs typeface="Arial"/>
                <a:sym typeface="Arial"/>
              </a:rPr>
              <a:t>możliwe dostosowanie rozpoznawania mowy z  wyświetlaniem monitów dotyczących transkrypcji terminów i rzadkich słów specyficznych dla domeny. </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500">
                <a:latin typeface="Arial"/>
                <a:ea typeface="Arial"/>
                <a:cs typeface="Arial"/>
                <a:sym typeface="Arial"/>
              </a:rPr>
              <a:t>istnieją dedykowane modele ASR dla wideo, telefonu, poleceń i wyszukiwania oraz „domyślne” (cokolwiek innego). </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pl-PL" sz="1500">
                <a:latin typeface="Arial"/>
                <a:ea typeface="Arial"/>
                <a:cs typeface="Arial"/>
                <a:sym typeface="Arial"/>
              </a:rPr>
              <a:t>sposób wykorzystania -  osadzenie zakodowanego dźwięku w żądaniach API (</a:t>
            </a:r>
            <a:r>
              <a:rPr i="1" lang="pl-PL" sz="1500">
                <a:latin typeface="Arial"/>
                <a:ea typeface="Arial"/>
                <a:cs typeface="Arial"/>
                <a:sym typeface="Arial"/>
              </a:rPr>
              <a:t>Application Programming Interface – interfejs programistyczny aplikacji</a:t>
            </a:r>
            <a:r>
              <a:rPr lang="pl-PL" sz="1500">
                <a:latin typeface="Arial"/>
                <a:ea typeface="Arial"/>
                <a:cs typeface="Arial"/>
                <a:sym typeface="Arial"/>
              </a:rPr>
              <a:t>), w większej liczbie przypadków poprzez dostarczanie identyfikatorów URI (Uniform </a:t>
            </a:r>
            <a:r>
              <a:rPr i="1" lang="pl-PL" sz="1500">
                <a:latin typeface="Arial"/>
                <a:ea typeface="Arial"/>
                <a:cs typeface="Arial"/>
                <a:sym typeface="Arial"/>
              </a:rPr>
              <a:t>Resource Identifier - Ujednolicony Identyfikator Zasobów</a:t>
            </a:r>
            <a:r>
              <a:rPr lang="pl-PL" sz="1500">
                <a:latin typeface="Arial"/>
                <a:ea typeface="Arial"/>
                <a:cs typeface="Arial"/>
                <a:sym typeface="Arial"/>
              </a:rPr>
              <a:t>) binarnych plików audio przechowywanych w “</a:t>
            </a:r>
            <a:r>
              <a:rPr i="1" lang="pl-PL" sz="1500">
                <a:latin typeface="Arial"/>
                <a:ea typeface="Arial"/>
                <a:cs typeface="Arial"/>
                <a:sym typeface="Arial"/>
              </a:rPr>
              <a:t>bucketach</a:t>
            </a:r>
            <a:r>
              <a:rPr lang="pl-PL" sz="1500">
                <a:latin typeface="Arial"/>
                <a:ea typeface="Arial"/>
                <a:cs typeface="Arial"/>
                <a:sym typeface="Arial"/>
              </a:rPr>
              <a:t>”  (</a:t>
            </a:r>
            <a:r>
              <a:rPr i="1" lang="pl-PL" sz="1500">
                <a:latin typeface="Arial"/>
                <a:ea typeface="Arial"/>
                <a:cs typeface="Arial"/>
                <a:sym typeface="Arial"/>
              </a:rPr>
              <a:t>własne żródło danych</a:t>
            </a:r>
            <a:r>
              <a:rPr lang="pl-PL" sz="1500">
                <a:latin typeface="Arial"/>
                <a:ea typeface="Arial"/>
                <a:cs typeface="Arial"/>
                <a:sym typeface="Arial"/>
              </a:rPr>
              <a:t>) Google w chmurze.</a:t>
            </a:r>
            <a:endParaRPr sz="15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0b614b791d_0_465"/>
          <p:cNvSpPr txBox="1"/>
          <p:nvPr>
            <p:ph type="title"/>
          </p:nvPr>
        </p:nvSpPr>
        <p:spPr>
          <a:xfrm>
            <a:off x="838200" y="365128"/>
            <a:ext cx="10515600" cy="888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55905"/>
              <a:buFont typeface="Calibri"/>
              <a:buNone/>
            </a:pPr>
            <a:r>
              <a:rPr lang="pl-PL" sz="2822">
                <a:latin typeface="Arial"/>
                <a:ea typeface="Arial"/>
                <a:cs typeface="Arial"/>
                <a:sym typeface="Arial"/>
              </a:rPr>
              <a:t>Rozwiązania chmurowe przeznaczone do uczenia maszynowego i AI</a:t>
            </a:r>
            <a:endParaRPr sz="2044">
              <a:latin typeface="Arial"/>
              <a:ea typeface="Arial"/>
              <a:cs typeface="Arial"/>
              <a:sym typeface="Arial"/>
            </a:endParaRPr>
          </a:p>
          <a:p>
            <a:pPr indent="0" lvl="0" marL="0" rtl="0" algn="l">
              <a:lnSpc>
                <a:spcPct val="115000"/>
              </a:lnSpc>
              <a:spcBef>
                <a:spcPts val="1200"/>
              </a:spcBef>
              <a:spcAft>
                <a:spcPts val="1200"/>
              </a:spcAft>
              <a:buClr>
                <a:schemeClr val="dk1"/>
              </a:buClr>
              <a:buSzPct val="49748"/>
              <a:buFont typeface="Arial"/>
              <a:buNone/>
            </a:pPr>
            <a:r>
              <a:rPr b="1" lang="pl-PL" sz="2211">
                <a:latin typeface="Arial"/>
                <a:ea typeface="Arial"/>
                <a:cs typeface="Arial"/>
                <a:sym typeface="Arial"/>
              </a:rPr>
              <a:t>Zamiana mowy na tekst</a:t>
            </a:r>
            <a:endParaRPr sz="4711">
              <a:latin typeface="Arial"/>
              <a:ea typeface="Arial"/>
              <a:cs typeface="Arial"/>
              <a:sym typeface="Arial"/>
            </a:endParaRPr>
          </a:p>
        </p:txBody>
      </p:sp>
      <p:sp>
        <p:nvSpPr>
          <p:cNvPr id="200" name="Google Shape;200;g10b614b791d_0_465"/>
          <p:cNvSpPr txBox="1"/>
          <p:nvPr>
            <p:ph idx="1" type="body"/>
          </p:nvPr>
        </p:nvSpPr>
        <p:spPr>
          <a:xfrm>
            <a:off x="849630" y="1520040"/>
            <a:ext cx="10515600" cy="46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l-PL" sz="1500">
                <a:latin typeface="Arial"/>
                <a:ea typeface="Arial"/>
                <a:cs typeface="Arial"/>
                <a:sym typeface="Arial"/>
              </a:rPr>
              <a:t>Obsługa</a:t>
            </a:r>
            <a:r>
              <a:rPr b="1" lang="pl-PL" sz="1500">
                <a:latin typeface="Arial"/>
                <a:ea typeface="Arial"/>
                <a:cs typeface="Arial"/>
                <a:sym typeface="Arial"/>
              </a:rPr>
              <a:t> API </a:t>
            </a:r>
            <a:r>
              <a:rPr b="1" i="1" lang="pl-PL" sz="1500">
                <a:latin typeface="Arial"/>
                <a:ea typeface="Arial"/>
                <a:cs typeface="Arial"/>
                <a:sym typeface="Arial"/>
              </a:rPr>
              <a:t>Speech-to-Text</a:t>
            </a:r>
            <a:r>
              <a:rPr b="1" lang="pl-PL" sz="1500">
                <a:latin typeface="Arial"/>
                <a:ea typeface="Arial"/>
                <a:cs typeface="Arial"/>
                <a:sym typeface="Arial"/>
              </a:rPr>
              <a:t> (</a:t>
            </a:r>
            <a:r>
              <a:rPr b="1" i="1" lang="pl-PL" sz="1500">
                <a:latin typeface="Arial"/>
                <a:ea typeface="Arial"/>
                <a:cs typeface="Arial"/>
                <a:sym typeface="Arial"/>
              </a:rPr>
              <a:t>Voice-to-Text</a:t>
            </a:r>
            <a:r>
              <a:rPr b="1" lang="pl-PL" sz="1500">
                <a:latin typeface="Arial"/>
                <a:ea typeface="Arial"/>
                <a:cs typeface="Arial"/>
                <a:sym typeface="Arial"/>
              </a:rPr>
              <a:t>)</a:t>
            </a:r>
            <a:endParaRPr b="1"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def transcribe_gcs(gcs_uri):</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"""Asynchronously transcribes the audio file specified by the gcs_uri."""</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from google.cloud import speech</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client = speech.SpeechClient()</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audio = speech.RecognitionAudio(uri=gcs_uri)</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config = speech.RecognitionConfig(</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encoding=speech.RecognitionConfig.AudioEncoding.FLAC,</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sample_rate_hertz=16000,</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language_code="en-US",</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operation = client.long_running_recognize(config=config, audio=audio)</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print("Waiting for operation to complete...")</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response = operation.result(timeout=90)</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 Each result is for a consecutive portion of the audio. Iterate through</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 them to get the transcripts for the entire audio file.</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for result in response.results:</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 The first alternative is the most likely one for this portion.</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print(u"Transcript: {}".format(result.alternatives[0].transcript))</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l-PL" sz="900">
                <a:latin typeface="Arial"/>
                <a:ea typeface="Arial"/>
                <a:cs typeface="Arial"/>
                <a:sym typeface="Arial"/>
              </a:rPr>
              <a:t>        print("Confidence: {}".format(result.alternatives[0].confidence))</a:t>
            </a:r>
            <a:endParaRPr sz="9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500">
              <a:latin typeface="Arial"/>
              <a:ea typeface="Arial"/>
              <a:cs typeface="Arial"/>
              <a:sym typeface="Arial"/>
            </a:endParaRPr>
          </a:p>
          <a:p>
            <a:pPr indent="0" lvl="1" marL="0" rtl="0" algn="l">
              <a:lnSpc>
                <a:spcPct val="115000"/>
              </a:lnSpc>
              <a:spcBef>
                <a:spcPts val="1200"/>
              </a:spcBef>
              <a:spcAft>
                <a:spcPts val="0"/>
              </a:spcAft>
              <a:buSzPts val="2300"/>
              <a:buFont typeface="Arial"/>
              <a:buNone/>
            </a:pPr>
            <a:r>
              <a:t/>
            </a:r>
            <a:endParaRPr b="1" sz="1500">
              <a:latin typeface="Arial"/>
              <a:ea typeface="Arial"/>
              <a:cs typeface="Arial"/>
              <a:sym typeface="Arial"/>
            </a:endParaRPr>
          </a:p>
        </p:txBody>
      </p:sp>
      <p:sp>
        <p:nvSpPr>
          <p:cNvPr id="201" name="Google Shape;201;g10b614b791d_0_465"/>
          <p:cNvSpPr txBox="1"/>
          <p:nvPr/>
        </p:nvSpPr>
        <p:spPr>
          <a:xfrm>
            <a:off x="144000" y="4720000"/>
            <a:ext cx="11295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2021-02-08T17:10:06Z</dcterms:created>
  <dc:creator>komp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0x010100C89CCAF040A4624684A6FB82E756C5F9</vt:lpwstr>
  </property>
</Properties>
</file>