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VQC4Dlx/cQAyC9bJRNWA30K/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16484ad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d16484ad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0d16484ad7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98b192f9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098b192f94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98b192f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098b192f94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d0e7db8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0d0e7db8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8b192f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098b192f94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8b192f9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098b192f94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98b192f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098b192f94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d0e7db8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0d0e7db8c2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98b192f9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098b192f94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8b192f9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098b192f94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8b192f9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098b192f94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98b192f9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098b192f94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8b192f9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1098b192f94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98b192f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098b192f94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b192f9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098b192f94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d0e7db8c2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10d0e7db8c2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8b192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1098b192f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8b192f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098b192f9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8b192f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098b192f9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8b192f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098b192f9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8b192f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098b192f9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98b192f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098b192f9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8b192f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098b192f94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17.jpg"/><Relationship Id="rId6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3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32.jpg"/><Relationship Id="rId4" Type="http://schemas.openxmlformats.org/officeDocument/2006/relationships/image" Target="../media/image27.jp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7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 b="41131" l="5148" r="5594" t="32243"/>
          <a:stretch/>
        </p:blipFill>
        <p:spPr>
          <a:xfrm>
            <a:off x="354965" y="211139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7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104" name="Google Shape;104;g10d16484ad7_0_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0d16484ad7_0_65"/>
          <p:cNvSpPr/>
          <p:nvPr/>
        </p:nvSpPr>
        <p:spPr>
          <a:xfrm>
            <a:off x="0" y="0"/>
            <a:ext cx="12192000" cy="5100300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0d16484ad7_0_65"/>
          <p:cNvPicPr preferRelativeResize="0"/>
          <p:nvPr/>
        </p:nvPicPr>
        <p:blipFill rotWithShape="1">
          <a:blip r:embed="rId3">
            <a:alphaModFix/>
          </a:blip>
          <a:srcRect b="41130" l="5150" r="5587" t="32242"/>
          <a:stretch/>
        </p:blipFill>
        <p:spPr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07" name="Google Shape;107;g10d16484ad7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89" y="174550"/>
            <a:ext cx="1368358" cy="766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08" name="Google Shape;108;g10d16484ad7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d16484ad7_0_65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d16484ad7_0_65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112" name="Google Shape;112;g10d16484ad7_0_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0d16484ad7_0_73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0d16484ad7_0_73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5" name="Google Shape;115;g10d16484ad7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69" y="221378"/>
            <a:ext cx="2663192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d16484ad7_0_73"/>
          <p:cNvSpPr/>
          <p:nvPr/>
        </p:nvSpPr>
        <p:spPr>
          <a:xfrm>
            <a:off x="0" y="499724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d16484ad7_0_73"/>
          <p:cNvSpPr txBox="1"/>
          <p:nvPr/>
        </p:nvSpPr>
        <p:spPr>
          <a:xfrm>
            <a:off x="1173162" y="5880859"/>
            <a:ext cx="9845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10d16484ad7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154504"/>
            <a:ext cx="1333502" cy="74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19" name="Google Shape;119;g10d16484ad7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650" y="154504"/>
            <a:ext cx="2142936" cy="78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16484ad7_0_8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0d16484ad7_0_8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g10d16484ad7_0_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124" name="Google Shape;124;g10d16484ad7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>
  <p:cSld name="zawartość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16484ad7_0_8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d16484ad7_0_87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8" name="Google Shape;128;g10d16484ad7_0_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0d16484ad7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0d16484ad7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0d16484ad7_0_87"/>
          <p:cNvSpPr/>
          <p:nvPr/>
        </p:nvSpPr>
        <p:spPr>
          <a:xfrm>
            <a:off x="0" y="1328215"/>
            <a:ext cx="9150300" cy="117000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10d16484ad7_0_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133" name="Google Shape;133;g10d16484ad7_0_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3">
  <p:cSld name="zawartość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16484ad7_0_96"/>
          <p:cNvSpPr txBox="1"/>
          <p:nvPr>
            <p:ph type="title"/>
          </p:nvPr>
        </p:nvSpPr>
        <p:spPr>
          <a:xfrm>
            <a:off x="1051560" y="365128"/>
            <a:ext cx="10242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0d16484ad7_0_96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7" name="Google Shape;137;g10d16484ad7_0_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138" name="Google Shape;138;g10d16484ad7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204866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16484ad7_0_101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d16484ad7_0_101"/>
          <p:cNvSpPr txBox="1"/>
          <p:nvPr>
            <p:ph idx="1" type="body"/>
          </p:nvPr>
        </p:nvSpPr>
        <p:spPr>
          <a:xfrm>
            <a:off x="304806" y="1356539"/>
            <a:ext cx="115188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3600"/>
              <a:buFont typeface="Noto Sans Symbols"/>
              <a:buChar char="▪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Noto Sans Symbols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Noto Sans Symbols"/>
              <a:buChar char="▪"/>
              <a:defRPr sz="20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16484ad7_0_104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/>
          <p:nvPr/>
        </p:nvSpPr>
        <p:spPr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1851" y="731520"/>
            <a:ext cx="10515600" cy="250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1851" y="33321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b="40759" l="0" r="0" t="28947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/>
        </p:nvSpPr>
        <p:spPr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4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>
  <p:cSld name="zawartość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6484ad7_0_59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10d16484ad7_0_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g10d16484ad7_0_5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g10d16484ad7_0_5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g10d16484ad7_0_5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16484ad7_0_53"/>
          <p:cNvSpPr txBox="1"/>
          <p:nvPr/>
        </p:nvSpPr>
        <p:spPr>
          <a:xfrm>
            <a:off x="1524000" y="1112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pl-PL" sz="3200">
                <a:solidFill>
                  <a:schemeClr val="lt1"/>
                </a:solidFill>
              </a:rPr>
              <a:t>Przetwarzanie multimediów w systemach decyzyjnych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7"/>
              <a:buFont typeface="Calibri"/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7"/>
              <a:buFont typeface="Calibri"/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0d16484ad7_0_53"/>
          <p:cNvSpPr txBox="1"/>
          <p:nvPr/>
        </p:nvSpPr>
        <p:spPr>
          <a:xfrm>
            <a:off x="1601450" y="28008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000">
                <a:solidFill>
                  <a:schemeClr val="lt1"/>
                </a:solidFill>
              </a:rPr>
              <a:t>“Rozwiązania chmurowe przeznaczone do uczenia maszynowego i AI – cz 2”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000">
                <a:solidFill>
                  <a:schemeClr val="lt1"/>
                </a:solidFill>
              </a:rPr>
              <a:t>Arkadiusz Harasimiuk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000">
                <a:solidFill>
                  <a:schemeClr val="lt1"/>
                </a:solidFill>
              </a:rPr>
              <a:t>Katedra Systemów Multimedialnych,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000">
                <a:solidFill>
                  <a:schemeClr val="lt1"/>
                </a:solidFill>
              </a:rPr>
              <a:t>WETI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8b192f94_0_105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098b192f94_0_105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300">
                <a:latin typeface="Arial"/>
                <a:ea typeface="Arial"/>
                <a:cs typeface="Arial"/>
                <a:sym typeface="Arial"/>
              </a:rPr>
              <a:t>Platforma Google Cloud AI 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- łączy ze sobą przepływy pracy uczenia maszynowego, od szkolenia modelu po kontrolę wersji modelu i zarządzanie nim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- platforma sztucznej inteligencji - obejmuje kilka modelowych usług szkoleniowych oraz szkolenia i dostosowywanie różnych typów maszyn, w tym akceleratorów GPU (</a:t>
            </a:r>
            <a:r>
              <a:rPr i="1" lang="pl-PL" sz="1300">
                <a:latin typeface="Arial"/>
                <a:ea typeface="Arial"/>
                <a:cs typeface="Arial"/>
                <a:sym typeface="Arial"/>
              </a:rPr>
              <a:t>ang. -</a:t>
            </a:r>
            <a:r>
              <a:rPr i="1" lang="pl-PL" sz="1300">
                <a:latin typeface="Arial"/>
                <a:ea typeface="Arial"/>
                <a:cs typeface="Arial"/>
                <a:sym typeface="Arial"/>
              </a:rPr>
              <a:t> Graphics processing unit</a:t>
            </a:r>
            <a:r>
              <a:rPr b="1" lang="pl-PL" sz="12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 i TPU 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pl-PL" sz="1300">
                <a:latin typeface="Arial"/>
                <a:ea typeface="Arial"/>
                <a:cs typeface="Arial"/>
                <a:sym typeface="Arial"/>
              </a:rPr>
              <a:t>ang. - Tensor processing unit</a:t>
            </a:r>
            <a:r>
              <a:rPr b="1" i="1" lang="pl-PL" sz="1250">
                <a:solidFill>
                  <a:srgbClr val="5F63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l-PL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Usługa predykcji umożliwia użytkownikom dostarczanie prognoz z dowolnego wytrenowanego modelu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nie ma ograniczenia do modeli wytrenowanych przez użytkowników lub modeli wytrenowanych przez użytkowników w Google Cloud Platform.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AI Platform Notebooks </a:t>
            </a:r>
            <a:br>
              <a:rPr lang="pl-PL" sz="1300">
                <a:latin typeface="Arial"/>
                <a:ea typeface="Arial"/>
                <a:cs typeface="Arial"/>
                <a:sym typeface="Arial"/>
              </a:rPr>
            </a:br>
            <a:r>
              <a:rPr lang="pl-PL" sz="1300">
                <a:latin typeface="Arial"/>
                <a:ea typeface="Arial"/>
                <a:cs typeface="Arial"/>
                <a:sym typeface="Arial"/>
              </a:rPr>
              <a:t>- udostępnia JupyterLab Notebooks na maszynie wirtualnej Google Cloud Platform </a:t>
            </a:r>
            <a:br>
              <a:rPr lang="pl-PL" sz="1300">
                <a:latin typeface="Arial"/>
                <a:ea typeface="Arial"/>
                <a:cs typeface="Arial"/>
                <a:sym typeface="Arial"/>
              </a:rPr>
            </a:br>
            <a:r>
              <a:rPr lang="pl-PL" sz="1300">
                <a:latin typeface="Arial"/>
                <a:ea typeface="Arial"/>
                <a:cs typeface="Arial"/>
                <a:sym typeface="Arial"/>
              </a:rPr>
              <a:t>-  jest wstępnie skonfigurowany z TensorFlow, PyTorch i innymi pakietami oprogramowania do uczenia 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głębokiego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Usługa etykietowania danych platformy sztucznej inteligencji umożliwia użytkownikom żądanie sztucznych etykiet dla zestawu danych, który ma być używany do trenowania modelu.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Obraz maszyny wirtualnej do głębokiego uczenia platformy sztucznej inteligencji jest zoptymalizowany pod kątem zadań związanych z nauką danych i uczeniem maszynowym dla kluczowych struktur i narzędzi uczenia maszynowego oraz obsługi GPU.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98b192f94_0_105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8b192f94_0_11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98b192f94_0_11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200">
                <a:latin typeface="Arial"/>
                <a:ea typeface="Arial"/>
                <a:cs typeface="Arial"/>
                <a:sym typeface="Arial"/>
              </a:rPr>
              <a:t>Notebooki platformy AI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Użytkownicy mogą rozpocząć programowanie od małych maszyn wirtualnych, a następnie rozszerzyć je na bardziej wydajne maszyny wirtualne z większą pamięcią i procesorem oraz mogą używać GPU lub TPU do treningu głębokiego uczenia. Użytkownicy mogą również zapisywać notatniki w repozytorium Git i ładować je do innych instancji. Lub możesz skorzystać z usługi szkoleniowej platformy sztucznej inteligencji omówionej poniżej.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Poniżej -  przykładowa instancja kodu wdrożeniowego przy użyciu notebooków AI. Katalog wewnątrz zawiera przykładowe notatniki wstępnie załadowane do JupyterLab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98b192f94_0_113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1098b192f94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975" y="3017975"/>
            <a:ext cx="3959025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d0e7db8c2_0_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d0e7db8c2_0_3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500">
                <a:latin typeface="Arial"/>
                <a:ea typeface="Arial"/>
                <a:cs typeface="Arial"/>
                <a:sym typeface="Arial"/>
              </a:rPr>
              <a:t>Notebooki platformy AI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Dla analityków danych używanie Jupyter lub JupyterLab Notebook -  jeden z najłatwiejszych sposobów opracowywania i udostępniania modeli oraz przepływów pracy uczenia maszynowego. </a:t>
            </a:r>
            <a:br>
              <a:rPr lang="pl-PL" sz="1500">
                <a:latin typeface="Arial"/>
                <a:ea typeface="Arial"/>
                <a:cs typeface="Arial"/>
                <a:sym typeface="Arial"/>
              </a:rPr>
            </a:br>
            <a:r>
              <a:rPr lang="pl-PL" sz="1500">
                <a:latin typeface="Arial"/>
                <a:ea typeface="Arial"/>
                <a:cs typeface="Arial"/>
                <a:sym typeface="Arial"/>
              </a:rPr>
              <a:t>Notebooki AI Platform ułatwiają tworzenie i zarządzanie bezpiecznymi maszynami wirtualnymi wstępnie skonfigurowanymi za pomocą integracji JupyterLab, Git, GCP i wybranych przez użytkownika pakietów podstawowych Python 2 lub Python 3, R, Python lub R, TensorFlow, PyTorch i CUDA.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Kaggle i Colab obsługują notebooki Jupyter.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l-PL" sz="1500"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- przeznaczony dla  hobbystów i profesjonalistów zajmujących się nauką</a:t>
            </a:r>
            <a:br>
              <a:rPr lang="pl-PL" sz="1500">
                <a:latin typeface="Arial"/>
                <a:ea typeface="Arial"/>
                <a:cs typeface="Arial"/>
                <a:sym typeface="Arial"/>
              </a:rPr>
            </a:br>
            <a:r>
              <a:rPr i="1" lang="pl-PL" sz="1500"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jest dla naukowców i studentów, </a:t>
            </a:r>
            <a:br>
              <a:rPr lang="pl-PL" sz="1500">
                <a:latin typeface="Arial"/>
                <a:ea typeface="Arial"/>
                <a:cs typeface="Arial"/>
                <a:sym typeface="Arial"/>
              </a:rPr>
            </a:br>
            <a:r>
              <a:rPr i="1" lang="pl-PL" sz="1500">
                <a:latin typeface="Arial"/>
                <a:ea typeface="Arial"/>
                <a:cs typeface="Arial"/>
                <a:sym typeface="Arial"/>
              </a:rPr>
              <a:t>Notebooki platformy AI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-  przeznaczone dla użytkowników biznesowych. W przypadku ciężkiej pracy notatniki platformy AI mogą korzystać z maszyn wirtualnych do uczenia głębokiego, klastrów Dataproc i Dataflow, a także mogą łączyć się ze źródłami danych GCP, takimi jak BigQuery.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0d0e7db8c2_0_3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98b192f94_0_12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98b192f94_0_12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Podczas tworzenia </a:t>
            </a:r>
            <a:r>
              <a:rPr lang="pl-PL" sz="1300">
                <a:latin typeface="Arial"/>
                <a:ea typeface="Arial"/>
                <a:cs typeface="Arial"/>
                <a:sym typeface="Arial"/>
              </a:rPr>
              <a:t> instancję Google Cloud AI Notebook- możliwe  wybranie punktu początkowego środowiska, a następnie możliwa optymalizacja maszyny wirtualnej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98b192f94_0_128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098b192f94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25" y="2139500"/>
            <a:ext cx="5604724" cy="34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8b192f94_0_13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98b192f94_0_137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pl-PL" sz="1100">
                <a:latin typeface="Arial"/>
                <a:ea typeface="Arial"/>
                <a:cs typeface="Arial"/>
                <a:sym typeface="Arial"/>
              </a:rPr>
              <a:t>kodzie jest  skonfigurowany import pakietu, a zapytania są uruchamiane z użyciem publicznego zbioru danych BigQuery w celu uzyskania danych do analizy i szkolenia modelu.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W  kodzie </a:t>
            </a:r>
            <a:r>
              <a:rPr lang="pl-PL" sz="1100">
                <a:latin typeface="Arial"/>
                <a:ea typeface="Arial"/>
                <a:cs typeface="Arial"/>
                <a:sym typeface="Arial"/>
              </a:rPr>
              <a:t>zostały</a:t>
            </a:r>
            <a:r>
              <a:rPr lang="pl-PL" sz="1100">
                <a:latin typeface="Arial"/>
                <a:ea typeface="Arial"/>
                <a:cs typeface="Arial"/>
                <a:sym typeface="Arial"/>
              </a:rPr>
              <a:t> połączone metody Pandas, TensorFlow, NumPy i Scikit-learn. Witwidget to hipotetyczne narzędzie Google.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Po zaimportowaniu danych laboratorium kodu podzieli je na potrzeby testowania i szkolenia oraz wytrenuje prostą, w pełni połączoną sieć neuronową.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Celem eksperymentu -  demonstracja notatnika Google Cloud AI, a nie trenowanie najlepszego modelu - 10 cykli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98b192f94_0_137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098b192f94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000" y="2308750"/>
            <a:ext cx="4128000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8b192f94_0_12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98b192f94_0_12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700">
                <a:latin typeface="Arial"/>
                <a:ea typeface="Arial"/>
                <a:cs typeface="Arial"/>
                <a:sym typeface="Arial"/>
              </a:rPr>
              <a:t>Sztuczna inteligencja 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latin typeface="Arial"/>
                <a:ea typeface="Arial"/>
                <a:cs typeface="Arial"/>
                <a:sym typeface="Arial"/>
              </a:rPr>
              <a:t>Przy </a:t>
            </a:r>
            <a:r>
              <a:rPr lang="pl-PL" sz="1800">
                <a:latin typeface="Arial"/>
                <a:ea typeface="Arial"/>
                <a:cs typeface="Arial"/>
                <a:sym typeface="Arial"/>
              </a:rPr>
              <a:t>użyciu TensorFlow jako struktury do budowania i dopasowywania modeli - można użyć narzędzia Google do analizy typu „co, jeśli” do zrozumienia jak zmieniające się wartości w danych szkoleniowych wpływają na model. (</a:t>
            </a:r>
            <a:r>
              <a:rPr i="1" lang="pl-PL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What-If Tool</a:t>
            </a:r>
            <a:r>
              <a:rPr lang="pl-PL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l-PL" sz="1800">
                <a:latin typeface="Arial"/>
                <a:ea typeface="Arial"/>
                <a:cs typeface="Arial"/>
                <a:sym typeface="Arial"/>
              </a:rPr>
              <a:t>określane jako  badanie wrażliwości. Narzędzia do analizy typu „co, jeśli” mogą również wyświetlać wiele przydatnych grafik.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098b192f94_0_121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0e7db8c2_1_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Chmura obliczeniowa – wstęp, cechy rozwiązań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d0e7db8c2_1_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500">
                <a:latin typeface="Arial"/>
                <a:ea typeface="Arial"/>
                <a:cs typeface="Arial"/>
                <a:sym typeface="Arial"/>
              </a:rPr>
              <a:t>Uczenie z wykorzystaniem  platformy sztucznej inteligencji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Uczenie modelu -  wymaga więcej zasobów obliczeniowych.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Proste modele - możliwe do trenowania w Notatniku Google Cloud AI lub własnych małych zestawach danych.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Złożone modele na dużych zbiorach danych - 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trenowane z wykorzystaniem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usługi AI Platform Training.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500">
                <a:latin typeface="Arial"/>
                <a:ea typeface="Arial"/>
                <a:cs typeface="Arial"/>
                <a:sym typeface="Arial"/>
              </a:rPr>
              <a:t>Usługa szkoleniowa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- obsługuje aplikacje szkoleniowe przechowywane w zasobnikach Cloud Storage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- dane szkoleniowe i weryfikacyjne przechowywane w zasobnikach Cloud Storage, Cloud Bigtable lub innych usługach GCP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Użytkownik może uruchamiać wbudowany algorytm - bez potrzeby tworzenia własnego rozwiązania do trenowania.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d0e7db8c2_1_1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8b192f94_0_149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Chmura obliczeniowa – wstęp, cechy rozwiązań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98b192f94_0_149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100">
                <a:latin typeface="Arial"/>
                <a:ea typeface="Arial"/>
                <a:cs typeface="Arial"/>
                <a:sym typeface="Arial"/>
              </a:rPr>
              <a:t>Uczenie z wykorzystaniem  platformy sztucznej inteligencji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l-PL" sz="1100">
                <a:latin typeface="Arial"/>
                <a:ea typeface="Arial"/>
                <a:cs typeface="Arial"/>
                <a:sym typeface="Arial"/>
              </a:rPr>
              <a:t>renowanie modeli przy użyciu pakietów kodu w chmurze ( TensorFlow, Scikit Learn i XGBoost),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do wykorzystania  niestandardowe obrazy kontenerów z pamięci masowej w chmurze i modeli przy użyciu wbudowanych algorytmów.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dostępne gotowe obrazy kontenerów PyTorch pochodzących z kontenera głębokiego uczenia platformy sztucznej inteligencji.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Obecne dostępne algorytmy - XGBoost, rozproszone XGBoost, linearne uczenie, klasyfikacja obrazu, wykrywanie obiektów obrazu i TabNet.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Większość  algorytmów uczona na podstawie danych tabelarycznych.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Wszystkie algorytmy z wyjątkiem XGBoost opierają się na TensorFlow 1.14.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Uczenie z wykorzystaniem platformy sztucznej inteligencji dostępne z poziomu 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zakładki „Jobs” konsoli Google, polecenia przesyłania zadań w ramach 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Google Cloud AI lub poprzez wywoływanie z wiersza poleceń 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wraz z  automatycznym przesłaniem kodu modelu do zasobnika Cloud Storage.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100">
                <a:latin typeface="Arial"/>
                <a:ea typeface="Arial"/>
                <a:cs typeface="Arial"/>
                <a:sym typeface="Arial"/>
              </a:rPr>
              <a:t>Do uczenia możliwe wykorzystanie  GPU lub TPU.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>
                <a:latin typeface="Arial"/>
                <a:ea typeface="Arial"/>
                <a:cs typeface="Arial"/>
                <a:sym typeface="Arial"/>
              </a:rPr>
              <a:t>Do określenia-  typ instancji ze wskazaniem  używanego procesora GPU lub TPU,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Następnie -  włączenie z poziomu kodu. 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Im większy i bardziej złożony model, tym większa szansa na przyspieszenie </a:t>
            </a:r>
            <a:br>
              <a:rPr lang="pl-PL" sz="1100">
                <a:latin typeface="Arial"/>
                <a:ea typeface="Arial"/>
                <a:cs typeface="Arial"/>
                <a:sym typeface="Arial"/>
              </a:rPr>
            </a:br>
            <a:r>
              <a:rPr lang="pl-PL" sz="1100">
                <a:latin typeface="Arial"/>
                <a:ea typeface="Arial"/>
                <a:cs typeface="Arial"/>
                <a:sym typeface="Arial"/>
              </a:rPr>
              <a:t>poprzez zastosowanie GPU lub TPU, ale uwaga na koszty.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1098b192f94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278023"/>
            <a:ext cx="5176251" cy="260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8b192f94_0_16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098b192f94_0_16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Google Cloud AI Platform Jobs umożliwia użytkownikom konfigurowanie szkolenia modelowego przy użyciu jednej z trzech platform uczenia maszynowego lub niestandardowych obrazów kontenerów. Wybierając framework, musisz również wybrać wersję.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Wbudowane algorytmy - alternatywa dla dostarczania struktur uczenia maszynowego i kodu dla modeli niestandardowych.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98b192f94_0_164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1098b192f94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00" y="2115650"/>
            <a:ext cx="4533600" cy="34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8b192f94_0_183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098b192f94_0_183"/>
          <p:cNvSpPr txBox="1"/>
          <p:nvPr>
            <p:ph idx="1" type="body"/>
          </p:nvPr>
        </p:nvSpPr>
        <p:spPr>
          <a:xfrm>
            <a:off x="849627" y="1520050"/>
            <a:ext cx="67743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Obrazy maszyn wirtualnych AI Platform Deep Learning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Podczas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normalnego korzystania z operacyjnego - konieczna konfiguracja  środowiska pod kątem uczenia maszynowego i głębokiego uczenia, instalacja sterowników CUDA i JupyterLab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Alternatywa - użycie wstępnie skonfigurowanych obrazów.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Do wykorzystania: TensorFlow, TensorFlow Enterprise, PyTorch, R lub sześć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innych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frameworków dostępnych w ramach wybieranego obrazu maszyny wirtualnej do głębokiego uczenia platformy sztucznej inteligencji.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Obrazy: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mogą zawierać JupyterLab,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przeznaczone do użytku z GPU -  sterowniki CUDA.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98b192f94_0_183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1098b192f94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50" y="1424000"/>
            <a:ext cx="3601650" cy="46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1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dedykowane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l-PL" sz="2300">
                <a:latin typeface="Arial"/>
                <a:ea typeface="Arial"/>
                <a:cs typeface="Arial"/>
                <a:sym typeface="Arial"/>
              </a:rPr>
              <a:t>Google Cloud udostępnia maszyny wirtualne wraz z GPU do obliczeń oraz zestaw dedykowanych rozwiązań ułatwiających wdrażanie elementów opartych na uczeniu głębokim i AI -</a:t>
            </a:r>
            <a:r>
              <a:rPr lang="pl-PL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l-PL" sz="2300">
                <a:latin typeface="Arial"/>
                <a:ea typeface="Arial"/>
                <a:cs typeface="Arial"/>
                <a:sym typeface="Arial"/>
              </a:rPr>
              <a:t>kontynuacja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Wykład - część pierwsza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Podstawowe usług AI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Wykład - część druga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Vertex AI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wykorzystanie Google Notebook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MLOPS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i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98b192f94_0_19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098b192f94_0_19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pl-PL" sz="1600">
                <a:latin typeface="Arial"/>
                <a:ea typeface="Arial"/>
                <a:cs typeface="Arial"/>
                <a:sym typeface="Arial"/>
              </a:rPr>
              <a:t>worzenie instancji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Arial"/>
                <a:ea typeface="Arial"/>
                <a:cs typeface="Arial"/>
                <a:sym typeface="Arial"/>
              </a:rPr>
              <a:t>- za pomocą wiersza poleceń Google Cloud (instalowanego za pomocą Google Cloud SDK)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Arial"/>
                <a:ea typeface="Arial"/>
                <a:cs typeface="Arial"/>
                <a:sym typeface="Arial"/>
              </a:rPr>
              <a:t>- Google Cloud Market.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Arial"/>
                <a:ea typeface="Arial"/>
                <a:cs typeface="Arial"/>
                <a:sym typeface="Arial"/>
              </a:rPr>
              <a:t>Podczas tworzenia -  wybór liczby procesorów wirtualnych ( również ilość pamięci),  liczbę i typy procesorów graficznych. Określona jest szacunkowa wartość miesięcznych kosztów oraz zniżkę za dłuższe użytkowanie.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600">
                <a:latin typeface="Arial"/>
                <a:ea typeface="Arial"/>
                <a:cs typeface="Arial"/>
                <a:sym typeface="Arial"/>
              </a:rPr>
              <a:t>Po  wybraniu maszyny wirtualną z GPU- instalacja sterownik CUDA po kilku minutach.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98b192f94_0_191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8b192f94_0_19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098b192f94_0_19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Kontenery głębokiego uczenia AI Platform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- udostępnia kontener do głębokiego uczenia dla Dockera na komputerach lokalnych lub Google Kubernetes Engine (GKE). Kontenery zawierają wszystkie struktury, sterowniki i oprogramowanie pomocnicze Kontener uczenia głębokiego jest obecnie w fazie testów beta.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Potoki platformy AI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MLOps (Machine Learning Operations) stosuje praktyki DevOps (Developer Operations) do przepływów pracy uczenia maszynowego. </a:t>
            </a:r>
            <a:br>
              <a:rPr lang="pl-PL" sz="1400">
                <a:latin typeface="Arial"/>
                <a:ea typeface="Arial"/>
                <a:cs typeface="Arial"/>
                <a:sym typeface="Arial"/>
              </a:rPr>
            </a:br>
            <a:r>
              <a:rPr lang="pl-PL" sz="1400">
                <a:latin typeface="Arial"/>
                <a:ea typeface="Arial"/>
                <a:cs typeface="Arial"/>
                <a:sym typeface="Arial"/>
              </a:rPr>
              <a:t>Wiele platform Google Cloud AI obsługuje MLOps we własny sposób, ale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AI Platform Pipelines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jest rdzeniem MLOps.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AI Platform Pipelines, obecnie w fazie testów beta, ułatwia rozpoczęcie korzystania z MLOps, zmniejszając trudność użytkownikom konfigurowania Kubeflow Pipelines przy użyciu TensorFlow Extended (TFX).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98b192f94_0_198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98b192f94_0_207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98b192f94_0_207"/>
          <p:cNvSpPr txBox="1"/>
          <p:nvPr>
            <p:ph idx="1" type="body"/>
          </p:nvPr>
        </p:nvSpPr>
        <p:spPr>
          <a:xfrm>
            <a:off x="849628" y="1520050"/>
            <a:ext cx="48225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Usługa etykietowania danych platformy AI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tykietowanie danych Google Cloud AI Platform - umożliwia współpracę z pracownikami etykietującymi w celu generowania etykiet do zbiorów danych, które można wykorzystać w modelach uczenia maszynowego. Usługa jest obecnie w fazie testów beta, a ze względu na wybuch nowej epidemii koronawirusa jej dostępność jest bardzo ograniczona.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AI Hub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Cloud AI Hub jest obecnie w fazie testów beta i może zapewnić szereg zasobów programistom i analitykom danych, którzy budują systemy sztucznej inteligencji. Użytkownicy mogą wyszukiwać i udostępniać zasoby.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98b192f94_0_207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1098b192f94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1525" y="1215563"/>
            <a:ext cx="60769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8b192f94_0_221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098b192f94_0_221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300">
                <a:latin typeface="Arial"/>
                <a:ea typeface="Arial"/>
                <a:cs typeface="Arial"/>
                <a:sym typeface="Arial"/>
              </a:rPr>
              <a:t>TensorFlow Enterprise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TensorFlow Enterprise - wersja zoptymalizowana pod kątem Google Cloud. Dystrybucja TensorFlow Enterprise zawiera dostosowane pliki binarne TensorFlow i powiązane pakiety oprogramowania. Każda wersja dystrybucji TensorFlow Enterprise Edition jest oparta na określonej wersji TensorFlow; wszystkie zawarte pakiety są dostępne w wersji open source.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300">
                <a:latin typeface="Arial"/>
                <a:ea typeface="Arial"/>
                <a:cs typeface="Arial"/>
                <a:sym typeface="Arial"/>
              </a:rPr>
              <a:t>Contact Center AI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Contact Center AI (CCAI) - rozwiązanie Google dla centrów kontaktowych zaprojektowane w celu zapewnienia interakcji. Opiera się na Dialogflow i może zapewnić wirtualnych agentów, monitorować zamiary klientów, przełączać się na agentów w czasie rzeczywistym, gdy jest to konieczne, i zapewniać pomoc agentom ludzkim. Google ma partnerów, którzy pomagają w opracowywaniu i wdrażaniu rozwiązań CCAI oraz wspierać i szkolić agentów.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300">
                <a:latin typeface="Arial"/>
                <a:ea typeface="Arial"/>
                <a:cs typeface="Arial"/>
                <a:sym typeface="Arial"/>
              </a:rPr>
              <a:t>Dokument AI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latin typeface="Arial"/>
                <a:ea typeface="Arial"/>
                <a:cs typeface="Arial"/>
                <a:sym typeface="Arial"/>
              </a:rPr>
              <a:t>Document AI wykorzystuje bloki konstrukcyjne Google Vision API OCR w połączeniu z Cloud Natural Language do wyodrębniania i interpretowania informacji z dokumentów handlowych, które są zwykle dostarczane w formacie PDF. Inne składniki mogą analizować zwykłe formularze i formularze faktur. Obecnie testowane są rozwiązania branżowe w zakresie obsługi i udzielania kredytów hipotecznych.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98b192f94_0_221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d0e7db8c2_1_64"/>
          <p:cNvSpPr txBox="1"/>
          <p:nvPr>
            <p:ph type="title"/>
          </p:nvPr>
        </p:nvSpPr>
        <p:spPr>
          <a:xfrm>
            <a:off x="831851" y="731520"/>
            <a:ext cx="10515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Dziękuję za uwagę</a:t>
            </a:r>
            <a:endParaRPr/>
          </a:p>
        </p:txBody>
      </p:sp>
      <p:sp>
        <p:nvSpPr>
          <p:cNvPr id="316" name="Google Shape;316;g10d0e7db8c2_1_64"/>
          <p:cNvSpPr txBox="1"/>
          <p:nvPr>
            <p:ph idx="1" type="body"/>
          </p:nvPr>
        </p:nvSpPr>
        <p:spPr>
          <a:xfrm>
            <a:off x="831851" y="33321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l-PL"/>
              <a:t>Arkadiusz Harasimiuk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8b192f94_0_0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098b192f94_0_0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latin typeface="Arial"/>
                <a:ea typeface="Arial"/>
                <a:cs typeface="Arial"/>
                <a:sym typeface="Arial"/>
              </a:rPr>
              <a:t>Bloki konstrukcyjne Google Cloud AI - przypomnienie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latin typeface="Arial"/>
                <a:ea typeface="Arial"/>
                <a:cs typeface="Arial"/>
                <a:sym typeface="Arial"/>
              </a:rPr>
              <a:t>Bloki konstrukcyjne Google Cloud AI</a:t>
            </a:r>
            <a:r>
              <a:rPr lang="pl-PL" sz="1800">
                <a:latin typeface="Arial"/>
                <a:ea typeface="Arial"/>
                <a:cs typeface="Arial"/>
                <a:sym typeface="Arial"/>
              </a:rPr>
              <a:t> -  komponenty, możliwe do włączania do aplikacji w celu obsługi wizji, języka, dialogu i ustrukturyzowanych danych.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latin typeface="Arial"/>
                <a:ea typeface="Arial"/>
                <a:cs typeface="Arial"/>
                <a:sym typeface="Arial"/>
              </a:rPr>
              <a:t>Komponenty sztucznej inteligencji</a:t>
            </a:r>
            <a:r>
              <a:rPr lang="pl-PL" sz="1800">
                <a:latin typeface="Arial"/>
                <a:ea typeface="Arial"/>
                <a:cs typeface="Arial"/>
                <a:sym typeface="Arial"/>
              </a:rPr>
              <a:t> -  wstępnie wyszkolone sieci neuronowe które w przypadku niepełnego dostosowania  można je za pomocą uczenia transferowego doszkolić do własnych potrzeb.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8b192f94_0_8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98b192f94_0_8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400">
                <a:latin typeface="Arial"/>
                <a:ea typeface="Arial"/>
                <a:cs typeface="Arial"/>
                <a:sym typeface="Arial"/>
              </a:rPr>
              <a:t>AutoML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Cloud AutoML - zapewnia wspomaganie dostosowanie do własnych potrzeb algorytmów związanych z tłumaczeniem tekstu, klasyfikacji tekstu, wykrywania obiektów, klasyfikacji obrazów oraz klasyfikacji i śledzenia obiektów wideo. Wymagane są  oznaczone dane do szkolenia, ale nie jest wymagana wiedza z zakresu głębokiego uczenia,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uczenia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transferowego ani dużej  wiedzy z zakresu programowania.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Cloud AutoML - umożliwia dostosowanie głębokiej sieci neuronowej przygotowanej przez Google pod kątem oznaczonych danych użytkownika. AutoML uczy modele na podstawie danych zamiast zaczynać od zera. AutoML implementuje automatyczne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transferowe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uczenie głębokie </a:t>
            </a:r>
            <a:endParaRPr sz="1400" strike="sng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udostępnia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 jedną lub więcej usług wstępnie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wytrenowanych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w oparciu o  głębokie sieci neuronowe i duże ilości danych etykiet. </a:t>
            </a:r>
            <a:br>
              <a:rPr lang="pl-PL" sz="1400">
                <a:latin typeface="Arial"/>
                <a:ea typeface="Arial"/>
                <a:cs typeface="Arial"/>
                <a:sym typeface="Arial"/>
              </a:rPr>
            </a:br>
            <a:r>
              <a:rPr lang="pl-PL" sz="1400">
                <a:latin typeface="Arial"/>
                <a:ea typeface="Arial"/>
                <a:cs typeface="Arial"/>
                <a:sym typeface="Arial"/>
              </a:rPr>
              <a:t>Aby zaoszczędzić czas i koszty należy je przetestować i dopiero po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weryfikacji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decydować o przystąpieniu do dodatkowych prac związanych z dostosowywaniem.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400">
                <a:latin typeface="Arial"/>
                <a:ea typeface="Arial"/>
                <a:cs typeface="Arial"/>
                <a:sym typeface="Arial"/>
              </a:rPr>
              <a:t>Google Cloud AutoML umożliwia  stworzenie modelu bez konieczności 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znajomości</a:t>
            </a:r>
            <a:r>
              <a:rPr lang="pl-PL" sz="1400">
                <a:latin typeface="Arial"/>
                <a:ea typeface="Arial"/>
                <a:cs typeface="Arial"/>
                <a:sym typeface="Arial"/>
              </a:rPr>
              <a:t> jak przeprowadzać transferowe uczenie lub jak projektować sieci neuronowe.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8b192f94_0_1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098b192f94_0_1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alety uczenia transferowego w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 porównaniu z uczeniem sieci neuronowej od zera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l-PL" sz="1900">
                <a:latin typeface="Arial"/>
                <a:ea typeface="Arial"/>
                <a:cs typeface="Arial"/>
                <a:sym typeface="Arial"/>
              </a:rPr>
              <a:t> wymaga znacznie mniej danych szkoleniowych ze 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względu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 dobre wyszkolenie większości warstw sieci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pl-PL" sz="1900">
                <a:latin typeface="Arial"/>
                <a:ea typeface="Arial"/>
                <a:cs typeface="Arial"/>
                <a:sym typeface="Arial"/>
              </a:rPr>
              <a:t> trening odbywa się szybciej ze względu na optymalizację ostatniej warstwy.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900">
                <a:latin typeface="Arial"/>
                <a:ea typeface="Arial"/>
                <a:cs typeface="Arial"/>
                <a:sym typeface="Arial"/>
              </a:rPr>
              <a:t>Wcześnie  Google Cloud AutoML były to usługi zwykle opakowane i dostarczane bez możliwości 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dostosowywania - obecbie zostały rozszerzone o obsługę możliwości do</a:t>
            </a:r>
            <a:r>
              <a:rPr lang="pl-PL" sz="1900">
                <a:latin typeface="Arial"/>
                <a:ea typeface="Arial"/>
                <a:cs typeface="Arial"/>
                <a:sym typeface="Arial"/>
              </a:rPr>
              <a:t>trenowania.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900">
                <a:latin typeface="Arial"/>
                <a:ea typeface="Arial"/>
                <a:cs typeface="Arial"/>
                <a:sym typeface="Arial"/>
              </a:rPr>
              <a:t>Opcja AutoML dla innych firm  jest określona jako Google Cloud AutoML Tables.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8b192f94_0_24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98b192f94_0_24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500">
                <a:latin typeface="Arial"/>
                <a:ea typeface="Arial"/>
                <a:cs typeface="Arial"/>
                <a:sym typeface="Arial"/>
              </a:rPr>
              <a:t>Tabele AutoML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Odpowiedż na 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 problemy związane z regresją i klasyfikacją -  tworzenie tabel danych w celu uczenia, czyszczenia i organizowania danych, wykonywania inżynierii funkcji i próby wytrenowania wszystkich odpowiednich modeli w przekształconych tabelach, w tym najlepszych kroków optymalizacji.</a:t>
            </a:r>
            <a:br>
              <a:rPr lang="pl-PL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Po ręcznym zidentyfikowaniu pola docelowego Google Cloud AutoML Tables może zautomatyzować cały proces.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pl-PL" sz="1500">
                <a:latin typeface="Arial"/>
                <a:ea typeface="Arial"/>
                <a:cs typeface="Arial"/>
                <a:sym typeface="Arial"/>
              </a:rPr>
              <a:t>nterfejs -  bez kodu prowadzi użytkownika przez cały cykl życia uczenia maszynowego i  każdy członek zespołu może łatwo tworzyć modele oraz integrować je z aplikacjami.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zapewniają funkcje umożliwiających interpretację danych wejściowych i zachowania modelu i służy do zapobiegania typowym błędom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pl-PL" sz="1500">
                <a:latin typeface="Arial"/>
                <a:ea typeface="Arial"/>
                <a:cs typeface="Arial"/>
                <a:sym typeface="Arial"/>
              </a:rPr>
              <a:t>mogą być używane w środowiskach API i notebookach.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8b192f94_0_3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098b192f94_0_3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pl-PL" sz="1200">
                <a:latin typeface="Arial"/>
                <a:ea typeface="Arial"/>
                <a:cs typeface="Arial"/>
                <a:sym typeface="Arial"/>
              </a:rPr>
              <a:t>Tabele AutoML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098b192f9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38" y="1915675"/>
            <a:ext cx="54959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98b192f94_0_32"/>
          <p:cNvSpPr txBox="1"/>
          <p:nvPr/>
        </p:nvSpPr>
        <p:spPr>
          <a:xfrm>
            <a:off x="216000" y="5320000"/>
            <a:ext cx="75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projektu funkcjonalnego po wdrożenie, tabele AutoML automatyzują cały proces tworzenia modeli predykcyjnych dla danych tabelarycznych.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098b192f94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1795113"/>
            <a:ext cx="5715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98b192f94_0_4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98b192f94_0_4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pl-PL" sz="1200">
                <a:latin typeface="Arial"/>
                <a:ea typeface="Arial"/>
                <a:cs typeface="Arial"/>
                <a:sym typeface="Arial"/>
              </a:rPr>
              <a:t>Tabele AutoML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1098b192f9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38" y="1915675"/>
            <a:ext cx="54959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98b192f94_0_42"/>
          <p:cNvSpPr txBox="1"/>
          <p:nvPr/>
        </p:nvSpPr>
        <p:spPr>
          <a:xfrm>
            <a:off x="144000" y="4720000"/>
            <a:ext cx="112959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l-PL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fazie analizy tabel AutoML można zobaczyć opisowe informacje statystyczne dotyczące wszystkich oryginalnych funkcji.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l-PL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Bezpłatny interfejs Google Cloud Vision „Try API” umożliwia przeciąganie obrazów na stronę internetową i przeglądanie wyników</a:t>
            </a:r>
            <a:r>
              <a:rPr lang="pl-PL" sz="1300"/>
              <a:t>, jednak </a:t>
            </a:r>
            <a:r>
              <a:rPr b="0" i="0" lang="pl-PL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algorytm nie może w pełni rozpoznać </a:t>
            </a:r>
            <a:r>
              <a:rPr lang="pl-PL" sz="1300"/>
              <a:t>specyficznych cech</a:t>
            </a:r>
            <a:r>
              <a:rPr b="0" i="0" lang="pl-PL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098b192f94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1795113"/>
            <a:ext cx="5715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8b192f94_0_92"/>
          <p:cNvSpPr txBox="1"/>
          <p:nvPr>
            <p:ph type="title"/>
          </p:nvPr>
        </p:nvSpPr>
        <p:spPr>
          <a:xfrm>
            <a:off x="838200" y="365128"/>
            <a:ext cx="10515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Rozwiązania chmurowe przeznaczone do uczenia maszynowego i AI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98b192f94_0_92"/>
          <p:cNvSpPr txBox="1"/>
          <p:nvPr>
            <p:ph idx="1" type="body"/>
          </p:nvPr>
        </p:nvSpPr>
        <p:spPr>
          <a:xfrm>
            <a:off x="849630" y="1520040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200">
                <a:latin typeface="Arial"/>
                <a:ea typeface="Arial"/>
                <a:cs typeface="Arial"/>
                <a:sym typeface="Arial"/>
              </a:rPr>
              <a:t>Platforma AI Google Cloud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Platforma i akcelerator AI w chmurze Google -  przeznaczone dla programistów, analityków danych i inżynierów danych. </a:t>
            </a:r>
            <a:br>
              <a:rPr lang="pl-PL" sz="1200">
                <a:latin typeface="Arial"/>
                <a:ea typeface="Arial"/>
                <a:cs typeface="Arial"/>
                <a:sym typeface="Arial"/>
              </a:rPr>
            </a:br>
            <a:r>
              <a:rPr lang="pl-PL" sz="1200">
                <a:latin typeface="Arial"/>
                <a:ea typeface="Arial"/>
                <a:cs typeface="Arial"/>
                <a:sym typeface="Arial"/>
              </a:rPr>
              <a:t>Korzystanie z platformy Google Cloud AI do rozwiązywania problemów jest typowym środowiskiem i jest wymaga wysiłku w zbudowaniu własnego rozwiązania, ale używając bloków konstrukcyjnych sztucznej inteligencji można to minimalizować.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Platforma AI Google Cloud - ułatwia obsługę kompleksowego przepływy pracy uczenia maszynowego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latin typeface="Arial"/>
                <a:ea typeface="Arial"/>
                <a:cs typeface="Arial"/>
                <a:sym typeface="Arial"/>
              </a:rPr>
              <a:t>Jako taka nie wspomaga w  pozyskiwaniu danych lub przykładów kodu -  może pomóc w integracji pozostałej części przepływu pracy uczenia maszynowego.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98b192f94_0_92"/>
          <p:cNvSpPr txBox="1"/>
          <p:nvPr/>
        </p:nvSpPr>
        <p:spPr>
          <a:xfrm>
            <a:off x="144000" y="4720000"/>
            <a:ext cx="112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098b192f9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970" y="3336000"/>
            <a:ext cx="3362650" cy="25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2021-02-08T17:10:06Z</dcterms:created>
  <dc:creator>komp</dc:creator>
</cp:coreProperties>
</file>