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43"/>
  </p:notesMasterIdLst>
  <p:sldIdLst>
    <p:sldId id="256" r:id="rId2"/>
    <p:sldId id="257" r:id="rId3"/>
    <p:sldId id="278" r:id="rId4"/>
    <p:sldId id="277" r:id="rId5"/>
    <p:sldId id="286" r:id="rId6"/>
    <p:sldId id="287" r:id="rId7"/>
    <p:sldId id="306" r:id="rId8"/>
    <p:sldId id="307" r:id="rId9"/>
    <p:sldId id="293" r:id="rId10"/>
    <p:sldId id="290" r:id="rId11"/>
    <p:sldId id="291" r:id="rId12"/>
    <p:sldId id="292" r:id="rId13"/>
    <p:sldId id="259" r:id="rId14"/>
    <p:sldId id="302" r:id="rId15"/>
    <p:sldId id="309" r:id="rId16"/>
    <p:sldId id="311" r:id="rId17"/>
    <p:sldId id="304" r:id="rId18"/>
    <p:sldId id="310" r:id="rId19"/>
    <p:sldId id="308" r:id="rId20"/>
    <p:sldId id="305" r:id="rId21"/>
    <p:sldId id="295" r:id="rId22"/>
    <p:sldId id="294" r:id="rId23"/>
    <p:sldId id="258" r:id="rId24"/>
    <p:sldId id="263" r:id="rId25"/>
    <p:sldId id="265" r:id="rId26"/>
    <p:sldId id="266" r:id="rId27"/>
    <p:sldId id="267" r:id="rId28"/>
    <p:sldId id="268" r:id="rId29"/>
    <p:sldId id="269" r:id="rId30"/>
    <p:sldId id="300" r:id="rId31"/>
    <p:sldId id="270" r:id="rId32"/>
    <p:sldId id="271" r:id="rId33"/>
    <p:sldId id="312" r:id="rId34"/>
    <p:sldId id="272" r:id="rId35"/>
    <p:sldId id="273" r:id="rId36"/>
    <p:sldId id="313" r:id="rId37"/>
    <p:sldId id="274" r:id="rId38"/>
    <p:sldId id="301" r:id="rId39"/>
    <p:sldId id="275" r:id="rId40"/>
    <p:sldId id="276" r:id="rId41"/>
    <p:sldId id="260" r:id="rId42"/>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12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9643" autoAdjust="0"/>
  </p:normalViewPr>
  <p:slideViewPr>
    <p:cSldViewPr snapToGrid="0" showGuides="1">
      <p:cViewPr varScale="1">
        <p:scale>
          <a:sx n="78" d="100"/>
          <a:sy n="78" d="100"/>
        </p:scale>
        <p:origin x="108" y="51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3E3464-E705-44C0-AC5E-366FE9CEC478}" type="datetimeFigureOut">
              <a:rPr lang="pl-PL" smtClean="0"/>
              <a:t>21.10.2021</a:t>
            </a:fld>
            <a:endParaRPr lang="pl-PL"/>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66EBFE-5D49-4776-BECC-56BE216250FC}" type="slidenum">
              <a:rPr lang="pl-PL" smtClean="0"/>
              <a:t>‹#›</a:t>
            </a:fld>
            <a:endParaRPr lang="pl-PL"/>
          </a:p>
        </p:txBody>
      </p:sp>
    </p:spTree>
    <p:extLst>
      <p:ext uri="{BB962C8B-B14F-4D97-AF65-F5344CB8AC3E}">
        <p14:creationId xmlns:p14="http://schemas.microsoft.com/office/powerpoint/2010/main" val="2423229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D366EBFE-5D49-4776-BECC-56BE216250FC}" type="slidenum">
              <a:rPr lang="pl-PL" smtClean="0"/>
              <a:t>1</a:t>
            </a:fld>
            <a:endParaRPr lang="pl-PL"/>
          </a:p>
        </p:txBody>
      </p:sp>
    </p:spTree>
    <p:extLst>
      <p:ext uri="{BB962C8B-B14F-4D97-AF65-F5344CB8AC3E}">
        <p14:creationId xmlns:p14="http://schemas.microsoft.com/office/powerpoint/2010/main" val="10002565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en-US"/>
          </a:p>
        </p:txBody>
      </p:sp>
      <p:sp>
        <p:nvSpPr>
          <p:cNvPr id="4" name="Symbol zastępczy numeru slajdu 3"/>
          <p:cNvSpPr>
            <a:spLocks noGrp="1"/>
          </p:cNvSpPr>
          <p:nvPr>
            <p:ph type="sldNum" sz="quarter" idx="10"/>
          </p:nvPr>
        </p:nvSpPr>
        <p:spPr/>
        <p:txBody>
          <a:bodyPr/>
          <a:lstStyle/>
          <a:p>
            <a:fld id="{D366EBFE-5D49-4776-BECC-56BE216250FC}" type="slidenum">
              <a:rPr lang="pl-PL" smtClean="0"/>
              <a:t>10</a:t>
            </a:fld>
            <a:endParaRPr lang="pl-PL"/>
          </a:p>
        </p:txBody>
      </p:sp>
    </p:spTree>
    <p:extLst>
      <p:ext uri="{BB962C8B-B14F-4D97-AF65-F5344CB8AC3E}">
        <p14:creationId xmlns:p14="http://schemas.microsoft.com/office/powerpoint/2010/main" val="13437972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en-US"/>
          </a:p>
        </p:txBody>
      </p:sp>
      <p:sp>
        <p:nvSpPr>
          <p:cNvPr id="4" name="Symbol zastępczy numeru slajdu 3"/>
          <p:cNvSpPr>
            <a:spLocks noGrp="1"/>
          </p:cNvSpPr>
          <p:nvPr>
            <p:ph type="sldNum" sz="quarter" idx="10"/>
          </p:nvPr>
        </p:nvSpPr>
        <p:spPr/>
        <p:txBody>
          <a:bodyPr/>
          <a:lstStyle/>
          <a:p>
            <a:fld id="{D366EBFE-5D49-4776-BECC-56BE216250FC}" type="slidenum">
              <a:rPr lang="pl-PL" smtClean="0"/>
              <a:t>11</a:t>
            </a:fld>
            <a:endParaRPr lang="pl-PL"/>
          </a:p>
        </p:txBody>
      </p:sp>
    </p:spTree>
    <p:extLst>
      <p:ext uri="{BB962C8B-B14F-4D97-AF65-F5344CB8AC3E}">
        <p14:creationId xmlns:p14="http://schemas.microsoft.com/office/powerpoint/2010/main" val="13437972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en-US"/>
          </a:p>
        </p:txBody>
      </p:sp>
      <p:sp>
        <p:nvSpPr>
          <p:cNvPr id="4" name="Symbol zastępczy numeru slajdu 3"/>
          <p:cNvSpPr>
            <a:spLocks noGrp="1"/>
          </p:cNvSpPr>
          <p:nvPr>
            <p:ph type="sldNum" sz="quarter" idx="10"/>
          </p:nvPr>
        </p:nvSpPr>
        <p:spPr/>
        <p:txBody>
          <a:bodyPr/>
          <a:lstStyle/>
          <a:p>
            <a:fld id="{D366EBFE-5D49-4776-BECC-56BE216250FC}" type="slidenum">
              <a:rPr lang="pl-PL" smtClean="0"/>
              <a:t>12</a:t>
            </a:fld>
            <a:endParaRPr lang="pl-PL"/>
          </a:p>
        </p:txBody>
      </p:sp>
    </p:spTree>
    <p:extLst>
      <p:ext uri="{BB962C8B-B14F-4D97-AF65-F5344CB8AC3E}">
        <p14:creationId xmlns:p14="http://schemas.microsoft.com/office/powerpoint/2010/main" val="13437972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D366EBFE-5D49-4776-BECC-56BE216250FC}" type="slidenum">
              <a:rPr lang="pl-PL" smtClean="0"/>
              <a:t>13</a:t>
            </a:fld>
            <a:endParaRPr lang="pl-PL"/>
          </a:p>
        </p:txBody>
      </p:sp>
    </p:spTree>
    <p:extLst>
      <p:ext uri="{BB962C8B-B14F-4D97-AF65-F5344CB8AC3E}">
        <p14:creationId xmlns:p14="http://schemas.microsoft.com/office/powerpoint/2010/main" val="7317124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en-US"/>
          </a:p>
        </p:txBody>
      </p:sp>
      <p:sp>
        <p:nvSpPr>
          <p:cNvPr id="4" name="Symbol zastępczy numeru slajdu 3"/>
          <p:cNvSpPr>
            <a:spLocks noGrp="1"/>
          </p:cNvSpPr>
          <p:nvPr>
            <p:ph type="sldNum" sz="quarter" idx="10"/>
          </p:nvPr>
        </p:nvSpPr>
        <p:spPr/>
        <p:txBody>
          <a:bodyPr/>
          <a:lstStyle/>
          <a:p>
            <a:fld id="{D366EBFE-5D49-4776-BECC-56BE216250FC}" type="slidenum">
              <a:rPr lang="pl-PL" smtClean="0"/>
              <a:t>14</a:t>
            </a:fld>
            <a:endParaRPr lang="pl-PL"/>
          </a:p>
        </p:txBody>
      </p:sp>
    </p:spTree>
    <p:extLst>
      <p:ext uri="{BB962C8B-B14F-4D97-AF65-F5344CB8AC3E}">
        <p14:creationId xmlns:p14="http://schemas.microsoft.com/office/powerpoint/2010/main" val="13437972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en-US"/>
          </a:p>
        </p:txBody>
      </p:sp>
      <p:sp>
        <p:nvSpPr>
          <p:cNvPr id="4" name="Symbol zastępczy numeru slajdu 3"/>
          <p:cNvSpPr>
            <a:spLocks noGrp="1"/>
          </p:cNvSpPr>
          <p:nvPr>
            <p:ph type="sldNum" sz="quarter" idx="10"/>
          </p:nvPr>
        </p:nvSpPr>
        <p:spPr/>
        <p:txBody>
          <a:bodyPr/>
          <a:lstStyle/>
          <a:p>
            <a:fld id="{D366EBFE-5D49-4776-BECC-56BE216250FC}" type="slidenum">
              <a:rPr lang="pl-PL" smtClean="0"/>
              <a:t>15</a:t>
            </a:fld>
            <a:endParaRPr lang="pl-PL"/>
          </a:p>
        </p:txBody>
      </p:sp>
    </p:spTree>
    <p:extLst>
      <p:ext uri="{BB962C8B-B14F-4D97-AF65-F5344CB8AC3E}">
        <p14:creationId xmlns:p14="http://schemas.microsoft.com/office/powerpoint/2010/main" val="40345019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en-US"/>
          </a:p>
        </p:txBody>
      </p:sp>
      <p:sp>
        <p:nvSpPr>
          <p:cNvPr id="4" name="Symbol zastępczy numeru slajdu 3"/>
          <p:cNvSpPr>
            <a:spLocks noGrp="1"/>
          </p:cNvSpPr>
          <p:nvPr>
            <p:ph type="sldNum" sz="quarter" idx="10"/>
          </p:nvPr>
        </p:nvSpPr>
        <p:spPr/>
        <p:txBody>
          <a:bodyPr/>
          <a:lstStyle/>
          <a:p>
            <a:fld id="{D366EBFE-5D49-4776-BECC-56BE216250FC}" type="slidenum">
              <a:rPr lang="pl-PL" smtClean="0"/>
              <a:t>16</a:t>
            </a:fld>
            <a:endParaRPr lang="pl-PL"/>
          </a:p>
        </p:txBody>
      </p:sp>
    </p:spTree>
    <p:extLst>
      <p:ext uri="{BB962C8B-B14F-4D97-AF65-F5344CB8AC3E}">
        <p14:creationId xmlns:p14="http://schemas.microsoft.com/office/powerpoint/2010/main" val="14644282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en-US"/>
          </a:p>
        </p:txBody>
      </p:sp>
      <p:sp>
        <p:nvSpPr>
          <p:cNvPr id="4" name="Symbol zastępczy numeru slajdu 3"/>
          <p:cNvSpPr>
            <a:spLocks noGrp="1"/>
          </p:cNvSpPr>
          <p:nvPr>
            <p:ph type="sldNum" sz="quarter" idx="10"/>
          </p:nvPr>
        </p:nvSpPr>
        <p:spPr/>
        <p:txBody>
          <a:bodyPr/>
          <a:lstStyle/>
          <a:p>
            <a:fld id="{D366EBFE-5D49-4776-BECC-56BE216250FC}" type="slidenum">
              <a:rPr lang="pl-PL" smtClean="0"/>
              <a:t>17</a:t>
            </a:fld>
            <a:endParaRPr lang="pl-PL"/>
          </a:p>
        </p:txBody>
      </p:sp>
    </p:spTree>
    <p:extLst>
      <p:ext uri="{BB962C8B-B14F-4D97-AF65-F5344CB8AC3E}">
        <p14:creationId xmlns:p14="http://schemas.microsoft.com/office/powerpoint/2010/main" val="13437972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en-US"/>
          </a:p>
        </p:txBody>
      </p:sp>
      <p:sp>
        <p:nvSpPr>
          <p:cNvPr id="4" name="Symbol zastępczy numeru slajdu 3"/>
          <p:cNvSpPr>
            <a:spLocks noGrp="1"/>
          </p:cNvSpPr>
          <p:nvPr>
            <p:ph type="sldNum" sz="quarter" idx="10"/>
          </p:nvPr>
        </p:nvSpPr>
        <p:spPr/>
        <p:txBody>
          <a:bodyPr/>
          <a:lstStyle/>
          <a:p>
            <a:fld id="{D366EBFE-5D49-4776-BECC-56BE216250FC}" type="slidenum">
              <a:rPr lang="pl-PL" smtClean="0"/>
              <a:t>18</a:t>
            </a:fld>
            <a:endParaRPr lang="pl-PL"/>
          </a:p>
        </p:txBody>
      </p:sp>
    </p:spTree>
    <p:extLst>
      <p:ext uri="{BB962C8B-B14F-4D97-AF65-F5344CB8AC3E}">
        <p14:creationId xmlns:p14="http://schemas.microsoft.com/office/powerpoint/2010/main" val="23474813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en-US"/>
          </a:p>
        </p:txBody>
      </p:sp>
      <p:sp>
        <p:nvSpPr>
          <p:cNvPr id="4" name="Symbol zastępczy numeru slajdu 3"/>
          <p:cNvSpPr>
            <a:spLocks noGrp="1"/>
          </p:cNvSpPr>
          <p:nvPr>
            <p:ph type="sldNum" sz="quarter" idx="10"/>
          </p:nvPr>
        </p:nvSpPr>
        <p:spPr/>
        <p:txBody>
          <a:bodyPr/>
          <a:lstStyle/>
          <a:p>
            <a:fld id="{D366EBFE-5D49-4776-BECC-56BE216250FC}" type="slidenum">
              <a:rPr lang="pl-PL" smtClean="0"/>
              <a:t>19</a:t>
            </a:fld>
            <a:endParaRPr lang="pl-PL"/>
          </a:p>
        </p:txBody>
      </p:sp>
    </p:spTree>
    <p:extLst>
      <p:ext uri="{BB962C8B-B14F-4D97-AF65-F5344CB8AC3E}">
        <p14:creationId xmlns:p14="http://schemas.microsoft.com/office/powerpoint/2010/main" val="3222196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D366EBFE-5D49-4776-BECC-56BE216250FC}" type="slidenum">
              <a:rPr lang="pl-PL" smtClean="0"/>
              <a:t>2</a:t>
            </a:fld>
            <a:endParaRPr lang="pl-PL"/>
          </a:p>
        </p:txBody>
      </p:sp>
    </p:spTree>
    <p:extLst>
      <p:ext uri="{BB962C8B-B14F-4D97-AF65-F5344CB8AC3E}">
        <p14:creationId xmlns:p14="http://schemas.microsoft.com/office/powerpoint/2010/main" val="5661376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en-US"/>
          </a:p>
        </p:txBody>
      </p:sp>
      <p:sp>
        <p:nvSpPr>
          <p:cNvPr id="4" name="Symbol zastępczy numeru slajdu 3"/>
          <p:cNvSpPr>
            <a:spLocks noGrp="1"/>
          </p:cNvSpPr>
          <p:nvPr>
            <p:ph type="sldNum" sz="quarter" idx="10"/>
          </p:nvPr>
        </p:nvSpPr>
        <p:spPr/>
        <p:txBody>
          <a:bodyPr/>
          <a:lstStyle/>
          <a:p>
            <a:fld id="{D366EBFE-5D49-4776-BECC-56BE216250FC}" type="slidenum">
              <a:rPr lang="pl-PL" smtClean="0"/>
              <a:t>20</a:t>
            </a:fld>
            <a:endParaRPr lang="pl-PL"/>
          </a:p>
        </p:txBody>
      </p:sp>
    </p:spTree>
    <p:extLst>
      <p:ext uri="{BB962C8B-B14F-4D97-AF65-F5344CB8AC3E}">
        <p14:creationId xmlns:p14="http://schemas.microsoft.com/office/powerpoint/2010/main" val="13437972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D366EBFE-5D49-4776-BECC-56BE216250FC}" type="slidenum">
              <a:rPr lang="pl-PL" smtClean="0"/>
              <a:t>21</a:t>
            </a:fld>
            <a:endParaRPr lang="pl-PL"/>
          </a:p>
        </p:txBody>
      </p:sp>
    </p:spTree>
    <p:extLst>
      <p:ext uri="{BB962C8B-B14F-4D97-AF65-F5344CB8AC3E}">
        <p14:creationId xmlns:p14="http://schemas.microsoft.com/office/powerpoint/2010/main" val="18493695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D366EBFE-5D49-4776-BECC-56BE216250FC}" type="slidenum">
              <a:rPr lang="pl-PL" smtClean="0"/>
              <a:t>22</a:t>
            </a:fld>
            <a:endParaRPr lang="pl-PL"/>
          </a:p>
        </p:txBody>
      </p:sp>
    </p:spTree>
    <p:extLst>
      <p:ext uri="{BB962C8B-B14F-4D97-AF65-F5344CB8AC3E}">
        <p14:creationId xmlns:p14="http://schemas.microsoft.com/office/powerpoint/2010/main" val="39467337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D366EBFE-5D49-4776-BECC-56BE216250FC}" type="slidenum">
              <a:rPr lang="pl-PL" smtClean="0"/>
              <a:t>23</a:t>
            </a:fld>
            <a:endParaRPr lang="pl-PL"/>
          </a:p>
        </p:txBody>
      </p:sp>
    </p:spTree>
    <p:extLst>
      <p:ext uri="{BB962C8B-B14F-4D97-AF65-F5344CB8AC3E}">
        <p14:creationId xmlns:p14="http://schemas.microsoft.com/office/powerpoint/2010/main" val="19594250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D366EBFE-5D49-4776-BECC-56BE216250FC}" type="slidenum">
              <a:rPr lang="pl-PL" smtClean="0"/>
              <a:t>24</a:t>
            </a:fld>
            <a:endParaRPr lang="pl-PL"/>
          </a:p>
        </p:txBody>
      </p:sp>
    </p:spTree>
    <p:extLst>
      <p:ext uri="{BB962C8B-B14F-4D97-AF65-F5344CB8AC3E}">
        <p14:creationId xmlns:p14="http://schemas.microsoft.com/office/powerpoint/2010/main" val="29886153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D366EBFE-5D49-4776-BECC-56BE216250FC}" type="slidenum">
              <a:rPr lang="pl-PL" smtClean="0"/>
              <a:t>25</a:t>
            </a:fld>
            <a:endParaRPr lang="pl-PL"/>
          </a:p>
        </p:txBody>
      </p:sp>
    </p:spTree>
    <p:extLst>
      <p:ext uri="{BB962C8B-B14F-4D97-AF65-F5344CB8AC3E}">
        <p14:creationId xmlns:p14="http://schemas.microsoft.com/office/powerpoint/2010/main" val="34202562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D366EBFE-5D49-4776-BECC-56BE216250FC}" type="slidenum">
              <a:rPr lang="pl-PL" smtClean="0"/>
              <a:t>26</a:t>
            </a:fld>
            <a:endParaRPr lang="pl-PL"/>
          </a:p>
        </p:txBody>
      </p:sp>
    </p:spTree>
    <p:extLst>
      <p:ext uri="{BB962C8B-B14F-4D97-AF65-F5344CB8AC3E}">
        <p14:creationId xmlns:p14="http://schemas.microsoft.com/office/powerpoint/2010/main" val="9312936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D366EBFE-5D49-4776-BECC-56BE216250FC}" type="slidenum">
              <a:rPr lang="pl-PL" smtClean="0"/>
              <a:t>27</a:t>
            </a:fld>
            <a:endParaRPr lang="pl-PL"/>
          </a:p>
        </p:txBody>
      </p:sp>
    </p:spTree>
    <p:extLst>
      <p:ext uri="{BB962C8B-B14F-4D97-AF65-F5344CB8AC3E}">
        <p14:creationId xmlns:p14="http://schemas.microsoft.com/office/powerpoint/2010/main" val="6827500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D366EBFE-5D49-4776-BECC-56BE216250FC}" type="slidenum">
              <a:rPr lang="pl-PL" smtClean="0"/>
              <a:t>28</a:t>
            </a:fld>
            <a:endParaRPr lang="pl-PL"/>
          </a:p>
        </p:txBody>
      </p:sp>
    </p:spTree>
    <p:extLst>
      <p:ext uri="{BB962C8B-B14F-4D97-AF65-F5344CB8AC3E}">
        <p14:creationId xmlns:p14="http://schemas.microsoft.com/office/powerpoint/2010/main" val="22075613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D366EBFE-5D49-4776-BECC-56BE216250FC}" type="slidenum">
              <a:rPr lang="pl-PL" smtClean="0"/>
              <a:t>29</a:t>
            </a:fld>
            <a:endParaRPr lang="pl-PL"/>
          </a:p>
        </p:txBody>
      </p:sp>
    </p:spTree>
    <p:extLst>
      <p:ext uri="{BB962C8B-B14F-4D97-AF65-F5344CB8AC3E}">
        <p14:creationId xmlns:p14="http://schemas.microsoft.com/office/powerpoint/2010/main" val="33212860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D366EBFE-5D49-4776-BECC-56BE216250FC}" type="slidenum">
              <a:rPr lang="pl-PL" smtClean="0"/>
              <a:t>3</a:t>
            </a:fld>
            <a:endParaRPr lang="pl-PL"/>
          </a:p>
        </p:txBody>
      </p:sp>
    </p:spTree>
    <p:extLst>
      <p:ext uri="{BB962C8B-B14F-4D97-AF65-F5344CB8AC3E}">
        <p14:creationId xmlns:p14="http://schemas.microsoft.com/office/powerpoint/2010/main" val="41390626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D366EBFE-5D49-4776-BECC-56BE216250FC}" type="slidenum">
              <a:rPr lang="pl-PL" smtClean="0"/>
              <a:t>30</a:t>
            </a:fld>
            <a:endParaRPr lang="pl-PL"/>
          </a:p>
        </p:txBody>
      </p:sp>
    </p:spTree>
    <p:extLst>
      <p:ext uri="{BB962C8B-B14F-4D97-AF65-F5344CB8AC3E}">
        <p14:creationId xmlns:p14="http://schemas.microsoft.com/office/powerpoint/2010/main" val="33212860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D366EBFE-5D49-4776-BECC-56BE216250FC}" type="slidenum">
              <a:rPr lang="pl-PL" smtClean="0"/>
              <a:t>31</a:t>
            </a:fld>
            <a:endParaRPr lang="pl-PL"/>
          </a:p>
        </p:txBody>
      </p:sp>
    </p:spTree>
    <p:extLst>
      <p:ext uri="{BB962C8B-B14F-4D97-AF65-F5344CB8AC3E}">
        <p14:creationId xmlns:p14="http://schemas.microsoft.com/office/powerpoint/2010/main" val="33670135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D366EBFE-5D49-4776-BECC-56BE216250FC}" type="slidenum">
              <a:rPr lang="pl-PL" smtClean="0"/>
              <a:t>32</a:t>
            </a:fld>
            <a:endParaRPr lang="pl-PL"/>
          </a:p>
        </p:txBody>
      </p:sp>
    </p:spTree>
    <p:extLst>
      <p:ext uri="{BB962C8B-B14F-4D97-AF65-F5344CB8AC3E}">
        <p14:creationId xmlns:p14="http://schemas.microsoft.com/office/powerpoint/2010/main" val="39904140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D366EBFE-5D49-4776-BECC-56BE216250FC}" type="slidenum">
              <a:rPr lang="pl-PL" smtClean="0"/>
              <a:t>33</a:t>
            </a:fld>
            <a:endParaRPr lang="pl-PL"/>
          </a:p>
        </p:txBody>
      </p:sp>
    </p:spTree>
    <p:extLst>
      <p:ext uri="{BB962C8B-B14F-4D97-AF65-F5344CB8AC3E}">
        <p14:creationId xmlns:p14="http://schemas.microsoft.com/office/powerpoint/2010/main" val="2582498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D366EBFE-5D49-4776-BECC-56BE216250FC}" type="slidenum">
              <a:rPr lang="pl-PL" smtClean="0"/>
              <a:t>34</a:t>
            </a:fld>
            <a:endParaRPr lang="pl-PL"/>
          </a:p>
        </p:txBody>
      </p:sp>
    </p:spTree>
    <p:extLst>
      <p:ext uri="{BB962C8B-B14F-4D97-AF65-F5344CB8AC3E}">
        <p14:creationId xmlns:p14="http://schemas.microsoft.com/office/powerpoint/2010/main" val="10278957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D366EBFE-5D49-4776-BECC-56BE216250FC}" type="slidenum">
              <a:rPr lang="pl-PL" smtClean="0"/>
              <a:t>35</a:t>
            </a:fld>
            <a:endParaRPr lang="pl-PL"/>
          </a:p>
        </p:txBody>
      </p:sp>
    </p:spTree>
    <p:extLst>
      <p:ext uri="{BB962C8B-B14F-4D97-AF65-F5344CB8AC3E}">
        <p14:creationId xmlns:p14="http://schemas.microsoft.com/office/powerpoint/2010/main" val="41066856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D366EBFE-5D49-4776-BECC-56BE216250FC}" type="slidenum">
              <a:rPr lang="pl-PL" smtClean="0"/>
              <a:t>36</a:t>
            </a:fld>
            <a:endParaRPr lang="pl-PL"/>
          </a:p>
        </p:txBody>
      </p:sp>
    </p:spTree>
    <p:extLst>
      <p:ext uri="{BB962C8B-B14F-4D97-AF65-F5344CB8AC3E}">
        <p14:creationId xmlns:p14="http://schemas.microsoft.com/office/powerpoint/2010/main" val="35188258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D366EBFE-5D49-4776-BECC-56BE216250FC}" type="slidenum">
              <a:rPr lang="pl-PL" smtClean="0"/>
              <a:t>37</a:t>
            </a:fld>
            <a:endParaRPr lang="pl-PL"/>
          </a:p>
        </p:txBody>
      </p:sp>
    </p:spTree>
    <p:extLst>
      <p:ext uri="{BB962C8B-B14F-4D97-AF65-F5344CB8AC3E}">
        <p14:creationId xmlns:p14="http://schemas.microsoft.com/office/powerpoint/2010/main" val="3085797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D366EBFE-5D49-4776-BECC-56BE216250FC}" type="slidenum">
              <a:rPr lang="pl-PL" smtClean="0"/>
              <a:t>38</a:t>
            </a:fld>
            <a:endParaRPr lang="pl-PL"/>
          </a:p>
        </p:txBody>
      </p:sp>
    </p:spTree>
    <p:extLst>
      <p:ext uri="{BB962C8B-B14F-4D97-AF65-F5344CB8AC3E}">
        <p14:creationId xmlns:p14="http://schemas.microsoft.com/office/powerpoint/2010/main" val="3085797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D366EBFE-5D49-4776-BECC-56BE216250FC}" type="slidenum">
              <a:rPr lang="pl-PL" smtClean="0"/>
              <a:t>39</a:t>
            </a:fld>
            <a:endParaRPr lang="pl-PL"/>
          </a:p>
        </p:txBody>
      </p:sp>
    </p:spTree>
    <p:extLst>
      <p:ext uri="{BB962C8B-B14F-4D97-AF65-F5344CB8AC3E}">
        <p14:creationId xmlns:p14="http://schemas.microsoft.com/office/powerpoint/2010/main" val="3643269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D366EBFE-5D49-4776-BECC-56BE216250FC}" type="slidenum">
              <a:rPr lang="pl-PL" smtClean="0"/>
              <a:t>4</a:t>
            </a:fld>
            <a:endParaRPr lang="pl-PL"/>
          </a:p>
        </p:txBody>
      </p:sp>
    </p:spTree>
    <p:extLst>
      <p:ext uri="{BB962C8B-B14F-4D97-AF65-F5344CB8AC3E}">
        <p14:creationId xmlns:p14="http://schemas.microsoft.com/office/powerpoint/2010/main" val="28858489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D366EBFE-5D49-4776-BECC-56BE216250FC}" type="slidenum">
              <a:rPr lang="pl-PL" smtClean="0"/>
              <a:t>40</a:t>
            </a:fld>
            <a:endParaRPr lang="pl-PL"/>
          </a:p>
        </p:txBody>
      </p:sp>
    </p:spTree>
    <p:extLst>
      <p:ext uri="{BB962C8B-B14F-4D97-AF65-F5344CB8AC3E}">
        <p14:creationId xmlns:p14="http://schemas.microsoft.com/office/powerpoint/2010/main" val="2385080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D366EBFE-5D49-4776-BECC-56BE216250FC}" type="slidenum">
              <a:rPr lang="pl-PL" smtClean="0"/>
              <a:t>41</a:t>
            </a:fld>
            <a:endParaRPr lang="pl-PL"/>
          </a:p>
        </p:txBody>
      </p:sp>
    </p:spTree>
    <p:extLst>
      <p:ext uri="{BB962C8B-B14F-4D97-AF65-F5344CB8AC3E}">
        <p14:creationId xmlns:p14="http://schemas.microsoft.com/office/powerpoint/2010/main" val="448240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en-US"/>
          </a:p>
        </p:txBody>
      </p:sp>
      <p:sp>
        <p:nvSpPr>
          <p:cNvPr id="4" name="Symbol zastępczy numeru slajdu 3"/>
          <p:cNvSpPr>
            <a:spLocks noGrp="1"/>
          </p:cNvSpPr>
          <p:nvPr>
            <p:ph type="sldNum" sz="quarter" idx="10"/>
          </p:nvPr>
        </p:nvSpPr>
        <p:spPr/>
        <p:txBody>
          <a:bodyPr/>
          <a:lstStyle/>
          <a:p>
            <a:fld id="{D366EBFE-5D49-4776-BECC-56BE216250FC}" type="slidenum">
              <a:rPr lang="pl-PL" smtClean="0"/>
              <a:t>5</a:t>
            </a:fld>
            <a:endParaRPr lang="pl-PL"/>
          </a:p>
        </p:txBody>
      </p:sp>
    </p:spTree>
    <p:extLst>
      <p:ext uri="{BB962C8B-B14F-4D97-AF65-F5344CB8AC3E}">
        <p14:creationId xmlns:p14="http://schemas.microsoft.com/office/powerpoint/2010/main" val="1343797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en-US"/>
          </a:p>
        </p:txBody>
      </p:sp>
      <p:sp>
        <p:nvSpPr>
          <p:cNvPr id="4" name="Symbol zastępczy numeru slajdu 3"/>
          <p:cNvSpPr>
            <a:spLocks noGrp="1"/>
          </p:cNvSpPr>
          <p:nvPr>
            <p:ph type="sldNum" sz="quarter" idx="10"/>
          </p:nvPr>
        </p:nvSpPr>
        <p:spPr/>
        <p:txBody>
          <a:bodyPr/>
          <a:lstStyle/>
          <a:p>
            <a:fld id="{D366EBFE-5D49-4776-BECC-56BE216250FC}" type="slidenum">
              <a:rPr lang="pl-PL" smtClean="0"/>
              <a:t>6</a:t>
            </a:fld>
            <a:endParaRPr lang="pl-PL"/>
          </a:p>
        </p:txBody>
      </p:sp>
    </p:spTree>
    <p:extLst>
      <p:ext uri="{BB962C8B-B14F-4D97-AF65-F5344CB8AC3E}">
        <p14:creationId xmlns:p14="http://schemas.microsoft.com/office/powerpoint/2010/main" val="13437972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en-US"/>
          </a:p>
        </p:txBody>
      </p:sp>
      <p:sp>
        <p:nvSpPr>
          <p:cNvPr id="4" name="Symbol zastępczy numeru slajdu 3"/>
          <p:cNvSpPr>
            <a:spLocks noGrp="1"/>
          </p:cNvSpPr>
          <p:nvPr>
            <p:ph type="sldNum" sz="quarter" idx="10"/>
          </p:nvPr>
        </p:nvSpPr>
        <p:spPr/>
        <p:txBody>
          <a:bodyPr/>
          <a:lstStyle/>
          <a:p>
            <a:fld id="{D366EBFE-5D49-4776-BECC-56BE216250FC}" type="slidenum">
              <a:rPr lang="pl-PL" smtClean="0"/>
              <a:t>7</a:t>
            </a:fld>
            <a:endParaRPr lang="pl-PL"/>
          </a:p>
        </p:txBody>
      </p:sp>
    </p:spTree>
    <p:extLst>
      <p:ext uri="{BB962C8B-B14F-4D97-AF65-F5344CB8AC3E}">
        <p14:creationId xmlns:p14="http://schemas.microsoft.com/office/powerpoint/2010/main" val="1482787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en-US"/>
          </a:p>
        </p:txBody>
      </p:sp>
      <p:sp>
        <p:nvSpPr>
          <p:cNvPr id="4" name="Symbol zastępczy numeru slajdu 3"/>
          <p:cNvSpPr>
            <a:spLocks noGrp="1"/>
          </p:cNvSpPr>
          <p:nvPr>
            <p:ph type="sldNum" sz="quarter" idx="10"/>
          </p:nvPr>
        </p:nvSpPr>
        <p:spPr/>
        <p:txBody>
          <a:bodyPr/>
          <a:lstStyle/>
          <a:p>
            <a:fld id="{D366EBFE-5D49-4776-BECC-56BE216250FC}" type="slidenum">
              <a:rPr lang="pl-PL" smtClean="0"/>
              <a:t>8</a:t>
            </a:fld>
            <a:endParaRPr lang="pl-PL"/>
          </a:p>
        </p:txBody>
      </p:sp>
    </p:spTree>
    <p:extLst>
      <p:ext uri="{BB962C8B-B14F-4D97-AF65-F5344CB8AC3E}">
        <p14:creationId xmlns:p14="http://schemas.microsoft.com/office/powerpoint/2010/main" val="4244047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en-US"/>
          </a:p>
        </p:txBody>
      </p:sp>
      <p:sp>
        <p:nvSpPr>
          <p:cNvPr id="4" name="Symbol zastępczy numeru slajdu 3"/>
          <p:cNvSpPr>
            <a:spLocks noGrp="1"/>
          </p:cNvSpPr>
          <p:nvPr>
            <p:ph type="sldNum" sz="quarter" idx="10"/>
          </p:nvPr>
        </p:nvSpPr>
        <p:spPr/>
        <p:txBody>
          <a:bodyPr/>
          <a:lstStyle/>
          <a:p>
            <a:fld id="{D366EBFE-5D49-4776-BECC-56BE216250FC}" type="slidenum">
              <a:rPr lang="pl-PL" smtClean="0"/>
              <a:t>9</a:t>
            </a:fld>
            <a:endParaRPr lang="pl-PL"/>
          </a:p>
        </p:txBody>
      </p:sp>
    </p:spTree>
    <p:extLst>
      <p:ext uri="{BB962C8B-B14F-4D97-AF65-F5344CB8AC3E}">
        <p14:creationId xmlns:p14="http://schemas.microsoft.com/office/powerpoint/2010/main" val="13437972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12.jpe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ajd tytułowy">
    <p:spTree>
      <p:nvGrpSpPr>
        <p:cNvPr id="1" name=""/>
        <p:cNvGrpSpPr/>
        <p:nvPr/>
      </p:nvGrpSpPr>
      <p:grpSpPr>
        <a:xfrm>
          <a:off x="0" y="0"/>
          <a:ext cx="0" cy="0"/>
          <a:chOff x="0" y="0"/>
          <a:chExt cx="0" cy="0"/>
        </a:xfrm>
      </p:grpSpPr>
      <p:pic>
        <p:nvPicPr>
          <p:cNvPr id="11" name="Obraz 10" descr="Logotyp stopka AI TECH">
            <a:extLst>
              <a:ext uri="{FF2B5EF4-FFF2-40B4-BE49-F238E27FC236}">
                <a16:creationId xmlns:a16="http://schemas.microsoft.com/office/drawing/2014/main" id="{1B4C97EB-520B-4618-B33A-03EE6B2C1B9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6800" y="4518024"/>
            <a:ext cx="10058400" cy="2043112"/>
          </a:xfrm>
          <a:prstGeom prst="rect">
            <a:avLst/>
          </a:prstGeom>
        </p:spPr>
      </p:pic>
      <p:sp>
        <p:nvSpPr>
          <p:cNvPr id="12" name="Prostokąt 11">
            <a:extLst>
              <a:ext uri="{FF2B5EF4-FFF2-40B4-BE49-F238E27FC236}">
                <a16:creationId xmlns:a16="http://schemas.microsoft.com/office/drawing/2014/main" id="{18B0CD71-04EC-47E2-8DAD-23E92AD8D7BA}"/>
              </a:ext>
            </a:extLst>
          </p:cNvPr>
          <p:cNvSpPr/>
          <p:nvPr userDrawn="1"/>
        </p:nvSpPr>
        <p:spPr>
          <a:xfrm>
            <a:off x="0" y="0"/>
            <a:ext cx="12192000" cy="5100199"/>
          </a:xfrm>
          <a:prstGeom prst="rect">
            <a:avLst/>
          </a:prstGeom>
          <a:solidFill>
            <a:srgbClr val="0D1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13" name="Picture 13">
            <a:extLst>
              <a:ext uri="{FF2B5EF4-FFF2-40B4-BE49-F238E27FC236}">
                <a16:creationId xmlns:a16="http://schemas.microsoft.com/office/drawing/2014/main" id="{BAA21F8E-3915-45A4-ABCE-6018D656FA49}"/>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l="5148" t="32243" r="5594" b="41132"/>
          <a:stretch>
            <a:fillRect/>
          </a:stretch>
        </p:blipFill>
        <p:spPr bwMode="auto">
          <a:xfrm>
            <a:off x="328107" y="291988"/>
            <a:ext cx="2376488" cy="503238"/>
          </a:xfrm>
          <a:prstGeom prst="rect">
            <a:avLst/>
          </a:prstGeom>
          <a:noFill/>
          <a:ln>
            <a:noFill/>
          </a:ln>
          <a:effectLst/>
          <a:extLst>
            <a:ext uri="{909E8E84-426E-40DD-AFC4-6F175D3DCCD1}">
              <a14:hiddenFill xmlns:a14="http://schemas.microsoft.com/office/drawing/2010/main">
                <a:blipFill dpi="0" rotWithShape="0">
                  <a:blip/>
                  <a:srcRect l="5148" t="32243" r="5594" b="41132"/>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4" name="Obraz 13" descr="Obraz zawierający tekst&#10;&#10;Opis wygenerowany automatycznie">
            <a:extLst>
              <a:ext uri="{FF2B5EF4-FFF2-40B4-BE49-F238E27FC236}">
                <a16:creationId xmlns:a16="http://schemas.microsoft.com/office/drawing/2014/main" id="{A5A6E064-B6D2-455C-801E-25ED64D77677}"/>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409189" y="174550"/>
            <a:ext cx="1368358" cy="766688"/>
          </a:xfrm>
          <a:prstGeom prst="rect">
            <a:avLst/>
          </a:prstGeom>
        </p:spPr>
      </p:pic>
      <p:pic>
        <p:nvPicPr>
          <p:cNvPr id="18" name="Obraz 17" descr="Obraz zawierający tekst&#10;&#10;Opis wygenerowany automatycznie">
            <a:extLst>
              <a:ext uri="{FF2B5EF4-FFF2-40B4-BE49-F238E27FC236}">
                <a16:creationId xmlns:a16="http://schemas.microsoft.com/office/drawing/2014/main" id="{2E8E6F0A-215C-4D89-AC6E-154F7A3AD3AB}"/>
              </a:ext>
            </a:extLst>
          </p:cNvPr>
          <p:cNvPicPr>
            <a:picLocks noChangeAspect="1"/>
          </p:cNvPicPr>
          <p:nvPr userDrawn="1"/>
        </p:nvPicPr>
        <p:blipFill rotWithShape="1">
          <a:blip r:embed="rId5" cstate="print">
            <a:clrChange>
              <a:clrFrom>
                <a:srgbClr val="013766"/>
              </a:clrFrom>
              <a:clrTo>
                <a:srgbClr val="013766">
                  <a:alpha val="0"/>
                </a:srgbClr>
              </a:clrTo>
            </a:clrChange>
            <a:extLst>
              <a:ext uri="{28A0092B-C50C-407E-A947-70E740481C1C}">
                <a14:useLocalDpi xmlns:a14="http://schemas.microsoft.com/office/drawing/2010/main" val="0"/>
              </a:ext>
            </a:extLst>
          </a:blip>
          <a:srcRect l="5037" t="16698" r="4649" b="12918"/>
          <a:stretch/>
        </p:blipFill>
        <p:spPr>
          <a:xfrm>
            <a:off x="10092530" y="291988"/>
            <a:ext cx="1852614" cy="531811"/>
          </a:xfrm>
          <a:prstGeom prst="rect">
            <a:avLst/>
          </a:prstGeom>
        </p:spPr>
      </p:pic>
      <p:sp>
        <p:nvSpPr>
          <p:cNvPr id="19" name="Rectangle 11">
            <a:extLst>
              <a:ext uri="{FF2B5EF4-FFF2-40B4-BE49-F238E27FC236}">
                <a16:creationId xmlns:a16="http://schemas.microsoft.com/office/drawing/2014/main" id="{10F86325-914A-444D-B7B4-C5A955A6F110}"/>
              </a:ext>
            </a:extLst>
          </p:cNvPr>
          <p:cNvSpPr>
            <a:spLocks noChangeArrowheads="1"/>
          </p:cNvSpPr>
          <p:nvPr userDrawn="1"/>
        </p:nvSpPr>
        <p:spPr bwMode="auto">
          <a:xfrm>
            <a:off x="0" y="4997245"/>
            <a:ext cx="9150351" cy="116898"/>
          </a:xfrm>
          <a:prstGeom prst="rect">
            <a:avLst/>
          </a:prstGeom>
          <a:solidFill>
            <a:srgbClr val="ED238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sz="1800"/>
          </a:p>
        </p:txBody>
      </p:sp>
      <p:sp>
        <p:nvSpPr>
          <p:cNvPr id="20" name="Text Box 12">
            <a:extLst>
              <a:ext uri="{FF2B5EF4-FFF2-40B4-BE49-F238E27FC236}">
                <a16:creationId xmlns:a16="http://schemas.microsoft.com/office/drawing/2014/main" id="{E5F4C564-C393-4F71-8F12-EE313EE48FBC}"/>
              </a:ext>
            </a:extLst>
          </p:cNvPr>
          <p:cNvSpPr txBox="1">
            <a:spLocks noChangeArrowheads="1"/>
          </p:cNvSpPr>
          <p:nvPr userDrawn="1"/>
        </p:nvSpPr>
        <p:spPr bwMode="auto">
          <a:xfrm>
            <a:off x="1173162" y="5880859"/>
            <a:ext cx="9845675" cy="982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524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000">
                <a:solidFill>
                  <a:srgbClr val="000000"/>
                </a:solidFill>
                <a:latin typeface="Arial" panose="020B0604020202020204" pitchFamily="34" charset="0"/>
                <a:ea typeface="Noto Sans CJK SC" charset="0"/>
                <a:cs typeface="Noto Sans CJK S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000">
                <a:solidFill>
                  <a:srgbClr val="000000"/>
                </a:solidFill>
                <a:latin typeface="Arial" panose="020B0604020202020204" pitchFamily="34" charset="0"/>
                <a:ea typeface="Noto Sans CJK SC" charset="0"/>
                <a:cs typeface="Noto Sans CJK S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000">
                <a:solidFill>
                  <a:srgbClr val="000000"/>
                </a:solidFill>
                <a:latin typeface="Arial" panose="020B0604020202020204" pitchFamily="34" charset="0"/>
                <a:ea typeface="Noto Sans CJK SC" charset="0"/>
                <a:cs typeface="Noto Sans CJK S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000">
                <a:solidFill>
                  <a:srgbClr val="000000"/>
                </a:solidFill>
                <a:latin typeface="Arial" panose="020B0604020202020204" pitchFamily="34" charset="0"/>
                <a:ea typeface="Noto Sans CJK SC" charset="0"/>
                <a:cs typeface="Noto Sans CJK S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000">
                <a:solidFill>
                  <a:srgbClr val="000000"/>
                </a:solidFill>
                <a:latin typeface="Arial" panose="020B0604020202020204" pitchFamily="34" charset="0"/>
                <a:ea typeface="Noto Sans CJK SC" charset="0"/>
                <a:cs typeface="Noto Sans CJK SC"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000">
                <a:solidFill>
                  <a:srgbClr val="000000"/>
                </a:solidFill>
                <a:latin typeface="Arial" panose="020B0604020202020204" pitchFamily="34" charset="0"/>
                <a:ea typeface="Noto Sans CJK SC" charset="0"/>
                <a:cs typeface="Noto Sans CJK SC"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000">
                <a:solidFill>
                  <a:srgbClr val="000000"/>
                </a:solidFill>
                <a:latin typeface="Arial" panose="020B0604020202020204" pitchFamily="34" charset="0"/>
                <a:ea typeface="Noto Sans CJK SC" charset="0"/>
                <a:cs typeface="Noto Sans CJK SC"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000">
                <a:solidFill>
                  <a:srgbClr val="000000"/>
                </a:solidFill>
                <a:latin typeface="Arial" panose="020B0604020202020204" pitchFamily="34" charset="0"/>
                <a:ea typeface="Noto Sans CJK SC" charset="0"/>
                <a:cs typeface="Noto Sans CJK SC"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000">
                <a:solidFill>
                  <a:srgbClr val="000000"/>
                </a:solidFill>
                <a:latin typeface="Arial" panose="020B0604020202020204" pitchFamily="34" charset="0"/>
                <a:ea typeface="Noto Sans CJK SC" charset="0"/>
                <a:cs typeface="Noto Sans CJK SC" charset="0"/>
              </a:defRPr>
            </a:lvl9pPr>
          </a:lstStyle>
          <a:p>
            <a:pPr algn="ctr">
              <a:lnSpc>
                <a:spcPct val="115000"/>
              </a:lnSpc>
              <a:buClrTx/>
              <a:buFontTx/>
              <a:buNone/>
            </a:pPr>
            <a:r>
              <a:rPr lang="pl-PL" altLang="pl-PL" sz="1200" dirty="0">
                <a:latin typeface="Calibri" panose="020F0502020204030204" pitchFamily="34" charset="0"/>
              </a:rPr>
              <a:t>Projekt współfinansowany ze środków Unii Europejskiej w ramach Europejskiego Funduszu Rozwoju Regionalnego </a:t>
            </a:r>
            <a:br>
              <a:rPr lang="pl-PL" altLang="pl-PL" sz="1200" dirty="0">
                <a:latin typeface="Calibri" panose="020F0502020204030204" pitchFamily="34" charset="0"/>
              </a:rPr>
            </a:br>
            <a:r>
              <a:rPr lang="pl-PL" altLang="pl-PL" sz="1200" dirty="0">
                <a:latin typeface="Calibri" panose="020F0502020204030204" pitchFamily="34" charset="0"/>
              </a:rPr>
              <a:t>Program Operacyjny Polska Cyfrowa na lata 2014-2020. </a:t>
            </a:r>
          </a:p>
          <a:p>
            <a:pPr algn="ctr">
              <a:lnSpc>
                <a:spcPct val="115000"/>
              </a:lnSpc>
              <a:buClrTx/>
              <a:buFontTx/>
              <a:buNone/>
            </a:pPr>
            <a:r>
              <a:rPr lang="pl-PL" altLang="pl-PL" sz="1200" dirty="0">
                <a:latin typeface="Calibri" panose="020F0502020204030204" pitchFamily="34" charset="0"/>
              </a:rPr>
              <a:t>Oś priorytetowa nr 3 „Cyfrowe kompetencje społeczeństwa”, działanie nr 3.2 „Innowacyjne rozwiązania na rzecz aktywizacji cyfrowej”.</a:t>
            </a:r>
            <a:br>
              <a:rPr lang="pl-PL" altLang="pl-PL" sz="1200" dirty="0">
                <a:latin typeface="Calibri" panose="020F0502020204030204" pitchFamily="34" charset="0"/>
              </a:rPr>
            </a:br>
            <a:r>
              <a:rPr lang="pl-PL" altLang="pl-PL" sz="1200" dirty="0">
                <a:latin typeface="Calibri" panose="020F0502020204030204" pitchFamily="34" charset="0"/>
              </a:rPr>
              <a:t>Tytuł projektu:  „Akademia Innowacyjnych Zastosowań Technologii Cyfrowych (AI Tech)”.</a:t>
            </a:r>
          </a:p>
        </p:txBody>
      </p:sp>
    </p:spTree>
    <p:extLst>
      <p:ext uri="{BB962C8B-B14F-4D97-AF65-F5344CB8AC3E}">
        <p14:creationId xmlns:p14="http://schemas.microsoft.com/office/powerpoint/2010/main" val="1305548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zawartość_1">
    <p:spTree>
      <p:nvGrpSpPr>
        <p:cNvPr id="1" name=""/>
        <p:cNvGrpSpPr/>
        <p:nvPr/>
      </p:nvGrpSpPr>
      <p:grpSpPr>
        <a:xfrm>
          <a:off x="0" y="0"/>
          <a:ext cx="0" cy="0"/>
          <a:chOff x="0" y="0"/>
          <a:chExt cx="0" cy="0"/>
        </a:xfrm>
      </p:grpSpPr>
      <p:sp>
        <p:nvSpPr>
          <p:cNvPr id="2" name="Tytuł 1"/>
          <p:cNvSpPr>
            <a:spLocks noGrp="1"/>
          </p:cNvSpPr>
          <p:nvPr>
            <p:ph type="title"/>
          </p:nvPr>
        </p:nvSpPr>
        <p:spPr>
          <a:xfrm>
            <a:off x="838200" y="365128"/>
            <a:ext cx="10515600" cy="888160"/>
          </a:xfrm>
        </p:spPr>
        <p:txBody>
          <a:bodyPr/>
          <a:lstStyle/>
          <a:p>
            <a:r>
              <a:rPr lang="pl-PL"/>
              <a:t>Kliknij, aby edytować styl</a:t>
            </a:r>
          </a:p>
        </p:txBody>
      </p:sp>
      <p:sp>
        <p:nvSpPr>
          <p:cNvPr id="3" name="Symbol zastępczy zawartości 2"/>
          <p:cNvSpPr>
            <a:spLocks noGrp="1"/>
          </p:cNvSpPr>
          <p:nvPr>
            <p:ph idx="1"/>
          </p:nvPr>
        </p:nvSpPr>
        <p:spPr>
          <a:xfrm>
            <a:off x="849630" y="1520040"/>
            <a:ext cx="10515600" cy="4656923"/>
          </a:xfrm>
        </p:spPr>
        <p:txBody>
          <a:bodyPr/>
          <a:lstStyle/>
          <a:p>
            <a:pPr lvl="0"/>
            <a:r>
              <a:rPr lang="pl-PL" dirty="0"/>
              <a:t>Kliknij, aby edytować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pic>
        <p:nvPicPr>
          <p:cNvPr id="9"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255815" y="6265861"/>
            <a:ext cx="1680369" cy="5540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 name="Picture 9"/>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248413" y="6249987"/>
            <a:ext cx="1732781" cy="5603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 name="Picture 10"/>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506336" y="6240461"/>
            <a:ext cx="1081599" cy="6048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 name="Rectangle 11"/>
          <p:cNvSpPr>
            <a:spLocks noChangeArrowheads="1"/>
          </p:cNvSpPr>
          <p:nvPr userDrawn="1"/>
        </p:nvSpPr>
        <p:spPr bwMode="auto">
          <a:xfrm>
            <a:off x="0" y="1328215"/>
            <a:ext cx="9150351" cy="116898"/>
          </a:xfrm>
          <a:prstGeom prst="rect">
            <a:avLst/>
          </a:prstGeom>
          <a:solidFill>
            <a:srgbClr val="ED238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sz="1800"/>
          </a:p>
        </p:txBody>
      </p:sp>
      <p:pic>
        <p:nvPicPr>
          <p:cNvPr id="13" name="Picture 7">
            <a:extLst>
              <a:ext uri="{FF2B5EF4-FFF2-40B4-BE49-F238E27FC236}">
                <a16:creationId xmlns:a16="http://schemas.microsoft.com/office/drawing/2014/main" id="{16F0CA77-A127-4B4D-A26F-E5251C5D5EE2}"/>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75134" y="6166848"/>
            <a:ext cx="970421" cy="6889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4" name="Obraz 13" descr="Obraz zawierający tekst, znak&#10;&#10;Opis wygenerowany automatycznie">
            <a:extLst>
              <a:ext uri="{FF2B5EF4-FFF2-40B4-BE49-F238E27FC236}">
                <a16:creationId xmlns:a16="http://schemas.microsoft.com/office/drawing/2014/main" id="{012568D9-BB00-4649-9652-B02AC9EABE15}"/>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225238" y="6306290"/>
            <a:ext cx="775444" cy="410090"/>
          </a:xfrm>
          <a:prstGeom prst="rect">
            <a:avLst/>
          </a:prstGeom>
        </p:spPr>
      </p:pic>
    </p:spTree>
    <p:extLst>
      <p:ext uri="{BB962C8B-B14F-4D97-AF65-F5344CB8AC3E}">
        <p14:creationId xmlns:p14="http://schemas.microsoft.com/office/powerpoint/2010/main" val="2164193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zawartość_2">
    <p:spTree>
      <p:nvGrpSpPr>
        <p:cNvPr id="1" name=""/>
        <p:cNvGrpSpPr/>
        <p:nvPr/>
      </p:nvGrpSpPr>
      <p:grpSpPr>
        <a:xfrm>
          <a:off x="0" y="0"/>
          <a:ext cx="0" cy="0"/>
          <a:chOff x="0" y="0"/>
          <a:chExt cx="0" cy="0"/>
        </a:xfrm>
      </p:grpSpPr>
      <p:sp>
        <p:nvSpPr>
          <p:cNvPr id="2" name="Tytuł 1"/>
          <p:cNvSpPr>
            <a:spLocks noGrp="1"/>
          </p:cNvSpPr>
          <p:nvPr>
            <p:ph type="title"/>
          </p:nvPr>
        </p:nvSpPr>
        <p:spPr>
          <a:xfrm>
            <a:off x="838200" y="365128"/>
            <a:ext cx="10515600" cy="888160"/>
          </a:xfrm>
        </p:spPr>
        <p:txBody>
          <a:bodyPr/>
          <a:lstStyle/>
          <a:p>
            <a:r>
              <a:rPr lang="pl-PL"/>
              <a:t>Kliknij, aby edytować styl</a:t>
            </a:r>
          </a:p>
        </p:txBody>
      </p:sp>
      <p:sp>
        <p:nvSpPr>
          <p:cNvPr id="3" name="Symbol zastępczy zawartości 2"/>
          <p:cNvSpPr>
            <a:spLocks noGrp="1"/>
          </p:cNvSpPr>
          <p:nvPr>
            <p:ph idx="1"/>
          </p:nvPr>
        </p:nvSpPr>
        <p:spPr>
          <a:xfrm>
            <a:off x="849630" y="1520040"/>
            <a:ext cx="10515600" cy="4656923"/>
          </a:xfrm>
        </p:spPr>
        <p:txBody>
          <a:bodyPr/>
          <a:lstStyle/>
          <a:p>
            <a:pPr lvl="0"/>
            <a:r>
              <a:rPr lang="pl-PL" dirty="0"/>
              <a:t>Kliknij, aby edytować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pic>
        <p:nvPicPr>
          <p:cNvPr id="6" name="Picture 7">
            <a:extLst>
              <a:ext uri="{FF2B5EF4-FFF2-40B4-BE49-F238E27FC236}">
                <a16:creationId xmlns:a16="http://schemas.microsoft.com/office/drawing/2014/main" id="{827C5AD0-CAC2-47DC-B6E5-8935CA7A5DFB}"/>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75134" y="6166848"/>
            <a:ext cx="970421" cy="6889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 name="Obraz 8" descr="Obraz zawierający tekst, znak&#10;&#10;Opis wygenerowany automatycznie">
            <a:extLst>
              <a:ext uri="{FF2B5EF4-FFF2-40B4-BE49-F238E27FC236}">
                <a16:creationId xmlns:a16="http://schemas.microsoft.com/office/drawing/2014/main" id="{EDC0C706-BE4D-42A6-B791-B5BB44B3697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225238" y="6306290"/>
            <a:ext cx="775444" cy="410090"/>
          </a:xfrm>
          <a:prstGeom prst="rect">
            <a:avLst/>
          </a:prstGeom>
        </p:spPr>
      </p:pic>
    </p:spTree>
    <p:extLst>
      <p:ext uri="{BB962C8B-B14F-4D97-AF65-F5344CB8AC3E}">
        <p14:creationId xmlns:p14="http://schemas.microsoft.com/office/powerpoint/2010/main" val="2135748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zawartość_3">
    <p:spTree>
      <p:nvGrpSpPr>
        <p:cNvPr id="1" name=""/>
        <p:cNvGrpSpPr/>
        <p:nvPr/>
      </p:nvGrpSpPr>
      <p:grpSpPr>
        <a:xfrm>
          <a:off x="0" y="0"/>
          <a:ext cx="0" cy="0"/>
          <a:chOff x="0" y="0"/>
          <a:chExt cx="0" cy="0"/>
        </a:xfrm>
      </p:grpSpPr>
      <p:sp>
        <p:nvSpPr>
          <p:cNvPr id="2" name="Tytuł 1"/>
          <p:cNvSpPr>
            <a:spLocks noGrp="1"/>
          </p:cNvSpPr>
          <p:nvPr>
            <p:ph type="title"/>
          </p:nvPr>
        </p:nvSpPr>
        <p:spPr>
          <a:xfrm>
            <a:off x="1051560" y="365128"/>
            <a:ext cx="10241864" cy="888160"/>
          </a:xfrm>
        </p:spPr>
        <p:txBody>
          <a:bodyPr/>
          <a:lstStyle/>
          <a:p>
            <a:r>
              <a:rPr lang="pl-PL"/>
              <a:t>Kliknij, aby edytować styl</a:t>
            </a:r>
          </a:p>
        </p:txBody>
      </p:sp>
      <p:sp>
        <p:nvSpPr>
          <p:cNvPr id="3" name="Symbol zastępczy zawartości 2"/>
          <p:cNvSpPr>
            <a:spLocks noGrp="1"/>
          </p:cNvSpPr>
          <p:nvPr>
            <p:ph idx="1"/>
          </p:nvPr>
        </p:nvSpPr>
        <p:spPr>
          <a:xfrm>
            <a:off x="849630" y="1520040"/>
            <a:ext cx="10515600" cy="4656923"/>
          </a:xfrm>
        </p:spPr>
        <p:txBody>
          <a:bodyPr/>
          <a:lstStyle/>
          <a:p>
            <a:pPr lvl="0"/>
            <a:r>
              <a:rPr lang="pl-PL" dirty="0"/>
              <a:t>Kliknij, aby edytować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pic>
        <p:nvPicPr>
          <p:cNvPr id="6" name="Picture 7">
            <a:extLst>
              <a:ext uri="{FF2B5EF4-FFF2-40B4-BE49-F238E27FC236}">
                <a16:creationId xmlns:a16="http://schemas.microsoft.com/office/drawing/2014/main" id="{214FDB84-B34B-4D36-8CC9-5B7B6B7C7078}"/>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75134" y="65424"/>
            <a:ext cx="970421" cy="6889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 name="Obraz 8" descr="Obraz zawierający tekst, znak&#10;&#10;Opis wygenerowany automatycznie">
            <a:extLst>
              <a:ext uri="{FF2B5EF4-FFF2-40B4-BE49-F238E27FC236}">
                <a16:creationId xmlns:a16="http://schemas.microsoft.com/office/drawing/2014/main" id="{2E945676-0FDE-4C3E-A510-C800F391C18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225238" y="204866"/>
            <a:ext cx="775444" cy="410090"/>
          </a:xfrm>
          <a:prstGeom prst="rect">
            <a:avLst/>
          </a:prstGeom>
        </p:spPr>
      </p:pic>
    </p:spTree>
    <p:extLst>
      <p:ext uri="{BB962C8B-B14F-4D97-AF65-F5344CB8AC3E}">
        <p14:creationId xmlns:p14="http://schemas.microsoft.com/office/powerpoint/2010/main" val="1198111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koniec">
    <p:spTree>
      <p:nvGrpSpPr>
        <p:cNvPr id="1" name=""/>
        <p:cNvGrpSpPr/>
        <p:nvPr/>
      </p:nvGrpSpPr>
      <p:grpSpPr>
        <a:xfrm>
          <a:off x="0" y="0"/>
          <a:ext cx="0" cy="0"/>
          <a:chOff x="0" y="0"/>
          <a:chExt cx="0" cy="0"/>
        </a:xfrm>
      </p:grpSpPr>
      <p:pic>
        <p:nvPicPr>
          <p:cNvPr id="10" name="Obraz 9" descr="Logotyp stopka AI TECH">
            <a:extLst>
              <a:ext uri="{FF2B5EF4-FFF2-40B4-BE49-F238E27FC236}">
                <a16:creationId xmlns:a16="http://schemas.microsoft.com/office/drawing/2014/main" id="{ACA63D86-999C-4C88-89E7-38BEE8A6124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6800" y="4518024"/>
            <a:ext cx="10058400" cy="2043112"/>
          </a:xfrm>
          <a:prstGeom prst="rect">
            <a:avLst/>
          </a:prstGeom>
        </p:spPr>
      </p:pic>
      <p:sp>
        <p:nvSpPr>
          <p:cNvPr id="2" name="Tytuł 1"/>
          <p:cNvSpPr>
            <a:spLocks noGrp="1"/>
          </p:cNvSpPr>
          <p:nvPr>
            <p:ph type="title"/>
          </p:nvPr>
        </p:nvSpPr>
        <p:spPr>
          <a:xfrm>
            <a:off x="831851" y="731520"/>
            <a:ext cx="10515600" cy="2505077"/>
          </a:xfrm>
        </p:spPr>
        <p:txBody>
          <a:bodyPr anchor="b"/>
          <a:lstStyle>
            <a:lvl1pPr>
              <a:defRPr sz="6000"/>
            </a:lvl1pPr>
          </a:lstStyle>
          <a:p>
            <a:r>
              <a:rPr lang="pl-PL"/>
              <a:t>Kliknij, aby edytować styl</a:t>
            </a:r>
          </a:p>
        </p:txBody>
      </p:sp>
      <p:sp>
        <p:nvSpPr>
          <p:cNvPr id="3" name="Symbol zastępczy tekstu 2"/>
          <p:cNvSpPr>
            <a:spLocks noGrp="1"/>
          </p:cNvSpPr>
          <p:nvPr>
            <p:ph type="body" idx="1"/>
          </p:nvPr>
        </p:nvSpPr>
        <p:spPr>
          <a:xfrm>
            <a:off x="831851" y="33321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pl-PL"/>
              <a:t>Kliknij, aby edytować style wzorca tekstu</a:t>
            </a:r>
          </a:p>
        </p:txBody>
      </p:sp>
      <p:pic>
        <p:nvPicPr>
          <p:cNvPr id="17" name="Obraz 16"/>
          <p:cNvPicPr>
            <a:picLocks noChangeAspect="1"/>
          </p:cNvPicPr>
          <p:nvPr userDrawn="1"/>
        </p:nvPicPr>
        <p:blipFill rotWithShape="1">
          <a:blip r:embed="rId3" cstate="print">
            <a:extLst>
              <a:ext uri="{28A0092B-C50C-407E-A947-70E740481C1C}">
                <a14:useLocalDpi xmlns:a14="http://schemas.microsoft.com/office/drawing/2010/main" val="0"/>
              </a:ext>
            </a:extLst>
          </a:blip>
          <a:srcRect t="28949" b="40759"/>
          <a:stretch/>
        </p:blipFill>
        <p:spPr>
          <a:xfrm>
            <a:off x="179069" y="221378"/>
            <a:ext cx="2663191" cy="594360"/>
          </a:xfrm>
          <a:prstGeom prst="rect">
            <a:avLst/>
          </a:prstGeom>
        </p:spPr>
      </p:pic>
      <p:sp>
        <p:nvSpPr>
          <p:cNvPr id="11" name="Rectangle 11"/>
          <p:cNvSpPr>
            <a:spLocks noChangeArrowheads="1"/>
          </p:cNvSpPr>
          <p:nvPr userDrawn="1"/>
        </p:nvSpPr>
        <p:spPr bwMode="auto">
          <a:xfrm>
            <a:off x="0" y="4997245"/>
            <a:ext cx="9150351" cy="116898"/>
          </a:xfrm>
          <a:prstGeom prst="rect">
            <a:avLst/>
          </a:prstGeom>
          <a:solidFill>
            <a:srgbClr val="ED238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sz="1800"/>
          </a:p>
        </p:txBody>
      </p:sp>
      <p:sp>
        <p:nvSpPr>
          <p:cNvPr id="16" name="Text Box 12"/>
          <p:cNvSpPr txBox="1">
            <a:spLocks noChangeArrowheads="1"/>
          </p:cNvSpPr>
          <p:nvPr userDrawn="1"/>
        </p:nvSpPr>
        <p:spPr bwMode="auto">
          <a:xfrm>
            <a:off x="1173162" y="5880859"/>
            <a:ext cx="9845675" cy="982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7524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000">
                <a:solidFill>
                  <a:srgbClr val="000000"/>
                </a:solidFill>
                <a:latin typeface="Arial" panose="020B0604020202020204" pitchFamily="34" charset="0"/>
                <a:ea typeface="Noto Sans CJK SC" charset="0"/>
                <a:cs typeface="Noto Sans CJK S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000">
                <a:solidFill>
                  <a:srgbClr val="000000"/>
                </a:solidFill>
                <a:latin typeface="Arial" panose="020B0604020202020204" pitchFamily="34" charset="0"/>
                <a:ea typeface="Noto Sans CJK SC" charset="0"/>
                <a:cs typeface="Noto Sans CJK S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000">
                <a:solidFill>
                  <a:srgbClr val="000000"/>
                </a:solidFill>
                <a:latin typeface="Arial" panose="020B0604020202020204" pitchFamily="34" charset="0"/>
                <a:ea typeface="Noto Sans CJK SC" charset="0"/>
                <a:cs typeface="Noto Sans CJK S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000">
                <a:solidFill>
                  <a:srgbClr val="000000"/>
                </a:solidFill>
                <a:latin typeface="Arial" panose="020B0604020202020204" pitchFamily="34" charset="0"/>
                <a:ea typeface="Noto Sans CJK SC" charset="0"/>
                <a:cs typeface="Noto Sans CJK S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000">
                <a:solidFill>
                  <a:srgbClr val="000000"/>
                </a:solidFill>
                <a:latin typeface="Arial" panose="020B0604020202020204" pitchFamily="34" charset="0"/>
                <a:ea typeface="Noto Sans CJK SC" charset="0"/>
                <a:cs typeface="Noto Sans CJK SC"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000">
                <a:solidFill>
                  <a:srgbClr val="000000"/>
                </a:solidFill>
                <a:latin typeface="Arial" panose="020B0604020202020204" pitchFamily="34" charset="0"/>
                <a:ea typeface="Noto Sans CJK SC" charset="0"/>
                <a:cs typeface="Noto Sans CJK SC"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000">
                <a:solidFill>
                  <a:srgbClr val="000000"/>
                </a:solidFill>
                <a:latin typeface="Arial" panose="020B0604020202020204" pitchFamily="34" charset="0"/>
                <a:ea typeface="Noto Sans CJK SC" charset="0"/>
                <a:cs typeface="Noto Sans CJK SC"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000">
                <a:solidFill>
                  <a:srgbClr val="000000"/>
                </a:solidFill>
                <a:latin typeface="Arial" panose="020B0604020202020204" pitchFamily="34" charset="0"/>
                <a:ea typeface="Noto Sans CJK SC" charset="0"/>
                <a:cs typeface="Noto Sans CJK SC"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000">
                <a:solidFill>
                  <a:srgbClr val="000000"/>
                </a:solidFill>
                <a:latin typeface="Arial" panose="020B0604020202020204" pitchFamily="34" charset="0"/>
                <a:ea typeface="Noto Sans CJK SC" charset="0"/>
                <a:cs typeface="Noto Sans CJK SC" charset="0"/>
              </a:defRPr>
            </a:lvl9pPr>
          </a:lstStyle>
          <a:p>
            <a:pPr algn="ctr">
              <a:lnSpc>
                <a:spcPct val="115000"/>
              </a:lnSpc>
              <a:buClrTx/>
              <a:buFontTx/>
              <a:buNone/>
            </a:pPr>
            <a:r>
              <a:rPr lang="pl-PL" altLang="pl-PL" sz="1200" dirty="0">
                <a:latin typeface="Calibri" panose="020F0502020204030204" pitchFamily="34" charset="0"/>
              </a:rPr>
              <a:t>Projekt współfinansowany ze środków Unii Europejskiej w ramach Europejskiego Funduszu Rozwoju Regionalnego </a:t>
            </a:r>
            <a:br>
              <a:rPr lang="pl-PL" altLang="pl-PL" sz="1200" dirty="0">
                <a:latin typeface="Calibri" panose="020F0502020204030204" pitchFamily="34" charset="0"/>
              </a:rPr>
            </a:br>
            <a:r>
              <a:rPr lang="pl-PL" altLang="pl-PL" sz="1200" dirty="0">
                <a:latin typeface="Calibri" panose="020F0502020204030204" pitchFamily="34" charset="0"/>
              </a:rPr>
              <a:t>Program Operacyjny Polska Cyfrowa na lata 2014-2020. </a:t>
            </a:r>
          </a:p>
          <a:p>
            <a:pPr algn="ctr">
              <a:lnSpc>
                <a:spcPct val="115000"/>
              </a:lnSpc>
              <a:buClrTx/>
              <a:buFontTx/>
              <a:buNone/>
            </a:pPr>
            <a:r>
              <a:rPr lang="pl-PL" altLang="pl-PL" sz="1200" dirty="0">
                <a:latin typeface="Calibri" panose="020F0502020204030204" pitchFamily="34" charset="0"/>
              </a:rPr>
              <a:t>Oś priorytetowa nr 3 „Cyfrowe kompetencje społeczeństwa”, działanie nr 3.2 „Innowacyjne rozwiązania na rzecz aktywizacji cyfrowej”.</a:t>
            </a:r>
            <a:br>
              <a:rPr lang="pl-PL" altLang="pl-PL" sz="1200" dirty="0">
                <a:latin typeface="Calibri" panose="020F0502020204030204" pitchFamily="34" charset="0"/>
              </a:rPr>
            </a:br>
            <a:r>
              <a:rPr lang="pl-PL" altLang="pl-PL" sz="1200" dirty="0">
                <a:latin typeface="Calibri" panose="020F0502020204030204" pitchFamily="34" charset="0"/>
              </a:rPr>
              <a:t>Tytuł projektu:  „Akademia Innowacyjnych Zastosowań Technologii Cyfrowych (AI Tech)”.</a:t>
            </a:r>
          </a:p>
        </p:txBody>
      </p:sp>
      <p:pic>
        <p:nvPicPr>
          <p:cNvPr id="6" name="Obraz 5">
            <a:extLst>
              <a:ext uri="{FF2B5EF4-FFF2-40B4-BE49-F238E27FC236}">
                <a16:creationId xmlns:a16="http://schemas.microsoft.com/office/drawing/2014/main" id="{39780B5C-30AE-4C7C-A2C4-23F8860F54A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429250" y="154504"/>
            <a:ext cx="1333502" cy="747158"/>
          </a:xfrm>
          <a:prstGeom prst="rect">
            <a:avLst/>
          </a:prstGeom>
        </p:spPr>
      </p:pic>
      <p:pic>
        <p:nvPicPr>
          <p:cNvPr id="8" name="Obraz 7" descr="Obraz zawierający tekst&#10;&#10;Opis wygenerowany automatycznie">
            <a:extLst>
              <a:ext uri="{FF2B5EF4-FFF2-40B4-BE49-F238E27FC236}">
                <a16:creationId xmlns:a16="http://schemas.microsoft.com/office/drawing/2014/main" id="{98823591-0D12-4C7C-90A6-B646D43786FC}"/>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772650" y="154504"/>
            <a:ext cx="2142936" cy="789338"/>
          </a:xfrm>
          <a:prstGeom prst="rect">
            <a:avLst/>
          </a:prstGeom>
        </p:spPr>
      </p:pic>
    </p:spTree>
    <p:extLst>
      <p:ext uri="{BB962C8B-B14F-4D97-AF65-F5344CB8AC3E}">
        <p14:creationId xmlns:p14="http://schemas.microsoft.com/office/powerpoint/2010/main" val="15303520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pl-PL"/>
              <a:t>Kliknij, aby edytować styl</a:t>
            </a:r>
          </a:p>
        </p:txBody>
      </p:sp>
      <p:sp>
        <p:nvSpPr>
          <p:cNvPr id="3" name="Symbol zastępczy tekst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8AFD41-0CE4-4599-8A33-07262201F9A9}" type="datetimeFigureOut">
              <a:rPr lang="pl-PL" smtClean="0"/>
              <a:t>21.10.2021</a:t>
            </a:fld>
            <a:endParaRPr lang="pl-PL"/>
          </a:p>
        </p:txBody>
      </p:sp>
      <p:sp>
        <p:nvSpPr>
          <p:cNvPr id="5" name="Symbol zastępczy stopki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B396F4-0E2F-4F17-8A87-2F0D38729B2C}" type="slidenum">
              <a:rPr lang="pl-PL" smtClean="0"/>
              <a:t>‹#›</a:t>
            </a:fld>
            <a:endParaRPr lang="pl-PL"/>
          </a:p>
        </p:txBody>
      </p:sp>
    </p:spTree>
    <p:extLst>
      <p:ext uri="{BB962C8B-B14F-4D97-AF65-F5344CB8AC3E}">
        <p14:creationId xmlns:p14="http://schemas.microsoft.com/office/powerpoint/2010/main" val="9827514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 id="2147483651" r:id="rId5"/>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l.wikipedia.org/wiki/Artefakt_(informatyka)"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spectrum.ieee.org/this-ai-can-spot-an-art-forgery"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notesSlide" Target="../notesSlides/notesSlide18.xml"/><Relationship Id="rId7" Type="http://schemas.openxmlformats.org/officeDocument/2006/relationships/image" Target="../media/image14.png"/><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16.png"/><Relationship Id="rId10" Type="http://schemas.openxmlformats.org/officeDocument/2006/relationships/image" Target="../media/image19.jpeg"/><Relationship Id="rId4" Type="http://schemas.openxmlformats.org/officeDocument/2006/relationships/image" Target="../media/image15.jpeg"/><Relationship Id="rId9"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hyperlink" Target="https://spectrum.ieee.org/u/neil-c-thompson" TargetMode="External"/><Relationship Id="rId7" Type="http://schemas.openxmlformats.org/officeDocument/2006/relationships/hyperlink" Target="https://spectrum.ieee.org/deep-learning-computational-cost"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hyperlink" Target="https://spectrum.ieee.org/u/gabriel_f_manso" TargetMode="External"/><Relationship Id="rId5" Type="http://schemas.openxmlformats.org/officeDocument/2006/relationships/hyperlink" Target="https://spectrum.ieee.org/u/keeheon_lee" TargetMode="External"/><Relationship Id="rId4" Type="http://schemas.openxmlformats.org/officeDocument/2006/relationships/hyperlink" Target="https://spectrum.ieee.org/u/kristjan_greenewald"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www.itu.int/rec/recommendation.asp?lang=en&amp;parent=R-REC-BT.500-14-201910-I"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hyperlink" Target="https://www.itu.int/rec/recommendation.asp?lang=en&amp;parent=T-REC-P.910-200804-I"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ytuł 1">
            <a:extLst>
              <a:ext uri="{FF2B5EF4-FFF2-40B4-BE49-F238E27FC236}">
                <a16:creationId xmlns:a16="http://schemas.microsoft.com/office/drawing/2014/main" id="{70DD5737-19E0-47B8-BC13-B5C2D556EE58}"/>
              </a:ext>
            </a:extLst>
          </p:cNvPr>
          <p:cNvSpPr txBox="1">
            <a:spLocks/>
          </p:cNvSpPr>
          <p:nvPr/>
        </p:nvSpPr>
        <p:spPr>
          <a:xfrm>
            <a:off x="1524000" y="1112838"/>
            <a:ext cx="9144000" cy="2387600"/>
          </a:xfrm>
          <a:prstGeom prst="rect">
            <a:avLst/>
          </a:prstGeom>
        </p:spPr>
        <p:txBody>
          <a:bodyPr vert="horz" lIns="91440" tIns="45720" rIns="91440" bIns="45720" rtlCol="0" anchor="ctr">
            <a:norm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dirty="0">
                <a:solidFill>
                  <a:schemeClr val="bg1"/>
                </a:solidFill>
              </a:rPr>
              <a:t>Nazwa przedmiotu: Przetwarzanie multimediów w systemach decyzyjnych 1. Wprowadzenie</a:t>
            </a:r>
            <a:endParaRPr lang="pl-PL" sz="3200" dirty="0">
              <a:solidFill>
                <a:schemeClr val="bg1"/>
              </a:solidFill>
            </a:endParaRPr>
          </a:p>
        </p:txBody>
      </p:sp>
      <p:sp>
        <p:nvSpPr>
          <p:cNvPr id="7" name="Podtytuł 2">
            <a:extLst>
              <a:ext uri="{FF2B5EF4-FFF2-40B4-BE49-F238E27FC236}">
                <a16:creationId xmlns:a16="http://schemas.microsoft.com/office/drawing/2014/main" id="{7387A256-BDDC-4BB6-8308-B478812C858D}"/>
              </a:ext>
            </a:extLst>
          </p:cNvPr>
          <p:cNvSpPr txBox="1">
            <a:spLocks/>
          </p:cNvSpPr>
          <p:nvPr/>
        </p:nvSpPr>
        <p:spPr>
          <a:xfrm>
            <a:off x="1524000" y="3592513"/>
            <a:ext cx="9144000" cy="1655762"/>
          </a:xfrm>
          <a:prstGeom prst="rect">
            <a:avLst/>
          </a:prstGeom>
        </p:spPr>
        <p:txBody>
          <a:bodyPr vert="horz" lIns="91440" tIns="45720" rIns="91440" bIns="45720" rtlCol="0">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l-PL" dirty="0">
                <a:solidFill>
                  <a:schemeClr val="bg1"/>
                </a:solidFill>
              </a:rPr>
              <a:t>prof. dr hab. inż. Bożena Kostek</a:t>
            </a:r>
          </a:p>
        </p:txBody>
      </p:sp>
    </p:spTree>
    <p:extLst>
      <p:ext uri="{BB962C8B-B14F-4D97-AF65-F5344CB8AC3E}">
        <p14:creationId xmlns:p14="http://schemas.microsoft.com/office/powerpoint/2010/main" val="2522725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sz="3600" b="1" dirty="0">
                <a:solidFill>
                  <a:srgbClr val="0D0D0D"/>
                </a:solidFill>
                <a:latin typeface="Ivar-Headline-Bold"/>
              </a:rPr>
              <a:t>Ocena subiektywna a obiektywna</a:t>
            </a:r>
            <a:endParaRPr lang="en-US" sz="3600" b="1" dirty="0">
              <a:solidFill>
                <a:srgbClr val="0D0D0D"/>
              </a:solidFill>
              <a:latin typeface="Ivar-Headline-Bold"/>
            </a:endParaRPr>
          </a:p>
        </p:txBody>
      </p:sp>
      <p:sp>
        <p:nvSpPr>
          <p:cNvPr id="6" name="Prostokąt 5"/>
          <p:cNvSpPr/>
          <p:nvPr/>
        </p:nvSpPr>
        <p:spPr>
          <a:xfrm>
            <a:off x="476518" y="1164086"/>
            <a:ext cx="11127347" cy="5693866"/>
          </a:xfrm>
          <a:prstGeom prst="rect">
            <a:avLst/>
          </a:prstGeom>
        </p:spPr>
        <p:txBody>
          <a:bodyPr wrap="square">
            <a:spAutoFit/>
          </a:bodyPr>
          <a:lstStyle/>
          <a:p>
            <a:r>
              <a:rPr lang="pl-PL" sz="2800" dirty="0"/>
              <a:t>Większość obiektywnych metody oceny jakości opiera się na modelu </a:t>
            </a:r>
            <a:r>
              <a:rPr lang="pl-PL" sz="2800" dirty="0" err="1"/>
              <a:t>perceptulanym</a:t>
            </a:r>
            <a:r>
              <a:rPr lang="pl-PL" sz="2800" dirty="0"/>
              <a:t> (HVS – ang. </a:t>
            </a:r>
            <a:r>
              <a:rPr lang="pl-PL" sz="2800" i="1" dirty="0" err="1"/>
              <a:t>human</a:t>
            </a:r>
            <a:r>
              <a:rPr lang="pl-PL" sz="2800" i="1" dirty="0"/>
              <a:t> </a:t>
            </a:r>
            <a:r>
              <a:rPr lang="pl-PL" sz="2800" i="1" dirty="0" err="1"/>
              <a:t>visual</a:t>
            </a:r>
            <a:r>
              <a:rPr lang="pl-PL" sz="2800" i="1" dirty="0"/>
              <a:t> system</a:t>
            </a:r>
            <a:r>
              <a:rPr lang="pl-PL" sz="2800" dirty="0"/>
              <a:t>) w celu skorelowania ocen subiektywnych (wyjątkiem – są proste miary, takie jak np. </a:t>
            </a:r>
            <a:r>
              <a:rPr lang="pl-PL" sz="2800" dirty="0">
                <a:solidFill>
                  <a:srgbClr val="0070C0"/>
                </a:solidFill>
              </a:rPr>
              <a:t>PSNR </a:t>
            </a:r>
            <a:r>
              <a:rPr lang="pl-PL" sz="2800" dirty="0"/>
              <a:t>(dąży do „nieskończoności”) (szczytowy stosunek sygnału do szumu - </a:t>
            </a:r>
            <a:r>
              <a:rPr lang="pl-PL" sz="2800" b="1" i="1" dirty="0"/>
              <a:t>Szczytowy stosunek sygnału do szumu</a:t>
            </a:r>
            <a:r>
              <a:rPr lang="pl-PL" sz="2800" i="1" dirty="0"/>
              <a:t>, gdzie </a:t>
            </a:r>
            <a:r>
              <a:rPr lang="pl-PL" sz="2800" b="1" i="1" dirty="0"/>
              <a:t>sygnałem</a:t>
            </a:r>
            <a:r>
              <a:rPr lang="pl-PL" sz="2800" i="1" dirty="0"/>
              <a:t> są nieskomprymowane </a:t>
            </a:r>
            <a:r>
              <a:rPr lang="pl-PL" sz="2800" b="1" i="1" dirty="0"/>
              <a:t>dane źródłowe</a:t>
            </a:r>
            <a:r>
              <a:rPr lang="pl-PL" sz="2800" i="1" dirty="0"/>
              <a:t>, a </a:t>
            </a:r>
            <a:r>
              <a:rPr lang="pl-PL" sz="2800" b="1" i="1" dirty="0"/>
              <a:t>szumem</a:t>
            </a:r>
            <a:r>
              <a:rPr lang="pl-PL" sz="2800" i="1" dirty="0"/>
              <a:t> – </a:t>
            </a:r>
            <a:r>
              <a:rPr lang="pl-PL" sz="2800" i="1" dirty="0">
                <a:hlinkClick r:id="rId3"/>
              </a:rPr>
              <a:t>artefakty</a:t>
            </a:r>
            <a:r>
              <a:rPr lang="pl-PL" sz="2800" i="1" dirty="0"/>
              <a:t> (zniekształcenia) spowodowane zastosowaniem kompresji stratnej.</a:t>
            </a:r>
            <a:r>
              <a:rPr lang="pl-PL" sz="2800" dirty="0"/>
              <a:t>) </a:t>
            </a:r>
          </a:p>
          <a:p>
            <a:r>
              <a:rPr lang="pl-PL" sz="2800" dirty="0">
                <a:solidFill>
                  <a:srgbClr val="0070C0"/>
                </a:solidFill>
              </a:rPr>
              <a:t>SSIM </a:t>
            </a:r>
            <a:r>
              <a:rPr lang="pl-PL" sz="2800" dirty="0"/>
              <a:t>(</a:t>
            </a:r>
            <a:r>
              <a:rPr lang="en-US" sz="2800" dirty="0" err="1"/>
              <a:t>StructureSimilarityIndex</a:t>
            </a:r>
            <a:r>
              <a:rPr lang="en-US" sz="2800" dirty="0"/>
              <a:t> Measure</a:t>
            </a:r>
            <a:r>
              <a:rPr lang="pl-PL" sz="2800" dirty="0"/>
              <a:t>; max 1) - </a:t>
            </a:r>
            <a:r>
              <a:rPr lang="pl-PL" sz="2800" b="1" dirty="0"/>
              <a:t>miara</a:t>
            </a:r>
            <a:r>
              <a:rPr lang="pl-PL" sz="2800" dirty="0"/>
              <a:t> wskaźnika podobieństwa strukturalnego - </a:t>
            </a:r>
            <a:r>
              <a:rPr lang="pl-PL" sz="2800" i="1" dirty="0"/>
              <a:t>SSIM jest miarą wskaźnika </a:t>
            </a:r>
            <a:r>
              <a:rPr lang="pl-PL" sz="2800" b="1" i="1" dirty="0"/>
              <a:t>podobieństwa strukturalnego</a:t>
            </a:r>
            <a:r>
              <a:rPr lang="pl-PL" sz="2800" i="1" dirty="0"/>
              <a:t> i jest metodą predykcji </a:t>
            </a:r>
            <a:r>
              <a:rPr lang="pl-PL" sz="2800" b="1" i="1" dirty="0"/>
              <a:t>postrzeganej jakości</a:t>
            </a:r>
            <a:r>
              <a:rPr lang="pl-PL" sz="2800" i="1" dirty="0"/>
              <a:t> </a:t>
            </a:r>
            <a:endParaRPr lang="pl-PL" sz="2800" dirty="0"/>
          </a:p>
          <a:p>
            <a:endParaRPr lang="pl-PL" sz="2800" dirty="0"/>
          </a:p>
          <a:p>
            <a:r>
              <a:rPr lang="pl-PL" sz="2800" dirty="0"/>
              <a:t>W HVS modelowaniu podlega m.in. bezwładność czasowa oka, zmniejszona czułość na chrominancję, zjawisko maskowania </a:t>
            </a:r>
          </a:p>
        </p:txBody>
      </p:sp>
    </p:spTree>
    <p:extLst>
      <p:ext uri="{BB962C8B-B14F-4D97-AF65-F5344CB8AC3E}">
        <p14:creationId xmlns:p14="http://schemas.microsoft.com/office/powerpoint/2010/main" val="3221777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sz="3600" b="1" dirty="0">
                <a:solidFill>
                  <a:srgbClr val="0D0D0D"/>
                </a:solidFill>
                <a:latin typeface="Ivar-Headline-Bold"/>
              </a:rPr>
              <a:t>Ocena subiektywna a obiektywna</a:t>
            </a:r>
            <a:endParaRPr lang="en-US" sz="3600" b="1" dirty="0">
              <a:solidFill>
                <a:srgbClr val="0D0D0D"/>
              </a:solidFill>
              <a:latin typeface="Ivar-Headline-Bold"/>
            </a:endParaRPr>
          </a:p>
        </p:txBody>
      </p:sp>
      <p:sp>
        <p:nvSpPr>
          <p:cNvPr id="6" name="Prostokąt 5"/>
          <p:cNvSpPr/>
          <p:nvPr/>
        </p:nvSpPr>
        <p:spPr>
          <a:xfrm>
            <a:off x="1270715" y="1434543"/>
            <a:ext cx="10333150" cy="523220"/>
          </a:xfrm>
          <a:prstGeom prst="rect">
            <a:avLst/>
          </a:prstGeom>
        </p:spPr>
        <p:txBody>
          <a:bodyPr wrap="square">
            <a:spAutoFit/>
          </a:bodyPr>
          <a:lstStyle/>
          <a:p>
            <a:r>
              <a:rPr lang="pl-PL" sz="2800" dirty="0"/>
              <a:t>Kompresja bezstratna</a:t>
            </a:r>
            <a:endParaRPr lang="en-US" sz="2800" dirty="0"/>
          </a:p>
        </p:txBody>
      </p:sp>
      <p:graphicFrame>
        <p:nvGraphicFramePr>
          <p:cNvPr id="3" name="Tabela 2"/>
          <p:cNvGraphicFramePr>
            <a:graphicFrameLocks noGrp="1"/>
          </p:cNvGraphicFramePr>
          <p:nvPr>
            <p:extLst>
              <p:ext uri="{D42A27DB-BD31-4B8C-83A1-F6EECF244321}">
                <p14:modId xmlns:p14="http://schemas.microsoft.com/office/powerpoint/2010/main" val="3577839074"/>
              </p:ext>
            </p:extLst>
          </p:nvPr>
        </p:nvGraphicFramePr>
        <p:xfrm>
          <a:off x="1711150" y="2187465"/>
          <a:ext cx="8913920" cy="3589020"/>
        </p:xfrm>
        <a:graphic>
          <a:graphicData uri="http://schemas.openxmlformats.org/drawingml/2006/table">
            <a:tbl>
              <a:tblPr/>
              <a:tblGrid>
                <a:gridCol w="4456960">
                  <a:extLst>
                    <a:ext uri="{9D8B030D-6E8A-4147-A177-3AD203B41FA5}">
                      <a16:colId xmlns:a16="http://schemas.microsoft.com/office/drawing/2014/main" val="20000"/>
                    </a:ext>
                  </a:extLst>
                </a:gridCol>
                <a:gridCol w="4456960">
                  <a:extLst>
                    <a:ext uri="{9D8B030D-6E8A-4147-A177-3AD203B41FA5}">
                      <a16:colId xmlns:a16="http://schemas.microsoft.com/office/drawing/2014/main" val="20001"/>
                    </a:ext>
                  </a:extLst>
                </a:gridCol>
              </a:tblGrid>
              <a:tr h="0">
                <a:tc>
                  <a:txBody>
                    <a:bodyPr/>
                    <a:lstStyle/>
                    <a:p>
                      <a:pPr algn="l" rtl="0" fontAlgn="t"/>
                      <a:r>
                        <a:rPr lang="en-US" sz="2800" dirty="0" err="1">
                          <a:solidFill>
                            <a:srgbClr val="333333"/>
                          </a:solidFill>
                          <a:effectLst/>
                        </a:rPr>
                        <a:t>Kodek</a:t>
                      </a:r>
                      <a:endParaRPr lang="en-US" sz="2800" dirty="0">
                        <a:solidFill>
                          <a:srgbClr val="333333"/>
                        </a:solidFill>
                        <a:effectLst/>
                      </a:endParaRPr>
                    </a:p>
                  </a:txBody>
                  <a:tcPr marL="95250" marR="95250" marT="85725" marB="85725">
                    <a:lnL>
                      <a:noFill/>
                    </a:lnL>
                    <a:lnR>
                      <a:noFill/>
                    </a:lnR>
                    <a:lnT>
                      <a:noFill/>
                    </a:lnT>
                    <a:lnB>
                      <a:noFill/>
                    </a:lnB>
                    <a:solidFill>
                      <a:srgbClr val="FFFFFF"/>
                    </a:solidFill>
                  </a:tcPr>
                </a:tc>
                <a:tc>
                  <a:txBody>
                    <a:bodyPr/>
                    <a:lstStyle/>
                    <a:p>
                      <a:pPr algn="l" rtl="0" fontAlgn="t"/>
                      <a:r>
                        <a:rPr lang="en-US" sz="2800">
                          <a:solidFill>
                            <a:srgbClr val="333333"/>
                          </a:solidFill>
                          <a:effectLst/>
                        </a:rPr>
                        <a:t>Objętość</a:t>
                      </a:r>
                    </a:p>
                  </a:txBody>
                  <a:tcPr marL="95250" marR="95250" marT="85725" marB="85725">
                    <a:lnL>
                      <a:noFill/>
                    </a:lnL>
                    <a:lnR>
                      <a:noFill/>
                    </a:lnR>
                    <a:lnT>
                      <a:noFill/>
                    </a:lnT>
                    <a:lnB>
                      <a:noFill/>
                    </a:lnB>
                    <a:solidFill>
                      <a:srgbClr val="FFFFFF"/>
                    </a:solidFill>
                  </a:tcPr>
                </a:tc>
                <a:extLst>
                  <a:ext uri="{0D108BD9-81ED-4DB2-BD59-A6C34878D82A}">
                    <a16:rowId xmlns:a16="http://schemas.microsoft.com/office/drawing/2014/main" val="10000"/>
                  </a:ext>
                </a:extLst>
              </a:tr>
              <a:tr h="0">
                <a:tc>
                  <a:txBody>
                    <a:bodyPr/>
                    <a:lstStyle/>
                    <a:p>
                      <a:pPr algn="l" rtl="0" fontAlgn="t"/>
                      <a:r>
                        <a:rPr lang="en-US" sz="2800" dirty="0" err="1">
                          <a:solidFill>
                            <a:srgbClr val="333333"/>
                          </a:solidFill>
                          <a:effectLst/>
                        </a:rPr>
                        <a:t>źródło</a:t>
                      </a:r>
                      <a:r>
                        <a:rPr lang="en-US" sz="2800" dirty="0">
                          <a:solidFill>
                            <a:srgbClr val="333333"/>
                          </a:solidFill>
                          <a:effectLst/>
                        </a:rPr>
                        <a:t> (x265)</a:t>
                      </a:r>
                    </a:p>
                  </a:txBody>
                  <a:tcPr marL="95250" marR="95250" marT="85725" marB="85725">
                    <a:lnL>
                      <a:noFill/>
                    </a:lnL>
                    <a:lnR>
                      <a:noFill/>
                    </a:lnR>
                    <a:lnT>
                      <a:noFill/>
                    </a:lnT>
                    <a:lnB>
                      <a:noFill/>
                    </a:lnB>
                    <a:solidFill>
                      <a:srgbClr val="F9F9F9"/>
                    </a:solidFill>
                  </a:tcPr>
                </a:tc>
                <a:tc>
                  <a:txBody>
                    <a:bodyPr/>
                    <a:lstStyle/>
                    <a:p>
                      <a:pPr algn="l" rtl="0" fontAlgn="t"/>
                      <a:r>
                        <a:rPr lang="en-US" sz="2800">
                          <a:solidFill>
                            <a:srgbClr val="333333"/>
                          </a:solidFill>
                          <a:effectLst/>
                        </a:rPr>
                        <a:t>108,683,556 bajtów</a:t>
                      </a:r>
                    </a:p>
                  </a:txBody>
                  <a:tcPr marL="95250" marR="95250" marT="85725" marB="85725">
                    <a:lnL>
                      <a:noFill/>
                    </a:lnL>
                    <a:lnR>
                      <a:noFill/>
                    </a:lnR>
                    <a:lnT>
                      <a:noFill/>
                    </a:lnT>
                    <a:lnB>
                      <a:noFill/>
                    </a:lnB>
                    <a:solidFill>
                      <a:srgbClr val="F9F9F9"/>
                    </a:solidFill>
                  </a:tcPr>
                </a:tc>
                <a:extLst>
                  <a:ext uri="{0D108BD9-81ED-4DB2-BD59-A6C34878D82A}">
                    <a16:rowId xmlns:a16="http://schemas.microsoft.com/office/drawing/2014/main" val="10001"/>
                  </a:ext>
                </a:extLst>
              </a:tr>
              <a:tr h="0">
                <a:tc>
                  <a:txBody>
                    <a:bodyPr/>
                    <a:lstStyle/>
                    <a:p>
                      <a:pPr algn="l" rtl="0" fontAlgn="t"/>
                      <a:r>
                        <a:rPr lang="en-US" sz="2800" dirty="0">
                          <a:solidFill>
                            <a:srgbClr val="333333"/>
                          </a:solidFill>
                          <a:effectLst/>
                        </a:rPr>
                        <a:t>x264</a:t>
                      </a:r>
                    </a:p>
                  </a:txBody>
                  <a:tcPr marL="95250" marR="95250" marT="85725" marB="85725">
                    <a:lnL>
                      <a:noFill/>
                    </a:lnL>
                    <a:lnR>
                      <a:noFill/>
                    </a:lnR>
                    <a:lnT>
                      <a:noFill/>
                    </a:lnT>
                    <a:lnB>
                      <a:noFill/>
                    </a:lnB>
                    <a:solidFill>
                      <a:srgbClr val="FFFFFF"/>
                    </a:solidFill>
                  </a:tcPr>
                </a:tc>
                <a:tc>
                  <a:txBody>
                    <a:bodyPr/>
                    <a:lstStyle/>
                    <a:p>
                      <a:pPr algn="l" rtl="0" fontAlgn="t"/>
                      <a:r>
                        <a:rPr lang="en-US" sz="2800" dirty="0">
                          <a:solidFill>
                            <a:srgbClr val="333333"/>
                          </a:solidFill>
                          <a:effectLst/>
                        </a:rPr>
                        <a:t>117,931,148 </a:t>
                      </a:r>
                      <a:r>
                        <a:rPr lang="en-US" sz="2800" dirty="0" err="1">
                          <a:solidFill>
                            <a:srgbClr val="333333"/>
                          </a:solidFill>
                          <a:effectLst/>
                        </a:rPr>
                        <a:t>bajtów</a:t>
                      </a:r>
                      <a:endParaRPr lang="en-US" sz="2800" dirty="0">
                        <a:solidFill>
                          <a:srgbClr val="333333"/>
                        </a:solidFill>
                        <a:effectLst/>
                      </a:endParaRPr>
                    </a:p>
                  </a:txBody>
                  <a:tcPr marL="95250" marR="95250" marT="85725" marB="85725">
                    <a:lnL>
                      <a:noFill/>
                    </a:lnL>
                    <a:lnR>
                      <a:noFill/>
                    </a:lnR>
                    <a:lnT>
                      <a:noFill/>
                    </a:lnT>
                    <a:lnB>
                      <a:noFill/>
                    </a:lnB>
                    <a:solidFill>
                      <a:srgbClr val="FFFFFF"/>
                    </a:solidFill>
                  </a:tcPr>
                </a:tc>
                <a:extLst>
                  <a:ext uri="{0D108BD9-81ED-4DB2-BD59-A6C34878D82A}">
                    <a16:rowId xmlns:a16="http://schemas.microsoft.com/office/drawing/2014/main" val="10002"/>
                  </a:ext>
                </a:extLst>
              </a:tr>
              <a:tr h="0">
                <a:tc>
                  <a:txBody>
                    <a:bodyPr/>
                    <a:lstStyle/>
                    <a:p>
                      <a:pPr algn="l" rtl="0" fontAlgn="t"/>
                      <a:r>
                        <a:rPr lang="en-US" sz="2800">
                          <a:solidFill>
                            <a:srgbClr val="333333"/>
                          </a:solidFill>
                          <a:effectLst/>
                        </a:rPr>
                        <a:t>x265</a:t>
                      </a:r>
                    </a:p>
                  </a:txBody>
                  <a:tcPr marL="95250" marR="95250" marT="85725" marB="85725">
                    <a:lnL>
                      <a:noFill/>
                    </a:lnL>
                    <a:lnR>
                      <a:noFill/>
                    </a:lnR>
                    <a:lnT>
                      <a:noFill/>
                    </a:lnT>
                    <a:lnB>
                      <a:noFill/>
                    </a:lnB>
                    <a:solidFill>
                      <a:srgbClr val="F9F9F9"/>
                    </a:solidFill>
                  </a:tcPr>
                </a:tc>
                <a:tc>
                  <a:txBody>
                    <a:bodyPr/>
                    <a:lstStyle/>
                    <a:p>
                      <a:pPr algn="l" rtl="0" fontAlgn="t"/>
                      <a:r>
                        <a:rPr lang="en-US" sz="2800" dirty="0">
                          <a:solidFill>
                            <a:srgbClr val="333333"/>
                          </a:solidFill>
                          <a:effectLst/>
                        </a:rPr>
                        <a:t>108,683,556 </a:t>
                      </a:r>
                      <a:r>
                        <a:rPr lang="en-US" sz="2800" dirty="0" err="1">
                          <a:solidFill>
                            <a:srgbClr val="333333"/>
                          </a:solidFill>
                          <a:effectLst/>
                        </a:rPr>
                        <a:t>bajtów</a:t>
                      </a:r>
                      <a:endParaRPr lang="en-US" sz="2800" dirty="0">
                        <a:solidFill>
                          <a:srgbClr val="333333"/>
                        </a:solidFill>
                        <a:effectLst/>
                      </a:endParaRPr>
                    </a:p>
                  </a:txBody>
                  <a:tcPr marL="95250" marR="95250" marT="85725" marB="85725">
                    <a:lnL>
                      <a:noFill/>
                    </a:lnL>
                    <a:lnR>
                      <a:noFill/>
                    </a:lnR>
                    <a:lnT>
                      <a:noFill/>
                    </a:lnT>
                    <a:lnB>
                      <a:noFill/>
                    </a:lnB>
                    <a:solidFill>
                      <a:srgbClr val="F9F9F9"/>
                    </a:solidFill>
                  </a:tcPr>
                </a:tc>
                <a:extLst>
                  <a:ext uri="{0D108BD9-81ED-4DB2-BD59-A6C34878D82A}">
                    <a16:rowId xmlns:a16="http://schemas.microsoft.com/office/drawing/2014/main" val="10003"/>
                  </a:ext>
                </a:extLst>
              </a:tr>
              <a:tr h="0">
                <a:tc>
                  <a:txBody>
                    <a:bodyPr/>
                    <a:lstStyle/>
                    <a:p>
                      <a:pPr algn="l" rtl="0" fontAlgn="t"/>
                      <a:r>
                        <a:rPr lang="en-US" sz="2800">
                          <a:solidFill>
                            <a:srgbClr val="333333"/>
                          </a:solidFill>
                          <a:effectLst/>
                        </a:rPr>
                        <a:t>VP9</a:t>
                      </a:r>
                    </a:p>
                  </a:txBody>
                  <a:tcPr marL="95250" marR="95250" marT="85725" marB="85725">
                    <a:lnL>
                      <a:noFill/>
                    </a:lnL>
                    <a:lnR>
                      <a:noFill/>
                    </a:lnR>
                    <a:lnT>
                      <a:noFill/>
                    </a:lnT>
                    <a:lnB>
                      <a:noFill/>
                    </a:lnB>
                    <a:solidFill>
                      <a:srgbClr val="FFFFFF"/>
                    </a:solidFill>
                  </a:tcPr>
                </a:tc>
                <a:tc>
                  <a:txBody>
                    <a:bodyPr/>
                    <a:lstStyle/>
                    <a:p>
                      <a:pPr algn="l" rtl="0" fontAlgn="t"/>
                      <a:r>
                        <a:rPr lang="en-US" sz="2800" dirty="0">
                          <a:solidFill>
                            <a:srgbClr val="333333"/>
                          </a:solidFill>
                          <a:effectLst/>
                        </a:rPr>
                        <a:t>171,929,297 </a:t>
                      </a:r>
                      <a:r>
                        <a:rPr lang="en-US" sz="2800" dirty="0" err="1">
                          <a:solidFill>
                            <a:srgbClr val="333333"/>
                          </a:solidFill>
                          <a:effectLst/>
                        </a:rPr>
                        <a:t>bajtów</a:t>
                      </a:r>
                      <a:endParaRPr lang="en-US" sz="2800" dirty="0">
                        <a:solidFill>
                          <a:srgbClr val="333333"/>
                        </a:solidFill>
                        <a:effectLst/>
                      </a:endParaRPr>
                    </a:p>
                  </a:txBody>
                  <a:tcPr marL="95250" marR="95250" marT="85725" marB="85725">
                    <a:lnL>
                      <a:noFill/>
                    </a:lnL>
                    <a:lnR>
                      <a:noFill/>
                    </a:lnR>
                    <a:lnT>
                      <a:noFill/>
                    </a:lnT>
                    <a:lnB>
                      <a:noFill/>
                    </a:lnB>
                    <a:solidFill>
                      <a:srgbClr val="FFFFFF"/>
                    </a:solidFill>
                  </a:tcPr>
                </a:tc>
                <a:extLst>
                  <a:ext uri="{0D108BD9-81ED-4DB2-BD59-A6C34878D82A}">
                    <a16:rowId xmlns:a16="http://schemas.microsoft.com/office/drawing/2014/main" val="10004"/>
                  </a:ext>
                </a:extLst>
              </a:tr>
              <a:tr h="0">
                <a:tc>
                  <a:txBody>
                    <a:bodyPr/>
                    <a:lstStyle/>
                    <a:p>
                      <a:pPr algn="l" rtl="0" fontAlgn="t"/>
                      <a:r>
                        <a:rPr lang="en-US" sz="2800">
                          <a:solidFill>
                            <a:srgbClr val="333333"/>
                          </a:solidFill>
                          <a:effectLst/>
                        </a:rPr>
                        <a:t>AV1</a:t>
                      </a:r>
                    </a:p>
                  </a:txBody>
                  <a:tcPr marL="95250" marR="95250" marT="85725" marB="85725">
                    <a:lnL>
                      <a:noFill/>
                    </a:lnL>
                    <a:lnR>
                      <a:noFill/>
                    </a:lnR>
                    <a:lnT>
                      <a:noFill/>
                    </a:lnT>
                    <a:lnB>
                      <a:noFill/>
                    </a:lnB>
                    <a:solidFill>
                      <a:srgbClr val="F9F9F9"/>
                    </a:solidFill>
                  </a:tcPr>
                </a:tc>
                <a:tc>
                  <a:txBody>
                    <a:bodyPr/>
                    <a:lstStyle/>
                    <a:p>
                      <a:pPr algn="l" rtl="0" fontAlgn="t"/>
                      <a:r>
                        <a:rPr lang="en-US" sz="2800" dirty="0">
                          <a:solidFill>
                            <a:srgbClr val="333333"/>
                          </a:solidFill>
                          <a:effectLst/>
                        </a:rPr>
                        <a:t>112,405,222 </a:t>
                      </a:r>
                      <a:r>
                        <a:rPr lang="en-US" sz="2800" dirty="0" err="1">
                          <a:solidFill>
                            <a:srgbClr val="333333"/>
                          </a:solidFill>
                          <a:effectLst/>
                        </a:rPr>
                        <a:t>bajtów</a:t>
                      </a:r>
                      <a:endParaRPr lang="en-US" sz="2800" dirty="0">
                        <a:solidFill>
                          <a:srgbClr val="333333"/>
                        </a:solidFill>
                        <a:effectLst/>
                      </a:endParaRPr>
                    </a:p>
                  </a:txBody>
                  <a:tcPr marL="95250" marR="95250" marT="85725" marB="85725">
                    <a:lnL>
                      <a:noFill/>
                    </a:lnL>
                    <a:lnR>
                      <a:noFill/>
                    </a:lnR>
                    <a:lnT>
                      <a:noFill/>
                    </a:lnT>
                    <a:lnB>
                      <a:noFill/>
                    </a:lnB>
                    <a:solidFill>
                      <a:srgbClr val="F9F9F9"/>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813598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sz="3600" b="1" dirty="0">
                <a:solidFill>
                  <a:srgbClr val="0D0D0D"/>
                </a:solidFill>
                <a:latin typeface="Ivar-Headline-Bold"/>
              </a:rPr>
              <a:t>Ocena subiektywna a obiektywna</a:t>
            </a:r>
            <a:endParaRPr lang="en-US" sz="3600" b="1" dirty="0">
              <a:solidFill>
                <a:srgbClr val="0D0D0D"/>
              </a:solidFill>
              <a:latin typeface="Ivar-Headline-Bold"/>
            </a:endParaRPr>
          </a:p>
        </p:txBody>
      </p:sp>
      <p:sp>
        <p:nvSpPr>
          <p:cNvPr id="6" name="Prostokąt 5"/>
          <p:cNvSpPr/>
          <p:nvPr/>
        </p:nvSpPr>
        <p:spPr>
          <a:xfrm>
            <a:off x="922985" y="1074889"/>
            <a:ext cx="10333150" cy="523220"/>
          </a:xfrm>
          <a:prstGeom prst="rect">
            <a:avLst/>
          </a:prstGeom>
        </p:spPr>
        <p:txBody>
          <a:bodyPr wrap="square">
            <a:spAutoFit/>
          </a:bodyPr>
          <a:lstStyle/>
          <a:p>
            <a:r>
              <a:rPr lang="pl-PL" sz="2800" dirty="0"/>
              <a:t>Kompresja stratna</a:t>
            </a:r>
            <a:endParaRPr lang="en-US" sz="2800" dirty="0"/>
          </a:p>
        </p:txBody>
      </p:sp>
      <p:graphicFrame>
        <p:nvGraphicFramePr>
          <p:cNvPr id="4" name="Tabela 3"/>
          <p:cNvGraphicFramePr>
            <a:graphicFrameLocks noGrp="1"/>
          </p:cNvGraphicFramePr>
          <p:nvPr>
            <p:extLst>
              <p:ext uri="{D42A27DB-BD31-4B8C-83A1-F6EECF244321}">
                <p14:modId xmlns:p14="http://schemas.microsoft.com/office/powerpoint/2010/main" val="1123467005"/>
              </p:ext>
            </p:extLst>
          </p:nvPr>
        </p:nvGraphicFramePr>
        <p:xfrm>
          <a:off x="435734" y="1598109"/>
          <a:ext cx="11307652" cy="5259384"/>
        </p:xfrm>
        <a:graphic>
          <a:graphicData uri="http://schemas.openxmlformats.org/drawingml/2006/table">
            <a:tbl>
              <a:tblPr/>
              <a:tblGrid>
                <a:gridCol w="2826913">
                  <a:extLst>
                    <a:ext uri="{9D8B030D-6E8A-4147-A177-3AD203B41FA5}">
                      <a16:colId xmlns:a16="http://schemas.microsoft.com/office/drawing/2014/main" val="20000"/>
                    </a:ext>
                  </a:extLst>
                </a:gridCol>
                <a:gridCol w="2826913">
                  <a:extLst>
                    <a:ext uri="{9D8B030D-6E8A-4147-A177-3AD203B41FA5}">
                      <a16:colId xmlns:a16="http://schemas.microsoft.com/office/drawing/2014/main" val="20001"/>
                    </a:ext>
                  </a:extLst>
                </a:gridCol>
                <a:gridCol w="3292630">
                  <a:extLst>
                    <a:ext uri="{9D8B030D-6E8A-4147-A177-3AD203B41FA5}">
                      <a16:colId xmlns:a16="http://schemas.microsoft.com/office/drawing/2014/main" val="20002"/>
                    </a:ext>
                  </a:extLst>
                </a:gridCol>
                <a:gridCol w="2361196">
                  <a:extLst>
                    <a:ext uri="{9D8B030D-6E8A-4147-A177-3AD203B41FA5}">
                      <a16:colId xmlns:a16="http://schemas.microsoft.com/office/drawing/2014/main" val="20003"/>
                    </a:ext>
                  </a:extLst>
                </a:gridCol>
              </a:tblGrid>
              <a:tr h="377116">
                <a:tc>
                  <a:txBody>
                    <a:bodyPr/>
                    <a:lstStyle/>
                    <a:p>
                      <a:pPr algn="l" rtl="0" fontAlgn="t"/>
                      <a:r>
                        <a:rPr lang="en-US" sz="2400" dirty="0" err="1">
                          <a:solidFill>
                            <a:srgbClr val="333333"/>
                          </a:solidFill>
                          <a:effectLst/>
                        </a:rPr>
                        <a:t>Kodek</a:t>
                      </a:r>
                      <a:endParaRPr lang="en-US" sz="2400" dirty="0">
                        <a:solidFill>
                          <a:srgbClr val="333333"/>
                        </a:solidFill>
                        <a:effectLst/>
                      </a:endParaRPr>
                    </a:p>
                  </a:txBody>
                  <a:tcPr marL="80580" marR="80580" marT="72522" marB="72522">
                    <a:lnL>
                      <a:noFill/>
                    </a:lnL>
                    <a:lnR>
                      <a:noFill/>
                    </a:lnR>
                    <a:lnT>
                      <a:noFill/>
                    </a:lnT>
                    <a:lnB>
                      <a:noFill/>
                    </a:lnB>
                    <a:solidFill>
                      <a:srgbClr val="FFFFFF"/>
                    </a:solidFill>
                  </a:tcPr>
                </a:tc>
                <a:tc>
                  <a:txBody>
                    <a:bodyPr/>
                    <a:lstStyle/>
                    <a:p>
                      <a:pPr algn="l" rtl="0" fontAlgn="t"/>
                      <a:r>
                        <a:rPr lang="en-US" sz="2400" dirty="0">
                          <a:solidFill>
                            <a:srgbClr val="333333"/>
                          </a:solidFill>
                          <a:effectLst/>
                        </a:rPr>
                        <a:t>PSNR/SSIM</a:t>
                      </a:r>
                    </a:p>
                  </a:txBody>
                  <a:tcPr marL="80580" marR="80580" marT="72522" marB="72522">
                    <a:lnL>
                      <a:noFill/>
                    </a:lnL>
                    <a:lnR>
                      <a:noFill/>
                    </a:lnR>
                    <a:lnT>
                      <a:noFill/>
                    </a:lnT>
                    <a:lnB>
                      <a:noFill/>
                    </a:lnB>
                    <a:solidFill>
                      <a:srgbClr val="FFFFFF"/>
                    </a:solidFill>
                  </a:tcPr>
                </a:tc>
                <a:tc>
                  <a:txBody>
                    <a:bodyPr/>
                    <a:lstStyle/>
                    <a:p>
                      <a:pPr algn="ctr" rtl="0" fontAlgn="t"/>
                      <a:r>
                        <a:rPr lang="en-US" sz="2400" dirty="0" err="1">
                          <a:solidFill>
                            <a:srgbClr val="333333"/>
                          </a:solidFill>
                          <a:effectLst/>
                        </a:rPr>
                        <a:t>Objętość</a:t>
                      </a:r>
                      <a:endParaRPr lang="en-US" sz="2400" dirty="0">
                        <a:solidFill>
                          <a:srgbClr val="333333"/>
                        </a:solidFill>
                        <a:effectLst/>
                      </a:endParaRPr>
                    </a:p>
                  </a:txBody>
                  <a:tcPr marL="80580" marR="80580" marT="72522" marB="72522">
                    <a:lnL>
                      <a:noFill/>
                    </a:lnL>
                    <a:lnR>
                      <a:noFill/>
                    </a:lnR>
                    <a:lnT>
                      <a:noFill/>
                    </a:lnT>
                    <a:lnB>
                      <a:noFill/>
                    </a:lnB>
                    <a:solidFill>
                      <a:srgbClr val="FFFFFF"/>
                    </a:solidFill>
                  </a:tcPr>
                </a:tc>
                <a:tc>
                  <a:txBody>
                    <a:bodyPr/>
                    <a:lstStyle/>
                    <a:p>
                      <a:pPr algn="ctr" rtl="0" fontAlgn="t"/>
                      <a:r>
                        <a:rPr lang="en-US" sz="2400" dirty="0">
                          <a:solidFill>
                            <a:srgbClr val="333333"/>
                          </a:solidFill>
                          <a:effectLst/>
                        </a:rPr>
                        <a:t>CRF</a:t>
                      </a:r>
                      <a:r>
                        <a:rPr lang="pl-PL" sz="2400" dirty="0">
                          <a:solidFill>
                            <a:srgbClr val="333333"/>
                          </a:solidFill>
                          <a:effectLst/>
                        </a:rPr>
                        <a:t> (Jakość strumienia)</a:t>
                      </a:r>
                      <a:endParaRPr lang="en-US" sz="2400" dirty="0">
                        <a:solidFill>
                          <a:srgbClr val="333333"/>
                        </a:solidFill>
                        <a:effectLst/>
                      </a:endParaRPr>
                    </a:p>
                  </a:txBody>
                  <a:tcPr marL="80580" marR="80580" marT="72522" marB="72522">
                    <a:lnL>
                      <a:noFill/>
                    </a:lnL>
                    <a:lnR>
                      <a:noFill/>
                    </a:lnR>
                    <a:lnT>
                      <a:noFill/>
                    </a:lnT>
                    <a:lnB>
                      <a:noFill/>
                    </a:lnB>
                    <a:solidFill>
                      <a:srgbClr val="FFFFFF"/>
                    </a:solidFill>
                  </a:tcPr>
                </a:tc>
                <a:extLst>
                  <a:ext uri="{0D108BD9-81ED-4DB2-BD59-A6C34878D82A}">
                    <a16:rowId xmlns:a16="http://schemas.microsoft.com/office/drawing/2014/main" val="10000"/>
                  </a:ext>
                </a:extLst>
              </a:tr>
              <a:tr h="609187">
                <a:tc>
                  <a:txBody>
                    <a:bodyPr/>
                    <a:lstStyle/>
                    <a:p>
                      <a:pPr algn="l" rtl="0" fontAlgn="t"/>
                      <a:r>
                        <a:rPr lang="en-US" sz="2400">
                          <a:solidFill>
                            <a:srgbClr val="333333"/>
                          </a:solidFill>
                          <a:effectLst/>
                        </a:rPr>
                        <a:t>źródło (x265)</a:t>
                      </a:r>
                    </a:p>
                  </a:txBody>
                  <a:tcPr marL="80580" marR="80580" marT="72522" marB="72522">
                    <a:lnL>
                      <a:noFill/>
                    </a:lnL>
                    <a:lnR>
                      <a:noFill/>
                    </a:lnR>
                    <a:lnT>
                      <a:noFill/>
                    </a:lnT>
                    <a:lnB>
                      <a:noFill/>
                    </a:lnB>
                    <a:solidFill>
                      <a:srgbClr val="F9F9F9"/>
                    </a:solidFill>
                  </a:tcPr>
                </a:tc>
                <a:tc>
                  <a:txBody>
                    <a:bodyPr/>
                    <a:lstStyle/>
                    <a:p>
                      <a:pPr algn="l" rtl="0" fontAlgn="t"/>
                      <a:r>
                        <a:rPr lang="en-US" sz="2400">
                          <a:solidFill>
                            <a:srgbClr val="333333"/>
                          </a:solidFill>
                          <a:effectLst/>
                        </a:rPr>
                        <a:t>PSNR:inf.</a:t>
                      </a:r>
                      <a:br>
                        <a:rPr lang="en-US" sz="2400">
                          <a:solidFill>
                            <a:srgbClr val="333333"/>
                          </a:solidFill>
                          <a:effectLst/>
                        </a:rPr>
                      </a:br>
                      <a:r>
                        <a:rPr lang="en-US" sz="2400">
                          <a:solidFill>
                            <a:srgbClr val="333333"/>
                          </a:solidFill>
                          <a:effectLst/>
                        </a:rPr>
                        <a:t>SSIM: 1.0</a:t>
                      </a:r>
                    </a:p>
                  </a:txBody>
                  <a:tcPr marL="80580" marR="80580" marT="72522" marB="72522">
                    <a:lnL>
                      <a:noFill/>
                    </a:lnL>
                    <a:lnR>
                      <a:noFill/>
                    </a:lnR>
                    <a:lnT>
                      <a:noFill/>
                    </a:lnT>
                    <a:lnB>
                      <a:noFill/>
                    </a:lnB>
                    <a:solidFill>
                      <a:srgbClr val="F9F9F9"/>
                    </a:solidFill>
                  </a:tcPr>
                </a:tc>
                <a:tc>
                  <a:txBody>
                    <a:bodyPr/>
                    <a:lstStyle/>
                    <a:p>
                      <a:pPr algn="ctr" rtl="0" fontAlgn="t"/>
                      <a:r>
                        <a:rPr lang="en-US" sz="2400" dirty="0">
                          <a:solidFill>
                            <a:srgbClr val="333333"/>
                          </a:solidFill>
                          <a:effectLst/>
                        </a:rPr>
                        <a:t>108,683,556 </a:t>
                      </a:r>
                      <a:r>
                        <a:rPr lang="en-US" sz="2400" dirty="0" err="1">
                          <a:solidFill>
                            <a:srgbClr val="333333"/>
                          </a:solidFill>
                          <a:effectLst/>
                        </a:rPr>
                        <a:t>bajtów</a:t>
                      </a:r>
                      <a:endParaRPr lang="en-US" sz="2400" dirty="0">
                        <a:solidFill>
                          <a:srgbClr val="333333"/>
                        </a:solidFill>
                        <a:effectLst/>
                      </a:endParaRPr>
                    </a:p>
                  </a:txBody>
                  <a:tcPr marL="80580" marR="80580" marT="72522" marB="72522">
                    <a:lnL>
                      <a:noFill/>
                    </a:lnL>
                    <a:lnR>
                      <a:noFill/>
                    </a:lnR>
                    <a:lnT>
                      <a:noFill/>
                    </a:lnT>
                    <a:lnB>
                      <a:noFill/>
                    </a:lnB>
                    <a:solidFill>
                      <a:srgbClr val="F9F9F9"/>
                    </a:solidFill>
                  </a:tcPr>
                </a:tc>
                <a:tc>
                  <a:txBody>
                    <a:bodyPr/>
                    <a:lstStyle/>
                    <a:p>
                      <a:pPr algn="ctr" rtl="0" fontAlgn="t"/>
                      <a:r>
                        <a:rPr lang="en-US" sz="2400" dirty="0">
                          <a:solidFill>
                            <a:srgbClr val="333333"/>
                          </a:solidFill>
                          <a:effectLst/>
                        </a:rPr>
                        <a:t>0 (lossless)</a:t>
                      </a:r>
                    </a:p>
                  </a:txBody>
                  <a:tcPr marL="80580" marR="80580" marT="72522" marB="72522">
                    <a:lnL>
                      <a:noFill/>
                    </a:lnL>
                    <a:lnR>
                      <a:noFill/>
                    </a:lnR>
                    <a:lnT>
                      <a:noFill/>
                    </a:lnT>
                    <a:lnB>
                      <a:noFill/>
                    </a:lnB>
                    <a:solidFill>
                      <a:srgbClr val="F9F9F9"/>
                    </a:solidFill>
                  </a:tcPr>
                </a:tc>
                <a:extLst>
                  <a:ext uri="{0D108BD9-81ED-4DB2-BD59-A6C34878D82A}">
                    <a16:rowId xmlns:a16="http://schemas.microsoft.com/office/drawing/2014/main" val="10001"/>
                  </a:ext>
                </a:extLst>
              </a:tr>
              <a:tr h="841259">
                <a:tc>
                  <a:txBody>
                    <a:bodyPr/>
                    <a:lstStyle/>
                    <a:p>
                      <a:pPr algn="l" rtl="0" fontAlgn="t"/>
                      <a:r>
                        <a:rPr lang="en-US" sz="2400">
                          <a:solidFill>
                            <a:srgbClr val="333333"/>
                          </a:solidFill>
                          <a:effectLst/>
                        </a:rPr>
                        <a:t>x264</a:t>
                      </a:r>
                    </a:p>
                  </a:txBody>
                  <a:tcPr marL="80580" marR="80580" marT="72522" marB="72522">
                    <a:lnL>
                      <a:noFill/>
                    </a:lnL>
                    <a:lnR>
                      <a:noFill/>
                    </a:lnR>
                    <a:lnT>
                      <a:noFill/>
                    </a:lnT>
                    <a:lnB>
                      <a:noFill/>
                    </a:lnB>
                    <a:solidFill>
                      <a:srgbClr val="FFFFFF"/>
                    </a:solidFill>
                  </a:tcPr>
                </a:tc>
                <a:tc>
                  <a:txBody>
                    <a:bodyPr/>
                    <a:lstStyle/>
                    <a:p>
                      <a:pPr algn="l" rtl="0" fontAlgn="t"/>
                      <a:r>
                        <a:rPr lang="en-US" sz="2400">
                          <a:solidFill>
                            <a:srgbClr val="333333"/>
                          </a:solidFill>
                          <a:effectLst/>
                        </a:rPr>
                        <a:t>PSNR:45.358</a:t>
                      </a:r>
                      <a:br>
                        <a:rPr lang="en-US" sz="2400">
                          <a:solidFill>
                            <a:srgbClr val="333333"/>
                          </a:solidFill>
                          <a:effectLst/>
                        </a:rPr>
                      </a:br>
                      <a:r>
                        <a:rPr lang="en-US" sz="2400">
                          <a:solidFill>
                            <a:srgbClr val="333333"/>
                          </a:solidFill>
                          <a:effectLst/>
                        </a:rPr>
                        <a:t>SSIM:0.9916</a:t>
                      </a:r>
                    </a:p>
                  </a:txBody>
                  <a:tcPr marL="80580" marR="80580" marT="72522" marB="72522">
                    <a:lnL>
                      <a:noFill/>
                    </a:lnL>
                    <a:lnR>
                      <a:noFill/>
                    </a:lnR>
                    <a:lnT>
                      <a:noFill/>
                    </a:lnT>
                    <a:lnB>
                      <a:noFill/>
                    </a:lnB>
                    <a:solidFill>
                      <a:srgbClr val="FFFFFF"/>
                    </a:solidFill>
                  </a:tcPr>
                </a:tc>
                <a:tc>
                  <a:txBody>
                    <a:bodyPr/>
                    <a:lstStyle/>
                    <a:p>
                      <a:pPr algn="ctr" rtl="0" fontAlgn="t"/>
                      <a:r>
                        <a:rPr lang="en-US" sz="2400" dirty="0">
                          <a:solidFill>
                            <a:srgbClr val="333333"/>
                          </a:solidFill>
                          <a:effectLst/>
                        </a:rPr>
                        <a:t>6,628,297 </a:t>
                      </a:r>
                      <a:r>
                        <a:rPr lang="en-US" sz="2400" dirty="0" err="1">
                          <a:solidFill>
                            <a:srgbClr val="333333"/>
                          </a:solidFill>
                          <a:effectLst/>
                        </a:rPr>
                        <a:t>bajtów</a:t>
                      </a:r>
                      <a:endParaRPr lang="en-US" sz="2400" dirty="0">
                        <a:solidFill>
                          <a:srgbClr val="333333"/>
                        </a:solidFill>
                        <a:effectLst/>
                      </a:endParaRPr>
                    </a:p>
                  </a:txBody>
                  <a:tcPr marL="80580" marR="80580" marT="72522" marB="72522">
                    <a:lnL>
                      <a:noFill/>
                    </a:lnL>
                    <a:lnR>
                      <a:noFill/>
                    </a:lnR>
                    <a:lnT>
                      <a:noFill/>
                    </a:lnT>
                    <a:lnB>
                      <a:noFill/>
                    </a:lnB>
                    <a:solidFill>
                      <a:srgbClr val="FFFFFF"/>
                    </a:solidFill>
                  </a:tcPr>
                </a:tc>
                <a:tc>
                  <a:txBody>
                    <a:bodyPr/>
                    <a:lstStyle/>
                    <a:p>
                      <a:pPr algn="ctr" rtl="0" fontAlgn="t"/>
                      <a:r>
                        <a:rPr lang="en-US" sz="2400" dirty="0">
                          <a:solidFill>
                            <a:srgbClr val="333333"/>
                          </a:solidFill>
                          <a:effectLst/>
                        </a:rPr>
                        <a:t>21.6</a:t>
                      </a:r>
                    </a:p>
                  </a:txBody>
                  <a:tcPr marL="80580" marR="80580" marT="72522" marB="72522">
                    <a:lnL>
                      <a:noFill/>
                    </a:lnL>
                    <a:lnR>
                      <a:noFill/>
                    </a:lnR>
                    <a:lnT>
                      <a:noFill/>
                    </a:lnT>
                    <a:lnB>
                      <a:noFill/>
                    </a:lnB>
                    <a:solidFill>
                      <a:srgbClr val="FFFFFF"/>
                    </a:solidFill>
                  </a:tcPr>
                </a:tc>
                <a:extLst>
                  <a:ext uri="{0D108BD9-81ED-4DB2-BD59-A6C34878D82A}">
                    <a16:rowId xmlns:a16="http://schemas.microsoft.com/office/drawing/2014/main" val="10002"/>
                  </a:ext>
                </a:extLst>
              </a:tr>
              <a:tr h="841259">
                <a:tc>
                  <a:txBody>
                    <a:bodyPr/>
                    <a:lstStyle/>
                    <a:p>
                      <a:pPr algn="l" rtl="0" fontAlgn="t"/>
                      <a:r>
                        <a:rPr lang="en-US" sz="2400">
                          <a:solidFill>
                            <a:srgbClr val="333333"/>
                          </a:solidFill>
                          <a:effectLst/>
                        </a:rPr>
                        <a:t>x265</a:t>
                      </a:r>
                    </a:p>
                  </a:txBody>
                  <a:tcPr marL="80580" marR="80580" marT="72522" marB="72522">
                    <a:lnL>
                      <a:noFill/>
                    </a:lnL>
                    <a:lnR>
                      <a:noFill/>
                    </a:lnR>
                    <a:lnT>
                      <a:noFill/>
                    </a:lnT>
                    <a:lnB>
                      <a:noFill/>
                    </a:lnB>
                    <a:solidFill>
                      <a:srgbClr val="F9F9F9"/>
                    </a:solidFill>
                  </a:tcPr>
                </a:tc>
                <a:tc>
                  <a:txBody>
                    <a:bodyPr/>
                    <a:lstStyle/>
                    <a:p>
                      <a:pPr algn="l" rtl="0" fontAlgn="t"/>
                      <a:r>
                        <a:rPr lang="en-US" sz="2400">
                          <a:solidFill>
                            <a:srgbClr val="333333"/>
                          </a:solidFill>
                          <a:effectLst/>
                        </a:rPr>
                        <a:t>PSNR:45.347</a:t>
                      </a:r>
                      <a:br>
                        <a:rPr lang="en-US" sz="2400">
                          <a:solidFill>
                            <a:srgbClr val="333333"/>
                          </a:solidFill>
                          <a:effectLst/>
                        </a:rPr>
                      </a:br>
                      <a:r>
                        <a:rPr lang="en-US" sz="2400">
                          <a:solidFill>
                            <a:srgbClr val="333333"/>
                          </a:solidFill>
                          <a:effectLst/>
                        </a:rPr>
                        <a:t>SSIM:0.9919</a:t>
                      </a:r>
                    </a:p>
                  </a:txBody>
                  <a:tcPr marL="80580" marR="80580" marT="72522" marB="72522">
                    <a:lnL>
                      <a:noFill/>
                    </a:lnL>
                    <a:lnR>
                      <a:noFill/>
                    </a:lnR>
                    <a:lnT>
                      <a:noFill/>
                    </a:lnT>
                    <a:lnB>
                      <a:noFill/>
                    </a:lnB>
                    <a:solidFill>
                      <a:srgbClr val="F9F9F9"/>
                    </a:solidFill>
                  </a:tcPr>
                </a:tc>
                <a:tc>
                  <a:txBody>
                    <a:bodyPr/>
                    <a:lstStyle/>
                    <a:p>
                      <a:pPr algn="ctr" rtl="0" fontAlgn="t"/>
                      <a:r>
                        <a:rPr lang="en-US" sz="2400" dirty="0">
                          <a:solidFill>
                            <a:srgbClr val="333333"/>
                          </a:solidFill>
                          <a:effectLst/>
                        </a:rPr>
                        <a:t>5,518,725 </a:t>
                      </a:r>
                      <a:r>
                        <a:rPr lang="en-US" sz="2400" dirty="0" err="1">
                          <a:solidFill>
                            <a:srgbClr val="333333"/>
                          </a:solidFill>
                          <a:effectLst/>
                        </a:rPr>
                        <a:t>bajtów</a:t>
                      </a:r>
                      <a:endParaRPr lang="en-US" sz="2400" dirty="0">
                        <a:solidFill>
                          <a:srgbClr val="333333"/>
                        </a:solidFill>
                        <a:effectLst/>
                      </a:endParaRPr>
                    </a:p>
                  </a:txBody>
                  <a:tcPr marL="80580" marR="80580" marT="72522" marB="72522">
                    <a:lnL>
                      <a:noFill/>
                    </a:lnL>
                    <a:lnR>
                      <a:noFill/>
                    </a:lnR>
                    <a:lnT>
                      <a:noFill/>
                    </a:lnT>
                    <a:lnB>
                      <a:noFill/>
                    </a:lnB>
                    <a:solidFill>
                      <a:srgbClr val="F9F9F9"/>
                    </a:solidFill>
                  </a:tcPr>
                </a:tc>
                <a:tc>
                  <a:txBody>
                    <a:bodyPr/>
                    <a:lstStyle/>
                    <a:p>
                      <a:pPr algn="ctr" rtl="0" fontAlgn="t"/>
                      <a:r>
                        <a:rPr lang="en-US" sz="2400" dirty="0">
                          <a:solidFill>
                            <a:srgbClr val="333333"/>
                          </a:solidFill>
                          <a:effectLst/>
                        </a:rPr>
                        <a:t>20.7</a:t>
                      </a:r>
                    </a:p>
                  </a:txBody>
                  <a:tcPr marL="80580" marR="80580" marT="72522" marB="72522">
                    <a:lnL>
                      <a:noFill/>
                    </a:lnL>
                    <a:lnR>
                      <a:noFill/>
                    </a:lnR>
                    <a:lnT>
                      <a:noFill/>
                    </a:lnT>
                    <a:lnB>
                      <a:noFill/>
                    </a:lnB>
                    <a:solidFill>
                      <a:srgbClr val="F9F9F9"/>
                    </a:solidFill>
                  </a:tcPr>
                </a:tc>
                <a:extLst>
                  <a:ext uri="{0D108BD9-81ED-4DB2-BD59-A6C34878D82A}">
                    <a16:rowId xmlns:a16="http://schemas.microsoft.com/office/drawing/2014/main" val="10003"/>
                  </a:ext>
                </a:extLst>
              </a:tr>
              <a:tr h="841259">
                <a:tc>
                  <a:txBody>
                    <a:bodyPr/>
                    <a:lstStyle/>
                    <a:p>
                      <a:pPr algn="l" rtl="0" fontAlgn="t"/>
                      <a:r>
                        <a:rPr lang="en-US" sz="2400">
                          <a:solidFill>
                            <a:srgbClr val="333333"/>
                          </a:solidFill>
                          <a:effectLst/>
                        </a:rPr>
                        <a:t>VP9</a:t>
                      </a:r>
                    </a:p>
                  </a:txBody>
                  <a:tcPr marL="80580" marR="80580" marT="72522" marB="72522">
                    <a:lnL>
                      <a:noFill/>
                    </a:lnL>
                    <a:lnR>
                      <a:noFill/>
                    </a:lnR>
                    <a:lnT>
                      <a:noFill/>
                    </a:lnT>
                    <a:lnB>
                      <a:noFill/>
                    </a:lnB>
                    <a:solidFill>
                      <a:srgbClr val="FFFFFF"/>
                    </a:solidFill>
                  </a:tcPr>
                </a:tc>
                <a:tc>
                  <a:txBody>
                    <a:bodyPr/>
                    <a:lstStyle/>
                    <a:p>
                      <a:pPr algn="l" rtl="0" fontAlgn="t"/>
                      <a:r>
                        <a:rPr lang="en-US" sz="2400">
                          <a:solidFill>
                            <a:srgbClr val="333333"/>
                          </a:solidFill>
                          <a:effectLst/>
                        </a:rPr>
                        <a:t>PSNR:45.321</a:t>
                      </a:r>
                      <a:br>
                        <a:rPr lang="en-US" sz="2400">
                          <a:solidFill>
                            <a:srgbClr val="333333"/>
                          </a:solidFill>
                          <a:effectLst/>
                        </a:rPr>
                      </a:br>
                      <a:r>
                        <a:rPr lang="en-US" sz="2400">
                          <a:solidFill>
                            <a:srgbClr val="333333"/>
                          </a:solidFill>
                          <a:effectLst/>
                        </a:rPr>
                        <a:t>SSIM:0.9924</a:t>
                      </a:r>
                    </a:p>
                  </a:txBody>
                  <a:tcPr marL="80580" marR="80580" marT="72522" marB="72522">
                    <a:lnL>
                      <a:noFill/>
                    </a:lnL>
                    <a:lnR>
                      <a:noFill/>
                    </a:lnR>
                    <a:lnT>
                      <a:noFill/>
                    </a:lnT>
                    <a:lnB>
                      <a:noFill/>
                    </a:lnB>
                    <a:solidFill>
                      <a:srgbClr val="FFFFFF"/>
                    </a:solidFill>
                  </a:tcPr>
                </a:tc>
                <a:tc>
                  <a:txBody>
                    <a:bodyPr/>
                    <a:lstStyle/>
                    <a:p>
                      <a:pPr algn="ctr" rtl="0" fontAlgn="t"/>
                      <a:r>
                        <a:rPr lang="en-US" sz="2400" dirty="0">
                          <a:solidFill>
                            <a:srgbClr val="333333"/>
                          </a:solidFill>
                          <a:effectLst/>
                        </a:rPr>
                        <a:t>4,285,884 </a:t>
                      </a:r>
                      <a:r>
                        <a:rPr lang="en-US" sz="2400" dirty="0" err="1">
                          <a:solidFill>
                            <a:srgbClr val="333333"/>
                          </a:solidFill>
                          <a:effectLst/>
                        </a:rPr>
                        <a:t>bajtów</a:t>
                      </a:r>
                      <a:endParaRPr lang="en-US" sz="2400" dirty="0">
                        <a:solidFill>
                          <a:srgbClr val="333333"/>
                        </a:solidFill>
                        <a:effectLst/>
                      </a:endParaRPr>
                    </a:p>
                  </a:txBody>
                  <a:tcPr marL="80580" marR="80580" marT="72522" marB="72522">
                    <a:lnL>
                      <a:noFill/>
                    </a:lnL>
                    <a:lnR>
                      <a:noFill/>
                    </a:lnR>
                    <a:lnT>
                      <a:noFill/>
                    </a:lnT>
                    <a:lnB>
                      <a:noFill/>
                    </a:lnB>
                    <a:solidFill>
                      <a:srgbClr val="FFFFFF"/>
                    </a:solidFill>
                  </a:tcPr>
                </a:tc>
                <a:tc>
                  <a:txBody>
                    <a:bodyPr/>
                    <a:lstStyle/>
                    <a:p>
                      <a:pPr algn="ctr" rtl="0" fontAlgn="t"/>
                      <a:r>
                        <a:rPr lang="en-US" sz="2400" dirty="0">
                          <a:solidFill>
                            <a:srgbClr val="333333"/>
                          </a:solidFill>
                          <a:effectLst/>
                        </a:rPr>
                        <a:t>32.0</a:t>
                      </a:r>
                    </a:p>
                  </a:txBody>
                  <a:tcPr marL="80580" marR="80580" marT="72522" marB="72522">
                    <a:lnL>
                      <a:noFill/>
                    </a:lnL>
                    <a:lnR>
                      <a:noFill/>
                    </a:lnR>
                    <a:lnT>
                      <a:noFill/>
                    </a:lnT>
                    <a:lnB>
                      <a:noFill/>
                    </a:lnB>
                    <a:solidFill>
                      <a:srgbClr val="FFFFFF"/>
                    </a:solidFill>
                  </a:tcPr>
                </a:tc>
                <a:extLst>
                  <a:ext uri="{0D108BD9-81ED-4DB2-BD59-A6C34878D82A}">
                    <a16:rowId xmlns:a16="http://schemas.microsoft.com/office/drawing/2014/main" val="10004"/>
                  </a:ext>
                </a:extLst>
              </a:tr>
              <a:tr h="841259">
                <a:tc>
                  <a:txBody>
                    <a:bodyPr/>
                    <a:lstStyle/>
                    <a:p>
                      <a:pPr algn="l" rtl="0" fontAlgn="t"/>
                      <a:r>
                        <a:rPr lang="en-US" sz="2400">
                          <a:solidFill>
                            <a:srgbClr val="333333"/>
                          </a:solidFill>
                          <a:effectLst/>
                        </a:rPr>
                        <a:t>AV1</a:t>
                      </a:r>
                    </a:p>
                  </a:txBody>
                  <a:tcPr marL="80580" marR="80580" marT="72522" marB="72522">
                    <a:lnL>
                      <a:noFill/>
                    </a:lnL>
                    <a:lnR>
                      <a:noFill/>
                    </a:lnR>
                    <a:lnT>
                      <a:noFill/>
                    </a:lnT>
                    <a:lnB>
                      <a:noFill/>
                    </a:lnB>
                    <a:solidFill>
                      <a:srgbClr val="F9F9F9"/>
                    </a:solidFill>
                  </a:tcPr>
                </a:tc>
                <a:tc>
                  <a:txBody>
                    <a:bodyPr/>
                    <a:lstStyle/>
                    <a:p>
                      <a:pPr algn="l" rtl="0" fontAlgn="t"/>
                      <a:r>
                        <a:rPr lang="en-US" sz="2400">
                          <a:solidFill>
                            <a:srgbClr val="333333"/>
                          </a:solidFill>
                          <a:effectLst/>
                        </a:rPr>
                        <a:t>PSNR:45.361</a:t>
                      </a:r>
                      <a:br>
                        <a:rPr lang="en-US" sz="2400">
                          <a:solidFill>
                            <a:srgbClr val="333333"/>
                          </a:solidFill>
                          <a:effectLst/>
                        </a:rPr>
                      </a:br>
                      <a:r>
                        <a:rPr lang="en-US" sz="2400">
                          <a:solidFill>
                            <a:srgbClr val="333333"/>
                          </a:solidFill>
                          <a:effectLst/>
                        </a:rPr>
                        <a:t>SSIM:0.9920</a:t>
                      </a:r>
                    </a:p>
                  </a:txBody>
                  <a:tcPr marL="80580" marR="80580" marT="72522" marB="72522">
                    <a:lnL>
                      <a:noFill/>
                    </a:lnL>
                    <a:lnR>
                      <a:noFill/>
                    </a:lnR>
                    <a:lnT>
                      <a:noFill/>
                    </a:lnT>
                    <a:lnB>
                      <a:noFill/>
                    </a:lnB>
                    <a:solidFill>
                      <a:srgbClr val="F9F9F9"/>
                    </a:solidFill>
                  </a:tcPr>
                </a:tc>
                <a:tc>
                  <a:txBody>
                    <a:bodyPr/>
                    <a:lstStyle/>
                    <a:p>
                      <a:pPr algn="ctr" rtl="0" fontAlgn="t"/>
                      <a:r>
                        <a:rPr lang="en-US" sz="2400" dirty="0">
                          <a:solidFill>
                            <a:srgbClr val="333333"/>
                          </a:solidFill>
                          <a:effectLst/>
                        </a:rPr>
                        <a:t>3,321,936 </a:t>
                      </a:r>
                      <a:r>
                        <a:rPr lang="en-US" sz="2400" dirty="0" err="1">
                          <a:solidFill>
                            <a:srgbClr val="333333"/>
                          </a:solidFill>
                          <a:effectLst/>
                        </a:rPr>
                        <a:t>bajtów</a:t>
                      </a:r>
                      <a:endParaRPr lang="en-US" sz="2400" dirty="0">
                        <a:solidFill>
                          <a:srgbClr val="333333"/>
                        </a:solidFill>
                        <a:effectLst/>
                      </a:endParaRPr>
                    </a:p>
                  </a:txBody>
                  <a:tcPr marL="80580" marR="80580" marT="72522" marB="72522">
                    <a:lnL>
                      <a:noFill/>
                    </a:lnL>
                    <a:lnR>
                      <a:noFill/>
                    </a:lnR>
                    <a:lnT>
                      <a:noFill/>
                    </a:lnT>
                    <a:lnB>
                      <a:noFill/>
                    </a:lnB>
                    <a:solidFill>
                      <a:srgbClr val="F9F9F9"/>
                    </a:solidFill>
                  </a:tcPr>
                </a:tc>
                <a:tc>
                  <a:txBody>
                    <a:bodyPr/>
                    <a:lstStyle/>
                    <a:p>
                      <a:pPr algn="ctr" rtl="0" fontAlgn="t"/>
                      <a:r>
                        <a:rPr lang="en-US" sz="2400" dirty="0">
                          <a:solidFill>
                            <a:srgbClr val="333333"/>
                          </a:solidFill>
                          <a:effectLst/>
                        </a:rPr>
                        <a:t>25</a:t>
                      </a:r>
                    </a:p>
                  </a:txBody>
                  <a:tcPr marL="80580" marR="80580" marT="72522" marB="72522">
                    <a:lnL>
                      <a:noFill/>
                    </a:lnL>
                    <a:lnR>
                      <a:noFill/>
                    </a:lnR>
                    <a:lnT>
                      <a:noFill/>
                    </a:lnT>
                    <a:lnB>
                      <a:noFill/>
                    </a:lnB>
                    <a:solidFill>
                      <a:srgbClr val="F9F9F9"/>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387734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ytuł 5"/>
          <p:cNvSpPr>
            <a:spLocks noGrp="1"/>
          </p:cNvSpPr>
          <p:nvPr>
            <p:ph type="title"/>
          </p:nvPr>
        </p:nvSpPr>
        <p:spPr/>
        <p:txBody>
          <a:bodyPr>
            <a:normAutofit/>
          </a:bodyPr>
          <a:lstStyle/>
          <a:p>
            <a:r>
              <a:rPr lang="en-US" b="1" dirty="0">
                <a:solidFill>
                  <a:srgbClr val="0D0D0D"/>
                </a:solidFill>
                <a:latin typeface="Ivar-Headline-Bold"/>
              </a:rPr>
              <a:t>This AI Can Spot an Art Forgery</a:t>
            </a:r>
            <a:endParaRPr lang="pl-PL" dirty="0"/>
          </a:p>
        </p:txBody>
      </p:sp>
      <p:sp>
        <p:nvSpPr>
          <p:cNvPr id="8" name="Symbol zastępczy zawartości 7">
            <a:extLst>
              <a:ext uri="{FF2B5EF4-FFF2-40B4-BE49-F238E27FC236}">
                <a16:creationId xmlns:a16="http://schemas.microsoft.com/office/drawing/2014/main" id="{82A86EA4-12A5-4E1D-8431-47F371FD363C}"/>
              </a:ext>
            </a:extLst>
          </p:cNvPr>
          <p:cNvSpPr txBox="1">
            <a:spLocks noGrp="1"/>
          </p:cNvSpPr>
          <p:nvPr>
            <p:ph idx="1"/>
          </p:nvPr>
        </p:nvSpPr>
        <p:spPr>
          <a:xfrm>
            <a:off x="624840" y="1124624"/>
            <a:ext cx="10515600" cy="5903154"/>
          </a:xfrm>
          <a:prstGeom prst="rect">
            <a:avLst/>
          </a:prstGeom>
          <a:noFill/>
        </p:spPr>
        <p:txBody>
          <a:bodyPr wrap="square">
            <a:spAutoFit/>
          </a:bodyPr>
          <a:lstStyle/>
          <a:p>
            <a:endParaRPr lang="pl-PL" b="1" dirty="0">
              <a:solidFill>
                <a:srgbClr val="0D0D0D"/>
              </a:solidFill>
              <a:latin typeface="Ivar-Headline-Bold"/>
            </a:endParaRPr>
          </a:p>
          <a:p>
            <a:pPr marL="0" indent="0">
              <a:buNone/>
            </a:pPr>
            <a:r>
              <a:rPr lang="pl-PL" altLang="en-US" dirty="0">
                <a:solidFill>
                  <a:srgbClr val="202124"/>
                </a:solidFill>
                <a:latin typeface="arial" panose="020B0604020202020204" pitchFamily="34" charset="0"/>
              </a:rPr>
              <a:t>Przykład zastosowania sztucznej inteligencji (AI, </a:t>
            </a:r>
            <a:r>
              <a:rPr lang="pl-PL" altLang="en-US" dirty="0" err="1">
                <a:solidFill>
                  <a:srgbClr val="202124"/>
                </a:solidFill>
                <a:latin typeface="arial" panose="020B0604020202020204" pitchFamily="34" charset="0"/>
              </a:rPr>
              <a:t>artificial</a:t>
            </a:r>
            <a:r>
              <a:rPr lang="pl-PL" altLang="en-US" dirty="0">
                <a:solidFill>
                  <a:srgbClr val="202124"/>
                </a:solidFill>
                <a:latin typeface="arial" panose="020B0604020202020204" pitchFamily="34" charset="0"/>
              </a:rPr>
              <a:t> </a:t>
            </a:r>
            <a:r>
              <a:rPr lang="pl-PL" altLang="en-US" dirty="0" err="1">
                <a:solidFill>
                  <a:srgbClr val="202124"/>
                </a:solidFill>
                <a:latin typeface="arial" panose="020B0604020202020204" pitchFamily="34" charset="0"/>
              </a:rPr>
              <a:t>intelligence</a:t>
            </a:r>
            <a:r>
              <a:rPr lang="pl-PL" altLang="en-US" dirty="0">
                <a:solidFill>
                  <a:srgbClr val="202124"/>
                </a:solidFill>
                <a:latin typeface="arial" panose="020B0604020202020204" pitchFamily="34" charset="0"/>
              </a:rPr>
              <a:t>) w obszarze obrazu:</a:t>
            </a:r>
            <a:endParaRPr lang="pl-PL" b="1" dirty="0">
              <a:solidFill>
                <a:srgbClr val="5F6368"/>
              </a:solidFill>
              <a:latin typeface="arial" panose="020B0604020202020204" pitchFamily="34" charset="0"/>
            </a:endParaRPr>
          </a:p>
          <a:p>
            <a:pPr marL="0" indent="0">
              <a:buNone/>
            </a:pPr>
            <a:r>
              <a:rPr lang="pl-PL" b="0" i="0" dirty="0">
                <a:solidFill>
                  <a:srgbClr val="202124"/>
                </a:solidFill>
                <a:effectLst/>
                <a:latin typeface="arial" panose="020B0604020202020204" pitchFamily="34" charset="0"/>
              </a:rPr>
              <a:t>- </a:t>
            </a:r>
            <a:r>
              <a:rPr lang="pl-PL" dirty="0">
                <a:solidFill>
                  <a:srgbClr val="202124"/>
                </a:solidFill>
                <a:latin typeface="arial" panose="020B0604020202020204" pitchFamily="34" charset="0"/>
              </a:rPr>
              <a:t>Badanie  autentyczności obrazów za </a:t>
            </a:r>
            <a:r>
              <a:rPr lang="pl-PL" b="0" i="0" dirty="0">
                <a:solidFill>
                  <a:srgbClr val="202124"/>
                </a:solidFill>
                <a:effectLst/>
                <a:latin typeface="arial" panose="020B0604020202020204" pitchFamily="34" charset="0"/>
              </a:rPr>
              <a:t>pomocą AI (w tym uczenia głębokiego)/porównanie z oceną ekspercką</a:t>
            </a:r>
            <a:br>
              <a:rPr lang="pl-PL" b="0" i="0" dirty="0">
                <a:solidFill>
                  <a:srgbClr val="202124"/>
                </a:solidFill>
                <a:effectLst/>
                <a:latin typeface="arial" panose="020B0604020202020204" pitchFamily="34" charset="0"/>
              </a:rPr>
            </a:br>
            <a:endParaRPr lang="pl-PL" dirty="0"/>
          </a:p>
          <a:p>
            <a:r>
              <a:rPr lang="pl-PL" b="1" dirty="0">
                <a:solidFill>
                  <a:srgbClr val="5F6368"/>
                </a:solidFill>
                <a:latin typeface="arial" panose="020B0604020202020204" pitchFamily="34" charset="0"/>
              </a:rPr>
              <a:t>Obraz </a:t>
            </a:r>
            <a:r>
              <a:rPr lang="pl-PL" b="1" dirty="0" err="1">
                <a:solidFill>
                  <a:srgbClr val="5F6368"/>
                </a:solidFill>
                <a:latin typeface="arial" panose="020B0604020202020204" pitchFamily="34" charset="0"/>
              </a:rPr>
              <a:t>Salvator</a:t>
            </a:r>
            <a:r>
              <a:rPr lang="pl-PL" b="1" dirty="0">
                <a:solidFill>
                  <a:srgbClr val="5F6368"/>
                </a:solidFill>
                <a:latin typeface="arial" panose="020B0604020202020204" pitchFamily="34" charset="0"/>
              </a:rPr>
              <a:t> </a:t>
            </a:r>
            <a:r>
              <a:rPr lang="pl-PL" b="1" dirty="0" err="1">
                <a:solidFill>
                  <a:srgbClr val="5F6368"/>
                </a:solidFill>
                <a:latin typeface="arial" panose="020B0604020202020204" pitchFamily="34" charset="0"/>
              </a:rPr>
              <a:t>Mundi</a:t>
            </a:r>
            <a:r>
              <a:rPr lang="pl-PL" b="1" dirty="0">
                <a:solidFill>
                  <a:srgbClr val="5F6368"/>
                </a:solidFill>
                <a:latin typeface="arial" panose="020B0604020202020204" pitchFamily="34" charset="0"/>
              </a:rPr>
              <a:t> </a:t>
            </a:r>
            <a:r>
              <a:rPr lang="pl-PL" dirty="0">
                <a:solidFill>
                  <a:srgbClr val="4D5156"/>
                </a:solidFill>
                <a:latin typeface="arial" panose="020B0604020202020204" pitchFamily="34" charset="0"/>
              </a:rPr>
              <a:t> (</a:t>
            </a:r>
            <a:r>
              <a:rPr lang="pl-PL" b="1" dirty="0">
                <a:solidFill>
                  <a:srgbClr val="5F6368"/>
                </a:solidFill>
                <a:latin typeface="arial" panose="020B0604020202020204" pitchFamily="34" charset="0"/>
              </a:rPr>
              <a:t>Zbawiciel świata</a:t>
            </a:r>
            <a:r>
              <a:rPr lang="pl-PL" dirty="0">
                <a:solidFill>
                  <a:srgbClr val="4D5156"/>
                </a:solidFill>
                <a:latin typeface="arial" panose="020B0604020202020204" pitchFamily="34" charset="0"/>
              </a:rPr>
              <a:t> ) – </a:t>
            </a:r>
            <a:r>
              <a:rPr lang="pl-PL" b="1" dirty="0">
                <a:solidFill>
                  <a:srgbClr val="5F6368"/>
                </a:solidFill>
                <a:latin typeface="arial" panose="020B0604020202020204" pitchFamily="34" charset="0"/>
              </a:rPr>
              <a:t>obraz</a:t>
            </a:r>
            <a:r>
              <a:rPr lang="pl-PL" dirty="0">
                <a:solidFill>
                  <a:srgbClr val="4D5156"/>
                </a:solidFill>
                <a:latin typeface="arial" panose="020B0604020202020204" pitchFamily="34" charset="0"/>
              </a:rPr>
              <a:t> olejny namalowany w latach 1506–1513 na desce przez Leonarda da Vinci dla króla Francji Ludwika XII – AI wykorzystane do sprawdzenia autentyczności obrazu</a:t>
            </a:r>
          </a:p>
          <a:p>
            <a:endParaRPr lang="pl-PL" dirty="0"/>
          </a:p>
          <a:p>
            <a:r>
              <a:rPr lang="pl-PL" dirty="0">
                <a:hlinkClick r:id="rId3"/>
              </a:rPr>
              <a:t>https://spectrum.ieee.org/this-ai-can-spot-an-art-forgery</a:t>
            </a:r>
            <a:endParaRPr lang="pl-PL" dirty="0"/>
          </a:p>
          <a:p>
            <a:endParaRPr lang="pl-PL" dirty="0"/>
          </a:p>
        </p:txBody>
      </p:sp>
    </p:spTree>
    <p:extLst>
      <p:ext uri="{BB962C8B-B14F-4D97-AF65-F5344CB8AC3E}">
        <p14:creationId xmlns:p14="http://schemas.microsoft.com/office/powerpoint/2010/main" val="3076201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sz="3600" b="1" dirty="0">
                <a:solidFill>
                  <a:srgbClr val="0D0D0D"/>
                </a:solidFill>
                <a:latin typeface="Ivar-Headline-Bold"/>
              </a:rPr>
              <a:t>Systemy MIR (</a:t>
            </a:r>
            <a:r>
              <a:rPr lang="pl-PL" altLang="en-US" sz="3600" b="1" dirty="0">
                <a:solidFill>
                  <a:srgbClr val="0D0D0D"/>
                </a:solidFill>
                <a:latin typeface="Ivar-Headline-Bold"/>
              </a:rPr>
              <a:t>Music Information </a:t>
            </a:r>
            <a:r>
              <a:rPr lang="pl-PL" altLang="en-US" sz="3600" b="1" dirty="0" err="1">
                <a:solidFill>
                  <a:srgbClr val="0D0D0D"/>
                </a:solidFill>
                <a:latin typeface="Ivar-Headline-Bold"/>
              </a:rPr>
              <a:t>Retrieval</a:t>
            </a:r>
            <a:r>
              <a:rPr lang="pl-PL" altLang="en-US" sz="3600" b="1" dirty="0">
                <a:solidFill>
                  <a:srgbClr val="0D0D0D"/>
                </a:solidFill>
                <a:latin typeface="Ivar-Headline-Bold"/>
              </a:rPr>
              <a:t>)</a:t>
            </a:r>
            <a:endParaRPr lang="en-US" sz="3600" b="1" dirty="0">
              <a:solidFill>
                <a:srgbClr val="0D0D0D"/>
              </a:solidFill>
              <a:latin typeface="Ivar-Headline-Bold"/>
            </a:endParaRPr>
          </a:p>
        </p:txBody>
      </p:sp>
      <p:sp>
        <p:nvSpPr>
          <p:cNvPr id="5" name="Rectangle 3"/>
          <p:cNvSpPr txBox="1">
            <a:spLocks noChangeArrowheads="1"/>
          </p:cNvSpPr>
          <p:nvPr/>
        </p:nvSpPr>
        <p:spPr>
          <a:xfrm>
            <a:off x="1378130" y="1598109"/>
            <a:ext cx="9503229" cy="4800600"/>
          </a:xfrm>
          <a:prstGeom prst="rect">
            <a:avLst/>
          </a:prstGeom>
        </p:spPr>
        <p:txBody>
          <a:bodyPr vert="horz" lIns="91440" tIns="45720" rIns="91440" bIns="45720" rtlCol="0">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pl-PL" altLang="en-US" dirty="0"/>
          </a:p>
        </p:txBody>
      </p:sp>
      <p:sp>
        <p:nvSpPr>
          <p:cNvPr id="6" name="pole tekstowe 5">
            <a:extLst>
              <a:ext uri="{FF2B5EF4-FFF2-40B4-BE49-F238E27FC236}">
                <a16:creationId xmlns:a16="http://schemas.microsoft.com/office/drawing/2014/main" id="{0205C454-41CB-4572-B303-1B0124A70C32}"/>
              </a:ext>
            </a:extLst>
          </p:cNvPr>
          <p:cNvSpPr txBox="1"/>
          <p:nvPr/>
        </p:nvSpPr>
        <p:spPr>
          <a:xfrm>
            <a:off x="568411" y="2274838"/>
            <a:ext cx="10861589" cy="4832092"/>
          </a:xfrm>
          <a:prstGeom prst="rect">
            <a:avLst/>
          </a:prstGeom>
          <a:noFill/>
        </p:spPr>
        <p:txBody>
          <a:bodyPr wrap="square">
            <a:spAutoFit/>
          </a:bodyPr>
          <a:lstStyle/>
          <a:p>
            <a:pPr lvl="1">
              <a:spcBef>
                <a:spcPct val="50000"/>
              </a:spcBef>
              <a:buFontTx/>
              <a:buChar char="•"/>
            </a:pPr>
            <a:r>
              <a:rPr lang="pl-PL" altLang="pl-PL" sz="2400" dirty="0">
                <a:latin typeface="Arial" panose="020B0604020202020204" pitchFamily="34" charset="0"/>
              </a:rPr>
              <a:t> Automatyczne wyszukiwanie obiektów i powiązań w multimedialnych bazach rozproszonych  </a:t>
            </a:r>
            <a:r>
              <a:rPr lang="pl-PL" altLang="pl-PL" sz="2400" dirty="0">
                <a:solidFill>
                  <a:schemeClr val="tx1"/>
                </a:solidFill>
                <a:latin typeface="Arial" panose="020B0604020202020204" pitchFamily="34" charset="0"/>
              </a:rPr>
              <a:t>z wykorzystaniem standardu MPEG-7 (m.in. opis parametryczny  obrazu, wizji, muzyki i tekstu)</a:t>
            </a:r>
          </a:p>
          <a:p>
            <a:r>
              <a:rPr lang="pl-PL" altLang="pl-PL" sz="2500" dirty="0">
                <a:latin typeface="Arial" panose="020B0604020202020204" pitchFamily="34" charset="0"/>
              </a:rPr>
              <a:t>MPEG-7 (2000 r.)</a:t>
            </a:r>
          </a:p>
          <a:p>
            <a:pPr lvl="1"/>
            <a:r>
              <a:rPr lang="pl-PL" altLang="pl-PL" sz="2500" dirty="0">
                <a:latin typeface="Arial" panose="020B0604020202020204" pitchFamily="34" charset="0"/>
              </a:rPr>
              <a:t>standard MPEG-7, „Multimedia Content </a:t>
            </a:r>
            <a:r>
              <a:rPr lang="pl-PL" altLang="pl-PL" sz="2500" dirty="0" err="1">
                <a:latin typeface="Arial" panose="020B0604020202020204" pitchFamily="34" charset="0"/>
              </a:rPr>
              <a:t>Description</a:t>
            </a:r>
            <a:r>
              <a:rPr lang="pl-PL" altLang="pl-PL" sz="2500" dirty="0">
                <a:latin typeface="Arial" panose="020B0604020202020204" pitchFamily="34" charset="0"/>
              </a:rPr>
              <a:t> Interface” - ISO 15938:</a:t>
            </a:r>
          </a:p>
          <a:p>
            <a:pPr>
              <a:buFontTx/>
              <a:buChar char="•"/>
            </a:pPr>
            <a:r>
              <a:rPr lang="pl-PL" altLang="pl-PL" sz="2500" dirty="0">
                <a:latin typeface="Arial" panose="020B0604020202020204" pitchFamily="34" charset="0"/>
              </a:rPr>
              <a:t>     stworzenie języka opisu DLL (ang. </a:t>
            </a:r>
            <a:r>
              <a:rPr lang="pl-PL" altLang="pl-PL" sz="2500" dirty="0" err="1">
                <a:latin typeface="Arial" panose="020B0604020202020204" pitchFamily="34" charset="0"/>
              </a:rPr>
              <a:t>Description</a:t>
            </a:r>
            <a:r>
              <a:rPr lang="pl-PL" altLang="pl-PL" sz="2500" dirty="0">
                <a:latin typeface="Arial" panose="020B0604020202020204" pitchFamily="34" charset="0"/>
              </a:rPr>
              <a:t> Definition </a:t>
            </a:r>
          </a:p>
          <a:p>
            <a:r>
              <a:rPr lang="pl-PL" altLang="pl-PL" sz="2500" dirty="0">
                <a:latin typeface="Arial" panose="020B0604020202020204" pitchFamily="34" charset="0"/>
              </a:rPr>
              <a:t>      Language) zawartości obrazu, dźwięku, baz </a:t>
            </a:r>
          </a:p>
          <a:p>
            <a:r>
              <a:rPr lang="pl-PL" altLang="pl-PL" sz="2500" dirty="0">
                <a:latin typeface="Arial" panose="020B0604020202020204" pitchFamily="34" charset="0"/>
              </a:rPr>
              <a:t>      multimedialnych</a:t>
            </a:r>
          </a:p>
          <a:p>
            <a:pPr>
              <a:buFontTx/>
              <a:buChar char="•"/>
            </a:pPr>
            <a:r>
              <a:rPr lang="pl-PL" altLang="pl-PL" sz="2500" dirty="0">
                <a:latin typeface="Arial" panose="020B0604020202020204" pitchFamily="34" charset="0"/>
              </a:rPr>
              <a:t>     oraz informacji związanych (metadane) </a:t>
            </a:r>
          </a:p>
          <a:p>
            <a:pPr>
              <a:buFontTx/>
              <a:buChar char="•"/>
            </a:pPr>
            <a:r>
              <a:rPr lang="pl-PL" altLang="pl-PL" sz="2500" dirty="0">
                <a:latin typeface="Arial" panose="020B0604020202020204" pitchFamily="34" charset="0"/>
              </a:rPr>
              <a:t>     opis sygnału </a:t>
            </a:r>
          </a:p>
          <a:p>
            <a:pPr lvl="1">
              <a:spcBef>
                <a:spcPct val="50000"/>
              </a:spcBef>
              <a:buFontTx/>
              <a:buChar char="•"/>
            </a:pPr>
            <a:endParaRPr lang="pl-PL" altLang="pl-PL" sz="2400" dirty="0">
              <a:solidFill>
                <a:schemeClr val="tx1"/>
              </a:solidFill>
              <a:latin typeface="Arial" panose="020B0604020202020204" pitchFamily="34" charset="0"/>
            </a:endParaRPr>
          </a:p>
        </p:txBody>
      </p:sp>
    </p:spTree>
    <p:extLst>
      <p:ext uri="{BB962C8B-B14F-4D97-AF65-F5344CB8AC3E}">
        <p14:creationId xmlns:p14="http://schemas.microsoft.com/office/powerpoint/2010/main" val="2237851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sz="3600" b="1" dirty="0">
                <a:solidFill>
                  <a:srgbClr val="0D0D0D"/>
                </a:solidFill>
                <a:latin typeface="Ivar-Headline-Bold"/>
              </a:rPr>
              <a:t>Systemy MIR (</a:t>
            </a:r>
            <a:r>
              <a:rPr lang="pl-PL" altLang="en-US" sz="3600" b="1" dirty="0">
                <a:solidFill>
                  <a:srgbClr val="0D0D0D"/>
                </a:solidFill>
                <a:latin typeface="Ivar-Headline-Bold"/>
              </a:rPr>
              <a:t>Music Information </a:t>
            </a:r>
            <a:r>
              <a:rPr lang="pl-PL" altLang="en-US" sz="3600" b="1" dirty="0" err="1">
                <a:solidFill>
                  <a:srgbClr val="0D0D0D"/>
                </a:solidFill>
                <a:latin typeface="Ivar-Headline-Bold"/>
              </a:rPr>
              <a:t>Retrieval</a:t>
            </a:r>
            <a:r>
              <a:rPr lang="pl-PL" altLang="en-US" sz="3600" b="1" dirty="0">
                <a:solidFill>
                  <a:srgbClr val="0D0D0D"/>
                </a:solidFill>
                <a:latin typeface="Ivar-Headline-Bold"/>
              </a:rPr>
              <a:t>)</a:t>
            </a:r>
            <a:endParaRPr lang="en-US" sz="3600" b="1" dirty="0">
              <a:solidFill>
                <a:srgbClr val="0D0D0D"/>
              </a:solidFill>
              <a:latin typeface="Ivar-Headline-Bold"/>
            </a:endParaRPr>
          </a:p>
        </p:txBody>
      </p:sp>
      <p:sp>
        <p:nvSpPr>
          <p:cNvPr id="5" name="Rectangle 3"/>
          <p:cNvSpPr txBox="1">
            <a:spLocks noChangeArrowheads="1"/>
          </p:cNvSpPr>
          <p:nvPr/>
        </p:nvSpPr>
        <p:spPr>
          <a:xfrm>
            <a:off x="1378130" y="1598109"/>
            <a:ext cx="9503229" cy="4800600"/>
          </a:xfrm>
          <a:prstGeom prst="rect">
            <a:avLst/>
          </a:prstGeom>
        </p:spPr>
        <p:txBody>
          <a:bodyPr vert="horz" lIns="91440" tIns="45720" rIns="91440" bIns="45720" rtlCol="0">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altLang="en-US" dirty="0"/>
              <a:t>MBD (ang. </a:t>
            </a:r>
            <a:r>
              <a:rPr lang="pl-PL" altLang="en-US" i="1" dirty="0">
                <a:solidFill>
                  <a:srgbClr val="0070C0"/>
                </a:solidFill>
              </a:rPr>
              <a:t>Multimedia Database</a:t>
            </a:r>
            <a:r>
              <a:rPr lang="pl-PL" altLang="en-US" dirty="0"/>
              <a:t>):</a:t>
            </a:r>
          </a:p>
          <a:p>
            <a:pPr lvl="1"/>
            <a:r>
              <a:rPr lang="pl-PL" altLang="en-US" dirty="0"/>
              <a:t>przechowują dane o zawartości multimedialnej (np. o nagraniach muzycznych)</a:t>
            </a:r>
          </a:p>
          <a:p>
            <a:pPr lvl="1"/>
            <a:r>
              <a:rPr lang="pl-PL" altLang="en-US" dirty="0"/>
              <a:t>umożliwiają wyszukiwanie wg. kryteriów </a:t>
            </a:r>
            <a:r>
              <a:rPr lang="pl-PL" altLang="en-US" dirty="0">
                <a:solidFill>
                  <a:srgbClr val="0070C0"/>
                </a:solidFill>
              </a:rPr>
              <a:t>nietekstowych</a:t>
            </a:r>
            <a:r>
              <a:rPr lang="pl-PL" altLang="en-US" dirty="0"/>
              <a:t> (np. fragment nagrania – plik dźwiękowy)</a:t>
            </a:r>
          </a:p>
        </p:txBody>
      </p:sp>
    </p:spTree>
    <p:extLst>
      <p:ext uri="{BB962C8B-B14F-4D97-AF65-F5344CB8AC3E}">
        <p14:creationId xmlns:p14="http://schemas.microsoft.com/office/powerpoint/2010/main" val="2151326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sz="3600" b="1" dirty="0">
                <a:solidFill>
                  <a:srgbClr val="0D0D0D"/>
                </a:solidFill>
                <a:latin typeface="Ivar-Headline-Bold"/>
              </a:rPr>
              <a:t>Systemy MIR (</a:t>
            </a:r>
            <a:r>
              <a:rPr lang="pl-PL" altLang="en-US" sz="3600" b="1" dirty="0">
                <a:solidFill>
                  <a:srgbClr val="0D0D0D"/>
                </a:solidFill>
                <a:latin typeface="Ivar-Headline-Bold"/>
              </a:rPr>
              <a:t>Music Information </a:t>
            </a:r>
            <a:r>
              <a:rPr lang="pl-PL" altLang="en-US" sz="3600" b="1" dirty="0" err="1">
                <a:solidFill>
                  <a:srgbClr val="0D0D0D"/>
                </a:solidFill>
                <a:latin typeface="Ivar-Headline-Bold"/>
              </a:rPr>
              <a:t>Retrieval</a:t>
            </a:r>
            <a:r>
              <a:rPr lang="pl-PL" altLang="en-US" sz="3600" b="1" dirty="0">
                <a:solidFill>
                  <a:srgbClr val="0D0D0D"/>
                </a:solidFill>
                <a:latin typeface="Ivar-Headline-Bold"/>
              </a:rPr>
              <a:t>)</a:t>
            </a:r>
            <a:endParaRPr lang="en-US" sz="3600" b="1" dirty="0">
              <a:solidFill>
                <a:srgbClr val="0D0D0D"/>
              </a:solidFill>
              <a:latin typeface="Ivar-Headline-Bold"/>
            </a:endParaRPr>
          </a:p>
        </p:txBody>
      </p:sp>
      <p:sp>
        <p:nvSpPr>
          <p:cNvPr id="44" name="Text Box 4">
            <a:extLst>
              <a:ext uri="{FF2B5EF4-FFF2-40B4-BE49-F238E27FC236}">
                <a16:creationId xmlns:a16="http://schemas.microsoft.com/office/drawing/2014/main" id="{5928E5A5-F7CC-4457-9C10-01D19B853F57}"/>
              </a:ext>
            </a:extLst>
          </p:cNvPr>
          <p:cNvSpPr txBox="1">
            <a:spLocks noChangeArrowheads="1"/>
          </p:cNvSpPr>
          <p:nvPr/>
        </p:nvSpPr>
        <p:spPr bwMode="auto">
          <a:xfrm>
            <a:off x="899160" y="1253288"/>
            <a:ext cx="10485563"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Char char="-"/>
            </a:pPr>
            <a:r>
              <a:rPr lang="pl-PL" altLang="pl-PL" sz="2400" b="0" dirty="0">
                <a:solidFill>
                  <a:schemeClr val="tx1"/>
                </a:solidFill>
                <a:latin typeface="Arial" panose="020B0604020202020204" pitchFamily="34" charset="0"/>
              </a:rPr>
              <a:t> baza danych multimedialnych i </a:t>
            </a:r>
            <a:r>
              <a:rPr lang="pl-PL" altLang="pl-PL" sz="2400" dirty="0">
                <a:latin typeface="Arial" panose="020B0604020202020204" pitchFamily="34" charset="0"/>
              </a:rPr>
              <a:t>pliki parametrów</a:t>
            </a:r>
            <a:endParaRPr lang="pl-PL" altLang="pl-PL" sz="2400" b="0" dirty="0">
              <a:solidFill>
                <a:schemeClr val="tx1"/>
              </a:solidFill>
              <a:latin typeface="Arial" panose="020B0604020202020204" pitchFamily="34" charset="0"/>
            </a:endParaRPr>
          </a:p>
          <a:p>
            <a:pPr eaLnBrk="1" hangingPunct="1"/>
            <a:r>
              <a:rPr lang="pl-PL" altLang="pl-PL" sz="2400" b="0" dirty="0">
                <a:solidFill>
                  <a:schemeClr val="tx1"/>
                </a:solidFill>
                <a:latin typeface="Arial" panose="020B0604020202020204" pitchFamily="34" charset="0"/>
              </a:rPr>
              <a:t>  (dla każdej z kategorii osobnego pliku opisującego te dane) </a:t>
            </a:r>
          </a:p>
          <a:p>
            <a:pPr eaLnBrk="1" hangingPunct="1"/>
            <a:r>
              <a:rPr lang="pl-PL" altLang="pl-PL" sz="2400" b="0" dirty="0">
                <a:solidFill>
                  <a:schemeClr val="tx1"/>
                </a:solidFill>
                <a:latin typeface="Arial" panose="020B0604020202020204" pitchFamily="34" charset="0"/>
              </a:rPr>
              <a:t>  </a:t>
            </a:r>
            <a:endParaRPr lang="pl-PL" altLang="pl-PL" sz="2400" u="sng" dirty="0">
              <a:latin typeface="Arial" panose="020B0604020202020204" pitchFamily="34" charset="0"/>
            </a:endParaRPr>
          </a:p>
          <a:p>
            <a:pPr eaLnBrk="1" hangingPunct="1"/>
            <a:r>
              <a:rPr lang="pl-PL" altLang="pl-PL" sz="2400" b="0" u="sng" dirty="0">
                <a:solidFill>
                  <a:schemeClr val="tx1"/>
                </a:solidFill>
                <a:latin typeface="Arial" panose="020B0604020202020204" pitchFamily="34" charset="0"/>
              </a:rPr>
              <a:t>Kategorie:</a:t>
            </a:r>
            <a:r>
              <a:rPr lang="pl-PL" altLang="pl-PL" sz="2400" b="0" dirty="0">
                <a:solidFill>
                  <a:schemeClr val="tx1"/>
                </a:solidFill>
                <a:latin typeface="Arial" panose="020B0604020202020204" pitchFamily="34" charset="0"/>
              </a:rPr>
              <a:t>  plik MIDI, plik foniczny „prosty”, plik foniczny</a:t>
            </a:r>
            <a:r>
              <a:rPr lang="pl-PL" altLang="pl-PL" sz="2400" dirty="0"/>
              <a:t> </a:t>
            </a:r>
            <a:r>
              <a:rPr lang="pl-PL" altLang="pl-PL" sz="2400" b="0" dirty="0">
                <a:solidFill>
                  <a:schemeClr val="tx1"/>
                </a:solidFill>
                <a:latin typeface="Arial" panose="020B0604020202020204" pitchFamily="34" charset="0"/>
              </a:rPr>
              <a:t>typu „złożony”, plik </a:t>
            </a:r>
          </a:p>
          <a:p>
            <a:pPr eaLnBrk="1" hangingPunct="1"/>
            <a:r>
              <a:rPr lang="pl-PL" altLang="pl-PL" sz="2400" b="0" dirty="0">
                <a:solidFill>
                  <a:schemeClr val="tx1"/>
                </a:solidFill>
                <a:latin typeface="Arial" panose="020B0604020202020204" pitchFamily="34" charset="0"/>
              </a:rPr>
              <a:t>	   foniczny, plik multimedialny</a:t>
            </a:r>
          </a:p>
          <a:p>
            <a:pPr eaLnBrk="1" hangingPunct="1"/>
            <a:r>
              <a:rPr lang="pl-PL" altLang="pl-PL" sz="2400" b="0" dirty="0">
                <a:solidFill>
                  <a:schemeClr val="tx1"/>
                </a:solidFill>
                <a:latin typeface="Arial" panose="020B0604020202020204" pitchFamily="34" charset="0"/>
              </a:rPr>
              <a:t>W pliku parametrów zawarty jest opis parametryczny i </a:t>
            </a:r>
            <a:r>
              <a:rPr lang="pl-PL" altLang="pl-PL" sz="2400" b="0" i="1" dirty="0">
                <a:solidFill>
                  <a:schemeClr val="tx1"/>
                </a:solidFill>
                <a:latin typeface="Arial" panose="020B0604020202020204" pitchFamily="34" charset="0"/>
              </a:rPr>
              <a:t>meta opis</a:t>
            </a:r>
          </a:p>
          <a:p>
            <a:pPr eaLnBrk="1" hangingPunct="1"/>
            <a:r>
              <a:rPr lang="pl-PL" altLang="pl-PL" sz="2400" b="0" dirty="0">
                <a:solidFill>
                  <a:schemeClr val="tx1"/>
                </a:solidFill>
                <a:latin typeface="Arial" panose="020B0604020202020204" pitchFamily="34" charset="0"/>
              </a:rPr>
              <a:t>związany z każdym z obiektów w bazie danych</a:t>
            </a:r>
          </a:p>
          <a:p>
            <a:r>
              <a:rPr lang="pl-PL" altLang="pl-PL" sz="2400" b="0" dirty="0">
                <a:solidFill>
                  <a:schemeClr val="tx1"/>
                </a:solidFill>
                <a:latin typeface="Arial" panose="020B0604020202020204" pitchFamily="34" charset="0"/>
              </a:rPr>
              <a:t>Struktura zapisu:</a:t>
            </a:r>
          </a:p>
          <a:p>
            <a:r>
              <a:rPr lang="pl-PL" altLang="pl-PL" sz="2400" b="0" i="1" dirty="0">
                <a:solidFill>
                  <a:schemeClr val="tx1"/>
                </a:solidFill>
                <a:latin typeface="Arial" panose="020B0604020202020204" pitchFamily="34" charset="0"/>
              </a:rPr>
              <a:t>kategoria, </a:t>
            </a:r>
            <a:r>
              <a:rPr lang="pl-PL" altLang="pl-PL" sz="2400" b="0" dirty="0">
                <a:solidFill>
                  <a:schemeClr val="tx1"/>
                </a:solidFill>
                <a:latin typeface="Arial" panose="020B0604020202020204" pitchFamily="34" charset="0"/>
              </a:rPr>
              <a:t>[</a:t>
            </a:r>
            <a:r>
              <a:rPr lang="pl-PL" altLang="pl-PL" sz="2400" b="0" i="1" dirty="0">
                <a:solidFill>
                  <a:schemeClr val="tx1"/>
                </a:solidFill>
                <a:latin typeface="Arial" panose="020B0604020202020204" pitchFamily="34" charset="0"/>
              </a:rPr>
              <a:t>wektor parametrów</a:t>
            </a:r>
            <a:r>
              <a:rPr lang="pl-PL" altLang="pl-PL" sz="2400" b="0" dirty="0">
                <a:solidFill>
                  <a:schemeClr val="tx1"/>
                </a:solidFill>
                <a:latin typeface="Arial" panose="020B0604020202020204" pitchFamily="34" charset="0"/>
              </a:rPr>
              <a:t>]</a:t>
            </a:r>
            <a:r>
              <a:rPr lang="pl-PL" altLang="pl-PL" sz="2400" b="0" i="1" dirty="0">
                <a:solidFill>
                  <a:schemeClr val="tx1"/>
                </a:solidFill>
                <a:latin typeface="Arial" panose="020B0604020202020204" pitchFamily="34" charset="0"/>
              </a:rPr>
              <a:t>, opis meta dane, link do zasobów</a:t>
            </a:r>
          </a:p>
          <a:p>
            <a:r>
              <a:rPr lang="pl-PL" altLang="pl-PL" sz="2400" b="0" dirty="0">
                <a:solidFill>
                  <a:schemeClr val="tx1"/>
                </a:solidFill>
                <a:latin typeface="Arial" panose="020B0604020202020204" pitchFamily="34" charset="0"/>
              </a:rPr>
              <a:t>zapis danych w formacie języka XML, reprezentacje 2D</a:t>
            </a:r>
          </a:p>
          <a:p>
            <a:pPr eaLnBrk="1" hangingPunct="1"/>
            <a:r>
              <a:rPr lang="pl-PL" altLang="pl-PL" sz="2400" b="0" dirty="0">
                <a:solidFill>
                  <a:schemeClr val="tx1"/>
                </a:solidFill>
                <a:latin typeface="Arial" panose="020B0604020202020204" pitchFamily="34" charset="0"/>
              </a:rPr>
              <a:t>Podczas wyszukiwania nie są parametryzowane wszystkie obiekty</a:t>
            </a:r>
          </a:p>
          <a:p>
            <a:pPr eaLnBrk="1" hangingPunct="1"/>
            <a:r>
              <a:rPr lang="pl-PL" altLang="pl-PL" sz="2400" b="0" dirty="0">
                <a:solidFill>
                  <a:schemeClr val="tx1"/>
                </a:solidFill>
                <a:latin typeface="Arial" panose="020B0604020202020204" pitchFamily="34" charset="0"/>
              </a:rPr>
              <a:t>bazy danych (wystarczy je sparametryzować przy wprowadzaniu do bazy), </a:t>
            </a:r>
          </a:p>
          <a:p>
            <a:pPr eaLnBrk="1" hangingPunct="1"/>
            <a:r>
              <a:rPr lang="pl-PL" altLang="pl-PL" sz="2400" b="0" dirty="0">
                <a:solidFill>
                  <a:schemeClr val="tx1"/>
                </a:solidFill>
                <a:latin typeface="Arial" panose="020B0604020202020204" pitchFamily="34" charset="0"/>
              </a:rPr>
              <a:t>ale poszukiwany jest plik związany z ich opisem.</a:t>
            </a:r>
          </a:p>
          <a:p>
            <a:endParaRPr lang="pl-PL" altLang="pl-PL" sz="2400" b="0" dirty="0">
              <a:solidFill>
                <a:schemeClr val="tx1"/>
              </a:solidFill>
              <a:latin typeface="Arial" panose="020B0604020202020204" pitchFamily="34" charset="0"/>
            </a:endParaRPr>
          </a:p>
        </p:txBody>
      </p:sp>
    </p:spTree>
    <p:extLst>
      <p:ext uri="{BB962C8B-B14F-4D97-AF65-F5344CB8AC3E}">
        <p14:creationId xmlns:p14="http://schemas.microsoft.com/office/powerpoint/2010/main" val="17958266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sz="3600" b="1" dirty="0">
                <a:solidFill>
                  <a:srgbClr val="0D0D0D"/>
                </a:solidFill>
                <a:latin typeface="Ivar-Headline-Bold"/>
              </a:rPr>
              <a:t>Systemy MIR (</a:t>
            </a:r>
            <a:r>
              <a:rPr lang="pl-PL" altLang="en-US" sz="3600" b="1" dirty="0">
                <a:solidFill>
                  <a:srgbClr val="0D0D0D"/>
                </a:solidFill>
                <a:latin typeface="Ivar-Headline-Bold"/>
              </a:rPr>
              <a:t>Music Information </a:t>
            </a:r>
            <a:r>
              <a:rPr lang="pl-PL" altLang="en-US" sz="3600" b="1" dirty="0" err="1">
                <a:solidFill>
                  <a:srgbClr val="0D0D0D"/>
                </a:solidFill>
                <a:latin typeface="Ivar-Headline-Bold"/>
              </a:rPr>
              <a:t>Retrieval</a:t>
            </a:r>
            <a:r>
              <a:rPr lang="pl-PL" altLang="en-US" sz="3600" b="1" dirty="0">
                <a:solidFill>
                  <a:srgbClr val="0D0D0D"/>
                </a:solidFill>
                <a:latin typeface="Ivar-Headline-Bold"/>
              </a:rPr>
              <a:t>)</a:t>
            </a:r>
            <a:endParaRPr lang="en-US" sz="3600" dirty="0">
              <a:solidFill>
                <a:srgbClr val="0070C0"/>
              </a:solidFill>
            </a:endParaRPr>
          </a:p>
        </p:txBody>
      </p:sp>
      <p:sp>
        <p:nvSpPr>
          <p:cNvPr id="5" name="Rectangle 3"/>
          <p:cNvSpPr txBox="1">
            <a:spLocks noChangeArrowheads="1"/>
          </p:cNvSpPr>
          <p:nvPr/>
        </p:nvSpPr>
        <p:spPr>
          <a:xfrm>
            <a:off x="1044575" y="1480543"/>
            <a:ext cx="10463802" cy="4097297"/>
          </a:xfrm>
          <a:prstGeom prst="rect">
            <a:avLst/>
          </a:prstGeom>
        </p:spPr>
        <p:txBody>
          <a:bodyPr vert="horz" lIns="91440" tIns="45720" rIns="91440" bIns="45720" rtlCol="0">
            <a:no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altLang="en-US" sz="2400" dirty="0"/>
              <a:t>Najczęściej stosowane typy „multimedialnego zapytania” (</a:t>
            </a:r>
            <a:r>
              <a:rPr lang="pl-PL" altLang="en-US" sz="2400" i="1" dirty="0"/>
              <a:t>multimedia </a:t>
            </a:r>
            <a:r>
              <a:rPr lang="pl-PL" altLang="en-US" sz="2400" i="1" dirty="0" err="1"/>
              <a:t>query</a:t>
            </a:r>
            <a:r>
              <a:rPr lang="pl-PL" altLang="en-US" sz="2400" dirty="0"/>
              <a:t>):</a:t>
            </a:r>
          </a:p>
          <a:p>
            <a:pPr lvl="1"/>
            <a:r>
              <a:rPr lang="pl-PL" altLang="en-US" dirty="0"/>
              <a:t>zanucenie melodii do mikrofonu (</a:t>
            </a:r>
            <a:r>
              <a:rPr lang="pl-PL" altLang="en-US" i="1" dirty="0" err="1"/>
              <a:t>humming</a:t>
            </a:r>
            <a:r>
              <a:rPr lang="pl-PL" altLang="en-US" dirty="0"/>
              <a:t>)</a:t>
            </a:r>
          </a:p>
          <a:p>
            <a:pPr lvl="1"/>
            <a:r>
              <a:rPr lang="pl-PL" altLang="en-US" dirty="0"/>
              <a:t>zagwizdanie melodii (</a:t>
            </a:r>
            <a:r>
              <a:rPr lang="pl-PL" altLang="en-US" i="1" dirty="0" err="1"/>
              <a:t>whistling</a:t>
            </a:r>
            <a:r>
              <a:rPr lang="pl-PL" altLang="en-US" dirty="0"/>
              <a:t>)</a:t>
            </a:r>
          </a:p>
          <a:p>
            <a:pPr lvl="1"/>
            <a:r>
              <a:rPr lang="pl-PL" altLang="en-US" dirty="0"/>
              <a:t>podanie zapisu nutowego</a:t>
            </a:r>
          </a:p>
          <a:p>
            <a:pPr lvl="1"/>
            <a:r>
              <a:rPr lang="pl-PL" altLang="en-US" dirty="0"/>
              <a:t>przesłanie pliku zawierającego nagranie (WAV, MP3, formaty bez kompresji i z kompresją)</a:t>
            </a:r>
          </a:p>
          <a:p>
            <a:pPr lvl="1"/>
            <a:r>
              <a:rPr lang="pl-PL" altLang="en-US" dirty="0"/>
              <a:t>przesłanie strumienia danych „na żywo”, </a:t>
            </a:r>
            <a:br>
              <a:rPr lang="pl-PL" altLang="en-US" dirty="0"/>
            </a:br>
            <a:r>
              <a:rPr lang="pl-PL" altLang="en-US" dirty="0"/>
              <a:t>np. muzyki nadawanej właśnie przez radio</a:t>
            </a:r>
          </a:p>
          <a:p>
            <a:pPr marL="0" indent="0">
              <a:buNone/>
            </a:pPr>
            <a:r>
              <a:rPr lang="en-US" dirty="0"/>
              <a:t>1. </a:t>
            </a:r>
            <a:r>
              <a:rPr lang="en-US" dirty="0" err="1">
                <a:solidFill>
                  <a:srgbClr val="0070C0"/>
                </a:solidFill>
              </a:rPr>
              <a:t>Platformy</a:t>
            </a:r>
            <a:r>
              <a:rPr lang="en-US" dirty="0">
                <a:solidFill>
                  <a:srgbClr val="0070C0"/>
                </a:solidFill>
              </a:rPr>
              <a:t> </a:t>
            </a:r>
            <a:r>
              <a:rPr lang="en-US" dirty="0" err="1">
                <a:solidFill>
                  <a:srgbClr val="0070C0"/>
                </a:solidFill>
              </a:rPr>
              <a:t>streamingowe</a:t>
            </a:r>
            <a:r>
              <a:rPr lang="pl-PL" dirty="0">
                <a:solidFill>
                  <a:srgbClr val="0070C0"/>
                </a:solidFill>
              </a:rPr>
              <a:t>: </a:t>
            </a:r>
            <a:r>
              <a:rPr lang="en-US" dirty="0"/>
              <a:t>Spotify</a:t>
            </a:r>
            <a:r>
              <a:rPr lang="pl-PL" dirty="0"/>
              <a:t>; </a:t>
            </a:r>
            <a:r>
              <a:rPr lang="en-US" dirty="0"/>
              <a:t>Tidal</a:t>
            </a:r>
            <a:r>
              <a:rPr lang="pl-PL" dirty="0"/>
              <a:t>; </a:t>
            </a:r>
            <a:r>
              <a:rPr lang="en-US" dirty="0" err="1"/>
              <a:t>Deezer</a:t>
            </a:r>
            <a:endParaRPr lang="en-US" dirty="0"/>
          </a:p>
          <a:p>
            <a:pPr marL="0" indent="0">
              <a:buNone/>
            </a:pPr>
            <a:r>
              <a:rPr lang="en-US" dirty="0"/>
              <a:t>2. </a:t>
            </a:r>
            <a:r>
              <a:rPr lang="en-US" dirty="0" err="1">
                <a:solidFill>
                  <a:srgbClr val="0070C0"/>
                </a:solidFill>
              </a:rPr>
              <a:t>Muzyczne</a:t>
            </a:r>
            <a:r>
              <a:rPr lang="en-US" dirty="0">
                <a:solidFill>
                  <a:srgbClr val="0070C0"/>
                </a:solidFill>
              </a:rPr>
              <a:t> </a:t>
            </a:r>
            <a:r>
              <a:rPr lang="en-US" dirty="0" err="1">
                <a:solidFill>
                  <a:srgbClr val="0070C0"/>
                </a:solidFill>
              </a:rPr>
              <a:t>serwisy</a:t>
            </a:r>
            <a:r>
              <a:rPr lang="en-US" dirty="0">
                <a:solidFill>
                  <a:srgbClr val="0070C0"/>
                </a:solidFill>
              </a:rPr>
              <a:t> </a:t>
            </a:r>
            <a:r>
              <a:rPr lang="en-US" dirty="0" err="1">
                <a:solidFill>
                  <a:srgbClr val="0070C0"/>
                </a:solidFill>
              </a:rPr>
              <a:t>społecznościowe</a:t>
            </a:r>
            <a:r>
              <a:rPr lang="pl-PL" dirty="0">
                <a:solidFill>
                  <a:srgbClr val="0070C0"/>
                </a:solidFill>
              </a:rPr>
              <a:t>:</a:t>
            </a:r>
            <a:r>
              <a:rPr lang="pl-PL" dirty="0"/>
              <a:t> </a:t>
            </a:r>
            <a:r>
              <a:rPr lang="en-US" dirty="0"/>
              <a:t>Last.fm</a:t>
            </a:r>
            <a:r>
              <a:rPr lang="pl-PL" dirty="0"/>
              <a:t>; </a:t>
            </a:r>
            <a:r>
              <a:rPr lang="en-US" dirty="0"/>
              <a:t>Rate Your Music</a:t>
            </a:r>
          </a:p>
          <a:p>
            <a:pPr marL="0" indent="0">
              <a:buNone/>
            </a:pPr>
            <a:r>
              <a:rPr lang="pl-PL" dirty="0"/>
              <a:t>3. </a:t>
            </a:r>
            <a:r>
              <a:rPr lang="pl-PL" dirty="0">
                <a:solidFill>
                  <a:srgbClr val="0070C0"/>
                </a:solidFill>
              </a:rPr>
              <a:t>Serwisy do dystrybucji muzyki: </a:t>
            </a:r>
            <a:r>
              <a:rPr lang="en-US" dirty="0" err="1"/>
              <a:t>Soundcloud</a:t>
            </a:r>
            <a:r>
              <a:rPr lang="pl-PL" dirty="0"/>
              <a:t>;  </a:t>
            </a:r>
            <a:r>
              <a:rPr lang="en-US" dirty="0" err="1"/>
              <a:t>Bandcamp</a:t>
            </a:r>
            <a:endParaRPr lang="pl-PL" altLang="en-US" dirty="0"/>
          </a:p>
        </p:txBody>
      </p:sp>
    </p:spTree>
    <p:extLst>
      <p:ext uri="{BB962C8B-B14F-4D97-AF65-F5344CB8AC3E}">
        <p14:creationId xmlns:p14="http://schemas.microsoft.com/office/powerpoint/2010/main" val="4123339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sz="3600" b="1" dirty="0">
                <a:solidFill>
                  <a:srgbClr val="0D0D0D"/>
                </a:solidFill>
                <a:latin typeface="Ivar-Headline-Bold"/>
              </a:rPr>
              <a:t>Systemy MIR (</a:t>
            </a:r>
            <a:r>
              <a:rPr lang="pl-PL" altLang="en-US" sz="3600" b="1" dirty="0">
                <a:solidFill>
                  <a:srgbClr val="0D0D0D"/>
                </a:solidFill>
                <a:latin typeface="Ivar-Headline-Bold"/>
              </a:rPr>
              <a:t>Music Information </a:t>
            </a:r>
            <a:r>
              <a:rPr lang="pl-PL" altLang="en-US" sz="3600" b="1" dirty="0" err="1">
                <a:solidFill>
                  <a:srgbClr val="0D0D0D"/>
                </a:solidFill>
                <a:latin typeface="Ivar-Headline-Bold"/>
              </a:rPr>
              <a:t>Retrieval</a:t>
            </a:r>
            <a:r>
              <a:rPr lang="pl-PL" altLang="en-US" sz="3600" b="1" dirty="0">
                <a:solidFill>
                  <a:srgbClr val="0D0D0D"/>
                </a:solidFill>
                <a:latin typeface="Ivar-Headline-Bold"/>
              </a:rPr>
              <a:t>)</a:t>
            </a:r>
            <a:endParaRPr lang="en-US" sz="3600" b="1" dirty="0">
              <a:solidFill>
                <a:srgbClr val="0D0D0D"/>
              </a:solidFill>
              <a:latin typeface="Ivar-Headline-Bold"/>
            </a:endParaRPr>
          </a:p>
        </p:txBody>
      </p:sp>
      <p:sp>
        <p:nvSpPr>
          <p:cNvPr id="5" name="Rectangle 3"/>
          <p:cNvSpPr txBox="1">
            <a:spLocks noChangeArrowheads="1"/>
          </p:cNvSpPr>
          <p:nvPr/>
        </p:nvSpPr>
        <p:spPr>
          <a:xfrm>
            <a:off x="1378130" y="1598109"/>
            <a:ext cx="9503229" cy="888160"/>
          </a:xfrm>
          <a:prstGeom prst="rect">
            <a:avLst/>
          </a:prstGeom>
        </p:spPr>
        <p:txBody>
          <a:bodyPr vert="horz" lIns="91440" tIns="45720" rIns="91440" bIns="45720" rtlCol="0">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pl-PL" altLang="en-US" dirty="0"/>
          </a:p>
        </p:txBody>
      </p:sp>
      <p:sp>
        <p:nvSpPr>
          <p:cNvPr id="10" name="Rectangle 4">
            <a:extLst>
              <a:ext uri="{FF2B5EF4-FFF2-40B4-BE49-F238E27FC236}">
                <a16:creationId xmlns:a16="http://schemas.microsoft.com/office/drawing/2014/main" id="{B0D6D165-F5A3-4696-B534-6546EA939226}"/>
              </a:ext>
            </a:extLst>
          </p:cNvPr>
          <p:cNvSpPr>
            <a:spLocks noChangeArrowheads="1"/>
          </p:cNvSpPr>
          <p:nvPr/>
        </p:nvSpPr>
        <p:spPr bwMode="auto">
          <a:xfrm>
            <a:off x="5873930" y="2029069"/>
            <a:ext cx="1828800" cy="914400"/>
          </a:xfrm>
          <a:prstGeom prst="rect">
            <a:avLst/>
          </a:prstGeom>
          <a:noFill/>
          <a:ln w="9525">
            <a:solidFill>
              <a:schemeClr val="tx1"/>
            </a:solidFill>
            <a:miter lim="800000"/>
            <a:headEnd/>
            <a:tailEnd/>
          </a:ln>
          <a:effectLst/>
          <a:extLst>
            <a:ext uri="{909E8E84-426E-40DD-AFC4-6F175D3DCCD1}">
              <a14:hiddenFill xmlns:a14="http://schemas.microsoft.com/office/drawing/2010/main">
                <a:blipFill dpi="0" rotWithShape="0">
                  <a:blip r:embed="rId4"/>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pl-PL" altLang="pl-PL" sz="2000" b="0">
                <a:solidFill>
                  <a:schemeClr val="tx1"/>
                </a:solidFill>
                <a:latin typeface="Arial" panose="020B0604020202020204" pitchFamily="34" charset="0"/>
              </a:rPr>
              <a:t>parametryzacja</a:t>
            </a:r>
          </a:p>
        </p:txBody>
      </p:sp>
      <p:sp>
        <p:nvSpPr>
          <p:cNvPr id="11" name="Rectangle 5">
            <a:extLst>
              <a:ext uri="{FF2B5EF4-FFF2-40B4-BE49-F238E27FC236}">
                <a16:creationId xmlns:a16="http://schemas.microsoft.com/office/drawing/2014/main" id="{615DD50E-57F3-44E9-A832-E571BB0F3227}"/>
              </a:ext>
            </a:extLst>
          </p:cNvPr>
          <p:cNvSpPr>
            <a:spLocks noChangeArrowheads="1"/>
          </p:cNvSpPr>
          <p:nvPr/>
        </p:nvSpPr>
        <p:spPr bwMode="auto">
          <a:xfrm>
            <a:off x="3511730" y="1952869"/>
            <a:ext cx="1676400" cy="1066800"/>
          </a:xfrm>
          <a:prstGeom prst="rect">
            <a:avLst/>
          </a:prstGeom>
          <a:noFill/>
          <a:ln w="9525">
            <a:solidFill>
              <a:schemeClr val="tx1"/>
            </a:solidFill>
            <a:miter lim="800000"/>
            <a:headEnd/>
            <a:tailEnd/>
          </a:ln>
          <a:effectLst/>
          <a:extLst>
            <a:ext uri="{909E8E84-426E-40DD-AFC4-6F175D3DCCD1}">
              <a14:hiddenFill xmlns:a14="http://schemas.microsoft.com/office/drawing/2010/main">
                <a:blipFill dpi="0" rotWithShape="0">
                  <a:blip r:embed="rId4"/>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pl-PL" altLang="pl-PL" sz="2000" b="0">
                <a:solidFill>
                  <a:schemeClr val="tx1"/>
                </a:solidFill>
                <a:latin typeface="Arial" panose="020B0604020202020204" pitchFamily="34" charset="0"/>
              </a:rPr>
              <a:t>detekcja </a:t>
            </a:r>
          </a:p>
          <a:p>
            <a:pPr algn="ctr" eaLnBrk="1" hangingPunct="1"/>
            <a:r>
              <a:rPr lang="pl-PL" altLang="pl-PL" sz="2000" b="0">
                <a:solidFill>
                  <a:schemeClr val="tx1"/>
                </a:solidFill>
                <a:latin typeface="Arial" panose="020B0604020202020204" pitchFamily="34" charset="0"/>
              </a:rPr>
              <a:t>częstotliwości </a:t>
            </a:r>
          </a:p>
          <a:p>
            <a:pPr algn="ctr" eaLnBrk="1" hangingPunct="1"/>
            <a:r>
              <a:rPr lang="pl-PL" altLang="pl-PL" sz="2000" b="0">
                <a:solidFill>
                  <a:schemeClr val="tx1"/>
                </a:solidFill>
                <a:latin typeface="Arial" panose="020B0604020202020204" pitchFamily="34" charset="0"/>
              </a:rPr>
              <a:t>podstawowej</a:t>
            </a:r>
          </a:p>
        </p:txBody>
      </p:sp>
      <p:sp>
        <p:nvSpPr>
          <p:cNvPr id="12" name="Line 6">
            <a:extLst>
              <a:ext uri="{FF2B5EF4-FFF2-40B4-BE49-F238E27FC236}">
                <a16:creationId xmlns:a16="http://schemas.microsoft.com/office/drawing/2014/main" id="{8683BF5E-E99E-4378-917F-53EE4EE58FCB}"/>
              </a:ext>
            </a:extLst>
          </p:cNvPr>
          <p:cNvSpPr>
            <a:spLocks noChangeShapeType="1"/>
          </p:cNvSpPr>
          <p:nvPr/>
        </p:nvSpPr>
        <p:spPr bwMode="auto">
          <a:xfrm>
            <a:off x="2825930" y="2333869"/>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13" name="Line 7">
            <a:extLst>
              <a:ext uri="{FF2B5EF4-FFF2-40B4-BE49-F238E27FC236}">
                <a16:creationId xmlns:a16="http://schemas.microsoft.com/office/drawing/2014/main" id="{55A34DCA-0043-4B4D-BE34-3D4528F1E1B8}"/>
              </a:ext>
            </a:extLst>
          </p:cNvPr>
          <p:cNvSpPr>
            <a:spLocks noChangeShapeType="1"/>
          </p:cNvSpPr>
          <p:nvPr/>
        </p:nvSpPr>
        <p:spPr bwMode="auto">
          <a:xfrm flipV="1">
            <a:off x="3295830" y="1709982"/>
            <a:ext cx="3175" cy="6111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14" name="Line 8">
            <a:extLst>
              <a:ext uri="{FF2B5EF4-FFF2-40B4-BE49-F238E27FC236}">
                <a16:creationId xmlns:a16="http://schemas.microsoft.com/office/drawing/2014/main" id="{0E4A88CC-AD8C-49E7-854B-1B516C49F91B}"/>
              </a:ext>
            </a:extLst>
          </p:cNvPr>
          <p:cNvSpPr>
            <a:spLocks noChangeShapeType="1"/>
          </p:cNvSpPr>
          <p:nvPr/>
        </p:nvSpPr>
        <p:spPr bwMode="auto">
          <a:xfrm>
            <a:off x="3299005" y="1709982"/>
            <a:ext cx="3124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15" name="Line 9">
            <a:extLst>
              <a:ext uri="{FF2B5EF4-FFF2-40B4-BE49-F238E27FC236}">
                <a16:creationId xmlns:a16="http://schemas.microsoft.com/office/drawing/2014/main" id="{D2D422F6-6FF9-4D78-AA6B-0D65079C3AA7}"/>
              </a:ext>
            </a:extLst>
          </p:cNvPr>
          <p:cNvSpPr>
            <a:spLocks noChangeShapeType="1"/>
          </p:cNvSpPr>
          <p:nvPr/>
        </p:nvSpPr>
        <p:spPr bwMode="auto">
          <a:xfrm>
            <a:off x="6423205" y="1709982"/>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16" name="Text Box 10">
            <a:extLst>
              <a:ext uri="{FF2B5EF4-FFF2-40B4-BE49-F238E27FC236}">
                <a16:creationId xmlns:a16="http://schemas.microsoft.com/office/drawing/2014/main" id="{48BD063E-1794-453E-BCDE-520A9513F55A}"/>
              </a:ext>
            </a:extLst>
          </p:cNvPr>
          <p:cNvSpPr txBox="1">
            <a:spLocks noChangeArrowheads="1"/>
          </p:cNvSpPr>
          <p:nvPr/>
        </p:nvSpPr>
        <p:spPr bwMode="auto">
          <a:xfrm>
            <a:off x="4729343" y="1341682"/>
            <a:ext cx="1365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pl-PL" altLang="pl-PL" sz="1800" b="0" i="1">
                <a:solidFill>
                  <a:schemeClr val="tx1"/>
                </a:solidFill>
                <a:latin typeface="Arial" panose="020B0604020202020204" pitchFamily="34" charset="0"/>
              </a:rPr>
              <a:t>ciąg próbek</a:t>
            </a:r>
          </a:p>
        </p:txBody>
      </p:sp>
      <p:sp>
        <p:nvSpPr>
          <p:cNvPr id="17" name="Line 11">
            <a:extLst>
              <a:ext uri="{FF2B5EF4-FFF2-40B4-BE49-F238E27FC236}">
                <a16:creationId xmlns:a16="http://schemas.microsoft.com/office/drawing/2014/main" id="{B4A60AAC-CD80-401C-B67C-4D03391C81F5}"/>
              </a:ext>
            </a:extLst>
          </p:cNvPr>
          <p:cNvSpPr>
            <a:spLocks noChangeShapeType="1"/>
          </p:cNvSpPr>
          <p:nvPr/>
        </p:nvSpPr>
        <p:spPr bwMode="auto">
          <a:xfrm>
            <a:off x="5188130" y="2486269"/>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18" name="Text Box 12">
            <a:extLst>
              <a:ext uri="{FF2B5EF4-FFF2-40B4-BE49-F238E27FC236}">
                <a16:creationId xmlns:a16="http://schemas.microsoft.com/office/drawing/2014/main" id="{516FEEEC-24AA-4DFC-8752-2D18F1D13627}"/>
              </a:ext>
            </a:extLst>
          </p:cNvPr>
          <p:cNvSpPr txBox="1">
            <a:spLocks noChangeArrowheads="1"/>
          </p:cNvSpPr>
          <p:nvPr/>
        </p:nvSpPr>
        <p:spPr bwMode="auto">
          <a:xfrm>
            <a:off x="5188130" y="2486269"/>
            <a:ext cx="720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pl-PL" altLang="pl-PL" sz="1800" b="0" i="1">
                <a:solidFill>
                  <a:schemeClr val="tx1"/>
                </a:solidFill>
                <a:latin typeface="Times New Roman" panose="02020603050405020304" pitchFamily="18" charset="0"/>
              </a:rPr>
              <a:t>f</a:t>
            </a:r>
            <a:r>
              <a:rPr lang="pl-PL" altLang="pl-PL" sz="1800" b="0" i="1" baseline="-25000">
                <a:solidFill>
                  <a:schemeClr val="tx1"/>
                </a:solidFill>
                <a:latin typeface="Times New Roman" panose="02020603050405020304" pitchFamily="18" charset="0"/>
              </a:rPr>
              <a:t>PODST</a:t>
            </a:r>
          </a:p>
        </p:txBody>
      </p:sp>
      <p:pic>
        <p:nvPicPr>
          <p:cNvPr id="19" name="Picture 13">
            <a:extLst>
              <a:ext uri="{FF2B5EF4-FFF2-40B4-BE49-F238E27FC236}">
                <a16:creationId xmlns:a16="http://schemas.microsoft.com/office/drawing/2014/main" id="{16E8F6E6-93F8-4591-8EC9-659AF2774D8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78130" y="1648069"/>
            <a:ext cx="1447800" cy="1011238"/>
          </a:xfrm>
          <a:prstGeom prst="rect">
            <a:avLst/>
          </a:prstGeom>
          <a:noFill/>
          <a:ln w="9525">
            <a:solidFill>
              <a:srgbClr val="336699"/>
            </a:solidFill>
            <a:miter lim="800000"/>
            <a:headEnd/>
            <a:tailEnd/>
          </a:ln>
          <a:extLst>
            <a:ext uri="{909E8E84-426E-40DD-AFC4-6F175D3DCCD1}">
              <a14:hiddenFill xmlns:a14="http://schemas.microsoft.com/office/drawing/2010/main">
                <a:solidFill>
                  <a:srgbClr val="FFFFFF"/>
                </a:solidFill>
              </a14:hiddenFill>
            </a:ext>
          </a:extLst>
        </p:spPr>
      </p:pic>
      <p:graphicFrame>
        <p:nvGraphicFramePr>
          <p:cNvPr id="20" name="Object 14">
            <a:extLst>
              <a:ext uri="{FF2B5EF4-FFF2-40B4-BE49-F238E27FC236}">
                <a16:creationId xmlns:a16="http://schemas.microsoft.com/office/drawing/2014/main" id="{249D49F7-BF1A-450A-8526-C241E4A1CBFA}"/>
              </a:ext>
            </a:extLst>
          </p:cNvPr>
          <p:cNvGraphicFramePr>
            <a:graphicFrameLocks noChangeAspect="1"/>
          </p:cNvGraphicFramePr>
          <p:nvPr>
            <p:extLst>
              <p:ext uri="{D42A27DB-BD31-4B8C-83A1-F6EECF244321}">
                <p14:modId xmlns:p14="http://schemas.microsoft.com/office/powerpoint/2010/main" val="1954405079"/>
              </p:ext>
            </p:extLst>
          </p:nvPr>
        </p:nvGraphicFramePr>
        <p:xfrm>
          <a:off x="1759130" y="3705469"/>
          <a:ext cx="1219200" cy="504825"/>
        </p:xfrm>
        <a:graphic>
          <a:graphicData uri="http://schemas.openxmlformats.org/presentationml/2006/ole">
            <mc:AlternateContent xmlns:mc="http://schemas.openxmlformats.org/markup-compatibility/2006">
              <mc:Choice xmlns:v="urn:schemas-microsoft-com:vml" Requires="v">
                <p:oleObj spid="_x0000_s3094" name="Obraz - mapa bitowa" r:id="rId6" imgW="3761905" imgH="2438095" progId="Paint.Picture">
                  <p:embed/>
                </p:oleObj>
              </mc:Choice>
              <mc:Fallback>
                <p:oleObj name="Obraz - mapa bitowa" r:id="rId6" imgW="3761905" imgH="2438095" progId="Paint.Picture">
                  <p:embed/>
                  <p:pic>
                    <p:nvPicPr>
                      <p:cNvPr id="411662" name="Object 14">
                        <a:extLst>
                          <a:ext uri="{FF2B5EF4-FFF2-40B4-BE49-F238E27FC236}">
                            <a16:creationId xmlns:a16="http://schemas.microsoft.com/office/drawing/2014/main" id="{66C272AF-3F66-4515-B6F5-8EB02CCD561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59130" y="3705469"/>
                        <a:ext cx="1219200" cy="5048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 name="Line 15">
            <a:extLst>
              <a:ext uri="{FF2B5EF4-FFF2-40B4-BE49-F238E27FC236}">
                <a16:creationId xmlns:a16="http://schemas.microsoft.com/office/drawing/2014/main" id="{D3D3570C-ADEA-414D-AAAD-DAB887C39743}"/>
              </a:ext>
            </a:extLst>
          </p:cNvPr>
          <p:cNvSpPr>
            <a:spLocks noChangeShapeType="1"/>
          </p:cNvSpPr>
          <p:nvPr/>
        </p:nvSpPr>
        <p:spPr bwMode="auto">
          <a:xfrm>
            <a:off x="2978330" y="3934069"/>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22" name="Rectangle 16">
            <a:extLst>
              <a:ext uri="{FF2B5EF4-FFF2-40B4-BE49-F238E27FC236}">
                <a16:creationId xmlns:a16="http://schemas.microsoft.com/office/drawing/2014/main" id="{CD5A265F-B070-4B94-8B6F-2394DBABF4D3}"/>
              </a:ext>
            </a:extLst>
          </p:cNvPr>
          <p:cNvSpPr>
            <a:spLocks noChangeArrowheads="1"/>
          </p:cNvSpPr>
          <p:nvPr/>
        </p:nvSpPr>
        <p:spPr bwMode="auto">
          <a:xfrm>
            <a:off x="5873930" y="3248269"/>
            <a:ext cx="1828800" cy="1066800"/>
          </a:xfrm>
          <a:prstGeom prst="rect">
            <a:avLst/>
          </a:prstGeom>
          <a:noFill/>
          <a:ln w="9525">
            <a:solidFill>
              <a:schemeClr val="tx1"/>
            </a:solidFill>
            <a:miter lim="800000"/>
            <a:headEnd/>
            <a:tailEnd/>
          </a:ln>
          <a:effectLst/>
          <a:extLst>
            <a:ext uri="{909E8E84-426E-40DD-AFC4-6F175D3DCCD1}">
              <a14:hiddenFill xmlns:a14="http://schemas.microsoft.com/office/drawing/2010/main">
                <a:blipFill dpi="0" rotWithShape="0">
                  <a:blip r:embed="rId4"/>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pl-PL" altLang="pl-PL" sz="1800" b="0">
              <a:solidFill>
                <a:schemeClr val="tx1"/>
              </a:solidFill>
              <a:latin typeface="Arial" panose="020B0604020202020204" pitchFamily="34" charset="0"/>
            </a:endParaRPr>
          </a:p>
          <a:p>
            <a:pPr algn="ctr" eaLnBrk="1" hangingPunct="1"/>
            <a:r>
              <a:rPr lang="pl-PL" altLang="pl-PL" sz="1800" b="0">
                <a:solidFill>
                  <a:schemeClr val="tx1"/>
                </a:solidFill>
                <a:latin typeface="Arial" panose="020B0604020202020204" pitchFamily="34" charset="0"/>
              </a:rPr>
              <a:t>estymacja kodu</a:t>
            </a:r>
          </a:p>
          <a:p>
            <a:pPr algn="ctr" eaLnBrk="1" hangingPunct="1"/>
            <a:r>
              <a:rPr lang="pl-PL" altLang="pl-PL" sz="1800" b="0">
                <a:solidFill>
                  <a:schemeClr val="tx1"/>
                </a:solidFill>
                <a:latin typeface="Arial" panose="020B0604020202020204" pitchFamily="34" charset="0"/>
              </a:rPr>
              <a:t>symbolicznego </a:t>
            </a:r>
          </a:p>
          <a:p>
            <a:pPr algn="ctr" eaLnBrk="1" hangingPunct="1"/>
            <a:r>
              <a:rPr lang="pl-PL" altLang="pl-PL" sz="1800" b="0">
                <a:solidFill>
                  <a:schemeClr val="tx1"/>
                </a:solidFill>
                <a:latin typeface="Arial" panose="020B0604020202020204" pitchFamily="34" charset="0"/>
              </a:rPr>
              <a:t>(MIDI)</a:t>
            </a:r>
          </a:p>
          <a:p>
            <a:pPr algn="ctr" eaLnBrk="1" hangingPunct="1"/>
            <a:endParaRPr lang="pl-PL" altLang="pl-PL" sz="2000" b="0">
              <a:solidFill>
                <a:schemeClr val="tx1"/>
              </a:solidFill>
              <a:latin typeface="Arial" panose="020B0604020202020204" pitchFamily="34" charset="0"/>
            </a:endParaRPr>
          </a:p>
        </p:txBody>
      </p:sp>
      <p:sp>
        <p:nvSpPr>
          <p:cNvPr id="23" name="Rectangle 17">
            <a:extLst>
              <a:ext uri="{FF2B5EF4-FFF2-40B4-BE49-F238E27FC236}">
                <a16:creationId xmlns:a16="http://schemas.microsoft.com/office/drawing/2014/main" id="{A83F03B3-7B3B-4388-88A9-2BE7E3070524}"/>
              </a:ext>
            </a:extLst>
          </p:cNvPr>
          <p:cNvSpPr>
            <a:spLocks noChangeArrowheads="1"/>
          </p:cNvSpPr>
          <p:nvPr/>
        </p:nvSpPr>
        <p:spPr bwMode="auto">
          <a:xfrm>
            <a:off x="3587930" y="3248269"/>
            <a:ext cx="1600200" cy="1066800"/>
          </a:xfrm>
          <a:prstGeom prst="rect">
            <a:avLst/>
          </a:prstGeom>
          <a:noFill/>
          <a:ln w="9525">
            <a:solidFill>
              <a:schemeClr val="tx1"/>
            </a:solidFill>
            <a:miter lim="800000"/>
            <a:headEnd/>
            <a:tailEnd/>
          </a:ln>
          <a:effectLst/>
          <a:extLst>
            <a:ext uri="{909E8E84-426E-40DD-AFC4-6F175D3DCCD1}">
              <a14:hiddenFill xmlns:a14="http://schemas.microsoft.com/office/drawing/2010/main">
                <a:blipFill dpi="0" rotWithShape="0">
                  <a:blip r:embed="rId4"/>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pl-PL" altLang="pl-PL" sz="2000" b="0" dirty="0">
                <a:solidFill>
                  <a:schemeClr val="tx1"/>
                </a:solidFill>
                <a:latin typeface="Arial" panose="020B0604020202020204" pitchFamily="34" charset="0"/>
              </a:rPr>
              <a:t>detekcja </a:t>
            </a:r>
          </a:p>
          <a:p>
            <a:pPr algn="ctr" eaLnBrk="1" hangingPunct="1"/>
            <a:r>
              <a:rPr lang="pl-PL" altLang="pl-PL" sz="2000" b="0" dirty="0">
                <a:solidFill>
                  <a:schemeClr val="tx1"/>
                </a:solidFill>
                <a:latin typeface="Arial" panose="020B0604020202020204" pitchFamily="34" charset="0"/>
              </a:rPr>
              <a:t>częstotliwości </a:t>
            </a:r>
          </a:p>
          <a:p>
            <a:pPr algn="ctr" eaLnBrk="1" hangingPunct="1"/>
            <a:r>
              <a:rPr lang="pl-PL" altLang="pl-PL" sz="2000" b="0" dirty="0">
                <a:solidFill>
                  <a:schemeClr val="tx1"/>
                </a:solidFill>
                <a:latin typeface="Arial" panose="020B0604020202020204" pitchFamily="34" charset="0"/>
              </a:rPr>
              <a:t>podstawowej</a:t>
            </a:r>
          </a:p>
        </p:txBody>
      </p:sp>
      <p:sp>
        <p:nvSpPr>
          <p:cNvPr id="24" name="Line 18">
            <a:extLst>
              <a:ext uri="{FF2B5EF4-FFF2-40B4-BE49-F238E27FC236}">
                <a16:creationId xmlns:a16="http://schemas.microsoft.com/office/drawing/2014/main" id="{6B7CE631-DEAE-43E0-B122-4DD190CF78D9}"/>
              </a:ext>
            </a:extLst>
          </p:cNvPr>
          <p:cNvSpPr>
            <a:spLocks noChangeShapeType="1"/>
          </p:cNvSpPr>
          <p:nvPr/>
        </p:nvSpPr>
        <p:spPr bwMode="auto">
          <a:xfrm>
            <a:off x="5188130" y="3781669"/>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pic>
        <p:nvPicPr>
          <p:cNvPr id="25" name="Picture 19">
            <a:extLst>
              <a:ext uri="{FF2B5EF4-FFF2-40B4-BE49-F238E27FC236}">
                <a16:creationId xmlns:a16="http://schemas.microsoft.com/office/drawing/2014/main" id="{594E0079-8696-4B11-AC29-470E9C598A5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6730" y="4619869"/>
            <a:ext cx="1371600" cy="9540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6" name="Line 20">
            <a:extLst>
              <a:ext uri="{FF2B5EF4-FFF2-40B4-BE49-F238E27FC236}">
                <a16:creationId xmlns:a16="http://schemas.microsoft.com/office/drawing/2014/main" id="{A13C27E9-6469-46DF-B16C-6F5E5810ED85}"/>
              </a:ext>
            </a:extLst>
          </p:cNvPr>
          <p:cNvSpPr>
            <a:spLocks noChangeShapeType="1"/>
          </p:cNvSpPr>
          <p:nvPr/>
        </p:nvSpPr>
        <p:spPr bwMode="auto">
          <a:xfrm>
            <a:off x="2978330" y="5305669"/>
            <a:ext cx="2895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27" name="Rectangle 21">
            <a:extLst>
              <a:ext uri="{FF2B5EF4-FFF2-40B4-BE49-F238E27FC236}">
                <a16:creationId xmlns:a16="http://schemas.microsoft.com/office/drawing/2014/main" id="{4F567544-5ABB-461B-B40F-A4D0B69F4A28}"/>
              </a:ext>
            </a:extLst>
          </p:cNvPr>
          <p:cNvSpPr>
            <a:spLocks noChangeArrowheads="1"/>
          </p:cNvSpPr>
          <p:nvPr/>
        </p:nvSpPr>
        <p:spPr bwMode="auto">
          <a:xfrm>
            <a:off x="5873930" y="4772269"/>
            <a:ext cx="1828800" cy="1066800"/>
          </a:xfrm>
          <a:prstGeom prst="rect">
            <a:avLst/>
          </a:prstGeom>
          <a:noFill/>
          <a:ln w="9525">
            <a:solidFill>
              <a:schemeClr val="tx1"/>
            </a:solidFill>
            <a:miter lim="800000"/>
            <a:headEnd/>
            <a:tailEnd/>
          </a:ln>
          <a:effectLst/>
          <a:extLst>
            <a:ext uri="{909E8E84-426E-40DD-AFC4-6F175D3DCCD1}">
              <a14:hiddenFill xmlns:a14="http://schemas.microsoft.com/office/drawing/2010/main">
                <a:blipFill dpi="0" rotWithShape="0">
                  <a:blip r:embed="rId4"/>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pl-PL" altLang="pl-PL" sz="1800" b="0">
                <a:solidFill>
                  <a:schemeClr val="tx1"/>
                </a:solidFill>
                <a:latin typeface="Arial" panose="020B0604020202020204" pitchFamily="34" charset="0"/>
              </a:rPr>
              <a:t>parametryzacja</a:t>
            </a:r>
            <a:endParaRPr lang="pl-PL" altLang="pl-PL" sz="2000" b="0">
              <a:solidFill>
                <a:schemeClr val="tx1"/>
              </a:solidFill>
              <a:latin typeface="Arial" panose="020B0604020202020204" pitchFamily="34" charset="0"/>
            </a:endParaRPr>
          </a:p>
        </p:txBody>
      </p:sp>
      <p:sp>
        <p:nvSpPr>
          <p:cNvPr id="28" name="AutoShape 22">
            <a:extLst>
              <a:ext uri="{FF2B5EF4-FFF2-40B4-BE49-F238E27FC236}">
                <a16:creationId xmlns:a16="http://schemas.microsoft.com/office/drawing/2014/main" id="{7A6CF5E4-8D9B-4D55-8A77-586B6468D6EE}"/>
              </a:ext>
            </a:extLst>
          </p:cNvPr>
          <p:cNvSpPr>
            <a:spLocks noChangeArrowheads="1"/>
          </p:cNvSpPr>
          <p:nvPr/>
        </p:nvSpPr>
        <p:spPr bwMode="auto">
          <a:xfrm>
            <a:off x="7778930" y="2257669"/>
            <a:ext cx="609600" cy="457200"/>
          </a:xfrm>
          <a:prstGeom prst="rightArrow">
            <a:avLst>
              <a:gd name="adj1" fmla="val 50000"/>
              <a:gd name="adj2" fmla="val 33333"/>
            </a:avLst>
          </a:prstGeom>
          <a:pattFill prst="pct50">
            <a:fgClr>
              <a:srgbClr val="DDDDDD"/>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9" name="AutoShape 23">
            <a:extLst>
              <a:ext uri="{FF2B5EF4-FFF2-40B4-BE49-F238E27FC236}">
                <a16:creationId xmlns:a16="http://schemas.microsoft.com/office/drawing/2014/main" id="{337FABE1-E8D2-423F-AEB9-607BB16E4122}"/>
              </a:ext>
            </a:extLst>
          </p:cNvPr>
          <p:cNvSpPr>
            <a:spLocks noChangeArrowheads="1"/>
          </p:cNvSpPr>
          <p:nvPr/>
        </p:nvSpPr>
        <p:spPr bwMode="auto">
          <a:xfrm>
            <a:off x="7778930" y="3629269"/>
            <a:ext cx="609600" cy="457200"/>
          </a:xfrm>
          <a:prstGeom prst="rightArrow">
            <a:avLst>
              <a:gd name="adj1" fmla="val 50000"/>
              <a:gd name="adj2" fmla="val 33333"/>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30" name="AutoShape 24">
            <a:extLst>
              <a:ext uri="{FF2B5EF4-FFF2-40B4-BE49-F238E27FC236}">
                <a16:creationId xmlns:a16="http://schemas.microsoft.com/office/drawing/2014/main" id="{209C2984-8194-45BD-985B-E6183F314E72}"/>
              </a:ext>
            </a:extLst>
          </p:cNvPr>
          <p:cNvSpPr>
            <a:spLocks noChangeArrowheads="1"/>
          </p:cNvSpPr>
          <p:nvPr/>
        </p:nvSpPr>
        <p:spPr bwMode="auto">
          <a:xfrm>
            <a:off x="7778930" y="5077069"/>
            <a:ext cx="609600" cy="457200"/>
          </a:xfrm>
          <a:prstGeom prst="rightArrow">
            <a:avLst>
              <a:gd name="adj1" fmla="val 50000"/>
              <a:gd name="adj2" fmla="val 33333"/>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31" name="Text Box 25">
            <a:extLst>
              <a:ext uri="{FF2B5EF4-FFF2-40B4-BE49-F238E27FC236}">
                <a16:creationId xmlns:a16="http://schemas.microsoft.com/office/drawing/2014/main" id="{982CCEDB-223F-4CE0-9FD1-57C82E51679B}"/>
              </a:ext>
            </a:extLst>
          </p:cNvPr>
          <p:cNvSpPr txBox="1">
            <a:spLocks noChangeArrowheads="1"/>
          </p:cNvSpPr>
          <p:nvPr/>
        </p:nvSpPr>
        <p:spPr bwMode="auto">
          <a:xfrm rot="16200000">
            <a:off x="6943906" y="3548306"/>
            <a:ext cx="3657600" cy="771525"/>
          </a:xfrm>
          <a:prstGeom prst="rect">
            <a:avLst/>
          </a:prstGeom>
          <a:noFill/>
          <a:ln w="9525">
            <a:solidFill>
              <a:schemeClr val="tx1"/>
            </a:solidFill>
            <a:miter lim="800000"/>
            <a:headEnd/>
            <a:tailEnd/>
          </a:ln>
          <a:effectLst/>
          <a:extLst>
            <a:ext uri="{909E8E84-426E-40DD-AFC4-6F175D3DCCD1}">
              <a14:hiddenFill xmlns:a14="http://schemas.microsoft.com/office/drawing/2010/main">
                <a:blipFill dpi="0" rotWithShape="0">
                  <a:blip r:embed="rId4"/>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endParaRPr lang="pl-PL" altLang="pl-PL" sz="1000" b="0">
              <a:solidFill>
                <a:schemeClr val="tx1"/>
              </a:solidFill>
              <a:latin typeface="Arial" panose="020B0604020202020204" pitchFamily="34" charset="0"/>
            </a:endParaRPr>
          </a:p>
          <a:p>
            <a:pPr algn="ctr" eaLnBrk="1" hangingPunct="1"/>
            <a:r>
              <a:rPr lang="pl-PL" altLang="pl-PL" sz="2400" b="0">
                <a:solidFill>
                  <a:schemeClr val="tx1"/>
                </a:solidFill>
                <a:latin typeface="Arial" panose="020B0604020202020204" pitchFamily="34" charset="0"/>
              </a:rPr>
              <a:t>System decyzyjny</a:t>
            </a:r>
            <a:endParaRPr lang="pl-PL" altLang="pl-PL" sz="1000" b="0">
              <a:solidFill>
                <a:schemeClr val="tx1"/>
              </a:solidFill>
              <a:latin typeface="Arial" panose="020B0604020202020204" pitchFamily="34" charset="0"/>
            </a:endParaRPr>
          </a:p>
          <a:p>
            <a:pPr algn="ctr" eaLnBrk="1" hangingPunct="1"/>
            <a:endParaRPr lang="pl-PL" altLang="pl-PL" sz="1000" b="0">
              <a:solidFill>
                <a:schemeClr val="tx1"/>
              </a:solidFill>
              <a:latin typeface="Arial" panose="020B0604020202020204" pitchFamily="34" charset="0"/>
            </a:endParaRPr>
          </a:p>
        </p:txBody>
      </p:sp>
      <p:sp>
        <p:nvSpPr>
          <p:cNvPr id="32" name="Text Box 26">
            <a:extLst>
              <a:ext uri="{FF2B5EF4-FFF2-40B4-BE49-F238E27FC236}">
                <a16:creationId xmlns:a16="http://schemas.microsoft.com/office/drawing/2014/main" id="{07CB5194-39F8-4FC3-AA4C-B0C4DEBB0ECE}"/>
              </a:ext>
            </a:extLst>
          </p:cNvPr>
          <p:cNvSpPr txBox="1">
            <a:spLocks noChangeArrowheads="1"/>
          </p:cNvSpPr>
          <p:nvPr/>
        </p:nvSpPr>
        <p:spPr bwMode="auto">
          <a:xfrm>
            <a:off x="7855128" y="975716"/>
            <a:ext cx="2190911" cy="711200"/>
          </a:xfrm>
          <a:prstGeom prst="rect">
            <a:avLst/>
          </a:prstGeom>
          <a:noFill/>
          <a:ln w="9525">
            <a:solidFill>
              <a:schemeClr val="tx1"/>
            </a:solidFill>
            <a:miter lim="800000"/>
            <a:headEnd/>
            <a:tailEnd/>
          </a:ln>
          <a:effectLst/>
          <a:extLst>
            <a:ext uri="{909E8E84-426E-40DD-AFC4-6F175D3DCCD1}">
              <a14:hiddenFill xmlns:a14="http://schemas.microsoft.com/office/drawing/2010/main">
                <a:blipFill dpi="0" rotWithShape="0">
                  <a:blip r:embed="rId4"/>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r>
              <a:rPr lang="pl-PL" altLang="pl-PL" sz="2000" b="0">
                <a:solidFill>
                  <a:schemeClr val="tx1"/>
                </a:solidFill>
                <a:latin typeface="Arial" panose="020B0604020202020204" pitchFamily="34" charset="0"/>
              </a:rPr>
              <a:t>Baza danych</a:t>
            </a:r>
          </a:p>
          <a:p>
            <a:pPr algn="ctr" eaLnBrk="1" hangingPunct="1"/>
            <a:r>
              <a:rPr lang="pl-PL" altLang="pl-PL" sz="2000" b="0">
                <a:solidFill>
                  <a:schemeClr val="tx1"/>
                </a:solidFill>
                <a:latin typeface="Arial" panose="020B0604020202020204" pitchFamily="34" charset="0"/>
              </a:rPr>
              <a:t>parametrów</a:t>
            </a:r>
          </a:p>
        </p:txBody>
      </p:sp>
      <p:sp>
        <p:nvSpPr>
          <p:cNvPr id="33" name="AutoShape 27">
            <a:extLst>
              <a:ext uri="{FF2B5EF4-FFF2-40B4-BE49-F238E27FC236}">
                <a16:creationId xmlns:a16="http://schemas.microsoft.com/office/drawing/2014/main" id="{63F3C915-B139-4D00-B167-D1A06D1785AB}"/>
              </a:ext>
            </a:extLst>
          </p:cNvPr>
          <p:cNvSpPr>
            <a:spLocks noChangeArrowheads="1"/>
          </p:cNvSpPr>
          <p:nvPr/>
        </p:nvSpPr>
        <p:spPr bwMode="auto">
          <a:xfrm>
            <a:off x="8645784" y="1698029"/>
            <a:ext cx="304800" cy="381000"/>
          </a:xfrm>
          <a:prstGeom prst="upDownArrow">
            <a:avLst>
              <a:gd name="adj1" fmla="val 50000"/>
              <a:gd name="adj2"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34" name="Text Box 28">
            <a:extLst>
              <a:ext uri="{FF2B5EF4-FFF2-40B4-BE49-F238E27FC236}">
                <a16:creationId xmlns:a16="http://schemas.microsoft.com/office/drawing/2014/main" id="{6D8D88A1-4439-407B-A9E6-BDC92C4D3627}"/>
              </a:ext>
            </a:extLst>
          </p:cNvPr>
          <p:cNvSpPr txBox="1">
            <a:spLocks noChangeArrowheads="1"/>
          </p:cNvSpPr>
          <p:nvPr/>
        </p:nvSpPr>
        <p:spPr bwMode="auto">
          <a:xfrm>
            <a:off x="9233080" y="3475282"/>
            <a:ext cx="1352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pl-PL" altLang="pl-PL" sz="1800" b="0">
                <a:solidFill>
                  <a:schemeClr val="tx1"/>
                </a:solidFill>
                <a:latin typeface="Arial" panose="020B0604020202020204" pitchFamily="34" charset="0"/>
              </a:rPr>
              <a:t>klasyfikacja</a:t>
            </a:r>
          </a:p>
        </p:txBody>
      </p:sp>
      <p:sp>
        <p:nvSpPr>
          <p:cNvPr id="35" name="Line 29">
            <a:extLst>
              <a:ext uri="{FF2B5EF4-FFF2-40B4-BE49-F238E27FC236}">
                <a16:creationId xmlns:a16="http://schemas.microsoft.com/office/drawing/2014/main" id="{0E10D2DE-2A3A-4B82-8495-45ADBC30A894}"/>
              </a:ext>
            </a:extLst>
          </p:cNvPr>
          <p:cNvSpPr>
            <a:spLocks noChangeShapeType="1"/>
          </p:cNvSpPr>
          <p:nvPr/>
        </p:nvSpPr>
        <p:spPr bwMode="auto">
          <a:xfrm>
            <a:off x="9226730" y="3934069"/>
            <a:ext cx="9144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36" name="Line 30">
            <a:extLst>
              <a:ext uri="{FF2B5EF4-FFF2-40B4-BE49-F238E27FC236}">
                <a16:creationId xmlns:a16="http://schemas.microsoft.com/office/drawing/2014/main" id="{B1C2AB7E-2879-4440-B62F-BB30C1CDB647}"/>
              </a:ext>
            </a:extLst>
          </p:cNvPr>
          <p:cNvSpPr>
            <a:spLocks noChangeShapeType="1"/>
          </p:cNvSpPr>
          <p:nvPr/>
        </p:nvSpPr>
        <p:spPr bwMode="auto">
          <a:xfrm>
            <a:off x="3130730" y="1190869"/>
            <a:ext cx="0" cy="4800600"/>
          </a:xfrm>
          <a:prstGeom prst="line">
            <a:avLst/>
          </a:prstGeom>
          <a:noFill/>
          <a:ln w="28575">
            <a:solidFill>
              <a:srgbClr val="99CCF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37" name="Line 31">
            <a:extLst>
              <a:ext uri="{FF2B5EF4-FFF2-40B4-BE49-F238E27FC236}">
                <a16:creationId xmlns:a16="http://schemas.microsoft.com/office/drawing/2014/main" id="{48CE5A31-A5D2-4E60-B7C3-434E86299F9E}"/>
              </a:ext>
            </a:extLst>
          </p:cNvPr>
          <p:cNvSpPr>
            <a:spLocks noChangeShapeType="1"/>
          </p:cNvSpPr>
          <p:nvPr/>
        </p:nvSpPr>
        <p:spPr bwMode="auto">
          <a:xfrm>
            <a:off x="3130730" y="5991469"/>
            <a:ext cx="7086600" cy="0"/>
          </a:xfrm>
          <a:prstGeom prst="line">
            <a:avLst/>
          </a:prstGeom>
          <a:noFill/>
          <a:ln w="28575">
            <a:solidFill>
              <a:srgbClr val="99CCF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38" name="Line 32">
            <a:extLst>
              <a:ext uri="{FF2B5EF4-FFF2-40B4-BE49-F238E27FC236}">
                <a16:creationId xmlns:a16="http://schemas.microsoft.com/office/drawing/2014/main" id="{E0201234-53CB-47A8-AD80-60CB0CB5BF1E}"/>
              </a:ext>
            </a:extLst>
          </p:cNvPr>
          <p:cNvSpPr>
            <a:spLocks noChangeShapeType="1"/>
          </p:cNvSpPr>
          <p:nvPr/>
        </p:nvSpPr>
        <p:spPr bwMode="auto">
          <a:xfrm>
            <a:off x="2902130" y="6677269"/>
            <a:ext cx="5943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39" name="Line 33">
            <a:extLst>
              <a:ext uri="{FF2B5EF4-FFF2-40B4-BE49-F238E27FC236}">
                <a16:creationId xmlns:a16="http://schemas.microsoft.com/office/drawing/2014/main" id="{F829DE8E-4B32-4F6C-BEBC-B5D4EAA2C3FF}"/>
              </a:ext>
            </a:extLst>
          </p:cNvPr>
          <p:cNvSpPr>
            <a:spLocks noChangeShapeType="1"/>
          </p:cNvSpPr>
          <p:nvPr/>
        </p:nvSpPr>
        <p:spPr bwMode="auto">
          <a:xfrm flipH="1" flipV="1">
            <a:off x="8845730" y="5762869"/>
            <a:ext cx="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40" name="Text Box 34">
            <a:extLst>
              <a:ext uri="{FF2B5EF4-FFF2-40B4-BE49-F238E27FC236}">
                <a16:creationId xmlns:a16="http://schemas.microsoft.com/office/drawing/2014/main" id="{0F42BECB-421B-4558-8BC2-008F0C95F34E}"/>
              </a:ext>
            </a:extLst>
          </p:cNvPr>
          <p:cNvSpPr txBox="1">
            <a:spLocks noChangeArrowheads="1"/>
          </p:cNvSpPr>
          <p:nvPr/>
        </p:nvSpPr>
        <p:spPr bwMode="auto">
          <a:xfrm>
            <a:off x="1530530" y="6369294"/>
            <a:ext cx="1541463" cy="415925"/>
          </a:xfrm>
          <a:prstGeom prst="rect">
            <a:avLst/>
          </a:prstGeom>
          <a:solidFill>
            <a:schemeClr val="bg1"/>
          </a:solidFill>
          <a:ln w="19050">
            <a:solidFill>
              <a:srgbClr val="000099"/>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p>
            <a:pPr eaLnBrk="1" hangingPunct="1"/>
            <a:r>
              <a:rPr lang="pl-PL" altLang="pl-PL" sz="2000">
                <a:solidFill>
                  <a:srgbClr val="330099"/>
                </a:solidFill>
                <a:latin typeface="Arial" panose="020B0604020202020204" pitchFamily="34" charset="0"/>
              </a:rPr>
              <a:t>meta - opis</a:t>
            </a:r>
          </a:p>
        </p:txBody>
      </p:sp>
      <p:pic>
        <p:nvPicPr>
          <p:cNvPr id="41" name="Picture 35">
            <a:extLst>
              <a:ext uri="{FF2B5EF4-FFF2-40B4-BE49-F238E27FC236}">
                <a16:creationId xmlns:a16="http://schemas.microsoft.com/office/drawing/2014/main" id="{D875C3D7-D176-4513-8141-E16C1F7B9850}"/>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530530" y="3019669"/>
            <a:ext cx="731838" cy="1038225"/>
          </a:xfrm>
          <a:prstGeom prst="rect">
            <a:avLst/>
          </a:prstGeom>
          <a:noFill/>
          <a:ln w="9525">
            <a:solidFill>
              <a:srgbClr val="336699"/>
            </a:solidFill>
            <a:miter lim="800000"/>
            <a:headEnd/>
            <a:tailEnd/>
          </a:ln>
          <a:extLst>
            <a:ext uri="{909E8E84-426E-40DD-AFC4-6F175D3DCCD1}">
              <a14:hiddenFill xmlns:a14="http://schemas.microsoft.com/office/drawing/2010/main">
                <a:solidFill>
                  <a:srgbClr val="FFFFFF"/>
                </a:solidFill>
              </a14:hiddenFill>
            </a:ext>
          </a:extLst>
        </p:spPr>
      </p:pic>
      <p:pic>
        <p:nvPicPr>
          <p:cNvPr id="42" name="Picture 36">
            <a:extLst>
              <a:ext uri="{FF2B5EF4-FFF2-40B4-BE49-F238E27FC236}">
                <a16:creationId xmlns:a16="http://schemas.microsoft.com/office/drawing/2014/main" id="{FBB4684E-C06D-4210-A879-E998BBB895A8}"/>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530530" y="5305669"/>
            <a:ext cx="914400" cy="814388"/>
          </a:xfrm>
          <a:prstGeom prst="rect">
            <a:avLst/>
          </a:prstGeom>
          <a:noFill/>
          <a:ln w="9525">
            <a:solidFill>
              <a:srgbClr val="336699"/>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1299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sz="3600" b="1" dirty="0">
                <a:solidFill>
                  <a:srgbClr val="0D0D0D"/>
                </a:solidFill>
                <a:latin typeface="Ivar-Headline-Bold"/>
              </a:rPr>
              <a:t>Systemy MIR (</a:t>
            </a:r>
            <a:r>
              <a:rPr lang="pl-PL" altLang="en-US" sz="3600" b="1" dirty="0">
                <a:solidFill>
                  <a:srgbClr val="0D0D0D"/>
                </a:solidFill>
                <a:latin typeface="Ivar-Headline-Bold"/>
              </a:rPr>
              <a:t>Music Information </a:t>
            </a:r>
            <a:r>
              <a:rPr lang="pl-PL" altLang="en-US" sz="3600" b="1" dirty="0" err="1">
                <a:solidFill>
                  <a:srgbClr val="0D0D0D"/>
                </a:solidFill>
                <a:latin typeface="Ivar-Headline-Bold"/>
              </a:rPr>
              <a:t>Retrieval</a:t>
            </a:r>
            <a:r>
              <a:rPr lang="pl-PL" altLang="en-US" sz="3600" b="1" dirty="0">
                <a:solidFill>
                  <a:srgbClr val="0D0D0D"/>
                </a:solidFill>
                <a:latin typeface="Ivar-Headline-Bold"/>
              </a:rPr>
              <a:t>)</a:t>
            </a:r>
            <a:endParaRPr lang="en-US" sz="3600" dirty="0">
              <a:solidFill>
                <a:srgbClr val="0070C0"/>
              </a:solidFill>
            </a:endParaRPr>
          </a:p>
        </p:txBody>
      </p:sp>
      <p:sp>
        <p:nvSpPr>
          <p:cNvPr id="5" name="Rectangle 3"/>
          <p:cNvSpPr txBox="1">
            <a:spLocks noChangeArrowheads="1"/>
          </p:cNvSpPr>
          <p:nvPr/>
        </p:nvSpPr>
        <p:spPr>
          <a:xfrm>
            <a:off x="1044575" y="1480543"/>
            <a:ext cx="10463802" cy="4097297"/>
          </a:xfrm>
          <a:prstGeom prst="rect">
            <a:avLst/>
          </a:prstGeom>
        </p:spPr>
        <p:txBody>
          <a:bodyPr vert="horz" lIns="91440" tIns="45720" rIns="91440" bIns="45720" rtlCol="0">
            <a:no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altLang="en-US" dirty="0"/>
              <a:t>Przykłady zastosowania sztucznej inteligencji w obszarze MIR:</a:t>
            </a:r>
          </a:p>
          <a:p>
            <a:r>
              <a:rPr lang="pl-PL" altLang="en-US" dirty="0"/>
              <a:t>Rozpoznawanie instrumentów muzycznych, gatunków muzycznych, emocji w muzyce</a:t>
            </a:r>
          </a:p>
          <a:p>
            <a:r>
              <a:rPr lang="pl-PL" altLang="en-US" dirty="0"/>
              <a:t>Separacja ścieżek dźwiękowych (np. wokalu)</a:t>
            </a:r>
          </a:p>
          <a:p>
            <a:r>
              <a:rPr lang="pl-PL" altLang="en-US" dirty="0"/>
              <a:t>Automatyczna transkrypcja dźwięku (zapis sygnałowy na zapis nutowy lub format MIDI)</a:t>
            </a:r>
          </a:p>
          <a:p>
            <a:r>
              <a:rPr lang="pl-PL" altLang="en-US" dirty="0"/>
              <a:t>Tworzenie kompozycji muzycznych </a:t>
            </a:r>
          </a:p>
          <a:p>
            <a:r>
              <a:rPr lang="pl-PL" altLang="en-US" dirty="0"/>
              <a:t>Tworzenie podkładu muzycznego do liryki</a:t>
            </a:r>
          </a:p>
          <a:p>
            <a:r>
              <a:rPr lang="pl-PL" altLang="en-US" dirty="0"/>
              <a:t>itd.</a:t>
            </a:r>
          </a:p>
          <a:p>
            <a:endParaRPr lang="pl-PL" altLang="en-US" dirty="0"/>
          </a:p>
        </p:txBody>
      </p:sp>
    </p:spTree>
    <p:extLst>
      <p:ext uri="{BB962C8B-B14F-4D97-AF65-F5344CB8AC3E}">
        <p14:creationId xmlns:p14="http://schemas.microsoft.com/office/powerpoint/2010/main" val="792707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pPr algn="ctr" fontAlgn="b">
              <a:spcBef>
                <a:spcPts val="0"/>
              </a:spcBef>
            </a:pPr>
            <a:r>
              <a:rPr lang="pl-PL" dirty="0">
                <a:solidFill>
                  <a:srgbClr val="000000"/>
                </a:solidFill>
                <a:latin typeface="Calibri" panose="020F0502020204030204" pitchFamily="34" charset="0"/>
              </a:rPr>
              <a:t>Przetwarzanie multimediów w systemach decyzyjnych - wykład (NE 233)</a:t>
            </a:r>
            <a:r>
              <a:rPr lang="pl-PL" dirty="0">
                <a:solidFill>
                  <a:srgbClr val="000000"/>
                </a:solidFill>
                <a:latin typeface="Arial" panose="020B0604020202020204" pitchFamily="34" charset="0"/>
              </a:rPr>
              <a:t>, </a:t>
            </a:r>
            <a:r>
              <a:rPr lang="pl-PL" dirty="0">
                <a:solidFill>
                  <a:srgbClr val="000000"/>
                </a:solidFill>
                <a:latin typeface="Calibri" panose="020F0502020204030204" pitchFamily="34" charset="0"/>
              </a:rPr>
              <a:t>śr. g.13:15-14:00</a:t>
            </a:r>
            <a:br>
              <a:rPr lang="pl-PL" dirty="0">
                <a:latin typeface="Arial" panose="020B0604020202020204" pitchFamily="34" charset="0"/>
              </a:rPr>
            </a:br>
            <a:endParaRPr lang="pl-PL" dirty="0"/>
          </a:p>
        </p:txBody>
      </p:sp>
      <p:graphicFrame>
        <p:nvGraphicFramePr>
          <p:cNvPr id="4" name="Symbol zastępczy zawartości 3">
            <a:extLst>
              <a:ext uri="{FF2B5EF4-FFF2-40B4-BE49-F238E27FC236}">
                <a16:creationId xmlns:a16="http://schemas.microsoft.com/office/drawing/2014/main" id="{63931B6F-9834-4320-9854-F00FA87B146D}"/>
              </a:ext>
            </a:extLst>
          </p:cNvPr>
          <p:cNvGraphicFramePr>
            <a:graphicFrameLocks noGrp="1"/>
          </p:cNvGraphicFramePr>
          <p:nvPr>
            <p:ph idx="1"/>
            <p:extLst>
              <p:ext uri="{D42A27DB-BD31-4B8C-83A1-F6EECF244321}">
                <p14:modId xmlns:p14="http://schemas.microsoft.com/office/powerpoint/2010/main" val="3749490901"/>
              </p:ext>
            </p:extLst>
          </p:nvPr>
        </p:nvGraphicFramePr>
        <p:xfrm>
          <a:off x="210207" y="1500925"/>
          <a:ext cx="11143593" cy="4438668"/>
        </p:xfrm>
        <a:graphic>
          <a:graphicData uri="http://schemas.openxmlformats.org/drawingml/2006/table">
            <a:tbl>
              <a:tblPr>
                <a:tableStyleId>{5C22544A-7EE6-4342-B048-85BDC9FD1C3A}</a:tableStyleId>
              </a:tblPr>
              <a:tblGrid>
                <a:gridCol w="515007">
                  <a:extLst>
                    <a:ext uri="{9D8B030D-6E8A-4147-A177-3AD203B41FA5}">
                      <a16:colId xmlns:a16="http://schemas.microsoft.com/office/drawing/2014/main" val="3925485192"/>
                    </a:ext>
                  </a:extLst>
                </a:gridCol>
                <a:gridCol w="777765">
                  <a:extLst>
                    <a:ext uri="{9D8B030D-6E8A-4147-A177-3AD203B41FA5}">
                      <a16:colId xmlns:a16="http://schemas.microsoft.com/office/drawing/2014/main" val="2419176875"/>
                    </a:ext>
                  </a:extLst>
                </a:gridCol>
                <a:gridCol w="8126547">
                  <a:extLst>
                    <a:ext uri="{9D8B030D-6E8A-4147-A177-3AD203B41FA5}">
                      <a16:colId xmlns:a16="http://schemas.microsoft.com/office/drawing/2014/main" val="321034057"/>
                    </a:ext>
                  </a:extLst>
                </a:gridCol>
                <a:gridCol w="41916">
                  <a:extLst>
                    <a:ext uri="{9D8B030D-6E8A-4147-A177-3AD203B41FA5}">
                      <a16:colId xmlns:a16="http://schemas.microsoft.com/office/drawing/2014/main" val="1243438292"/>
                    </a:ext>
                  </a:extLst>
                </a:gridCol>
                <a:gridCol w="560786">
                  <a:extLst>
                    <a:ext uri="{9D8B030D-6E8A-4147-A177-3AD203B41FA5}">
                      <a16:colId xmlns:a16="http://schemas.microsoft.com/office/drawing/2014/main" val="187307030"/>
                    </a:ext>
                  </a:extLst>
                </a:gridCol>
                <a:gridCol w="560786">
                  <a:extLst>
                    <a:ext uri="{9D8B030D-6E8A-4147-A177-3AD203B41FA5}">
                      <a16:colId xmlns:a16="http://schemas.microsoft.com/office/drawing/2014/main" val="1526426729"/>
                    </a:ext>
                  </a:extLst>
                </a:gridCol>
                <a:gridCol w="560786">
                  <a:extLst>
                    <a:ext uri="{9D8B030D-6E8A-4147-A177-3AD203B41FA5}">
                      <a16:colId xmlns:a16="http://schemas.microsoft.com/office/drawing/2014/main" val="2702600794"/>
                    </a:ext>
                  </a:extLst>
                </a:gridCol>
              </a:tblGrid>
              <a:tr h="165166">
                <a:tc>
                  <a:txBody>
                    <a:bodyPr/>
                    <a:lstStyle/>
                    <a:p>
                      <a:pPr algn="l" fontAlgn="b"/>
                      <a:r>
                        <a:rPr lang="pl-PL" sz="2400" b="1" u="none" strike="noStrike" dirty="0">
                          <a:effectLst/>
                        </a:rPr>
                        <a:t>Nr</a:t>
                      </a:r>
                      <a:endParaRPr lang="pl-PL" sz="2400" b="1" i="0" u="none" strike="noStrike" dirty="0">
                        <a:solidFill>
                          <a:srgbClr val="000000"/>
                        </a:solidFill>
                        <a:effectLst/>
                        <a:latin typeface="Calibri" panose="020F0502020204030204" pitchFamily="34" charset="0"/>
                      </a:endParaRPr>
                    </a:p>
                  </a:txBody>
                  <a:tcPr marL="8258" marR="8258" marT="8258" marB="0" anchor="b"/>
                </a:tc>
                <a:tc>
                  <a:txBody>
                    <a:bodyPr/>
                    <a:lstStyle/>
                    <a:p>
                      <a:pPr algn="ctr" fontAlgn="ctr"/>
                      <a:r>
                        <a:rPr lang="pl-PL" sz="2400" b="1" u="none" strike="noStrike" dirty="0">
                          <a:effectLst/>
                        </a:rPr>
                        <a:t>Data</a:t>
                      </a:r>
                      <a:endParaRPr lang="pl-PL" sz="2400" b="1" i="0" u="none" strike="noStrike" dirty="0">
                        <a:solidFill>
                          <a:srgbClr val="000000"/>
                        </a:solidFill>
                        <a:effectLst/>
                        <a:latin typeface="Calibri" panose="020F0502020204030204" pitchFamily="34" charset="0"/>
                      </a:endParaRPr>
                    </a:p>
                  </a:txBody>
                  <a:tcPr marL="8258" marR="8258" marT="8258" marB="0" anchor="ctr"/>
                </a:tc>
                <a:tc>
                  <a:txBody>
                    <a:bodyPr/>
                    <a:lstStyle/>
                    <a:p>
                      <a:pPr algn="ctr" fontAlgn="b"/>
                      <a:r>
                        <a:rPr lang="pl-PL" sz="2400" b="1" u="none" strike="noStrike" dirty="0">
                          <a:effectLst/>
                        </a:rPr>
                        <a:t>Temat / Prowadzący</a:t>
                      </a:r>
                    </a:p>
                  </a:txBody>
                  <a:tcPr marL="8258" marR="8258" marT="8258" marB="0" anchor="b"/>
                </a:tc>
                <a:tc>
                  <a:txBody>
                    <a:bodyPr/>
                    <a:lstStyle/>
                    <a:p>
                      <a:pPr algn="l" fontAlgn="b"/>
                      <a:endParaRPr lang="pl-PL" sz="2000" b="0" i="0" u="none" strike="noStrike">
                        <a:solidFill>
                          <a:srgbClr val="000000"/>
                        </a:solidFill>
                        <a:effectLst/>
                        <a:latin typeface="Calibri" panose="020F0502020204030204" pitchFamily="34" charset="0"/>
                      </a:endParaRPr>
                    </a:p>
                  </a:txBody>
                  <a:tcPr marL="8258" marR="8258" marT="8258" marB="0" anchor="b"/>
                </a:tc>
                <a:tc>
                  <a:txBody>
                    <a:bodyPr/>
                    <a:lstStyle/>
                    <a:p>
                      <a:pPr algn="l" fontAlgn="b"/>
                      <a:endParaRPr lang="pl-PL" sz="2000" b="0" i="0" u="none" strike="noStrike" dirty="0">
                        <a:solidFill>
                          <a:srgbClr val="000000"/>
                        </a:solidFill>
                        <a:effectLst/>
                        <a:latin typeface="Calibri" panose="020F0502020204030204" pitchFamily="34" charset="0"/>
                      </a:endParaRPr>
                    </a:p>
                  </a:txBody>
                  <a:tcPr marL="8258" marR="8258" marT="8258" marB="0" anchor="b"/>
                </a:tc>
                <a:tc>
                  <a:txBody>
                    <a:bodyPr/>
                    <a:lstStyle/>
                    <a:p>
                      <a:pPr algn="l" fontAlgn="b"/>
                      <a:endParaRPr lang="pl-PL" sz="2000" b="0" i="0" u="none" strike="noStrike" dirty="0">
                        <a:solidFill>
                          <a:srgbClr val="000000"/>
                        </a:solidFill>
                        <a:effectLst/>
                        <a:latin typeface="Calibri" panose="020F0502020204030204" pitchFamily="34" charset="0"/>
                      </a:endParaRPr>
                    </a:p>
                  </a:txBody>
                  <a:tcPr marL="8258" marR="8258" marT="8258" marB="0" anchor="b"/>
                </a:tc>
                <a:tc>
                  <a:txBody>
                    <a:bodyPr/>
                    <a:lstStyle/>
                    <a:p>
                      <a:pPr algn="l" fontAlgn="b"/>
                      <a:endParaRPr lang="pl-PL" sz="2000" b="0" i="0" u="none" strike="noStrike" dirty="0">
                        <a:solidFill>
                          <a:srgbClr val="000000"/>
                        </a:solidFill>
                        <a:effectLst/>
                        <a:latin typeface="Calibri" panose="020F0502020204030204" pitchFamily="34" charset="0"/>
                      </a:endParaRPr>
                    </a:p>
                  </a:txBody>
                  <a:tcPr marL="8258" marR="8258" marT="8258" marB="0" anchor="b"/>
                </a:tc>
                <a:extLst>
                  <a:ext uri="{0D108BD9-81ED-4DB2-BD59-A6C34878D82A}">
                    <a16:rowId xmlns:a16="http://schemas.microsoft.com/office/drawing/2014/main" val="746491955"/>
                  </a:ext>
                </a:extLst>
              </a:tr>
              <a:tr h="165166">
                <a:tc>
                  <a:txBody>
                    <a:bodyPr/>
                    <a:lstStyle/>
                    <a:p>
                      <a:pPr algn="ctr" fontAlgn="b"/>
                      <a:r>
                        <a:rPr lang="pl-PL" sz="2400" u="none" strike="noStrike" dirty="0">
                          <a:effectLst/>
                        </a:rPr>
                        <a:t>1</a:t>
                      </a:r>
                      <a:endParaRPr lang="pl-PL" sz="2400" b="0" i="0" u="none" strike="noStrike" dirty="0">
                        <a:solidFill>
                          <a:srgbClr val="000000"/>
                        </a:solidFill>
                        <a:effectLst/>
                        <a:latin typeface="Calibri" panose="020F0502020204030204" pitchFamily="34" charset="0"/>
                      </a:endParaRPr>
                    </a:p>
                  </a:txBody>
                  <a:tcPr marL="8258" marR="8258" marT="8258" marB="0" anchor="ctr"/>
                </a:tc>
                <a:tc>
                  <a:txBody>
                    <a:bodyPr/>
                    <a:lstStyle/>
                    <a:p>
                      <a:pPr algn="ctr" fontAlgn="ctr"/>
                      <a:r>
                        <a:rPr lang="pl-PL" sz="2400" u="none" strike="noStrike" dirty="0">
                          <a:effectLst/>
                        </a:rPr>
                        <a:t>6.X</a:t>
                      </a:r>
                      <a:endParaRPr lang="pl-PL" sz="2400" b="0" i="0" u="none" strike="noStrike" dirty="0">
                        <a:solidFill>
                          <a:srgbClr val="000000"/>
                        </a:solidFill>
                        <a:effectLst/>
                        <a:latin typeface="Calibri" panose="020F0502020204030204" pitchFamily="34" charset="0"/>
                      </a:endParaRPr>
                    </a:p>
                  </a:txBody>
                  <a:tcPr marL="8258" marR="8258" marT="8258" marB="0" anchor="ctr"/>
                </a:tc>
                <a:tc>
                  <a:txBody>
                    <a:bodyPr/>
                    <a:lstStyle/>
                    <a:p>
                      <a:pPr algn="l" fontAlgn="b"/>
                      <a:r>
                        <a:rPr lang="pl-PL" sz="2400" u="none" strike="noStrike" dirty="0">
                          <a:effectLst/>
                        </a:rPr>
                        <a:t>Wprowadzenie do przedmiotu – B. Kostek</a:t>
                      </a:r>
                      <a:endParaRPr lang="pl-PL" sz="2400" b="0" i="0" u="none" strike="noStrike" dirty="0">
                        <a:solidFill>
                          <a:srgbClr val="000000"/>
                        </a:solidFill>
                        <a:effectLst/>
                        <a:latin typeface="Calibri" panose="020F0502020204030204" pitchFamily="34" charset="0"/>
                      </a:endParaRPr>
                    </a:p>
                  </a:txBody>
                  <a:tcPr marL="8258" marR="8258" marT="8258" marB="0" anchor="b"/>
                </a:tc>
                <a:tc>
                  <a:txBody>
                    <a:bodyPr/>
                    <a:lstStyle/>
                    <a:p>
                      <a:pPr algn="l" fontAlgn="b"/>
                      <a:endParaRPr lang="pl-PL" sz="2000" b="0" i="0" u="none" strike="noStrike">
                        <a:solidFill>
                          <a:srgbClr val="000000"/>
                        </a:solidFill>
                        <a:effectLst/>
                        <a:latin typeface="Calibri" panose="020F0502020204030204" pitchFamily="34" charset="0"/>
                      </a:endParaRPr>
                    </a:p>
                  </a:txBody>
                  <a:tcPr marL="8258" marR="8258" marT="8258" marB="0" anchor="b"/>
                </a:tc>
                <a:tc>
                  <a:txBody>
                    <a:bodyPr/>
                    <a:lstStyle/>
                    <a:p>
                      <a:pPr algn="l" fontAlgn="b"/>
                      <a:endParaRPr lang="pl-PL" sz="2000" b="0" i="0" u="none" strike="noStrike">
                        <a:solidFill>
                          <a:srgbClr val="000000"/>
                        </a:solidFill>
                        <a:effectLst/>
                        <a:latin typeface="Calibri" panose="020F0502020204030204" pitchFamily="34" charset="0"/>
                      </a:endParaRPr>
                    </a:p>
                  </a:txBody>
                  <a:tcPr marL="8258" marR="8258" marT="8258" marB="0" anchor="b"/>
                </a:tc>
                <a:tc>
                  <a:txBody>
                    <a:bodyPr/>
                    <a:lstStyle/>
                    <a:p>
                      <a:pPr algn="l" fontAlgn="b"/>
                      <a:endParaRPr lang="pl-PL" sz="2000" b="0" i="0" u="none" strike="noStrike" dirty="0">
                        <a:solidFill>
                          <a:srgbClr val="000000"/>
                        </a:solidFill>
                        <a:effectLst/>
                        <a:latin typeface="Calibri" panose="020F0502020204030204" pitchFamily="34" charset="0"/>
                      </a:endParaRPr>
                    </a:p>
                  </a:txBody>
                  <a:tcPr marL="8258" marR="8258" marT="8258" marB="0" anchor="b"/>
                </a:tc>
                <a:tc>
                  <a:txBody>
                    <a:bodyPr/>
                    <a:lstStyle/>
                    <a:p>
                      <a:pPr algn="l" fontAlgn="b"/>
                      <a:endParaRPr lang="pl-PL" sz="2000" b="0" i="0" u="none" strike="noStrike">
                        <a:solidFill>
                          <a:srgbClr val="000000"/>
                        </a:solidFill>
                        <a:effectLst/>
                        <a:latin typeface="Calibri" panose="020F0502020204030204" pitchFamily="34" charset="0"/>
                      </a:endParaRPr>
                    </a:p>
                  </a:txBody>
                  <a:tcPr marL="8258" marR="8258" marT="8258" marB="0" anchor="b"/>
                </a:tc>
                <a:extLst>
                  <a:ext uri="{0D108BD9-81ED-4DB2-BD59-A6C34878D82A}">
                    <a16:rowId xmlns:a16="http://schemas.microsoft.com/office/drawing/2014/main" val="3783130536"/>
                  </a:ext>
                </a:extLst>
              </a:tr>
              <a:tr h="165166">
                <a:tc>
                  <a:txBody>
                    <a:bodyPr/>
                    <a:lstStyle/>
                    <a:p>
                      <a:pPr algn="ctr" fontAlgn="b"/>
                      <a:r>
                        <a:rPr lang="pl-PL" sz="2400" u="none" strike="noStrike" dirty="0">
                          <a:effectLst/>
                        </a:rPr>
                        <a:t>2</a:t>
                      </a:r>
                      <a:endParaRPr lang="pl-PL" sz="2400" b="0" i="0" u="none" strike="noStrike" dirty="0">
                        <a:solidFill>
                          <a:srgbClr val="000000"/>
                        </a:solidFill>
                        <a:effectLst/>
                        <a:latin typeface="Calibri" panose="020F0502020204030204" pitchFamily="34" charset="0"/>
                      </a:endParaRPr>
                    </a:p>
                  </a:txBody>
                  <a:tcPr marL="8258" marR="8258" marT="8258" marB="0" anchor="ctr"/>
                </a:tc>
                <a:tc>
                  <a:txBody>
                    <a:bodyPr/>
                    <a:lstStyle/>
                    <a:p>
                      <a:pPr algn="ctr" fontAlgn="ctr"/>
                      <a:r>
                        <a:rPr lang="pl-PL" sz="2400" u="none" strike="noStrike" dirty="0">
                          <a:effectLst/>
                        </a:rPr>
                        <a:t>13.X</a:t>
                      </a:r>
                      <a:endParaRPr lang="pl-PL" sz="2400" b="0" i="0" u="none" strike="noStrike" dirty="0">
                        <a:solidFill>
                          <a:srgbClr val="000000"/>
                        </a:solidFill>
                        <a:effectLst/>
                        <a:latin typeface="Calibri" panose="020F0502020204030204" pitchFamily="34" charset="0"/>
                      </a:endParaRPr>
                    </a:p>
                  </a:txBody>
                  <a:tcPr marL="8258" marR="8258" marT="8258" marB="0" anchor="ctr"/>
                </a:tc>
                <a:tc>
                  <a:txBody>
                    <a:bodyPr/>
                    <a:lstStyle/>
                    <a:p>
                      <a:pPr algn="l" fontAlgn="b"/>
                      <a:r>
                        <a:rPr lang="pl-PL" sz="2400" u="none" strike="noStrike" dirty="0">
                          <a:effectLst/>
                        </a:rPr>
                        <a:t>Przegląd algorytmów uczących się metryk dystansu dla danych wizyjnych – A. Kurowski, cz. 1 (</a:t>
                      </a:r>
                      <a:r>
                        <a:rPr lang="en-US" sz="2400" dirty="0"/>
                        <a:t>Video Quality Expert Group (VQEG)</a:t>
                      </a:r>
                      <a:r>
                        <a:rPr lang="pl-PL" sz="2400" dirty="0"/>
                        <a:t>)</a:t>
                      </a:r>
                      <a:endParaRPr lang="pl-PL" sz="2400" b="0" i="0" u="none" strike="noStrike" dirty="0">
                        <a:solidFill>
                          <a:srgbClr val="000000"/>
                        </a:solidFill>
                        <a:effectLst/>
                        <a:latin typeface="Calibri" panose="020F0502020204030204" pitchFamily="34" charset="0"/>
                      </a:endParaRPr>
                    </a:p>
                  </a:txBody>
                  <a:tcPr marL="8258" marR="8258" marT="8258" marB="0" anchor="b"/>
                </a:tc>
                <a:tc>
                  <a:txBody>
                    <a:bodyPr/>
                    <a:lstStyle/>
                    <a:p>
                      <a:pPr algn="l" fontAlgn="b"/>
                      <a:endParaRPr lang="pl-PL" sz="2000" b="0" i="0" u="none" strike="noStrike">
                        <a:solidFill>
                          <a:srgbClr val="000000"/>
                        </a:solidFill>
                        <a:effectLst/>
                        <a:latin typeface="Calibri" panose="020F0502020204030204" pitchFamily="34" charset="0"/>
                      </a:endParaRPr>
                    </a:p>
                  </a:txBody>
                  <a:tcPr marL="8258" marR="8258" marT="8258" marB="0" anchor="b"/>
                </a:tc>
                <a:tc>
                  <a:txBody>
                    <a:bodyPr/>
                    <a:lstStyle/>
                    <a:p>
                      <a:pPr algn="l" fontAlgn="b"/>
                      <a:endParaRPr lang="pl-PL" sz="2000" b="0" i="0" u="none" strike="noStrike">
                        <a:solidFill>
                          <a:srgbClr val="000000"/>
                        </a:solidFill>
                        <a:effectLst/>
                        <a:latin typeface="Calibri" panose="020F0502020204030204" pitchFamily="34" charset="0"/>
                      </a:endParaRPr>
                    </a:p>
                  </a:txBody>
                  <a:tcPr marL="8258" marR="8258" marT="8258" marB="0" anchor="b"/>
                </a:tc>
                <a:tc>
                  <a:txBody>
                    <a:bodyPr/>
                    <a:lstStyle/>
                    <a:p>
                      <a:pPr algn="l" fontAlgn="b"/>
                      <a:endParaRPr lang="pl-PL" sz="2000" b="0" i="0" u="none" strike="noStrike" dirty="0">
                        <a:solidFill>
                          <a:srgbClr val="000000"/>
                        </a:solidFill>
                        <a:effectLst/>
                        <a:latin typeface="Calibri" panose="020F0502020204030204" pitchFamily="34" charset="0"/>
                      </a:endParaRPr>
                    </a:p>
                  </a:txBody>
                  <a:tcPr marL="8258" marR="8258" marT="8258" marB="0" anchor="b"/>
                </a:tc>
                <a:tc>
                  <a:txBody>
                    <a:bodyPr/>
                    <a:lstStyle/>
                    <a:p>
                      <a:pPr algn="l" fontAlgn="b"/>
                      <a:endParaRPr lang="pl-PL" sz="2000" b="0" i="0" u="none" strike="noStrike">
                        <a:solidFill>
                          <a:srgbClr val="000000"/>
                        </a:solidFill>
                        <a:effectLst/>
                        <a:latin typeface="Calibri" panose="020F0502020204030204" pitchFamily="34" charset="0"/>
                      </a:endParaRPr>
                    </a:p>
                  </a:txBody>
                  <a:tcPr marL="8258" marR="8258" marT="8258" marB="0" anchor="b"/>
                </a:tc>
                <a:extLst>
                  <a:ext uri="{0D108BD9-81ED-4DB2-BD59-A6C34878D82A}">
                    <a16:rowId xmlns:a16="http://schemas.microsoft.com/office/drawing/2014/main" val="589709029"/>
                  </a:ext>
                </a:extLst>
              </a:tr>
              <a:tr h="165166">
                <a:tc>
                  <a:txBody>
                    <a:bodyPr/>
                    <a:lstStyle/>
                    <a:p>
                      <a:pPr algn="ctr" fontAlgn="b"/>
                      <a:r>
                        <a:rPr lang="pl-PL" sz="2400" u="none" strike="noStrike" dirty="0">
                          <a:effectLst/>
                        </a:rPr>
                        <a:t>3</a:t>
                      </a:r>
                      <a:endParaRPr lang="pl-PL" sz="2400" b="0" i="0" u="none" strike="noStrike" dirty="0">
                        <a:solidFill>
                          <a:srgbClr val="000000"/>
                        </a:solidFill>
                        <a:effectLst/>
                        <a:latin typeface="Calibri" panose="020F0502020204030204" pitchFamily="34" charset="0"/>
                      </a:endParaRPr>
                    </a:p>
                  </a:txBody>
                  <a:tcPr marL="8258" marR="8258" marT="8258" marB="0" anchor="ctr"/>
                </a:tc>
                <a:tc>
                  <a:txBody>
                    <a:bodyPr/>
                    <a:lstStyle/>
                    <a:p>
                      <a:pPr algn="ctr" fontAlgn="ctr"/>
                      <a:r>
                        <a:rPr lang="pl-PL" sz="2400" u="none" strike="noStrike" dirty="0">
                          <a:effectLst/>
                        </a:rPr>
                        <a:t>20.X</a:t>
                      </a:r>
                      <a:endParaRPr lang="pl-PL" sz="2400" b="0" i="0" u="none" strike="noStrike" dirty="0">
                        <a:solidFill>
                          <a:srgbClr val="000000"/>
                        </a:solidFill>
                        <a:effectLst/>
                        <a:latin typeface="Calibri" panose="020F0502020204030204" pitchFamily="34" charset="0"/>
                      </a:endParaRPr>
                    </a:p>
                  </a:txBody>
                  <a:tcPr marL="8258" marR="8258" marT="8258" marB="0" anchor="ctr"/>
                </a:tc>
                <a:tc>
                  <a:txBody>
                    <a:bodyPr/>
                    <a:lstStyle/>
                    <a:p>
                      <a:pPr algn="l" fontAlgn="b"/>
                      <a:r>
                        <a:rPr lang="pl-PL" sz="2400" u="none" strike="noStrike" dirty="0">
                          <a:effectLst/>
                        </a:rPr>
                        <a:t>Przegląd algorytmów uczących się metryk dystansu dla danych akustycznych  – A. Kurowski, cz. 2</a:t>
                      </a:r>
                      <a:endParaRPr lang="pl-PL" sz="2400" b="0" i="0" u="none" strike="noStrike" dirty="0">
                        <a:solidFill>
                          <a:srgbClr val="000000"/>
                        </a:solidFill>
                        <a:effectLst/>
                        <a:latin typeface="Calibri" panose="020F0502020204030204" pitchFamily="34" charset="0"/>
                      </a:endParaRPr>
                    </a:p>
                  </a:txBody>
                  <a:tcPr marL="8258" marR="8258" marT="8258" marB="0" anchor="b"/>
                </a:tc>
                <a:tc>
                  <a:txBody>
                    <a:bodyPr/>
                    <a:lstStyle/>
                    <a:p>
                      <a:pPr algn="l" fontAlgn="b"/>
                      <a:endParaRPr lang="pl-PL" sz="2000" b="0" i="0" u="none" strike="noStrike">
                        <a:solidFill>
                          <a:srgbClr val="000000"/>
                        </a:solidFill>
                        <a:effectLst/>
                        <a:latin typeface="Calibri" panose="020F0502020204030204" pitchFamily="34" charset="0"/>
                      </a:endParaRPr>
                    </a:p>
                  </a:txBody>
                  <a:tcPr marL="8258" marR="8258" marT="8258" marB="0" anchor="b"/>
                </a:tc>
                <a:tc>
                  <a:txBody>
                    <a:bodyPr/>
                    <a:lstStyle/>
                    <a:p>
                      <a:pPr algn="l" fontAlgn="b"/>
                      <a:endParaRPr lang="pl-PL" sz="2000" b="0" i="0" u="none" strike="noStrike">
                        <a:solidFill>
                          <a:srgbClr val="000000"/>
                        </a:solidFill>
                        <a:effectLst/>
                        <a:latin typeface="Calibri" panose="020F0502020204030204" pitchFamily="34" charset="0"/>
                      </a:endParaRPr>
                    </a:p>
                  </a:txBody>
                  <a:tcPr marL="8258" marR="8258" marT="8258" marB="0" anchor="b"/>
                </a:tc>
                <a:tc>
                  <a:txBody>
                    <a:bodyPr/>
                    <a:lstStyle/>
                    <a:p>
                      <a:pPr algn="l" fontAlgn="b"/>
                      <a:endParaRPr lang="pl-PL" sz="2000" b="0" i="0" u="none" strike="noStrike" dirty="0">
                        <a:solidFill>
                          <a:srgbClr val="000000"/>
                        </a:solidFill>
                        <a:effectLst/>
                        <a:latin typeface="Calibri" panose="020F0502020204030204" pitchFamily="34" charset="0"/>
                      </a:endParaRPr>
                    </a:p>
                  </a:txBody>
                  <a:tcPr marL="8258" marR="8258" marT="8258" marB="0" anchor="b"/>
                </a:tc>
                <a:tc>
                  <a:txBody>
                    <a:bodyPr/>
                    <a:lstStyle/>
                    <a:p>
                      <a:pPr algn="l" fontAlgn="b"/>
                      <a:endParaRPr lang="pl-PL" sz="2000" b="0" i="0" u="none" strike="noStrike">
                        <a:solidFill>
                          <a:srgbClr val="000000"/>
                        </a:solidFill>
                        <a:effectLst/>
                        <a:latin typeface="Calibri" panose="020F0502020204030204" pitchFamily="34" charset="0"/>
                      </a:endParaRPr>
                    </a:p>
                  </a:txBody>
                  <a:tcPr marL="8258" marR="8258" marT="8258" marB="0" anchor="b"/>
                </a:tc>
                <a:extLst>
                  <a:ext uri="{0D108BD9-81ED-4DB2-BD59-A6C34878D82A}">
                    <a16:rowId xmlns:a16="http://schemas.microsoft.com/office/drawing/2014/main" val="2169060452"/>
                  </a:ext>
                </a:extLst>
              </a:tr>
              <a:tr h="165166">
                <a:tc>
                  <a:txBody>
                    <a:bodyPr/>
                    <a:lstStyle/>
                    <a:p>
                      <a:pPr algn="ctr" fontAlgn="b"/>
                      <a:r>
                        <a:rPr lang="pl-PL" sz="2400" u="none" strike="noStrike" dirty="0">
                          <a:effectLst/>
                        </a:rPr>
                        <a:t>4</a:t>
                      </a:r>
                      <a:endParaRPr lang="pl-PL" sz="2400" b="0" i="0" u="none" strike="noStrike" dirty="0">
                        <a:solidFill>
                          <a:srgbClr val="000000"/>
                        </a:solidFill>
                        <a:effectLst/>
                        <a:latin typeface="Calibri" panose="020F0502020204030204" pitchFamily="34" charset="0"/>
                      </a:endParaRPr>
                    </a:p>
                  </a:txBody>
                  <a:tcPr marL="8258" marR="8258" marT="8258" marB="0" anchor="ctr"/>
                </a:tc>
                <a:tc>
                  <a:txBody>
                    <a:bodyPr/>
                    <a:lstStyle/>
                    <a:p>
                      <a:pPr algn="ctr" fontAlgn="ctr"/>
                      <a:r>
                        <a:rPr lang="pl-PL" sz="2400" u="none" strike="noStrike" dirty="0">
                          <a:effectLst/>
                        </a:rPr>
                        <a:t>27.X</a:t>
                      </a:r>
                      <a:endParaRPr lang="pl-PL" sz="2400" b="0" i="0" u="none" strike="noStrike" dirty="0">
                        <a:solidFill>
                          <a:srgbClr val="000000"/>
                        </a:solidFill>
                        <a:effectLst/>
                        <a:latin typeface="Calibri" panose="020F0502020204030204" pitchFamily="34" charset="0"/>
                      </a:endParaRPr>
                    </a:p>
                  </a:txBody>
                  <a:tcPr marL="8258" marR="8258" marT="8258" marB="0" anchor="ctr"/>
                </a:tc>
                <a:tc>
                  <a:txBody>
                    <a:bodyPr/>
                    <a:lstStyle/>
                    <a:p>
                      <a:pPr algn="l" fontAlgn="b"/>
                      <a:r>
                        <a:rPr lang="pl-PL" sz="2400" u="none" strike="noStrike" dirty="0">
                          <a:effectLst/>
                        </a:rPr>
                        <a:t>Detekcja obiektów (detekcja obiektów, </a:t>
                      </a:r>
                      <a:r>
                        <a:rPr lang="pl-PL" sz="2400" i="1" u="none" strike="noStrike" dirty="0" err="1">
                          <a:effectLst/>
                        </a:rPr>
                        <a:t>keypoints</a:t>
                      </a:r>
                      <a:r>
                        <a:rPr lang="pl-PL" sz="2400" i="1" u="none" strike="noStrike" dirty="0">
                          <a:effectLst/>
                        </a:rPr>
                        <a:t> </a:t>
                      </a:r>
                      <a:r>
                        <a:rPr lang="pl-PL" sz="2400" i="1" u="none" strike="noStrike" dirty="0" err="1">
                          <a:effectLst/>
                        </a:rPr>
                        <a:t>detection</a:t>
                      </a:r>
                      <a:r>
                        <a:rPr lang="pl-PL" sz="2400" u="none" strike="noStrike" dirty="0">
                          <a:effectLst/>
                        </a:rPr>
                        <a:t>, detekcja 3D). Zastosowania w pojazdach autonomicznych i / lub w medycynie – S. Cygert</a:t>
                      </a:r>
                      <a:endParaRPr lang="pl-PL" sz="2400" b="0" i="0" u="none" strike="noStrike" dirty="0">
                        <a:solidFill>
                          <a:srgbClr val="000000"/>
                        </a:solidFill>
                        <a:effectLst/>
                        <a:latin typeface="Calibri" panose="020F0502020204030204" pitchFamily="34" charset="0"/>
                      </a:endParaRPr>
                    </a:p>
                  </a:txBody>
                  <a:tcPr marL="8258" marR="8258" marT="8258" marB="0" anchor="b"/>
                </a:tc>
                <a:tc>
                  <a:txBody>
                    <a:bodyPr/>
                    <a:lstStyle/>
                    <a:p>
                      <a:pPr algn="l" fontAlgn="b"/>
                      <a:endParaRPr lang="pl-PL" sz="2000" b="0" i="0" u="none" strike="noStrike">
                        <a:solidFill>
                          <a:srgbClr val="000000"/>
                        </a:solidFill>
                        <a:effectLst/>
                        <a:latin typeface="Calibri" panose="020F0502020204030204" pitchFamily="34" charset="0"/>
                      </a:endParaRPr>
                    </a:p>
                  </a:txBody>
                  <a:tcPr marL="8258" marR="8258" marT="8258" marB="0" anchor="b"/>
                </a:tc>
                <a:tc>
                  <a:txBody>
                    <a:bodyPr/>
                    <a:lstStyle/>
                    <a:p>
                      <a:pPr algn="l" fontAlgn="b"/>
                      <a:endParaRPr lang="pl-PL" sz="2000" b="0" i="0" u="none" strike="noStrike" dirty="0">
                        <a:solidFill>
                          <a:srgbClr val="000000"/>
                        </a:solidFill>
                        <a:effectLst/>
                        <a:latin typeface="Calibri" panose="020F0502020204030204" pitchFamily="34" charset="0"/>
                      </a:endParaRPr>
                    </a:p>
                  </a:txBody>
                  <a:tcPr marL="8258" marR="8258" marT="8258" marB="0" anchor="b"/>
                </a:tc>
                <a:tc>
                  <a:txBody>
                    <a:bodyPr/>
                    <a:lstStyle/>
                    <a:p>
                      <a:pPr algn="l" fontAlgn="b"/>
                      <a:endParaRPr lang="pl-PL" sz="2000" b="0" i="0" u="none" strike="noStrike" dirty="0">
                        <a:solidFill>
                          <a:srgbClr val="000000"/>
                        </a:solidFill>
                        <a:effectLst/>
                        <a:latin typeface="Calibri" panose="020F0502020204030204" pitchFamily="34" charset="0"/>
                      </a:endParaRPr>
                    </a:p>
                  </a:txBody>
                  <a:tcPr marL="8258" marR="8258" marT="8258" marB="0" anchor="b"/>
                </a:tc>
                <a:tc>
                  <a:txBody>
                    <a:bodyPr/>
                    <a:lstStyle/>
                    <a:p>
                      <a:pPr algn="l" fontAlgn="b"/>
                      <a:endParaRPr lang="pl-PL" sz="2000" b="0" i="0" u="none" strike="noStrike" dirty="0">
                        <a:solidFill>
                          <a:srgbClr val="000000"/>
                        </a:solidFill>
                        <a:effectLst/>
                        <a:latin typeface="Calibri" panose="020F0502020204030204" pitchFamily="34" charset="0"/>
                      </a:endParaRPr>
                    </a:p>
                  </a:txBody>
                  <a:tcPr marL="8258" marR="8258" marT="8258" marB="0" anchor="b"/>
                </a:tc>
                <a:extLst>
                  <a:ext uri="{0D108BD9-81ED-4DB2-BD59-A6C34878D82A}">
                    <a16:rowId xmlns:a16="http://schemas.microsoft.com/office/drawing/2014/main" val="4065777147"/>
                  </a:ext>
                </a:extLst>
              </a:tr>
              <a:tr h="165166">
                <a:tc>
                  <a:txBody>
                    <a:bodyPr/>
                    <a:lstStyle/>
                    <a:p>
                      <a:pPr algn="ctr" fontAlgn="b"/>
                      <a:r>
                        <a:rPr lang="pl-PL" sz="2400" u="none" strike="noStrike" dirty="0">
                          <a:effectLst/>
                        </a:rPr>
                        <a:t>5</a:t>
                      </a:r>
                      <a:endParaRPr lang="pl-PL" sz="2400" b="0" i="0" u="none" strike="noStrike" dirty="0">
                        <a:solidFill>
                          <a:srgbClr val="000000"/>
                        </a:solidFill>
                        <a:effectLst/>
                        <a:latin typeface="Calibri" panose="020F0502020204030204" pitchFamily="34" charset="0"/>
                      </a:endParaRPr>
                    </a:p>
                  </a:txBody>
                  <a:tcPr marL="8258" marR="8258" marT="8258" marB="0" anchor="ctr"/>
                </a:tc>
                <a:tc>
                  <a:txBody>
                    <a:bodyPr/>
                    <a:lstStyle/>
                    <a:p>
                      <a:pPr algn="ctr" fontAlgn="ctr"/>
                      <a:r>
                        <a:rPr lang="pl-PL" sz="2400" u="none" strike="noStrike" dirty="0">
                          <a:effectLst/>
                        </a:rPr>
                        <a:t>3.XI</a:t>
                      </a:r>
                      <a:endParaRPr lang="pl-PL" sz="2400" b="0" i="0" u="none" strike="noStrike" dirty="0">
                        <a:solidFill>
                          <a:srgbClr val="000000"/>
                        </a:solidFill>
                        <a:effectLst/>
                        <a:latin typeface="Calibri" panose="020F0502020204030204" pitchFamily="34" charset="0"/>
                      </a:endParaRPr>
                    </a:p>
                  </a:txBody>
                  <a:tcPr marL="8258" marR="8258" marT="8258" marB="0" anchor="ctr"/>
                </a:tc>
                <a:tc>
                  <a:txBody>
                    <a:bodyPr/>
                    <a:lstStyle/>
                    <a:p>
                      <a:pPr algn="l" fontAlgn="b"/>
                      <a:r>
                        <a:rPr lang="pl-PL" sz="2400" u="none" strike="noStrike" dirty="0">
                          <a:effectLst/>
                        </a:rPr>
                        <a:t>Semantyczna segmentacja (</a:t>
                      </a:r>
                      <a:r>
                        <a:rPr lang="pl-PL" sz="2400" i="1" u="none" strike="noStrike" dirty="0" err="1">
                          <a:effectLst/>
                        </a:rPr>
                        <a:t>semantic</a:t>
                      </a:r>
                      <a:r>
                        <a:rPr lang="pl-PL" sz="2400" i="1" u="none" strike="noStrike" dirty="0">
                          <a:effectLst/>
                        </a:rPr>
                        <a:t> </a:t>
                      </a:r>
                      <a:r>
                        <a:rPr lang="pl-PL" sz="2400" i="1" u="none" strike="noStrike" dirty="0" err="1">
                          <a:effectLst/>
                        </a:rPr>
                        <a:t>segmentation</a:t>
                      </a:r>
                      <a:r>
                        <a:rPr lang="pl-PL" sz="2400" i="1" u="none" strike="noStrike" dirty="0">
                          <a:effectLst/>
                        </a:rPr>
                        <a:t>, </a:t>
                      </a:r>
                      <a:r>
                        <a:rPr lang="pl-PL" sz="2400" i="1" u="none" strike="noStrike" dirty="0" err="1">
                          <a:effectLst/>
                        </a:rPr>
                        <a:t>instance</a:t>
                      </a:r>
                      <a:r>
                        <a:rPr lang="pl-PL" sz="2400" i="1" u="none" strike="noStrike" dirty="0">
                          <a:effectLst/>
                        </a:rPr>
                        <a:t> </a:t>
                      </a:r>
                      <a:r>
                        <a:rPr lang="pl-PL" sz="2400" i="1" u="none" strike="noStrike" dirty="0" err="1">
                          <a:effectLst/>
                        </a:rPr>
                        <a:t>segmentation</a:t>
                      </a:r>
                      <a:r>
                        <a:rPr lang="pl-PL" sz="2400" u="none" strike="noStrike" dirty="0">
                          <a:effectLst/>
                        </a:rPr>
                        <a:t>) – S. Cygert</a:t>
                      </a:r>
                      <a:endParaRPr lang="pl-PL" sz="2400" b="0" i="0" u="none" strike="noStrike" dirty="0">
                        <a:solidFill>
                          <a:srgbClr val="000000"/>
                        </a:solidFill>
                        <a:effectLst/>
                        <a:latin typeface="Calibri" panose="020F0502020204030204" pitchFamily="34" charset="0"/>
                      </a:endParaRPr>
                    </a:p>
                  </a:txBody>
                  <a:tcPr marL="8258" marR="8258" marT="8258" marB="0" anchor="b"/>
                </a:tc>
                <a:tc>
                  <a:txBody>
                    <a:bodyPr/>
                    <a:lstStyle/>
                    <a:p>
                      <a:pPr algn="l" fontAlgn="b"/>
                      <a:endParaRPr lang="pl-PL" sz="2000" b="0" i="0" u="none" strike="noStrike">
                        <a:solidFill>
                          <a:srgbClr val="000000"/>
                        </a:solidFill>
                        <a:effectLst/>
                        <a:latin typeface="Calibri" panose="020F0502020204030204" pitchFamily="34" charset="0"/>
                      </a:endParaRPr>
                    </a:p>
                  </a:txBody>
                  <a:tcPr marL="8258" marR="8258" marT="8258" marB="0" anchor="b"/>
                </a:tc>
                <a:tc>
                  <a:txBody>
                    <a:bodyPr/>
                    <a:lstStyle/>
                    <a:p>
                      <a:pPr algn="l" fontAlgn="b"/>
                      <a:endParaRPr lang="pl-PL" sz="2000" b="0" i="0" u="none" strike="noStrike" dirty="0">
                        <a:solidFill>
                          <a:srgbClr val="000000"/>
                        </a:solidFill>
                        <a:effectLst/>
                        <a:latin typeface="Calibri" panose="020F0502020204030204" pitchFamily="34" charset="0"/>
                      </a:endParaRPr>
                    </a:p>
                  </a:txBody>
                  <a:tcPr marL="8258" marR="8258" marT="8258" marB="0" anchor="b"/>
                </a:tc>
                <a:tc>
                  <a:txBody>
                    <a:bodyPr/>
                    <a:lstStyle/>
                    <a:p>
                      <a:pPr algn="l" fontAlgn="b"/>
                      <a:endParaRPr lang="pl-PL" sz="2000" b="0" i="0" u="none" strike="noStrike" dirty="0">
                        <a:solidFill>
                          <a:srgbClr val="000000"/>
                        </a:solidFill>
                        <a:effectLst/>
                        <a:latin typeface="Calibri" panose="020F0502020204030204" pitchFamily="34" charset="0"/>
                      </a:endParaRPr>
                    </a:p>
                  </a:txBody>
                  <a:tcPr marL="8258" marR="8258" marT="8258" marB="0" anchor="b"/>
                </a:tc>
                <a:tc>
                  <a:txBody>
                    <a:bodyPr/>
                    <a:lstStyle/>
                    <a:p>
                      <a:pPr algn="l" fontAlgn="b"/>
                      <a:endParaRPr lang="pl-PL" sz="2000" b="0" i="0" u="none" strike="noStrike" dirty="0">
                        <a:solidFill>
                          <a:srgbClr val="000000"/>
                        </a:solidFill>
                        <a:effectLst/>
                        <a:latin typeface="Calibri" panose="020F0502020204030204" pitchFamily="34" charset="0"/>
                      </a:endParaRPr>
                    </a:p>
                  </a:txBody>
                  <a:tcPr marL="8258" marR="8258" marT="8258" marB="0" anchor="b"/>
                </a:tc>
                <a:extLst>
                  <a:ext uri="{0D108BD9-81ED-4DB2-BD59-A6C34878D82A}">
                    <a16:rowId xmlns:a16="http://schemas.microsoft.com/office/drawing/2014/main" val="1923707600"/>
                  </a:ext>
                </a:extLst>
              </a:tr>
            </a:tbl>
          </a:graphicData>
        </a:graphic>
      </p:graphicFrame>
    </p:spTree>
    <p:extLst>
      <p:ext uri="{BB962C8B-B14F-4D97-AF65-F5344CB8AC3E}">
        <p14:creationId xmlns:p14="http://schemas.microsoft.com/office/powerpoint/2010/main" val="15125791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Autofit/>
          </a:bodyPr>
          <a:lstStyle/>
          <a:p>
            <a:r>
              <a:rPr lang="pl-PL" sz="4000" b="1" dirty="0">
                <a:solidFill>
                  <a:srgbClr val="0D0D0D"/>
                </a:solidFill>
                <a:latin typeface="Ivar-Headline-Bold"/>
              </a:rPr>
              <a:t>Systemy MIR (</a:t>
            </a:r>
            <a:r>
              <a:rPr lang="pl-PL" altLang="en-US" sz="3600" b="1" dirty="0">
                <a:solidFill>
                  <a:srgbClr val="0D0D0D"/>
                </a:solidFill>
                <a:latin typeface="Ivar-Headline-Bold"/>
              </a:rPr>
              <a:t>Music Information </a:t>
            </a:r>
            <a:r>
              <a:rPr lang="pl-PL" altLang="en-US" sz="3600" b="1" dirty="0" err="1">
                <a:solidFill>
                  <a:srgbClr val="0D0D0D"/>
                </a:solidFill>
                <a:latin typeface="Ivar-Headline-Bold"/>
              </a:rPr>
              <a:t>Retrieval</a:t>
            </a:r>
            <a:r>
              <a:rPr lang="pl-PL" altLang="en-US" sz="4000" b="1" dirty="0">
                <a:solidFill>
                  <a:srgbClr val="0D0D0D"/>
                </a:solidFill>
                <a:latin typeface="Ivar-Headline-Bold"/>
              </a:rPr>
              <a:t>)</a:t>
            </a:r>
            <a:endParaRPr lang="en-US" sz="4000" b="1" dirty="0">
              <a:solidFill>
                <a:srgbClr val="0D0D0D"/>
              </a:solidFill>
              <a:latin typeface="Ivar-Headline-Bold"/>
            </a:endParaRPr>
          </a:p>
        </p:txBody>
      </p:sp>
      <p:sp>
        <p:nvSpPr>
          <p:cNvPr id="7" name="Rectangle 3"/>
          <p:cNvSpPr txBox="1">
            <a:spLocks noChangeArrowheads="1"/>
          </p:cNvSpPr>
          <p:nvPr/>
        </p:nvSpPr>
        <p:spPr>
          <a:xfrm>
            <a:off x="1828800" y="1851657"/>
            <a:ext cx="6919784" cy="4411662"/>
          </a:xfrm>
          <a:prstGeom prst="rect">
            <a:avLst/>
          </a:prstGeom>
        </p:spPr>
        <p:txBody>
          <a:bodyPr vert="horz" lIns="91440" tIns="45720" rIns="91440" bIns="45720" rtlCol="0">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altLang="en-US" dirty="0"/>
              <a:t>podejście tzw. „</a:t>
            </a:r>
            <a:r>
              <a:rPr lang="pl-PL" altLang="en-US" dirty="0">
                <a:solidFill>
                  <a:srgbClr val="0070C0"/>
                </a:solidFill>
              </a:rPr>
              <a:t>top-down</a:t>
            </a:r>
            <a:r>
              <a:rPr lang="pl-PL" altLang="en-US" dirty="0"/>
              <a:t>” (ontologie, emocje, itp.)</a:t>
            </a:r>
          </a:p>
          <a:p>
            <a:pPr>
              <a:buFont typeface="Wingdings" pitchFamily="2" charset="2"/>
              <a:buNone/>
            </a:pPr>
            <a:endParaRPr lang="pl-PL" altLang="en-US" sz="4400" dirty="0"/>
          </a:p>
          <a:p>
            <a:r>
              <a:rPr lang="pl-PL" altLang="en-US" dirty="0"/>
              <a:t>podejście sygnałowe: „</a:t>
            </a:r>
            <a:r>
              <a:rPr lang="pl-PL" altLang="en-US" dirty="0" err="1">
                <a:solidFill>
                  <a:srgbClr val="0070C0"/>
                </a:solidFill>
              </a:rPr>
              <a:t>bottom-up</a:t>
            </a:r>
            <a:r>
              <a:rPr lang="pl-PL" altLang="en-US" dirty="0"/>
              <a:t>” (</a:t>
            </a:r>
            <a:r>
              <a:rPr lang="pl-PL" altLang="en-US" dirty="0" err="1">
                <a:solidFill>
                  <a:srgbClr val="0070C0"/>
                </a:solidFill>
              </a:rPr>
              <a:t>signal-based</a:t>
            </a:r>
            <a:r>
              <a:rPr lang="pl-PL" altLang="en-US" dirty="0">
                <a:solidFill>
                  <a:srgbClr val="0070C0"/>
                </a:solidFill>
              </a:rPr>
              <a:t> </a:t>
            </a:r>
            <a:r>
              <a:rPr lang="pl-PL" altLang="en-US" dirty="0" err="1">
                <a:solidFill>
                  <a:srgbClr val="0070C0"/>
                </a:solidFill>
              </a:rPr>
              <a:t>approach</a:t>
            </a:r>
            <a:r>
              <a:rPr lang="pl-PL" altLang="en-US" dirty="0"/>
              <a:t>)</a:t>
            </a:r>
          </a:p>
          <a:p>
            <a:r>
              <a:rPr lang="pl-PL" altLang="en-US" dirty="0"/>
              <a:t>automatyczne </a:t>
            </a:r>
            <a:r>
              <a:rPr lang="pl-PL" altLang="en-US" dirty="0" err="1"/>
              <a:t>tagowanie</a:t>
            </a:r>
            <a:r>
              <a:rPr lang="pl-PL" altLang="en-US" dirty="0"/>
              <a:t> na podstawie  meta danych formatu ID3</a:t>
            </a:r>
          </a:p>
          <a:p>
            <a:endParaRPr lang="pl-PL" altLang="en-US" sz="3200" dirty="0"/>
          </a:p>
          <a:p>
            <a:endParaRPr lang="pl-PL" altLang="en-US" sz="3200" dirty="0"/>
          </a:p>
        </p:txBody>
      </p:sp>
    </p:spTree>
    <p:extLst>
      <p:ext uri="{BB962C8B-B14F-4D97-AF65-F5344CB8AC3E}">
        <p14:creationId xmlns:p14="http://schemas.microsoft.com/office/powerpoint/2010/main" val="27534300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45ACCFB-49EC-421E-9B90-7A01D114653B}"/>
              </a:ext>
            </a:extLst>
          </p:cNvPr>
          <p:cNvSpPr>
            <a:spLocks noGrp="1"/>
          </p:cNvSpPr>
          <p:nvPr>
            <p:ph type="title"/>
          </p:nvPr>
        </p:nvSpPr>
        <p:spPr>
          <a:xfrm>
            <a:off x="838200" y="476338"/>
            <a:ext cx="10515600" cy="888160"/>
          </a:xfrm>
        </p:spPr>
        <p:txBody>
          <a:bodyPr>
            <a:normAutofit fontScale="90000"/>
          </a:bodyPr>
          <a:lstStyle/>
          <a:p>
            <a:r>
              <a:rPr lang="pl-PL" b="1" dirty="0">
                <a:solidFill>
                  <a:srgbClr val="0D0D0D"/>
                </a:solidFill>
                <a:latin typeface="Ivar-Headline-Bold"/>
              </a:rPr>
              <a:t>Problemy związane z „powszechnym” stosowaniem uczenia głębokiego - </a:t>
            </a:r>
            <a:r>
              <a:rPr lang="pl-PL" b="1" dirty="0" err="1">
                <a:solidFill>
                  <a:srgbClr val="0D0D0D"/>
                </a:solidFill>
                <a:latin typeface="Ivar-Headline-Bold"/>
              </a:rPr>
              <a:t>Deep</a:t>
            </a:r>
            <a:r>
              <a:rPr lang="pl-PL" b="1" dirty="0">
                <a:solidFill>
                  <a:srgbClr val="0D0D0D"/>
                </a:solidFill>
                <a:latin typeface="Ivar-Headline-Bold"/>
              </a:rPr>
              <a:t> </a:t>
            </a:r>
            <a:r>
              <a:rPr lang="pl-PL" b="1" dirty="0" err="1">
                <a:solidFill>
                  <a:srgbClr val="0D0D0D"/>
                </a:solidFill>
                <a:latin typeface="Ivar-Headline-Bold"/>
              </a:rPr>
              <a:t>Learning’s</a:t>
            </a:r>
            <a:r>
              <a:rPr lang="pl-PL" b="1" dirty="0">
                <a:solidFill>
                  <a:srgbClr val="0D0D0D"/>
                </a:solidFill>
                <a:latin typeface="Ivar-Headline-Bold"/>
              </a:rPr>
              <a:t> </a:t>
            </a:r>
            <a:r>
              <a:rPr lang="pl-PL" b="1" dirty="0" err="1">
                <a:solidFill>
                  <a:srgbClr val="0D0D0D"/>
                </a:solidFill>
                <a:latin typeface="Ivar-Headline-Bold"/>
              </a:rPr>
              <a:t>Diminishing</a:t>
            </a:r>
            <a:r>
              <a:rPr lang="pl-PL" b="1" dirty="0">
                <a:solidFill>
                  <a:srgbClr val="0D0D0D"/>
                </a:solidFill>
                <a:latin typeface="Ivar-Headline-Bold"/>
              </a:rPr>
              <a:t> </a:t>
            </a:r>
            <a:r>
              <a:rPr lang="pl-PL" b="1" dirty="0" err="1">
                <a:solidFill>
                  <a:srgbClr val="0D0D0D"/>
                </a:solidFill>
                <a:latin typeface="Ivar-Headline-Bold"/>
              </a:rPr>
              <a:t>Returns</a:t>
            </a:r>
            <a:endParaRPr lang="pl-PL" dirty="0"/>
          </a:p>
        </p:txBody>
      </p:sp>
      <p:sp>
        <p:nvSpPr>
          <p:cNvPr id="3" name="Symbol zastępczy zawartości 2">
            <a:extLst>
              <a:ext uri="{FF2B5EF4-FFF2-40B4-BE49-F238E27FC236}">
                <a16:creationId xmlns:a16="http://schemas.microsoft.com/office/drawing/2014/main" id="{7823563F-D280-4E86-ABAE-AEBBB3A9288F}"/>
              </a:ext>
            </a:extLst>
          </p:cNvPr>
          <p:cNvSpPr>
            <a:spLocks noGrp="1"/>
          </p:cNvSpPr>
          <p:nvPr>
            <p:ph idx="1"/>
          </p:nvPr>
        </p:nvSpPr>
        <p:spPr>
          <a:xfrm>
            <a:off x="849630" y="1989438"/>
            <a:ext cx="10515600" cy="4187525"/>
          </a:xfrm>
        </p:spPr>
        <p:txBody>
          <a:bodyPr/>
          <a:lstStyle/>
          <a:p>
            <a:pPr fontAlgn="ctr"/>
            <a:r>
              <a:rPr lang="pl-PL" b="1" dirty="0">
                <a:solidFill>
                  <a:srgbClr val="0070C0"/>
                </a:solidFill>
              </a:rPr>
              <a:t>Wykład przygotowany na podstawie: </a:t>
            </a:r>
          </a:p>
          <a:p>
            <a:pPr marL="0" indent="0" fontAlgn="ctr">
              <a:buNone/>
            </a:pPr>
            <a:r>
              <a:rPr lang="pl-PL" dirty="0">
                <a:solidFill>
                  <a:srgbClr val="004238"/>
                </a:solidFill>
                <a:latin typeface="Favorit-Pro-Light"/>
              </a:rPr>
              <a:t>„</a:t>
            </a:r>
            <a:r>
              <a:rPr lang="en-US" dirty="0">
                <a:solidFill>
                  <a:srgbClr val="004238"/>
                </a:solidFill>
                <a:latin typeface="Favorit-Pro-Light"/>
              </a:rPr>
              <a:t>The cost of improvement is becoming unsustainable</a:t>
            </a:r>
            <a:r>
              <a:rPr lang="pl-PL" dirty="0">
                <a:solidFill>
                  <a:srgbClr val="004238"/>
                </a:solidFill>
                <a:latin typeface="Favorit-Pro-Light"/>
              </a:rPr>
              <a:t>” </a:t>
            </a:r>
            <a:r>
              <a:rPr lang="pl-PL" dirty="0">
                <a:solidFill>
                  <a:srgbClr val="0D0D0D"/>
                </a:solidFill>
                <a:latin typeface="Theinhardt-Regular"/>
              </a:rPr>
              <a:t> </a:t>
            </a:r>
            <a:r>
              <a:rPr lang="pl-PL" u="sng" cap="all" dirty="0">
                <a:solidFill>
                  <a:srgbClr val="0D0D0D"/>
                </a:solidFill>
                <a:latin typeface="Favorit-Mono"/>
                <a:hlinkClick r:id="rId3"/>
              </a:rPr>
              <a:t>NEIL C. THOMPSON</a:t>
            </a:r>
            <a:r>
              <a:rPr lang="pl-PL" dirty="0">
                <a:solidFill>
                  <a:srgbClr val="0D0D0D"/>
                </a:solidFill>
                <a:latin typeface="Theinhardt-Regular"/>
              </a:rPr>
              <a:t> </a:t>
            </a:r>
            <a:r>
              <a:rPr lang="pl-PL" u="sng" cap="all" dirty="0">
                <a:solidFill>
                  <a:srgbClr val="0D0D0D"/>
                </a:solidFill>
                <a:latin typeface="Favorit-Mono"/>
                <a:hlinkClick r:id="rId4"/>
              </a:rPr>
              <a:t>KRISTJAN GREENEWALD</a:t>
            </a:r>
            <a:r>
              <a:rPr lang="pl-PL" dirty="0">
                <a:solidFill>
                  <a:srgbClr val="0D0D0D"/>
                </a:solidFill>
                <a:latin typeface="Theinhardt-Regular"/>
              </a:rPr>
              <a:t> </a:t>
            </a:r>
            <a:r>
              <a:rPr lang="pl-PL" u="sng" cap="all" dirty="0">
                <a:solidFill>
                  <a:srgbClr val="0D0D0D"/>
                </a:solidFill>
                <a:latin typeface="Favorit-Mono"/>
                <a:hlinkClick r:id="rId5"/>
              </a:rPr>
              <a:t>KEEHEON LEE</a:t>
            </a:r>
            <a:r>
              <a:rPr lang="pl-PL" dirty="0">
                <a:solidFill>
                  <a:srgbClr val="0D0D0D"/>
                </a:solidFill>
                <a:latin typeface="Theinhardt-Regular"/>
              </a:rPr>
              <a:t> </a:t>
            </a:r>
            <a:r>
              <a:rPr lang="pl-PL" u="sng" cap="all" dirty="0">
                <a:solidFill>
                  <a:srgbClr val="0D0D0D"/>
                </a:solidFill>
                <a:latin typeface="Favorit-Mono"/>
                <a:hlinkClick r:id="rId6"/>
              </a:rPr>
              <a:t>GABRIEL F. MANSO</a:t>
            </a:r>
            <a:r>
              <a:rPr lang="pl-PL" dirty="0">
                <a:solidFill>
                  <a:srgbClr val="0D0D0D"/>
                </a:solidFill>
                <a:latin typeface="Theinhardt-Regular"/>
              </a:rPr>
              <a:t>, </a:t>
            </a:r>
            <a:r>
              <a:rPr lang="pl-PL" cap="all" dirty="0">
                <a:solidFill>
                  <a:srgbClr val="0D0D0D"/>
                </a:solidFill>
                <a:latin typeface="Favorit-Mono"/>
              </a:rPr>
              <a:t>24 SEP 2021</a:t>
            </a:r>
          </a:p>
          <a:p>
            <a:pPr fontAlgn="ctr"/>
            <a:endParaRPr lang="pl-PL" cap="all" dirty="0">
              <a:solidFill>
                <a:srgbClr val="0D0D0D"/>
              </a:solidFill>
              <a:latin typeface="Favorit-Mono"/>
            </a:endParaRPr>
          </a:p>
          <a:p>
            <a:pPr marL="0" indent="0" fontAlgn="ctr">
              <a:buNone/>
            </a:pPr>
            <a:r>
              <a:rPr lang="pl-PL" cap="all" dirty="0">
                <a:solidFill>
                  <a:srgbClr val="404040"/>
                </a:solidFill>
                <a:latin typeface="Favorit-Mono"/>
                <a:hlinkClick r:id="rId7"/>
              </a:rPr>
              <a:t>https://spectrum.ieee.org/deep-learning-computational-cost</a:t>
            </a:r>
            <a:endParaRPr lang="pl-PL" cap="all" dirty="0">
              <a:solidFill>
                <a:srgbClr val="404040"/>
              </a:solidFill>
              <a:latin typeface="Favorit-Mono"/>
            </a:endParaRPr>
          </a:p>
          <a:p>
            <a:pPr marL="0" indent="0" fontAlgn="ctr">
              <a:buNone/>
            </a:pPr>
            <a:endParaRPr lang="pl-PL" cap="all" dirty="0">
              <a:solidFill>
                <a:srgbClr val="404040"/>
              </a:solidFill>
              <a:latin typeface="Favorit-Mono"/>
            </a:endParaRPr>
          </a:p>
          <a:p>
            <a:pPr marL="0" indent="0">
              <a:buNone/>
            </a:pPr>
            <a:endParaRPr lang="pl-PL" dirty="0"/>
          </a:p>
        </p:txBody>
      </p:sp>
    </p:spTree>
    <p:extLst>
      <p:ext uri="{BB962C8B-B14F-4D97-AF65-F5344CB8AC3E}">
        <p14:creationId xmlns:p14="http://schemas.microsoft.com/office/powerpoint/2010/main" val="5719025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ytuł 5"/>
          <p:cNvSpPr>
            <a:spLocks noGrp="1"/>
          </p:cNvSpPr>
          <p:nvPr>
            <p:ph type="title"/>
          </p:nvPr>
        </p:nvSpPr>
        <p:spPr/>
        <p:txBody>
          <a:bodyPr/>
          <a:lstStyle/>
          <a:p>
            <a:r>
              <a:rPr lang="pl-PL" b="1" dirty="0" err="1">
                <a:solidFill>
                  <a:srgbClr val="0D0D0D"/>
                </a:solidFill>
                <a:latin typeface="Ivar-Headline-Bold"/>
              </a:rPr>
              <a:t>Deep</a:t>
            </a:r>
            <a:r>
              <a:rPr lang="pl-PL" b="1" dirty="0">
                <a:solidFill>
                  <a:srgbClr val="0D0D0D"/>
                </a:solidFill>
                <a:latin typeface="Ivar-Headline-Bold"/>
              </a:rPr>
              <a:t> </a:t>
            </a:r>
            <a:r>
              <a:rPr lang="pl-PL" b="1" dirty="0" err="1">
                <a:solidFill>
                  <a:srgbClr val="0D0D0D"/>
                </a:solidFill>
                <a:latin typeface="Ivar-Headline-Bold"/>
              </a:rPr>
              <a:t>Learning’s</a:t>
            </a:r>
            <a:r>
              <a:rPr lang="pl-PL" b="1" dirty="0">
                <a:solidFill>
                  <a:srgbClr val="0D0D0D"/>
                </a:solidFill>
                <a:latin typeface="Ivar-Headline-Bold"/>
              </a:rPr>
              <a:t> </a:t>
            </a:r>
            <a:r>
              <a:rPr lang="pl-PL" b="1" dirty="0" err="1">
                <a:solidFill>
                  <a:srgbClr val="0D0D0D"/>
                </a:solidFill>
                <a:latin typeface="Ivar-Headline-Bold"/>
              </a:rPr>
              <a:t>Diminishing</a:t>
            </a:r>
            <a:r>
              <a:rPr lang="pl-PL" b="1" dirty="0">
                <a:solidFill>
                  <a:srgbClr val="0D0D0D"/>
                </a:solidFill>
                <a:latin typeface="Ivar-Headline-Bold"/>
              </a:rPr>
              <a:t> </a:t>
            </a:r>
            <a:r>
              <a:rPr lang="pl-PL" b="1" dirty="0" err="1">
                <a:solidFill>
                  <a:srgbClr val="0D0D0D"/>
                </a:solidFill>
                <a:latin typeface="Ivar-Headline-Bold"/>
              </a:rPr>
              <a:t>Returns</a:t>
            </a:r>
            <a:endParaRPr lang="pl-PL" dirty="0"/>
          </a:p>
        </p:txBody>
      </p:sp>
      <p:sp>
        <p:nvSpPr>
          <p:cNvPr id="7" name="Symbol zastępczy zawartości 6"/>
          <p:cNvSpPr>
            <a:spLocks noGrp="1"/>
          </p:cNvSpPr>
          <p:nvPr>
            <p:ph idx="1"/>
          </p:nvPr>
        </p:nvSpPr>
        <p:spPr/>
        <p:txBody>
          <a:bodyPr>
            <a:normAutofit lnSpcReduction="10000"/>
          </a:bodyPr>
          <a:lstStyle/>
          <a:p>
            <a:r>
              <a:rPr lang="pl-PL" dirty="0"/>
              <a:t>UCZENIE głębokie jest obecnie wykorzystywane w multimediach, do tłumaczenia języków, w biotechnologii  - przewidywania struktur i sposobu ułożenia/dynamiki łańcuchów białkowych, analizowania skanów zdjęć medycznych, gier komputerowych (Go), itd. </a:t>
            </a:r>
          </a:p>
          <a:p>
            <a:r>
              <a:rPr lang="pl-PL" dirty="0"/>
              <a:t>W 1958 roku – projekt pierwszej sztucznej sieci neuronowej (Frank </a:t>
            </a:r>
            <a:r>
              <a:rPr lang="pl-PL" dirty="0" err="1"/>
              <a:t>Rosenblatt</a:t>
            </a:r>
            <a:r>
              <a:rPr lang="pl-PL" dirty="0"/>
              <a:t> z </a:t>
            </a:r>
            <a:r>
              <a:rPr lang="pl-PL" dirty="0" err="1"/>
              <a:t>Cornell</a:t>
            </a:r>
            <a:r>
              <a:rPr lang="pl-PL" dirty="0"/>
              <a:t> </a:t>
            </a:r>
            <a:r>
              <a:rPr lang="pl-PL" dirty="0" err="1"/>
              <a:t>Univ</a:t>
            </a:r>
            <a:r>
              <a:rPr lang="pl-PL" dirty="0"/>
              <a:t>.), która została opisana jako "urządzenie do rozpoznawania wzorców". </a:t>
            </a:r>
          </a:p>
          <a:p>
            <a:r>
              <a:rPr lang="pl-PL" dirty="0"/>
              <a:t>Ambicje </a:t>
            </a:r>
            <a:r>
              <a:rPr lang="pl-PL" dirty="0" err="1"/>
              <a:t>Rosenblatta</a:t>
            </a:r>
            <a:r>
              <a:rPr lang="pl-PL" dirty="0"/>
              <a:t> przerosły możliwości jego epoki – musiał przyznać, że sieci neuronowe mają nienasycony apetyt na moc obliczeniową, ubolewając, że "wraz ze wzrostem liczby połączeń w sieci (...) obciążenie konwencjonalnego komputera cyfrowego szybko staje się nadmierne".</a:t>
            </a:r>
          </a:p>
          <a:p>
            <a:endParaRPr lang="pl-PL" dirty="0"/>
          </a:p>
        </p:txBody>
      </p:sp>
    </p:spTree>
    <p:extLst>
      <p:ext uri="{BB962C8B-B14F-4D97-AF65-F5344CB8AC3E}">
        <p14:creationId xmlns:p14="http://schemas.microsoft.com/office/powerpoint/2010/main" val="1545672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b="1" dirty="0" err="1">
                <a:solidFill>
                  <a:srgbClr val="0D0D0D"/>
                </a:solidFill>
                <a:latin typeface="Ivar-Headline-Bold"/>
              </a:rPr>
              <a:t>Deep</a:t>
            </a:r>
            <a:r>
              <a:rPr lang="pl-PL" b="1" dirty="0">
                <a:solidFill>
                  <a:srgbClr val="0D0D0D"/>
                </a:solidFill>
                <a:latin typeface="Ivar-Headline-Bold"/>
              </a:rPr>
              <a:t> </a:t>
            </a:r>
            <a:r>
              <a:rPr lang="pl-PL" b="1" dirty="0" err="1">
                <a:solidFill>
                  <a:srgbClr val="0D0D0D"/>
                </a:solidFill>
                <a:latin typeface="Ivar-Headline-Bold"/>
              </a:rPr>
              <a:t>Learning’s</a:t>
            </a:r>
            <a:r>
              <a:rPr lang="pl-PL" b="1" dirty="0">
                <a:solidFill>
                  <a:srgbClr val="0D0D0D"/>
                </a:solidFill>
                <a:latin typeface="Ivar-Headline-Bold"/>
              </a:rPr>
              <a:t> </a:t>
            </a:r>
            <a:r>
              <a:rPr lang="pl-PL" b="1" dirty="0" err="1">
                <a:solidFill>
                  <a:srgbClr val="0D0D0D"/>
                </a:solidFill>
                <a:latin typeface="Ivar-Headline-Bold"/>
              </a:rPr>
              <a:t>Diminishing</a:t>
            </a:r>
            <a:r>
              <a:rPr lang="pl-PL" b="1" dirty="0">
                <a:solidFill>
                  <a:srgbClr val="0D0D0D"/>
                </a:solidFill>
                <a:latin typeface="Ivar-Headline-Bold"/>
              </a:rPr>
              <a:t> </a:t>
            </a:r>
            <a:r>
              <a:rPr lang="pl-PL" b="1" dirty="0" err="1">
                <a:solidFill>
                  <a:srgbClr val="0D0D0D"/>
                </a:solidFill>
                <a:latin typeface="Ivar-Headline-Bold"/>
              </a:rPr>
              <a:t>Returns</a:t>
            </a:r>
            <a:endParaRPr lang="pl-PL" dirty="0"/>
          </a:p>
        </p:txBody>
      </p:sp>
      <p:sp>
        <p:nvSpPr>
          <p:cNvPr id="5" name="Symbol zastępczy zawartości 4"/>
          <p:cNvSpPr>
            <a:spLocks noGrp="1"/>
          </p:cNvSpPr>
          <p:nvPr>
            <p:ph idx="1"/>
          </p:nvPr>
        </p:nvSpPr>
        <p:spPr/>
        <p:txBody>
          <a:bodyPr/>
          <a:lstStyle/>
          <a:p>
            <a:r>
              <a:rPr lang="pl-PL" dirty="0"/>
              <a:t>Procesory w sprzęcie komputerowym przyniosły około 10-milionowy wzrost liczby obliczeń, które komputer może wykonać w ciągu sekundy. </a:t>
            </a:r>
          </a:p>
          <a:p>
            <a:r>
              <a:rPr lang="pl-PL" dirty="0"/>
              <a:t>Podczas gdy rozwój głębokiego uczenia jest/był błyskawiczny, jego przyszłość może być „wyboista”. Obecnie badacze głębokiego uczenia zbliżają się do granicy tego, co ich narzędzia mogą osiągnąć.</a:t>
            </a:r>
          </a:p>
          <a:p>
            <a:r>
              <a:rPr lang="pl-PL" dirty="0"/>
              <a:t> Aby zrozumieć ten kontekst, należy zrozumieć, dlaczego uczenie głębokie odniosło sukces i jaki jest koszt utrzymania go w tym stanie.</a:t>
            </a:r>
          </a:p>
          <a:p>
            <a:pPr marL="0" indent="0">
              <a:buNone/>
            </a:pPr>
            <a:endParaRPr lang="pl-PL" dirty="0"/>
          </a:p>
        </p:txBody>
      </p:sp>
    </p:spTree>
    <p:extLst>
      <p:ext uri="{BB962C8B-B14F-4D97-AF65-F5344CB8AC3E}">
        <p14:creationId xmlns:p14="http://schemas.microsoft.com/office/powerpoint/2010/main" val="4006897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3F9CE45-0436-412A-9522-57A0C334C4CC}"/>
              </a:ext>
            </a:extLst>
          </p:cNvPr>
          <p:cNvSpPr>
            <a:spLocks noGrp="1"/>
          </p:cNvSpPr>
          <p:nvPr>
            <p:ph type="title"/>
          </p:nvPr>
        </p:nvSpPr>
        <p:spPr/>
        <p:txBody>
          <a:bodyPr/>
          <a:lstStyle/>
          <a:p>
            <a:r>
              <a:rPr lang="pl-PL" b="1" dirty="0" err="1">
                <a:solidFill>
                  <a:srgbClr val="0D0D0D"/>
                </a:solidFill>
                <a:latin typeface="Ivar-Headline-Bold"/>
              </a:rPr>
              <a:t>Deep</a:t>
            </a:r>
            <a:r>
              <a:rPr lang="pl-PL" b="1" dirty="0">
                <a:solidFill>
                  <a:srgbClr val="0D0D0D"/>
                </a:solidFill>
                <a:latin typeface="Ivar-Headline-Bold"/>
              </a:rPr>
              <a:t> </a:t>
            </a:r>
            <a:r>
              <a:rPr lang="pl-PL" b="1" dirty="0" err="1">
                <a:solidFill>
                  <a:srgbClr val="0D0D0D"/>
                </a:solidFill>
                <a:latin typeface="Ivar-Headline-Bold"/>
              </a:rPr>
              <a:t>Learning’s</a:t>
            </a:r>
            <a:r>
              <a:rPr lang="pl-PL" b="1" dirty="0">
                <a:solidFill>
                  <a:srgbClr val="0D0D0D"/>
                </a:solidFill>
                <a:latin typeface="Ivar-Headline-Bold"/>
              </a:rPr>
              <a:t> </a:t>
            </a:r>
            <a:r>
              <a:rPr lang="pl-PL" b="1" dirty="0" err="1">
                <a:solidFill>
                  <a:srgbClr val="0D0D0D"/>
                </a:solidFill>
                <a:latin typeface="Ivar-Headline-Bold"/>
              </a:rPr>
              <a:t>Diminishing</a:t>
            </a:r>
            <a:r>
              <a:rPr lang="pl-PL" b="1" dirty="0">
                <a:solidFill>
                  <a:srgbClr val="0D0D0D"/>
                </a:solidFill>
                <a:latin typeface="Ivar-Headline-Bold"/>
              </a:rPr>
              <a:t> </a:t>
            </a:r>
            <a:r>
              <a:rPr lang="pl-PL" b="1" dirty="0" err="1">
                <a:solidFill>
                  <a:srgbClr val="0D0D0D"/>
                </a:solidFill>
                <a:latin typeface="Ivar-Headline-Bold"/>
              </a:rPr>
              <a:t>Returns</a:t>
            </a:r>
            <a:endParaRPr lang="pl-PL" dirty="0"/>
          </a:p>
        </p:txBody>
      </p:sp>
      <p:sp>
        <p:nvSpPr>
          <p:cNvPr id="3" name="Symbol zastępczy zawartości 2">
            <a:extLst>
              <a:ext uri="{FF2B5EF4-FFF2-40B4-BE49-F238E27FC236}">
                <a16:creationId xmlns:a16="http://schemas.microsoft.com/office/drawing/2014/main" id="{15D9BB8E-7044-491A-A27D-AC9E87561C11}"/>
              </a:ext>
            </a:extLst>
          </p:cNvPr>
          <p:cNvSpPr>
            <a:spLocks noGrp="1"/>
          </p:cNvSpPr>
          <p:nvPr>
            <p:ph idx="1"/>
          </p:nvPr>
        </p:nvSpPr>
        <p:spPr/>
        <p:txBody>
          <a:bodyPr>
            <a:noAutofit/>
          </a:bodyPr>
          <a:lstStyle/>
          <a:p>
            <a:r>
              <a:rPr lang="pl-PL" sz="2400" dirty="0"/>
              <a:t>Wczesne systemy AI opierały się na regułach, stosując logikę i wiedzę ekspercką do uzyskiwania wyników. Późniejsze systemy uwzględniały uczenie się w celu wyznaczenia parametrów, ale ich liczba była zazwyczaj niewielka.</a:t>
            </a:r>
          </a:p>
          <a:p>
            <a:r>
              <a:rPr lang="pl-PL" sz="2400" dirty="0"/>
              <a:t>Obecnie sieci neuronowe również uczą się wartości parametrów, ale te parametry są częścią tak elastycznych modeli komputerowych, że - jeśli są wystarczająco duże - stają się uniwersalnymi </a:t>
            </a:r>
            <a:r>
              <a:rPr lang="pl-PL" sz="2400" dirty="0" err="1"/>
              <a:t>aproksymatorami</a:t>
            </a:r>
            <a:r>
              <a:rPr lang="pl-PL" sz="2400" dirty="0"/>
              <a:t> funkcji, co oznacza, że </a:t>
            </a:r>
            <a:r>
              <a:rPr lang="pl-PL" sz="2400" dirty="0">
                <a:solidFill>
                  <a:srgbClr val="0070C0"/>
                </a:solidFill>
              </a:rPr>
              <a:t>mogą dopasować się do każdego rodzaju danych. </a:t>
            </a:r>
            <a:r>
              <a:rPr lang="pl-PL" sz="2400" dirty="0"/>
              <a:t>Ta nieograniczona elastyczność jest powodem, dla którego głębokie uczenie może być stosowane w tak wielu różnych dziedzinach.</a:t>
            </a:r>
          </a:p>
          <a:p>
            <a:r>
              <a:rPr lang="pl-PL" sz="2400" dirty="0">
                <a:solidFill>
                  <a:srgbClr val="0070C0"/>
                </a:solidFill>
              </a:rPr>
              <a:t>Elastyczność sieci neuronowych bierze się z tego, że pobierają one wiele danych wejściowych do modelu i łączą je na niezliczone sposoby. </a:t>
            </a:r>
            <a:r>
              <a:rPr lang="pl-PL" sz="2400" dirty="0"/>
              <a:t>Oznacza to, że dane wyjściowe nie będą wynikiem zastosowania prostych formuł, lecz niezwykle skomplikowanych.</a:t>
            </a:r>
          </a:p>
        </p:txBody>
      </p:sp>
    </p:spTree>
    <p:extLst>
      <p:ext uri="{BB962C8B-B14F-4D97-AF65-F5344CB8AC3E}">
        <p14:creationId xmlns:p14="http://schemas.microsoft.com/office/powerpoint/2010/main" val="13255922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A6FA465-E407-45CA-BE0C-14E862FC263A}"/>
              </a:ext>
            </a:extLst>
          </p:cNvPr>
          <p:cNvSpPr>
            <a:spLocks noGrp="1"/>
          </p:cNvSpPr>
          <p:nvPr>
            <p:ph type="title"/>
          </p:nvPr>
        </p:nvSpPr>
        <p:spPr/>
        <p:txBody>
          <a:bodyPr/>
          <a:lstStyle/>
          <a:p>
            <a:r>
              <a:rPr lang="pl-PL" b="1" dirty="0" err="1">
                <a:solidFill>
                  <a:srgbClr val="0D0D0D"/>
                </a:solidFill>
                <a:latin typeface="Ivar-Headline-Bold"/>
              </a:rPr>
              <a:t>Deep</a:t>
            </a:r>
            <a:r>
              <a:rPr lang="pl-PL" b="1" dirty="0">
                <a:solidFill>
                  <a:srgbClr val="0D0D0D"/>
                </a:solidFill>
                <a:latin typeface="Ivar-Headline-Bold"/>
              </a:rPr>
              <a:t> </a:t>
            </a:r>
            <a:r>
              <a:rPr lang="pl-PL" b="1" dirty="0" err="1">
                <a:solidFill>
                  <a:srgbClr val="0D0D0D"/>
                </a:solidFill>
                <a:latin typeface="Ivar-Headline-Bold"/>
              </a:rPr>
              <a:t>Learning’s</a:t>
            </a:r>
            <a:r>
              <a:rPr lang="pl-PL" b="1" dirty="0">
                <a:solidFill>
                  <a:srgbClr val="0D0D0D"/>
                </a:solidFill>
                <a:latin typeface="Ivar-Headline-Bold"/>
              </a:rPr>
              <a:t> </a:t>
            </a:r>
            <a:r>
              <a:rPr lang="pl-PL" b="1" dirty="0" err="1">
                <a:solidFill>
                  <a:srgbClr val="0D0D0D"/>
                </a:solidFill>
                <a:latin typeface="Ivar-Headline-Bold"/>
              </a:rPr>
              <a:t>Diminishing</a:t>
            </a:r>
            <a:r>
              <a:rPr lang="pl-PL" b="1" dirty="0">
                <a:solidFill>
                  <a:srgbClr val="0D0D0D"/>
                </a:solidFill>
                <a:latin typeface="Ivar-Headline-Bold"/>
              </a:rPr>
              <a:t> </a:t>
            </a:r>
            <a:r>
              <a:rPr lang="pl-PL" b="1" dirty="0" err="1">
                <a:solidFill>
                  <a:srgbClr val="0D0D0D"/>
                </a:solidFill>
                <a:latin typeface="Ivar-Headline-Bold"/>
              </a:rPr>
              <a:t>Returns</a:t>
            </a:r>
            <a:endParaRPr lang="pl-PL" dirty="0"/>
          </a:p>
        </p:txBody>
      </p:sp>
      <p:sp>
        <p:nvSpPr>
          <p:cNvPr id="3" name="Symbol zastępczy zawartości 2">
            <a:extLst>
              <a:ext uri="{FF2B5EF4-FFF2-40B4-BE49-F238E27FC236}">
                <a16:creationId xmlns:a16="http://schemas.microsoft.com/office/drawing/2014/main" id="{9ADF5C10-AE00-4B62-BDB6-1088784CE0BE}"/>
              </a:ext>
            </a:extLst>
          </p:cNvPr>
          <p:cNvSpPr>
            <a:spLocks noGrp="1"/>
          </p:cNvSpPr>
          <p:nvPr>
            <p:ph idx="1"/>
          </p:nvPr>
        </p:nvSpPr>
        <p:spPr/>
        <p:txBody>
          <a:bodyPr>
            <a:normAutofit/>
          </a:bodyPr>
          <a:lstStyle/>
          <a:p>
            <a:r>
              <a:rPr lang="pl-PL" dirty="0"/>
              <a:t>Uczenie głębokie zapewnia ogromną elastyczność – wiąże się </a:t>
            </a:r>
            <a:r>
              <a:rPr lang="pl-PL" dirty="0" err="1"/>
              <a:t>się</a:t>
            </a:r>
            <a:r>
              <a:rPr lang="pl-PL" dirty="0"/>
              <a:t> to jednak  z ogromnym kosztem obliczeniowym. </a:t>
            </a:r>
          </a:p>
          <a:p>
            <a:endParaRPr lang="pl-PL" dirty="0"/>
          </a:p>
        </p:txBody>
      </p:sp>
    </p:spTree>
    <p:extLst>
      <p:ext uri="{BB962C8B-B14F-4D97-AF65-F5344CB8AC3E}">
        <p14:creationId xmlns:p14="http://schemas.microsoft.com/office/powerpoint/2010/main" val="41880064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6CB3396-5704-4D4F-A811-4749810756F5}"/>
              </a:ext>
            </a:extLst>
          </p:cNvPr>
          <p:cNvSpPr>
            <a:spLocks noGrp="1"/>
          </p:cNvSpPr>
          <p:nvPr>
            <p:ph type="title"/>
          </p:nvPr>
        </p:nvSpPr>
        <p:spPr/>
        <p:txBody>
          <a:bodyPr/>
          <a:lstStyle/>
          <a:p>
            <a:r>
              <a:rPr lang="pl-PL" b="1" dirty="0" err="1">
                <a:solidFill>
                  <a:srgbClr val="0D0D0D"/>
                </a:solidFill>
                <a:latin typeface="Ivar-Headline-Bold"/>
              </a:rPr>
              <a:t>Deep</a:t>
            </a:r>
            <a:r>
              <a:rPr lang="pl-PL" b="1" dirty="0">
                <a:solidFill>
                  <a:srgbClr val="0D0D0D"/>
                </a:solidFill>
                <a:latin typeface="Ivar-Headline-Bold"/>
              </a:rPr>
              <a:t> </a:t>
            </a:r>
            <a:r>
              <a:rPr lang="pl-PL" b="1" dirty="0" err="1">
                <a:solidFill>
                  <a:srgbClr val="0D0D0D"/>
                </a:solidFill>
                <a:latin typeface="Ivar-Headline-Bold"/>
              </a:rPr>
              <a:t>Learning’s</a:t>
            </a:r>
            <a:r>
              <a:rPr lang="pl-PL" b="1" dirty="0">
                <a:solidFill>
                  <a:srgbClr val="0D0D0D"/>
                </a:solidFill>
                <a:latin typeface="Ivar-Headline-Bold"/>
              </a:rPr>
              <a:t> </a:t>
            </a:r>
            <a:r>
              <a:rPr lang="pl-PL" b="1" dirty="0" err="1">
                <a:solidFill>
                  <a:srgbClr val="0D0D0D"/>
                </a:solidFill>
                <a:latin typeface="Ivar-Headline-Bold"/>
              </a:rPr>
              <a:t>Diminishing</a:t>
            </a:r>
            <a:r>
              <a:rPr lang="pl-PL" b="1" dirty="0">
                <a:solidFill>
                  <a:srgbClr val="0D0D0D"/>
                </a:solidFill>
                <a:latin typeface="Ivar-Headline-Bold"/>
              </a:rPr>
              <a:t> </a:t>
            </a:r>
            <a:r>
              <a:rPr lang="pl-PL" b="1" dirty="0" err="1">
                <a:solidFill>
                  <a:srgbClr val="0D0D0D"/>
                </a:solidFill>
                <a:latin typeface="Ivar-Headline-Bold"/>
              </a:rPr>
              <a:t>Returns</a:t>
            </a:r>
            <a:endParaRPr lang="pl-PL" dirty="0"/>
          </a:p>
        </p:txBody>
      </p:sp>
      <p:pic>
        <p:nvPicPr>
          <p:cNvPr id="2050" name="Picture 2" descr="A chart with an arrow going down to the right">
            <a:extLst>
              <a:ext uri="{FF2B5EF4-FFF2-40B4-BE49-F238E27FC236}">
                <a16:creationId xmlns:a16="http://schemas.microsoft.com/office/drawing/2014/main" id="{3B0A56E3-1092-4714-A5CC-0E0552FD3B8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41268" y="1156735"/>
            <a:ext cx="8592289" cy="4262581"/>
          </a:xfrm>
          <a:prstGeom prst="rect">
            <a:avLst/>
          </a:prstGeom>
          <a:noFill/>
          <a:extLst>
            <a:ext uri="{909E8E84-426E-40DD-AFC4-6F175D3DCCD1}">
              <a14:hiddenFill xmlns:a14="http://schemas.microsoft.com/office/drawing/2010/main">
                <a:solidFill>
                  <a:srgbClr val="FFFFFF"/>
                </a:solidFill>
              </a14:hiddenFill>
            </a:ext>
          </a:extLst>
        </p:spPr>
      </p:pic>
      <p:sp>
        <p:nvSpPr>
          <p:cNvPr id="3" name="Prostokąt 2"/>
          <p:cNvSpPr/>
          <p:nvPr/>
        </p:nvSpPr>
        <p:spPr>
          <a:xfrm>
            <a:off x="1441266" y="5510714"/>
            <a:ext cx="9622971" cy="1200329"/>
          </a:xfrm>
          <a:prstGeom prst="rect">
            <a:avLst/>
          </a:prstGeom>
        </p:spPr>
        <p:txBody>
          <a:bodyPr wrap="square">
            <a:spAutoFit/>
          </a:bodyPr>
          <a:lstStyle/>
          <a:p>
            <a:r>
              <a:rPr lang="pl-PL" altLang="pl-PL" sz="2400" dirty="0"/>
              <a:t>Zakłada się, że do 2025 poziom błędu w najlepszych strukturach sieci głębokich w rozpoznawaniu obrazów (</a:t>
            </a:r>
            <a:r>
              <a:rPr lang="pl-PL" altLang="pl-PL" sz="2400" dirty="0" err="1"/>
              <a:t>ImageNet</a:t>
            </a:r>
            <a:r>
              <a:rPr lang="pl-PL" altLang="pl-PL" sz="2400" dirty="0"/>
              <a:t> data set) zejdzie do  5%</a:t>
            </a:r>
          </a:p>
          <a:p>
            <a:r>
              <a:rPr lang="pl-PL" altLang="pl-PL" sz="2400" dirty="0"/>
              <a:t>Źródło: N.C. THOMPSON, K. GREENEWALD, K. LEE, G.F. MANSO </a:t>
            </a:r>
          </a:p>
        </p:txBody>
      </p:sp>
    </p:spTree>
    <p:extLst>
      <p:ext uri="{BB962C8B-B14F-4D97-AF65-F5344CB8AC3E}">
        <p14:creationId xmlns:p14="http://schemas.microsoft.com/office/powerpoint/2010/main" val="2302559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323ED7D-29D7-41AA-A173-C840442B5D86}"/>
              </a:ext>
            </a:extLst>
          </p:cNvPr>
          <p:cNvSpPr>
            <a:spLocks noGrp="1"/>
          </p:cNvSpPr>
          <p:nvPr>
            <p:ph type="title"/>
          </p:nvPr>
        </p:nvSpPr>
        <p:spPr/>
        <p:txBody>
          <a:bodyPr/>
          <a:lstStyle/>
          <a:p>
            <a:r>
              <a:rPr lang="pl-PL" b="1" dirty="0" err="1">
                <a:solidFill>
                  <a:srgbClr val="0D0D0D"/>
                </a:solidFill>
                <a:latin typeface="Ivar-Headline-Bold"/>
              </a:rPr>
              <a:t>Deep</a:t>
            </a:r>
            <a:r>
              <a:rPr lang="pl-PL" b="1" dirty="0">
                <a:solidFill>
                  <a:srgbClr val="0D0D0D"/>
                </a:solidFill>
                <a:latin typeface="Ivar-Headline-Bold"/>
              </a:rPr>
              <a:t> </a:t>
            </a:r>
            <a:r>
              <a:rPr lang="pl-PL" b="1" dirty="0" err="1">
                <a:solidFill>
                  <a:srgbClr val="0D0D0D"/>
                </a:solidFill>
                <a:latin typeface="Ivar-Headline-Bold"/>
              </a:rPr>
              <a:t>Learning’s</a:t>
            </a:r>
            <a:r>
              <a:rPr lang="pl-PL" b="1" dirty="0">
                <a:solidFill>
                  <a:srgbClr val="0D0D0D"/>
                </a:solidFill>
                <a:latin typeface="Ivar-Headline-Bold"/>
              </a:rPr>
              <a:t> </a:t>
            </a:r>
            <a:r>
              <a:rPr lang="pl-PL" b="1" dirty="0" err="1">
                <a:solidFill>
                  <a:srgbClr val="0D0D0D"/>
                </a:solidFill>
                <a:latin typeface="Ivar-Headline-Bold"/>
              </a:rPr>
              <a:t>Diminishing</a:t>
            </a:r>
            <a:r>
              <a:rPr lang="pl-PL" b="1" dirty="0">
                <a:solidFill>
                  <a:srgbClr val="0D0D0D"/>
                </a:solidFill>
                <a:latin typeface="Ivar-Headline-Bold"/>
              </a:rPr>
              <a:t> </a:t>
            </a:r>
            <a:r>
              <a:rPr lang="pl-PL" b="1" dirty="0" err="1">
                <a:solidFill>
                  <a:srgbClr val="0D0D0D"/>
                </a:solidFill>
                <a:latin typeface="Ivar-Headline-Bold"/>
              </a:rPr>
              <a:t>Returns</a:t>
            </a:r>
            <a:endParaRPr lang="pl-PL" dirty="0"/>
          </a:p>
        </p:txBody>
      </p:sp>
      <p:pic>
        <p:nvPicPr>
          <p:cNvPr id="3074" name="Picture 2" descr="A chart showing computations, billions of floating-point operations">
            <a:extLst>
              <a:ext uri="{FF2B5EF4-FFF2-40B4-BE49-F238E27FC236}">
                <a16:creationId xmlns:a16="http://schemas.microsoft.com/office/drawing/2014/main" id="{AD1F018F-32CB-46B2-9949-D431C1CBBBE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628900" y="1227356"/>
            <a:ext cx="6613071" cy="418483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1">
            <a:extLst>
              <a:ext uri="{FF2B5EF4-FFF2-40B4-BE49-F238E27FC236}">
                <a16:creationId xmlns:a16="http://schemas.microsoft.com/office/drawing/2014/main" id="{8D153505-C4CF-464A-BDEC-F0D02DA7287A}"/>
              </a:ext>
            </a:extLst>
          </p:cNvPr>
          <p:cNvSpPr txBox="1">
            <a:spLocks noChangeArrowheads="1"/>
          </p:cNvSpPr>
          <p:nvPr/>
        </p:nvSpPr>
        <p:spPr bwMode="auto">
          <a:xfrm>
            <a:off x="1469571" y="5428772"/>
            <a:ext cx="8882743" cy="1429228"/>
          </a:xfrm>
          <a:prstGeom prst="rect">
            <a:avLst/>
          </a:prstGeom>
          <a:noFill/>
          <a:ln>
            <a:noFill/>
          </a:ln>
          <a:effectLst/>
        </p:spPr>
        <p:txBody>
          <a:bodyPr vert="horz" wrap="square" lIns="91440" tIns="28566" rIns="91440" bIns="45720" numCol="1" rtlCol="0" anchor="ctr" anchorCtr="0" compatLnSpc="1">
            <a:prstTxWarp prst="textNoShape">
              <a:avLst/>
            </a:prstTxWarp>
            <a:sp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eaLnBrk="0" fontAlgn="base" hangingPunct="0">
              <a:lnSpc>
                <a:spcPct val="100000"/>
              </a:lnSpc>
              <a:spcBef>
                <a:spcPct val="0"/>
              </a:spcBef>
              <a:spcAft>
                <a:spcPct val="0"/>
              </a:spcAft>
              <a:buFontTx/>
              <a:buNone/>
            </a:pPr>
            <a:r>
              <a:rPr lang="pl-PL" altLang="pl-PL" sz="2200" dirty="0"/>
              <a:t>Ale zasoby i energia potrzebna do treningu takich systemów będą ogromne, prowadząc do emisji dwutlenku węgla równoważnej temu, co Nowy Jork generuje w ciągu miesiąca </a:t>
            </a:r>
          </a:p>
          <a:p>
            <a:pPr marL="0" indent="0" defTabSz="914400" eaLnBrk="0" fontAlgn="base" hangingPunct="0">
              <a:lnSpc>
                <a:spcPct val="100000"/>
              </a:lnSpc>
              <a:spcBef>
                <a:spcPct val="0"/>
              </a:spcBef>
              <a:spcAft>
                <a:spcPct val="0"/>
              </a:spcAft>
              <a:buFontTx/>
              <a:buNone/>
            </a:pPr>
            <a:r>
              <a:rPr lang="pl-PL" altLang="pl-PL" sz="2200" dirty="0"/>
              <a:t>Źródło: N.C. THOMPSON, K. GREENEWALD, K. LEE, G.F. MANSO </a:t>
            </a:r>
          </a:p>
        </p:txBody>
      </p:sp>
    </p:spTree>
    <p:extLst>
      <p:ext uri="{BB962C8B-B14F-4D97-AF65-F5344CB8AC3E}">
        <p14:creationId xmlns:p14="http://schemas.microsoft.com/office/powerpoint/2010/main" val="40011891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C8BFAE7-7071-4912-B4F1-3F48CBFA8CFE}"/>
              </a:ext>
            </a:extLst>
          </p:cNvPr>
          <p:cNvSpPr>
            <a:spLocks noGrp="1"/>
          </p:cNvSpPr>
          <p:nvPr>
            <p:ph type="title"/>
          </p:nvPr>
        </p:nvSpPr>
        <p:spPr/>
        <p:txBody>
          <a:bodyPr/>
          <a:lstStyle/>
          <a:p>
            <a:r>
              <a:rPr lang="pl-PL" b="1" dirty="0" err="1">
                <a:solidFill>
                  <a:srgbClr val="0D0D0D"/>
                </a:solidFill>
                <a:latin typeface="Ivar-Headline-Bold"/>
              </a:rPr>
              <a:t>Deep</a:t>
            </a:r>
            <a:r>
              <a:rPr lang="pl-PL" b="1" dirty="0">
                <a:solidFill>
                  <a:srgbClr val="0D0D0D"/>
                </a:solidFill>
                <a:latin typeface="Ivar-Headline-Bold"/>
              </a:rPr>
              <a:t> </a:t>
            </a:r>
            <a:r>
              <a:rPr lang="pl-PL" b="1" dirty="0" err="1">
                <a:solidFill>
                  <a:srgbClr val="0D0D0D"/>
                </a:solidFill>
                <a:latin typeface="Ivar-Headline-Bold"/>
              </a:rPr>
              <a:t>Learning’s</a:t>
            </a:r>
            <a:r>
              <a:rPr lang="pl-PL" b="1" dirty="0">
                <a:solidFill>
                  <a:srgbClr val="0D0D0D"/>
                </a:solidFill>
                <a:latin typeface="Ivar-Headline-Bold"/>
              </a:rPr>
              <a:t> </a:t>
            </a:r>
            <a:r>
              <a:rPr lang="pl-PL" b="1" dirty="0" err="1">
                <a:solidFill>
                  <a:srgbClr val="0D0D0D"/>
                </a:solidFill>
                <a:latin typeface="Ivar-Headline-Bold"/>
              </a:rPr>
              <a:t>Diminishing</a:t>
            </a:r>
            <a:r>
              <a:rPr lang="pl-PL" b="1" dirty="0">
                <a:solidFill>
                  <a:srgbClr val="0D0D0D"/>
                </a:solidFill>
                <a:latin typeface="Ivar-Headline-Bold"/>
              </a:rPr>
              <a:t> </a:t>
            </a:r>
            <a:r>
              <a:rPr lang="pl-PL" b="1" dirty="0" err="1">
                <a:solidFill>
                  <a:srgbClr val="0D0D0D"/>
                </a:solidFill>
                <a:latin typeface="Ivar-Headline-Bold"/>
              </a:rPr>
              <a:t>Returns</a:t>
            </a:r>
            <a:endParaRPr lang="pl-PL" dirty="0"/>
          </a:p>
        </p:txBody>
      </p:sp>
      <p:sp>
        <p:nvSpPr>
          <p:cNvPr id="3" name="Symbol zastępczy zawartości 2">
            <a:extLst>
              <a:ext uri="{FF2B5EF4-FFF2-40B4-BE49-F238E27FC236}">
                <a16:creationId xmlns:a16="http://schemas.microsoft.com/office/drawing/2014/main" id="{E57B3823-2CA4-4CA6-990B-01E23D0815CE}"/>
              </a:ext>
            </a:extLst>
          </p:cNvPr>
          <p:cNvSpPr>
            <a:spLocks noGrp="1"/>
          </p:cNvSpPr>
          <p:nvPr>
            <p:ph idx="1"/>
          </p:nvPr>
        </p:nvSpPr>
        <p:spPr/>
        <p:txBody>
          <a:bodyPr>
            <a:noAutofit/>
          </a:bodyPr>
          <a:lstStyle/>
          <a:p>
            <a:r>
              <a:rPr lang="pl-PL" sz="2400" dirty="0"/>
              <a:t>Pierwsza część tego komentarza prawdziwa dla wszystkich modeli statystycznych: aby poprawić wydajność o czynnik k, co najmniej k</a:t>
            </a:r>
            <a:r>
              <a:rPr lang="pl-PL" sz="2400" baseline="30000" dirty="0"/>
              <a:t>2</a:t>
            </a:r>
            <a:r>
              <a:rPr lang="pl-PL" sz="2400" dirty="0"/>
              <a:t> więcej punktów danych musi zostać wykorzystanych do trenowania modelu. </a:t>
            </a:r>
          </a:p>
          <a:p>
            <a:r>
              <a:rPr lang="pl-PL" sz="2400" dirty="0"/>
              <a:t>Druga część kosztu obliczeniowego pochodzi bezpośrednio z </a:t>
            </a:r>
            <a:r>
              <a:rPr lang="pl-PL" sz="2400" i="1" dirty="0" err="1"/>
              <a:t>nadparametryzacji</a:t>
            </a:r>
            <a:r>
              <a:rPr lang="pl-PL" sz="2400" dirty="0"/>
              <a:t>. Po uwzględnieniu tego faktu, całkowity koszt obliczeniowy poprawy wynosi co najmniej k</a:t>
            </a:r>
            <a:r>
              <a:rPr lang="pl-PL" sz="2400" baseline="30000" dirty="0"/>
              <a:t>4</a:t>
            </a:r>
            <a:r>
              <a:rPr lang="pl-PL" sz="2400" dirty="0"/>
              <a:t>. 4 w wykładniku jest bardzo kosztowne: na przykład 10-krotna poprawa wymagałaby co najmniej 10 000-krotnego zwiększenia obliczeń.</a:t>
            </a:r>
          </a:p>
        </p:txBody>
      </p:sp>
    </p:spTree>
    <p:extLst>
      <p:ext uri="{BB962C8B-B14F-4D97-AF65-F5344CB8AC3E}">
        <p14:creationId xmlns:p14="http://schemas.microsoft.com/office/powerpoint/2010/main" val="18216472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7C02274-29A6-4260-B98C-6EC94886F2F7}"/>
              </a:ext>
            </a:extLst>
          </p:cNvPr>
          <p:cNvSpPr>
            <a:spLocks noGrp="1"/>
          </p:cNvSpPr>
          <p:nvPr>
            <p:ph type="title"/>
          </p:nvPr>
        </p:nvSpPr>
        <p:spPr/>
        <p:txBody>
          <a:bodyPr/>
          <a:lstStyle/>
          <a:p>
            <a:r>
              <a:rPr lang="pl-PL" b="1" dirty="0" err="1">
                <a:solidFill>
                  <a:srgbClr val="0D0D0D"/>
                </a:solidFill>
                <a:latin typeface="Ivar-Headline-Bold"/>
              </a:rPr>
              <a:t>Deep</a:t>
            </a:r>
            <a:r>
              <a:rPr lang="pl-PL" b="1" dirty="0">
                <a:solidFill>
                  <a:srgbClr val="0D0D0D"/>
                </a:solidFill>
                <a:latin typeface="Ivar-Headline-Bold"/>
              </a:rPr>
              <a:t> </a:t>
            </a:r>
            <a:r>
              <a:rPr lang="pl-PL" b="1" dirty="0" err="1">
                <a:solidFill>
                  <a:srgbClr val="0D0D0D"/>
                </a:solidFill>
                <a:latin typeface="Ivar-Headline-Bold"/>
              </a:rPr>
              <a:t>Learning’s</a:t>
            </a:r>
            <a:r>
              <a:rPr lang="pl-PL" b="1" dirty="0">
                <a:solidFill>
                  <a:srgbClr val="0D0D0D"/>
                </a:solidFill>
                <a:latin typeface="Ivar-Headline-Bold"/>
              </a:rPr>
              <a:t> </a:t>
            </a:r>
            <a:r>
              <a:rPr lang="pl-PL" b="1" dirty="0" err="1">
                <a:solidFill>
                  <a:srgbClr val="0D0D0D"/>
                </a:solidFill>
                <a:latin typeface="Ivar-Headline-Bold"/>
              </a:rPr>
              <a:t>Diminishing</a:t>
            </a:r>
            <a:r>
              <a:rPr lang="pl-PL" b="1" dirty="0">
                <a:solidFill>
                  <a:srgbClr val="0D0D0D"/>
                </a:solidFill>
                <a:latin typeface="Ivar-Headline-Bold"/>
              </a:rPr>
              <a:t> </a:t>
            </a:r>
            <a:r>
              <a:rPr lang="pl-PL" b="1" dirty="0" err="1">
                <a:solidFill>
                  <a:srgbClr val="0D0D0D"/>
                </a:solidFill>
                <a:latin typeface="Ivar-Headline-Bold"/>
              </a:rPr>
              <a:t>Returns</a:t>
            </a:r>
            <a:endParaRPr lang="pl-PL" dirty="0"/>
          </a:p>
        </p:txBody>
      </p:sp>
      <p:sp>
        <p:nvSpPr>
          <p:cNvPr id="3" name="Symbol zastępczy zawartości 2">
            <a:extLst>
              <a:ext uri="{FF2B5EF4-FFF2-40B4-BE49-F238E27FC236}">
                <a16:creationId xmlns:a16="http://schemas.microsoft.com/office/drawing/2014/main" id="{73A5E245-1EB3-497C-8137-CFF8C313C95B}"/>
              </a:ext>
            </a:extLst>
          </p:cNvPr>
          <p:cNvSpPr>
            <a:spLocks noGrp="1"/>
          </p:cNvSpPr>
          <p:nvPr>
            <p:ph idx="1"/>
          </p:nvPr>
        </p:nvSpPr>
        <p:spPr/>
        <p:txBody>
          <a:bodyPr>
            <a:noAutofit/>
          </a:bodyPr>
          <a:lstStyle/>
          <a:p>
            <a:r>
              <a:rPr lang="pl-PL" sz="2400" dirty="0"/>
              <a:t>Modele, dla których eksperci ustalili istotne zmienne, są w stanie szybko nauczyć się, jakie wartości są najlepsze dla tych zmiennych, robiąc to przy ograniczonych ilościach obliczeń - dlatego też były one tak popularne na początku. </a:t>
            </a:r>
          </a:p>
          <a:p>
            <a:r>
              <a:rPr lang="pl-PL" sz="2400" dirty="0"/>
              <a:t>Ale ich zdolność do uczenia się zatrzymuje się, jeśli ekspert nie określił poprawnie wszystkich zmiennych, które powinny być uwzględnione w modelu. </a:t>
            </a:r>
          </a:p>
          <a:p>
            <a:r>
              <a:rPr lang="pl-PL" sz="2400" dirty="0"/>
              <a:t>W przeciwieństwie do nich, elastyczne modele, takie jak uczenie głębokie , są mniej wydajne i wymagają znacznie więcej obliczeń, aby dorównać wydajności modeli eksperckich. </a:t>
            </a:r>
          </a:p>
          <a:p>
            <a:r>
              <a:rPr lang="pl-PL" sz="2400" dirty="0"/>
              <a:t>Jednak, przy wystarczającej ilości obliczeń (i danych), elastyczne modele mogą przewyższyć te, dla których eksperci próbowali określić odpowiednie zmienne.</a:t>
            </a:r>
          </a:p>
        </p:txBody>
      </p:sp>
    </p:spTree>
    <p:extLst>
      <p:ext uri="{BB962C8B-B14F-4D97-AF65-F5344CB8AC3E}">
        <p14:creationId xmlns:p14="http://schemas.microsoft.com/office/powerpoint/2010/main" val="2742092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pPr algn="ctr" fontAlgn="b">
              <a:spcBef>
                <a:spcPts val="0"/>
              </a:spcBef>
            </a:pPr>
            <a:r>
              <a:rPr lang="pl-PL" dirty="0">
                <a:solidFill>
                  <a:srgbClr val="000000"/>
                </a:solidFill>
                <a:latin typeface="Calibri" panose="020F0502020204030204" pitchFamily="34" charset="0"/>
              </a:rPr>
              <a:t>Przetwarzanie multimediów w systemach decyzyjnych - wykład (NE 233)</a:t>
            </a:r>
            <a:r>
              <a:rPr lang="pl-PL" dirty="0">
                <a:solidFill>
                  <a:srgbClr val="000000"/>
                </a:solidFill>
                <a:latin typeface="Arial" panose="020B0604020202020204" pitchFamily="34" charset="0"/>
              </a:rPr>
              <a:t>, </a:t>
            </a:r>
            <a:r>
              <a:rPr lang="pl-PL" dirty="0">
                <a:solidFill>
                  <a:srgbClr val="000000"/>
                </a:solidFill>
                <a:latin typeface="Calibri" panose="020F0502020204030204" pitchFamily="34" charset="0"/>
              </a:rPr>
              <a:t>śr. g.13:15-14:00</a:t>
            </a:r>
            <a:br>
              <a:rPr lang="pl-PL" dirty="0">
                <a:latin typeface="Arial" panose="020B0604020202020204" pitchFamily="34" charset="0"/>
              </a:rPr>
            </a:br>
            <a:endParaRPr lang="pl-PL" dirty="0"/>
          </a:p>
        </p:txBody>
      </p:sp>
      <p:graphicFrame>
        <p:nvGraphicFramePr>
          <p:cNvPr id="4" name="Symbol zastępczy zawartości 3">
            <a:extLst>
              <a:ext uri="{FF2B5EF4-FFF2-40B4-BE49-F238E27FC236}">
                <a16:creationId xmlns:a16="http://schemas.microsoft.com/office/drawing/2014/main" id="{63931B6F-9834-4320-9854-F00FA87B146D}"/>
              </a:ext>
            </a:extLst>
          </p:cNvPr>
          <p:cNvGraphicFramePr>
            <a:graphicFrameLocks noGrp="1"/>
          </p:cNvGraphicFramePr>
          <p:nvPr>
            <p:ph idx="1"/>
            <p:extLst>
              <p:ext uri="{D42A27DB-BD31-4B8C-83A1-F6EECF244321}">
                <p14:modId xmlns:p14="http://schemas.microsoft.com/office/powerpoint/2010/main" val="501854514"/>
              </p:ext>
            </p:extLst>
          </p:nvPr>
        </p:nvGraphicFramePr>
        <p:xfrm>
          <a:off x="208182" y="1500925"/>
          <a:ext cx="11145618" cy="3219468"/>
        </p:xfrm>
        <a:graphic>
          <a:graphicData uri="http://schemas.openxmlformats.org/drawingml/2006/table">
            <a:tbl>
              <a:tblPr>
                <a:tableStyleId>{5C22544A-7EE6-4342-B048-85BDC9FD1C3A}</a:tableStyleId>
              </a:tblPr>
              <a:tblGrid>
                <a:gridCol w="517032">
                  <a:extLst>
                    <a:ext uri="{9D8B030D-6E8A-4147-A177-3AD203B41FA5}">
                      <a16:colId xmlns:a16="http://schemas.microsoft.com/office/drawing/2014/main" val="3925485192"/>
                    </a:ext>
                  </a:extLst>
                </a:gridCol>
                <a:gridCol w="777765">
                  <a:extLst>
                    <a:ext uri="{9D8B030D-6E8A-4147-A177-3AD203B41FA5}">
                      <a16:colId xmlns:a16="http://schemas.microsoft.com/office/drawing/2014/main" val="2419176875"/>
                    </a:ext>
                  </a:extLst>
                </a:gridCol>
                <a:gridCol w="7607677">
                  <a:extLst>
                    <a:ext uri="{9D8B030D-6E8A-4147-A177-3AD203B41FA5}">
                      <a16:colId xmlns:a16="http://schemas.microsoft.com/office/drawing/2014/main" val="321034057"/>
                    </a:ext>
                  </a:extLst>
                </a:gridCol>
                <a:gridCol w="560786">
                  <a:extLst>
                    <a:ext uri="{9D8B030D-6E8A-4147-A177-3AD203B41FA5}">
                      <a16:colId xmlns:a16="http://schemas.microsoft.com/office/drawing/2014/main" val="1243438292"/>
                    </a:ext>
                  </a:extLst>
                </a:gridCol>
                <a:gridCol w="334406">
                  <a:extLst>
                    <a:ext uri="{9D8B030D-6E8A-4147-A177-3AD203B41FA5}">
                      <a16:colId xmlns:a16="http://schemas.microsoft.com/office/drawing/2014/main" val="187307030"/>
                    </a:ext>
                  </a:extLst>
                </a:gridCol>
                <a:gridCol w="184464">
                  <a:extLst>
                    <a:ext uri="{9D8B030D-6E8A-4147-A177-3AD203B41FA5}">
                      <a16:colId xmlns:a16="http://schemas.microsoft.com/office/drawing/2014/main" val="1444881117"/>
                    </a:ext>
                  </a:extLst>
                </a:gridCol>
                <a:gridCol w="41916">
                  <a:extLst>
                    <a:ext uri="{9D8B030D-6E8A-4147-A177-3AD203B41FA5}">
                      <a16:colId xmlns:a16="http://schemas.microsoft.com/office/drawing/2014/main" val="2815992937"/>
                    </a:ext>
                  </a:extLst>
                </a:gridCol>
                <a:gridCol w="560786">
                  <a:extLst>
                    <a:ext uri="{9D8B030D-6E8A-4147-A177-3AD203B41FA5}">
                      <a16:colId xmlns:a16="http://schemas.microsoft.com/office/drawing/2014/main" val="1526426729"/>
                    </a:ext>
                  </a:extLst>
                </a:gridCol>
                <a:gridCol w="560786">
                  <a:extLst>
                    <a:ext uri="{9D8B030D-6E8A-4147-A177-3AD203B41FA5}">
                      <a16:colId xmlns:a16="http://schemas.microsoft.com/office/drawing/2014/main" val="2702600794"/>
                    </a:ext>
                  </a:extLst>
                </a:gridCol>
              </a:tblGrid>
              <a:tr h="165166">
                <a:tc>
                  <a:txBody>
                    <a:bodyPr/>
                    <a:lstStyle/>
                    <a:p>
                      <a:pPr algn="l" fontAlgn="b"/>
                      <a:r>
                        <a:rPr lang="pl-PL" sz="2400" b="1" u="none" strike="noStrike" dirty="0">
                          <a:effectLst/>
                        </a:rPr>
                        <a:t>Nr</a:t>
                      </a:r>
                      <a:endParaRPr lang="pl-PL" sz="2400" b="1" i="0" u="none" strike="noStrike" dirty="0">
                        <a:solidFill>
                          <a:srgbClr val="000000"/>
                        </a:solidFill>
                        <a:effectLst/>
                        <a:latin typeface="Calibri" panose="020F0502020204030204" pitchFamily="34" charset="0"/>
                      </a:endParaRPr>
                    </a:p>
                  </a:txBody>
                  <a:tcPr marL="8258" marR="8258" marT="8258" marB="0" anchor="b"/>
                </a:tc>
                <a:tc>
                  <a:txBody>
                    <a:bodyPr/>
                    <a:lstStyle/>
                    <a:p>
                      <a:pPr algn="ctr" fontAlgn="ctr"/>
                      <a:r>
                        <a:rPr lang="pl-PL" sz="2400" b="1" u="none" strike="noStrike" dirty="0">
                          <a:effectLst/>
                        </a:rPr>
                        <a:t>Data</a:t>
                      </a:r>
                      <a:endParaRPr lang="pl-PL" sz="2400" b="1" i="0" u="none" strike="noStrike" dirty="0">
                        <a:solidFill>
                          <a:srgbClr val="000000"/>
                        </a:solidFill>
                        <a:effectLst/>
                        <a:latin typeface="Calibri" panose="020F0502020204030204" pitchFamily="34" charset="0"/>
                      </a:endParaRPr>
                    </a:p>
                  </a:txBody>
                  <a:tcPr marL="8258" marR="8258" marT="8258" marB="0" anchor="ctr"/>
                </a:tc>
                <a:tc>
                  <a:txBody>
                    <a:bodyPr/>
                    <a:lstStyle/>
                    <a:p>
                      <a:pPr algn="ctr" fontAlgn="b"/>
                      <a:r>
                        <a:rPr lang="pl-PL" sz="2400" b="1" u="none" strike="noStrike" dirty="0">
                          <a:effectLst/>
                        </a:rPr>
                        <a:t>Temat / Prowadzący</a:t>
                      </a:r>
                    </a:p>
                  </a:txBody>
                  <a:tcPr marL="8258" marR="8258" marT="8258" marB="0" anchor="b"/>
                </a:tc>
                <a:tc>
                  <a:txBody>
                    <a:bodyPr/>
                    <a:lstStyle/>
                    <a:p>
                      <a:pPr algn="l" fontAlgn="b"/>
                      <a:endParaRPr lang="pl-PL" sz="2000" b="0" i="0" u="none" strike="noStrike">
                        <a:solidFill>
                          <a:srgbClr val="000000"/>
                        </a:solidFill>
                        <a:effectLst/>
                        <a:latin typeface="Calibri" panose="020F0502020204030204" pitchFamily="34" charset="0"/>
                      </a:endParaRPr>
                    </a:p>
                  </a:txBody>
                  <a:tcPr marL="8258" marR="8258" marT="8258" marB="0" anchor="b"/>
                </a:tc>
                <a:tc gridSpan="3">
                  <a:txBody>
                    <a:bodyPr/>
                    <a:lstStyle/>
                    <a:p>
                      <a:pPr algn="l" fontAlgn="b"/>
                      <a:endParaRPr lang="pl-PL" sz="2000" b="0" i="0" u="none" strike="noStrike" dirty="0">
                        <a:solidFill>
                          <a:srgbClr val="000000"/>
                        </a:solidFill>
                        <a:effectLst/>
                        <a:latin typeface="Calibri" panose="020F0502020204030204" pitchFamily="34" charset="0"/>
                      </a:endParaRPr>
                    </a:p>
                  </a:txBody>
                  <a:tcPr marL="8258" marR="8258" marT="8258" marB="0" anchor="b"/>
                </a:tc>
                <a:tc hMerge="1">
                  <a:txBody>
                    <a:bodyPr/>
                    <a:lstStyle/>
                    <a:p>
                      <a:endParaRPr lang="pl-PL"/>
                    </a:p>
                  </a:txBody>
                  <a:tcPr/>
                </a:tc>
                <a:tc hMerge="1">
                  <a:txBody>
                    <a:bodyPr/>
                    <a:lstStyle/>
                    <a:p>
                      <a:pPr algn="l" fontAlgn="b"/>
                      <a:endParaRPr lang="pl-PL" sz="2000" b="0" i="0" u="none" strike="noStrike" dirty="0">
                        <a:solidFill>
                          <a:srgbClr val="000000"/>
                        </a:solidFill>
                        <a:effectLst/>
                        <a:latin typeface="Calibri" panose="020F0502020204030204" pitchFamily="34" charset="0"/>
                      </a:endParaRPr>
                    </a:p>
                  </a:txBody>
                  <a:tcPr marL="8258" marR="8258" marT="8258" marB="0" anchor="b"/>
                </a:tc>
                <a:tc>
                  <a:txBody>
                    <a:bodyPr/>
                    <a:lstStyle/>
                    <a:p>
                      <a:pPr algn="l" fontAlgn="b"/>
                      <a:endParaRPr lang="pl-PL" sz="2000" b="0" i="0" u="none" strike="noStrike" dirty="0">
                        <a:solidFill>
                          <a:srgbClr val="000000"/>
                        </a:solidFill>
                        <a:effectLst/>
                        <a:latin typeface="Calibri" panose="020F0502020204030204" pitchFamily="34" charset="0"/>
                      </a:endParaRPr>
                    </a:p>
                  </a:txBody>
                  <a:tcPr marL="8258" marR="8258" marT="8258" marB="0" anchor="b"/>
                </a:tc>
                <a:tc>
                  <a:txBody>
                    <a:bodyPr/>
                    <a:lstStyle/>
                    <a:p>
                      <a:pPr algn="l" fontAlgn="b"/>
                      <a:endParaRPr lang="pl-PL" sz="2000" b="0" i="0" u="none" strike="noStrike" dirty="0">
                        <a:solidFill>
                          <a:srgbClr val="000000"/>
                        </a:solidFill>
                        <a:effectLst/>
                        <a:latin typeface="Calibri" panose="020F0502020204030204" pitchFamily="34" charset="0"/>
                      </a:endParaRPr>
                    </a:p>
                  </a:txBody>
                  <a:tcPr marL="8258" marR="8258" marT="8258" marB="0" anchor="b"/>
                </a:tc>
                <a:extLst>
                  <a:ext uri="{0D108BD9-81ED-4DB2-BD59-A6C34878D82A}">
                    <a16:rowId xmlns:a16="http://schemas.microsoft.com/office/drawing/2014/main" val="746491955"/>
                  </a:ext>
                </a:extLst>
              </a:tr>
              <a:tr h="165166">
                <a:tc>
                  <a:txBody>
                    <a:bodyPr/>
                    <a:lstStyle/>
                    <a:p>
                      <a:pPr algn="ctr" fontAlgn="b"/>
                      <a:r>
                        <a:rPr lang="pl-PL" sz="2400" u="none" strike="noStrike" dirty="0">
                          <a:effectLst/>
                        </a:rPr>
                        <a:t>6</a:t>
                      </a:r>
                      <a:endParaRPr lang="pl-PL" sz="2400" b="0" i="0" u="none" strike="noStrike" dirty="0">
                        <a:solidFill>
                          <a:srgbClr val="000000"/>
                        </a:solidFill>
                        <a:effectLst/>
                        <a:latin typeface="Calibri" panose="020F0502020204030204" pitchFamily="34" charset="0"/>
                      </a:endParaRPr>
                    </a:p>
                  </a:txBody>
                  <a:tcPr marL="8258" marR="8258" marT="8258" marB="0" anchor="ctr"/>
                </a:tc>
                <a:tc>
                  <a:txBody>
                    <a:bodyPr/>
                    <a:lstStyle/>
                    <a:p>
                      <a:pPr algn="ctr" fontAlgn="ctr"/>
                      <a:r>
                        <a:rPr lang="pl-PL" sz="2400" u="none" strike="noStrike" dirty="0">
                          <a:effectLst/>
                        </a:rPr>
                        <a:t>10.XI</a:t>
                      </a:r>
                      <a:endParaRPr lang="pl-PL" sz="2400" b="0" i="0" u="none" strike="noStrike" dirty="0">
                        <a:solidFill>
                          <a:srgbClr val="000000"/>
                        </a:solidFill>
                        <a:effectLst/>
                        <a:latin typeface="Calibri" panose="020F0502020204030204" pitchFamily="34" charset="0"/>
                      </a:endParaRPr>
                    </a:p>
                  </a:txBody>
                  <a:tcPr marL="8258" marR="8258" marT="8258" marB="0" anchor="ctr"/>
                </a:tc>
                <a:tc gridSpan="7">
                  <a:txBody>
                    <a:bodyPr/>
                    <a:lstStyle/>
                    <a:p>
                      <a:pPr algn="l" fontAlgn="b"/>
                      <a:r>
                        <a:rPr lang="pl-PL" sz="2400" u="none" strike="noStrike" dirty="0">
                          <a:effectLst/>
                        </a:rPr>
                        <a:t>Praktyczne aspekty stosowania algorytmów uczenia maszynowego (krytyka współczesnych algorytmów uczenia maszynowego, przykłady błędnych predykcji, bezpieczeństwo w AI) – S. Cygert</a:t>
                      </a:r>
                      <a:endParaRPr lang="pl-PL" sz="2400" b="0" i="0" u="none" strike="noStrike" dirty="0">
                        <a:solidFill>
                          <a:srgbClr val="000000"/>
                        </a:solidFill>
                        <a:effectLst/>
                        <a:latin typeface="Calibri" panose="020F0502020204030204" pitchFamily="34" charset="0"/>
                      </a:endParaRPr>
                    </a:p>
                  </a:txBody>
                  <a:tcPr marL="8258" marR="8258" marT="8258" marB="0" anchor="ctr"/>
                </a:tc>
                <a:tc hMerge="1">
                  <a:txBody>
                    <a:bodyPr/>
                    <a:lstStyle/>
                    <a:p>
                      <a:endParaRPr lang="pl-PL"/>
                    </a:p>
                  </a:txBody>
                  <a:tcPr/>
                </a:tc>
                <a:tc hMerge="1">
                  <a:txBody>
                    <a:bodyPr/>
                    <a:lstStyle/>
                    <a:p>
                      <a:endParaRPr lang="pl-PL"/>
                    </a:p>
                  </a:txBody>
                  <a:tcPr/>
                </a:tc>
                <a:tc hMerge="1">
                  <a:txBody>
                    <a:bodyPr/>
                    <a:lstStyle/>
                    <a:p>
                      <a:endParaRPr lang="pl-PL"/>
                    </a:p>
                  </a:txBody>
                  <a:tcPr/>
                </a:tc>
                <a:tc hMerge="1">
                  <a:txBody>
                    <a:bodyPr/>
                    <a:lstStyle/>
                    <a:p>
                      <a:endParaRPr lang="pl-PL"/>
                    </a:p>
                  </a:txBody>
                  <a:tcPr/>
                </a:tc>
                <a:tc hMerge="1">
                  <a:txBody>
                    <a:bodyPr/>
                    <a:lstStyle/>
                    <a:p>
                      <a:endParaRPr lang="pl-PL"/>
                    </a:p>
                  </a:txBody>
                  <a:tcPr/>
                </a:tc>
                <a:tc hMerge="1">
                  <a:txBody>
                    <a:bodyPr/>
                    <a:lstStyle/>
                    <a:p>
                      <a:endParaRPr lang="pl-PL"/>
                    </a:p>
                  </a:txBody>
                  <a:tcPr/>
                </a:tc>
                <a:extLst>
                  <a:ext uri="{0D108BD9-81ED-4DB2-BD59-A6C34878D82A}">
                    <a16:rowId xmlns:a16="http://schemas.microsoft.com/office/drawing/2014/main" val="1112846598"/>
                  </a:ext>
                </a:extLst>
              </a:tr>
              <a:tr h="165166">
                <a:tc>
                  <a:txBody>
                    <a:bodyPr/>
                    <a:lstStyle/>
                    <a:p>
                      <a:pPr algn="ctr" fontAlgn="b"/>
                      <a:r>
                        <a:rPr lang="pl-PL" sz="2400" u="none" strike="noStrike" dirty="0">
                          <a:effectLst/>
                        </a:rPr>
                        <a:t>7</a:t>
                      </a:r>
                      <a:endParaRPr lang="pl-PL" sz="2400" b="0" i="0" u="none" strike="noStrike" dirty="0">
                        <a:solidFill>
                          <a:srgbClr val="000000"/>
                        </a:solidFill>
                        <a:effectLst/>
                        <a:latin typeface="Calibri" panose="020F0502020204030204" pitchFamily="34" charset="0"/>
                      </a:endParaRPr>
                    </a:p>
                  </a:txBody>
                  <a:tcPr marL="8258" marR="8258" marT="8258" marB="0" anchor="ctr"/>
                </a:tc>
                <a:tc>
                  <a:txBody>
                    <a:bodyPr/>
                    <a:lstStyle/>
                    <a:p>
                      <a:pPr algn="ctr" fontAlgn="ctr"/>
                      <a:r>
                        <a:rPr lang="pl-PL" sz="2400" u="none" strike="noStrike" dirty="0">
                          <a:effectLst/>
                        </a:rPr>
                        <a:t>17.XI</a:t>
                      </a:r>
                      <a:endParaRPr lang="pl-PL" sz="2400" b="0" i="0" u="none" strike="noStrike" dirty="0">
                        <a:solidFill>
                          <a:srgbClr val="000000"/>
                        </a:solidFill>
                        <a:effectLst/>
                        <a:latin typeface="Calibri" panose="020F0502020204030204" pitchFamily="34" charset="0"/>
                      </a:endParaRPr>
                    </a:p>
                  </a:txBody>
                  <a:tcPr marL="8258" marR="8258" marT="8258" marB="0" anchor="ctr"/>
                </a:tc>
                <a:tc gridSpan="3">
                  <a:txBody>
                    <a:bodyPr/>
                    <a:lstStyle/>
                    <a:p>
                      <a:pPr algn="l" fontAlgn="b"/>
                      <a:r>
                        <a:rPr lang="pl-PL" sz="2400" u="none" strike="noStrike" dirty="0">
                          <a:effectLst/>
                        </a:rPr>
                        <a:t>Zastosowania uczenia maszynowego w biometrii – P. Szczuko</a:t>
                      </a:r>
                      <a:endParaRPr lang="pl-PL" sz="2400" b="0" i="0" u="none" strike="noStrike" dirty="0">
                        <a:solidFill>
                          <a:srgbClr val="000000"/>
                        </a:solidFill>
                        <a:effectLst/>
                        <a:latin typeface="Calibri" panose="020F0502020204030204" pitchFamily="34" charset="0"/>
                      </a:endParaRPr>
                    </a:p>
                  </a:txBody>
                  <a:tcPr marL="8258" marR="8258" marT="8258" marB="0" anchor="ctr"/>
                </a:tc>
                <a:tc hMerge="1">
                  <a:txBody>
                    <a:bodyPr/>
                    <a:lstStyle/>
                    <a:p>
                      <a:pPr algn="l" fontAlgn="b"/>
                      <a:endParaRPr lang="pl-PL" sz="2000" b="0" i="0" u="none" strike="noStrike">
                        <a:solidFill>
                          <a:srgbClr val="000000"/>
                        </a:solidFill>
                        <a:effectLst/>
                        <a:latin typeface="Calibri" panose="020F0502020204030204" pitchFamily="34" charset="0"/>
                      </a:endParaRPr>
                    </a:p>
                  </a:txBody>
                  <a:tcPr marL="8258" marR="8258" marT="8258" marB="0" anchor="b"/>
                </a:tc>
                <a:tc hMerge="1">
                  <a:txBody>
                    <a:bodyPr/>
                    <a:lstStyle/>
                    <a:p>
                      <a:pPr algn="l" fontAlgn="b"/>
                      <a:endParaRPr lang="pl-PL" sz="2000" b="0" i="0" u="none" strike="noStrike">
                        <a:solidFill>
                          <a:srgbClr val="000000"/>
                        </a:solidFill>
                        <a:effectLst/>
                        <a:latin typeface="Calibri" panose="020F0502020204030204" pitchFamily="34" charset="0"/>
                      </a:endParaRPr>
                    </a:p>
                  </a:txBody>
                  <a:tcPr marL="8258" marR="8258" marT="8258" marB="0" anchor="b"/>
                </a:tc>
                <a:tc>
                  <a:txBody>
                    <a:bodyPr/>
                    <a:lstStyle/>
                    <a:p>
                      <a:pPr algn="l" fontAlgn="b"/>
                      <a:endParaRPr lang="pl-PL" sz="2000" b="0" i="0" u="none" strike="noStrike">
                        <a:solidFill>
                          <a:srgbClr val="000000"/>
                        </a:solidFill>
                        <a:effectLst/>
                        <a:latin typeface="Calibri" panose="020F0502020204030204" pitchFamily="34" charset="0"/>
                      </a:endParaRPr>
                    </a:p>
                  </a:txBody>
                  <a:tcPr marL="8258" marR="8258" marT="8258" marB="0" anchor="b"/>
                </a:tc>
                <a:tc>
                  <a:txBody>
                    <a:bodyPr/>
                    <a:lstStyle/>
                    <a:p>
                      <a:pPr algn="l" fontAlgn="b"/>
                      <a:endParaRPr lang="pl-PL" sz="2000" b="0" i="0" u="none" strike="noStrike">
                        <a:solidFill>
                          <a:srgbClr val="000000"/>
                        </a:solidFill>
                        <a:effectLst/>
                        <a:latin typeface="Calibri" panose="020F0502020204030204" pitchFamily="34" charset="0"/>
                      </a:endParaRPr>
                    </a:p>
                  </a:txBody>
                  <a:tcPr marL="8258" marR="8258" marT="8258" marB="0" anchor="b"/>
                </a:tc>
                <a:tc>
                  <a:txBody>
                    <a:bodyPr/>
                    <a:lstStyle/>
                    <a:p>
                      <a:pPr algn="l" fontAlgn="b"/>
                      <a:endParaRPr lang="pl-PL" sz="2000" b="0" i="0" u="none" strike="noStrike" dirty="0">
                        <a:solidFill>
                          <a:srgbClr val="000000"/>
                        </a:solidFill>
                        <a:effectLst/>
                        <a:latin typeface="Calibri" panose="020F0502020204030204" pitchFamily="34" charset="0"/>
                      </a:endParaRPr>
                    </a:p>
                  </a:txBody>
                  <a:tcPr marL="8258" marR="8258" marT="8258" marB="0" anchor="b"/>
                </a:tc>
                <a:tc>
                  <a:txBody>
                    <a:bodyPr/>
                    <a:lstStyle/>
                    <a:p>
                      <a:pPr algn="l" fontAlgn="b"/>
                      <a:endParaRPr lang="pl-PL" sz="2000" b="0" i="0" u="none" strike="noStrike" dirty="0">
                        <a:solidFill>
                          <a:srgbClr val="000000"/>
                        </a:solidFill>
                        <a:effectLst/>
                        <a:latin typeface="Calibri" panose="020F0502020204030204" pitchFamily="34" charset="0"/>
                      </a:endParaRPr>
                    </a:p>
                  </a:txBody>
                  <a:tcPr marL="8258" marR="8258" marT="8258" marB="0" anchor="b"/>
                </a:tc>
                <a:extLst>
                  <a:ext uri="{0D108BD9-81ED-4DB2-BD59-A6C34878D82A}">
                    <a16:rowId xmlns:a16="http://schemas.microsoft.com/office/drawing/2014/main" val="1640688403"/>
                  </a:ext>
                </a:extLst>
              </a:tr>
              <a:tr h="165166">
                <a:tc>
                  <a:txBody>
                    <a:bodyPr/>
                    <a:lstStyle/>
                    <a:p>
                      <a:pPr algn="ctr" fontAlgn="b"/>
                      <a:r>
                        <a:rPr lang="pl-PL" sz="2400" u="none" strike="noStrike" dirty="0">
                          <a:effectLst/>
                        </a:rPr>
                        <a:t>8</a:t>
                      </a:r>
                      <a:endParaRPr lang="pl-PL" sz="2400" b="0" i="0" u="none" strike="noStrike" dirty="0">
                        <a:solidFill>
                          <a:srgbClr val="000000"/>
                        </a:solidFill>
                        <a:effectLst/>
                        <a:latin typeface="Calibri" panose="020F0502020204030204" pitchFamily="34" charset="0"/>
                      </a:endParaRPr>
                    </a:p>
                  </a:txBody>
                  <a:tcPr marL="8258" marR="8258" marT="8258" marB="0" anchor="ctr"/>
                </a:tc>
                <a:tc>
                  <a:txBody>
                    <a:bodyPr/>
                    <a:lstStyle/>
                    <a:p>
                      <a:pPr algn="ctr" fontAlgn="ctr"/>
                      <a:r>
                        <a:rPr lang="pl-PL" sz="2400" u="none" strike="noStrike" dirty="0">
                          <a:effectLst/>
                        </a:rPr>
                        <a:t>24.XI</a:t>
                      </a:r>
                      <a:endParaRPr lang="pl-PL" sz="2400" b="0" i="0" u="none" strike="noStrike" dirty="0">
                        <a:solidFill>
                          <a:srgbClr val="000000"/>
                        </a:solidFill>
                        <a:effectLst/>
                        <a:latin typeface="Calibri" panose="020F0502020204030204" pitchFamily="34" charset="0"/>
                      </a:endParaRPr>
                    </a:p>
                  </a:txBody>
                  <a:tcPr marL="8258" marR="8258" marT="8258" marB="0" anchor="ctr"/>
                </a:tc>
                <a:tc gridSpan="3">
                  <a:txBody>
                    <a:bodyPr/>
                    <a:lstStyle/>
                    <a:p>
                      <a:pPr algn="l" fontAlgn="b"/>
                      <a:r>
                        <a:rPr lang="pl-PL" sz="2400" u="none" strike="noStrike" dirty="0">
                          <a:effectLst/>
                        </a:rPr>
                        <a:t>Interpretowalność i wizualizacja działania sieci, cz. 1 –  S. Cygert</a:t>
                      </a:r>
                      <a:endParaRPr lang="pl-PL" sz="2400" b="0" i="0" u="none" strike="noStrike" dirty="0">
                        <a:solidFill>
                          <a:srgbClr val="000000"/>
                        </a:solidFill>
                        <a:effectLst/>
                        <a:latin typeface="Calibri" panose="020F0502020204030204" pitchFamily="34" charset="0"/>
                      </a:endParaRPr>
                    </a:p>
                  </a:txBody>
                  <a:tcPr marL="8258" marR="8258" marT="8258" marB="0" anchor="ctr"/>
                </a:tc>
                <a:tc hMerge="1">
                  <a:txBody>
                    <a:bodyPr/>
                    <a:lstStyle/>
                    <a:p>
                      <a:pPr algn="l" fontAlgn="b"/>
                      <a:endParaRPr lang="pl-PL" sz="2000" b="0" i="0" u="none" strike="noStrike">
                        <a:solidFill>
                          <a:srgbClr val="000000"/>
                        </a:solidFill>
                        <a:effectLst/>
                        <a:latin typeface="Calibri" panose="020F0502020204030204" pitchFamily="34" charset="0"/>
                      </a:endParaRPr>
                    </a:p>
                  </a:txBody>
                  <a:tcPr marL="8258" marR="8258" marT="8258" marB="0" anchor="b"/>
                </a:tc>
                <a:tc hMerge="1">
                  <a:txBody>
                    <a:bodyPr/>
                    <a:lstStyle/>
                    <a:p>
                      <a:pPr algn="l" fontAlgn="b"/>
                      <a:endParaRPr lang="pl-PL" sz="2000" b="0" i="0" u="none" strike="noStrike" dirty="0">
                        <a:solidFill>
                          <a:srgbClr val="000000"/>
                        </a:solidFill>
                        <a:effectLst/>
                        <a:latin typeface="Calibri" panose="020F0502020204030204" pitchFamily="34" charset="0"/>
                      </a:endParaRPr>
                    </a:p>
                  </a:txBody>
                  <a:tcPr marL="8258" marR="8258" marT="8258" marB="0" anchor="b"/>
                </a:tc>
                <a:tc>
                  <a:txBody>
                    <a:bodyPr/>
                    <a:lstStyle/>
                    <a:p>
                      <a:pPr algn="l" fontAlgn="b"/>
                      <a:endParaRPr lang="pl-PL" sz="2000" b="0" i="0" u="none" strike="noStrike">
                        <a:solidFill>
                          <a:srgbClr val="000000"/>
                        </a:solidFill>
                        <a:effectLst/>
                        <a:latin typeface="Calibri" panose="020F0502020204030204" pitchFamily="34" charset="0"/>
                      </a:endParaRPr>
                    </a:p>
                  </a:txBody>
                  <a:tcPr marL="8258" marR="8258" marT="8258" marB="0" anchor="b"/>
                </a:tc>
                <a:tc>
                  <a:txBody>
                    <a:bodyPr/>
                    <a:lstStyle/>
                    <a:p>
                      <a:pPr algn="l" fontAlgn="b"/>
                      <a:endParaRPr lang="pl-PL" sz="2000" b="0" i="0" u="none" strike="noStrike" dirty="0">
                        <a:solidFill>
                          <a:srgbClr val="000000"/>
                        </a:solidFill>
                        <a:effectLst/>
                        <a:latin typeface="Calibri" panose="020F0502020204030204" pitchFamily="34" charset="0"/>
                      </a:endParaRPr>
                    </a:p>
                  </a:txBody>
                  <a:tcPr marL="8258" marR="8258" marT="8258" marB="0" anchor="b"/>
                </a:tc>
                <a:tc>
                  <a:txBody>
                    <a:bodyPr/>
                    <a:lstStyle/>
                    <a:p>
                      <a:pPr algn="l" fontAlgn="b"/>
                      <a:endParaRPr lang="pl-PL" sz="2000" b="0" i="0" u="none" strike="noStrike">
                        <a:solidFill>
                          <a:srgbClr val="000000"/>
                        </a:solidFill>
                        <a:effectLst/>
                        <a:latin typeface="Calibri" panose="020F0502020204030204" pitchFamily="34" charset="0"/>
                      </a:endParaRPr>
                    </a:p>
                  </a:txBody>
                  <a:tcPr marL="8258" marR="8258" marT="8258" marB="0" anchor="b"/>
                </a:tc>
                <a:tc>
                  <a:txBody>
                    <a:bodyPr/>
                    <a:lstStyle/>
                    <a:p>
                      <a:pPr algn="l" fontAlgn="b"/>
                      <a:endParaRPr lang="pl-PL" sz="2000" b="0" i="0" u="none" strike="noStrike">
                        <a:solidFill>
                          <a:srgbClr val="000000"/>
                        </a:solidFill>
                        <a:effectLst/>
                        <a:latin typeface="Calibri" panose="020F0502020204030204" pitchFamily="34" charset="0"/>
                      </a:endParaRPr>
                    </a:p>
                  </a:txBody>
                  <a:tcPr marL="8258" marR="8258" marT="8258" marB="0" anchor="b"/>
                </a:tc>
                <a:extLst>
                  <a:ext uri="{0D108BD9-81ED-4DB2-BD59-A6C34878D82A}">
                    <a16:rowId xmlns:a16="http://schemas.microsoft.com/office/drawing/2014/main" val="1514218776"/>
                  </a:ext>
                </a:extLst>
              </a:tr>
              <a:tr h="165166">
                <a:tc>
                  <a:txBody>
                    <a:bodyPr/>
                    <a:lstStyle/>
                    <a:p>
                      <a:pPr algn="ctr" fontAlgn="b"/>
                      <a:r>
                        <a:rPr lang="pl-PL" sz="2400" u="none" strike="noStrike" dirty="0">
                          <a:effectLst/>
                        </a:rPr>
                        <a:t>9</a:t>
                      </a:r>
                      <a:endParaRPr lang="pl-PL" sz="2400" b="0" i="0" u="none" strike="noStrike" dirty="0">
                        <a:solidFill>
                          <a:srgbClr val="000000"/>
                        </a:solidFill>
                        <a:effectLst/>
                        <a:latin typeface="Calibri" panose="020F0502020204030204" pitchFamily="34" charset="0"/>
                      </a:endParaRPr>
                    </a:p>
                  </a:txBody>
                  <a:tcPr marL="8258" marR="8258" marT="8258" marB="0" anchor="ctr"/>
                </a:tc>
                <a:tc>
                  <a:txBody>
                    <a:bodyPr/>
                    <a:lstStyle/>
                    <a:p>
                      <a:pPr algn="ctr" fontAlgn="ctr"/>
                      <a:r>
                        <a:rPr lang="pl-PL" sz="2400" u="none" strike="noStrike" dirty="0">
                          <a:effectLst/>
                        </a:rPr>
                        <a:t>1.XII</a:t>
                      </a:r>
                      <a:endParaRPr lang="pl-PL" sz="2400" b="0" i="0" u="none" strike="noStrike" dirty="0">
                        <a:solidFill>
                          <a:srgbClr val="000000"/>
                        </a:solidFill>
                        <a:effectLst/>
                        <a:latin typeface="Calibri" panose="020F0502020204030204" pitchFamily="34" charset="0"/>
                      </a:endParaRPr>
                    </a:p>
                  </a:txBody>
                  <a:tcPr marL="8258" marR="8258" marT="8258" marB="0" anchor="ctr"/>
                </a:tc>
                <a:tc gridSpan="3">
                  <a:txBody>
                    <a:bodyPr/>
                    <a:lstStyle/>
                    <a:p>
                      <a:pPr algn="l" fontAlgn="b"/>
                      <a:r>
                        <a:rPr lang="pl-PL" sz="2400" u="none" strike="noStrike" dirty="0">
                          <a:effectLst/>
                        </a:rPr>
                        <a:t>Interpretowalność i wizualizacja działania sieci, cz. 2 – P. Szczuko</a:t>
                      </a:r>
                      <a:endParaRPr lang="pl-PL" sz="2400" b="0" i="0" u="none" strike="noStrike" dirty="0">
                        <a:solidFill>
                          <a:srgbClr val="000000"/>
                        </a:solidFill>
                        <a:effectLst/>
                        <a:latin typeface="Calibri" panose="020F0502020204030204" pitchFamily="34" charset="0"/>
                      </a:endParaRPr>
                    </a:p>
                  </a:txBody>
                  <a:tcPr marL="8258" marR="8258" marT="8258" marB="0" anchor="ctr"/>
                </a:tc>
                <a:tc hMerge="1">
                  <a:txBody>
                    <a:bodyPr/>
                    <a:lstStyle/>
                    <a:p>
                      <a:pPr algn="l" fontAlgn="b"/>
                      <a:endParaRPr lang="pl-PL" sz="2000" b="0" i="0" u="none" strike="noStrike">
                        <a:solidFill>
                          <a:srgbClr val="000000"/>
                        </a:solidFill>
                        <a:effectLst/>
                        <a:latin typeface="Calibri" panose="020F0502020204030204" pitchFamily="34" charset="0"/>
                      </a:endParaRPr>
                    </a:p>
                  </a:txBody>
                  <a:tcPr marL="8258" marR="8258" marT="8258" marB="0" anchor="b"/>
                </a:tc>
                <a:tc hMerge="1">
                  <a:txBody>
                    <a:bodyPr/>
                    <a:lstStyle/>
                    <a:p>
                      <a:pPr algn="l" fontAlgn="b"/>
                      <a:endParaRPr lang="pl-PL" sz="2000" b="0" i="0" u="none" strike="noStrike" dirty="0">
                        <a:solidFill>
                          <a:srgbClr val="000000"/>
                        </a:solidFill>
                        <a:effectLst/>
                        <a:latin typeface="Calibri" panose="020F0502020204030204" pitchFamily="34" charset="0"/>
                      </a:endParaRPr>
                    </a:p>
                  </a:txBody>
                  <a:tcPr marL="8258" marR="8258" marT="8258" marB="0" anchor="b"/>
                </a:tc>
                <a:tc>
                  <a:txBody>
                    <a:bodyPr/>
                    <a:lstStyle/>
                    <a:p>
                      <a:pPr algn="l" fontAlgn="b"/>
                      <a:endParaRPr lang="pl-PL" sz="2000" b="0" i="0" u="none" strike="noStrike">
                        <a:solidFill>
                          <a:srgbClr val="000000"/>
                        </a:solidFill>
                        <a:effectLst/>
                        <a:latin typeface="Calibri" panose="020F0502020204030204" pitchFamily="34" charset="0"/>
                      </a:endParaRPr>
                    </a:p>
                  </a:txBody>
                  <a:tcPr marL="8258" marR="8258" marT="8258" marB="0" anchor="b"/>
                </a:tc>
                <a:tc>
                  <a:txBody>
                    <a:bodyPr/>
                    <a:lstStyle/>
                    <a:p>
                      <a:pPr algn="l" fontAlgn="b"/>
                      <a:endParaRPr lang="pl-PL" sz="2000" b="0" i="0" u="none" strike="noStrike" dirty="0">
                        <a:solidFill>
                          <a:srgbClr val="000000"/>
                        </a:solidFill>
                        <a:effectLst/>
                        <a:latin typeface="Calibri" panose="020F0502020204030204" pitchFamily="34" charset="0"/>
                      </a:endParaRPr>
                    </a:p>
                  </a:txBody>
                  <a:tcPr marL="8258" marR="8258" marT="8258" marB="0" anchor="b"/>
                </a:tc>
                <a:tc>
                  <a:txBody>
                    <a:bodyPr/>
                    <a:lstStyle/>
                    <a:p>
                      <a:pPr algn="l" fontAlgn="b"/>
                      <a:endParaRPr lang="pl-PL" sz="2000" b="0" i="0" u="none" strike="noStrike" dirty="0">
                        <a:solidFill>
                          <a:srgbClr val="000000"/>
                        </a:solidFill>
                        <a:effectLst/>
                        <a:latin typeface="Calibri" panose="020F0502020204030204" pitchFamily="34" charset="0"/>
                      </a:endParaRPr>
                    </a:p>
                  </a:txBody>
                  <a:tcPr marL="8258" marR="8258" marT="8258" marB="0" anchor="b"/>
                </a:tc>
                <a:tc>
                  <a:txBody>
                    <a:bodyPr/>
                    <a:lstStyle/>
                    <a:p>
                      <a:pPr algn="l" fontAlgn="b"/>
                      <a:endParaRPr lang="pl-PL" sz="2000" b="0" i="0" u="none" strike="noStrike" dirty="0">
                        <a:solidFill>
                          <a:srgbClr val="000000"/>
                        </a:solidFill>
                        <a:effectLst/>
                        <a:latin typeface="Calibri" panose="020F0502020204030204" pitchFamily="34" charset="0"/>
                      </a:endParaRPr>
                    </a:p>
                    <a:p>
                      <a:pPr algn="l" fontAlgn="b"/>
                      <a:endParaRPr lang="pl-PL" sz="2000" b="0" i="0" u="none" strike="noStrike" dirty="0">
                        <a:solidFill>
                          <a:srgbClr val="000000"/>
                        </a:solidFill>
                        <a:effectLst/>
                        <a:latin typeface="Calibri" panose="020F0502020204030204" pitchFamily="34" charset="0"/>
                      </a:endParaRPr>
                    </a:p>
                  </a:txBody>
                  <a:tcPr marL="8258" marR="8258" marT="8258" marB="0" anchor="b"/>
                </a:tc>
                <a:extLst>
                  <a:ext uri="{0D108BD9-81ED-4DB2-BD59-A6C34878D82A}">
                    <a16:rowId xmlns:a16="http://schemas.microsoft.com/office/drawing/2014/main" val="3555142795"/>
                  </a:ext>
                </a:extLst>
              </a:tr>
              <a:tr h="165166">
                <a:tc>
                  <a:txBody>
                    <a:bodyPr/>
                    <a:lstStyle/>
                    <a:p>
                      <a:pPr algn="ctr" fontAlgn="b"/>
                      <a:r>
                        <a:rPr lang="pl-PL" sz="2400" u="none" strike="noStrike" kern="1200" dirty="0">
                          <a:solidFill>
                            <a:schemeClr val="dk1"/>
                          </a:solidFill>
                          <a:effectLst/>
                          <a:latin typeface="+mn-lt"/>
                          <a:ea typeface="+mn-ea"/>
                          <a:cs typeface="+mn-cs"/>
                        </a:rPr>
                        <a:t>10</a:t>
                      </a:r>
                    </a:p>
                  </a:txBody>
                  <a:tcPr marL="8258" marR="8258" marT="8258" marB="0" anchor="ctr"/>
                </a:tc>
                <a:tc>
                  <a:txBody>
                    <a:bodyPr/>
                    <a:lstStyle/>
                    <a:p>
                      <a:pPr algn="ctr" fontAlgn="ctr"/>
                      <a:r>
                        <a:rPr lang="pl-PL" sz="2400" u="none" strike="noStrike" kern="1200" dirty="0">
                          <a:solidFill>
                            <a:schemeClr val="dk1"/>
                          </a:solidFill>
                          <a:effectLst/>
                          <a:latin typeface="+mn-lt"/>
                          <a:ea typeface="+mn-ea"/>
                          <a:cs typeface="+mn-cs"/>
                        </a:rPr>
                        <a:t>8.XII</a:t>
                      </a:r>
                    </a:p>
                  </a:txBody>
                  <a:tcPr marL="8258" marR="8258" marT="8258" marB="0" anchor="ctr"/>
                </a:tc>
                <a:tc gridSpan="3">
                  <a:txBody>
                    <a:bodyPr/>
                    <a:lstStyle/>
                    <a:p>
                      <a:pPr algn="l" fontAlgn="b"/>
                      <a:r>
                        <a:rPr lang="pl-PL" sz="2400" u="none" strike="noStrike" kern="1200" dirty="0">
                          <a:solidFill>
                            <a:schemeClr val="dk1"/>
                          </a:solidFill>
                          <a:effectLst/>
                          <a:latin typeface="+mn-lt"/>
                          <a:ea typeface="+mn-ea"/>
                          <a:cs typeface="+mn-cs"/>
                        </a:rPr>
                        <a:t>Chmura obliczeniowa – wstęp, cechy rozwiązań - A. Harasimiuk</a:t>
                      </a:r>
                    </a:p>
                  </a:txBody>
                  <a:tcPr marL="8258" marR="8258" marT="8258" marB="0" anchor="ctr"/>
                </a:tc>
                <a:tc hMerge="1">
                  <a:txBody>
                    <a:bodyPr/>
                    <a:lstStyle/>
                    <a:p>
                      <a:pPr algn="l" fontAlgn="b"/>
                      <a:endParaRPr lang="pl-PL" sz="2000" b="0" i="0" u="none" strike="noStrike">
                        <a:solidFill>
                          <a:srgbClr val="000000"/>
                        </a:solidFill>
                        <a:effectLst/>
                        <a:latin typeface="Calibri" panose="020F0502020204030204" pitchFamily="34" charset="0"/>
                      </a:endParaRPr>
                    </a:p>
                  </a:txBody>
                  <a:tcPr marL="8258" marR="8258" marT="8258" marB="0" anchor="b"/>
                </a:tc>
                <a:tc hMerge="1">
                  <a:txBody>
                    <a:bodyPr/>
                    <a:lstStyle/>
                    <a:p>
                      <a:pPr algn="l" fontAlgn="b"/>
                      <a:endParaRPr lang="pl-PL" sz="2000" b="0" i="0" u="none" strike="noStrike" dirty="0">
                        <a:solidFill>
                          <a:srgbClr val="000000"/>
                        </a:solidFill>
                        <a:effectLst/>
                        <a:latin typeface="Calibri" panose="020F0502020204030204" pitchFamily="34" charset="0"/>
                      </a:endParaRPr>
                    </a:p>
                  </a:txBody>
                  <a:tcPr marL="8258" marR="8258" marT="8258" marB="0" anchor="b"/>
                </a:tc>
                <a:tc>
                  <a:txBody>
                    <a:bodyPr/>
                    <a:lstStyle/>
                    <a:p>
                      <a:pPr algn="l" fontAlgn="b"/>
                      <a:endParaRPr lang="pl-PL" sz="2000" b="0" i="0" u="none" strike="noStrike" dirty="0">
                        <a:solidFill>
                          <a:srgbClr val="000000"/>
                        </a:solidFill>
                        <a:effectLst/>
                        <a:latin typeface="Calibri" panose="020F0502020204030204" pitchFamily="34" charset="0"/>
                      </a:endParaRPr>
                    </a:p>
                  </a:txBody>
                  <a:tcPr marL="8258" marR="8258" marT="8258" marB="0" anchor="b"/>
                </a:tc>
                <a:tc>
                  <a:txBody>
                    <a:bodyPr/>
                    <a:lstStyle/>
                    <a:p>
                      <a:pPr algn="l" fontAlgn="b"/>
                      <a:endParaRPr lang="pl-PL" sz="2000" b="0" i="0" u="none" strike="noStrike" dirty="0">
                        <a:solidFill>
                          <a:srgbClr val="000000"/>
                        </a:solidFill>
                        <a:effectLst/>
                        <a:latin typeface="Calibri" panose="020F0502020204030204" pitchFamily="34" charset="0"/>
                      </a:endParaRPr>
                    </a:p>
                  </a:txBody>
                  <a:tcPr marL="8258" marR="8258" marT="8258" marB="0" anchor="b"/>
                </a:tc>
                <a:tc>
                  <a:txBody>
                    <a:bodyPr/>
                    <a:lstStyle/>
                    <a:p>
                      <a:pPr algn="l" fontAlgn="b"/>
                      <a:endParaRPr lang="pl-PL" sz="2000" b="0" i="0" u="none" strike="noStrike" dirty="0">
                        <a:solidFill>
                          <a:srgbClr val="000000"/>
                        </a:solidFill>
                        <a:effectLst/>
                        <a:latin typeface="Calibri" panose="020F0502020204030204" pitchFamily="34" charset="0"/>
                      </a:endParaRPr>
                    </a:p>
                  </a:txBody>
                  <a:tcPr marL="8258" marR="8258" marT="8258" marB="0" anchor="b"/>
                </a:tc>
                <a:tc>
                  <a:txBody>
                    <a:bodyPr/>
                    <a:lstStyle/>
                    <a:p>
                      <a:pPr algn="l" fontAlgn="b"/>
                      <a:endParaRPr lang="pl-PL" sz="2000" b="0" i="0" u="none" strike="noStrike" dirty="0">
                        <a:solidFill>
                          <a:srgbClr val="000000"/>
                        </a:solidFill>
                        <a:effectLst/>
                        <a:latin typeface="Calibri" panose="020F0502020204030204" pitchFamily="34" charset="0"/>
                      </a:endParaRPr>
                    </a:p>
                  </a:txBody>
                  <a:tcPr marL="8258" marR="8258" marT="8258" marB="0" anchor="b"/>
                </a:tc>
                <a:extLst>
                  <a:ext uri="{0D108BD9-81ED-4DB2-BD59-A6C34878D82A}">
                    <a16:rowId xmlns:a16="http://schemas.microsoft.com/office/drawing/2014/main" val="5968435"/>
                  </a:ext>
                </a:extLst>
              </a:tr>
            </a:tbl>
          </a:graphicData>
        </a:graphic>
      </p:graphicFrame>
    </p:spTree>
    <p:extLst>
      <p:ext uri="{BB962C8B-B14F-4D97-AF65-F5344CB8AC3E}">
        <p14:creationId xmlns:p14="http://schemas.microsoft.com/office/powerpoint/2010/main" val="26028956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7C02274-29A6-4260-B98C-6EC94886F2F7}"/>
              </a:ext>
            </a:extLst>
          </p:cNvPr>
          <p:cNvSpPr>
            <a:spLocks noGrp="1"/>
          </p:cNvSpPr>
          <p:nvPr>
            <p:ph type="title"/>
          </p:nvPr>
        </p:nvSpPr>
        <p:spPr/>
        <p:txBody>
          <a:bodyPr/>
          <a:lstStyle/>
          <a:p>
            <a:r>
              <a:rPr lang="pl-PL" b="1" dirty="0" err="1">
                <a:solidFill>
                  <a:srgbClr val="0D0D0D"/>
                </a:solidFill>
                <a:latin typeface="Ivar-Headline-Bold"/>
              </a:rPr>
              <a:t>Deep</a:t>
            </a:r>
            <a:r>
              <a:rPr lang="pl-PL" b="1" dirty="0">
                <a:solidFill>
                  <a:srgbClr val="0D0D0D"/>
                </a:solidFill>
                <a:latin typeface="Ivar-Headline-Bold"/>
              </a:rPr>
              <a:t> </a:t>
            </a:r>
            <a:r>
              <a:rPr lang="pl-PL" b="1" dirty="0" err="1">
                <a:solidFill>
                  <a:srgbClr val="0D0D0D"/>
                </a:solidFill>
                <a:latin typeface="Ivar-Headline-Bold"/>
              </a:rPr>
              <a:t>Learning’s</a:t>
            </a:r>
            <a:r>
              <a:rPr lang="pl-PL" b="1" dirty="0">
                <a:solidFill>
                  <a:srgbClr val="0D0D0D"/>
                </a:solidFill>
                <a:latin typeface="Ivar-Headline-Bold"/>
              </a:rPr>
              <a:t> </a:t>
            </a:r>
            <a:r>
              <a:rPr lang="pl-PL" b="1" dirty="0" err="1">
                <a:solidFill>
                  <a:srgbClr val="0D0D0D"/>
                </a:solidFill>
                <a:latin typeface="Ivar-Headline-Bold"/>
              </a:rPr>
              <a:t>Diminishing</a:t>
            </a:r>
            <a:r>
              <a:rPr lang="pl-PL" b="1" dirty="0">
                <a:solidFill>
                  <a:srgbClr val="0D0D0D"/>
                </a:solidFill>
                <a:latin typeface="Ivar-Headline-Bold"/>
              </a:rPr>
              <a:t> </a:t>
            </a:r>
            <a:r>
              <a:rPr lang="pl-PL" b="1" dirty="0" err="1">
                <a:solidFill>
                  <a:srgbClr val="0D0D0D"/>
                </a:solidFill>
                <a:latin typeface="Ivar-Headline-Bold"/>
              </a:rPr>
              <a:t>Returns</a:t>
            </a:r>
            <a:endParaRPr lang="pl-PL" dirty="0"/>
          </a:p>
        </p:txBody>
      </p:sp>
      <p:sp>
        <p:nvSpPr>
          <p:cNvPr id="3" name="Symbol zastępczy zawartości 2">
            <a:extLst>
              <a:ext uri="{FF2B5EF4-FFF2-40B4-BE49-F238E27FC236}">
                <a16:creationId xmlns:a16="http://schemas.microsoft.com/office/drawing/2014/main" id="{73A5E245-1EB3-497C-8137-CFF8C313C95B}"/>
              </a:ext>
            </a:extLst>
          </p:cNvPr>
          <p:cNvSpPr>
            <a:spLocks noGrp="1"/>
          </p:cNvSpPr>
          <p:nvPr>
            <p:ph idx="1"/>
          </p:nvPr>
        </p:nvSpPr>
        <p:spPr/>
        <p:txBody>
          <a:bodyPr>
            <a:noAutofit/>
          </a:bodyPr>
          <a:lstStyle/>
          <a:p>
            <a:r>
              <a:rPr lang="pl-PL" sz="2400" dirty="0"/>
              <a:t>Oczywiste jest, że można uzyskać lepszą wydajność głębokiego uczenia, jeśli użyje się większej mocy obliczeniowej do zbudowania większych modeli i wytrenowania ich na większej ilości danych. </a:t>
            </a:r>
          </a:p>
          <a:p>
            <a:r>
              <a:rPr lang="pl-PL" sz="2400" dirty="0"/>
              <a:t>Ale jak drogie stanie się to obciążenie obliczeniowe? Czy koszty staną się na tyle wysokie, że zahamują postęp?</a:t>
            </a:r>
          </a:p>
          <a:p>
            <a:r>
              <a:rPr lang="pl-PL" sz="2400" dirty="0"/>
              <a:t>Aby odpowiedzieć na te pytania, zebrano dane z ponad 1000 prac badawczych na temat uczenia głębokiego , obejmujących takie dziedziny jak klasyfikacja obrazów, wykrywanie obiektów, odpowiadanie na pytania, rozpoznawanie nazwanych podmiotów i tłumaczenie maszynowe. </a:t>
            </a:r>
          </a:p>
          <a:p>
            <a:r>
              <a:rPr lang="pl-PL" sz="2400" dirty="0"/>
              <a:t>Dane te zostaną pokazane na przykładzie klasyfikacji obrazów, ale wnioski mają szerokie zastosowanie.</a:t>
            </a:r>
          </a:p>
        </p:txBody>
      </p:sp>
    </p:spTree>
    <p:extLst>
      <p:ext uri="{BB962C8B-B14F-4D97-AF65-F5344CB8AC3E}">
        <p14:creationId xmlns:p14="http://schemas.microsoft.com/office/powerpoint/2010/main" val="17258165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EAE9C2A-4D2A-45F7-8572-0EA51DFC496B}"/>
              </a:ext>
            </a:extLst>
          </p:cNvPr>
          <p:cNvSpPr>
            <a:spLocks noGrp="1"/>
          </p:cNvSpPr>
          <p:nvPr>
            <p:ph type="title"/>
          </p:nvPr>
        </p:nvSpPr>
        <p:spPr/>
        <p:txBody>
          <a:bodyPr/>
          <a:lstStyle/>
          <a:p>
            <a:r>
              <a:rPr lang="pl-PL" b="1" dirty="0" err="1">
                <a:solidFill>
                  <a:srgbClr val="0D0D0D"/>
                </a:solidFill>
                <a:latin typeface="Ivar-Headline-Bold"/>
              </a:rPr>
              <a:t>Deep</a:t>
            </a:r>
            <a:r>
              <a:rPr lang="pl-PL" b="1" dirty="0">
                <a:solidFill>
                  <a:srgbClr val="0D0D0D"/>
                </a:solidFill>
                <a:latin typeface="Ivar-Headline-Bold"/>
              </a:rPr>
              <a:t> </a:t>
            </a:r>
            <a:r>
              <a:rPr lang="pl-PL" b="1" dirty="0" err="1">
                <a:solidFill>
                  <a:srgbClr val="0D0D0D"/>
                </a:solidFill>
                <a:latin typeface="Ivar-Headline-Bold"/>
              </a:rPr>
              <a:t>Learning’s</a:t>
            </a:r>
            <a:r>
              <a:rPr lang="pl-PL" b="1" dirty="0">
                <a:solidFill>
                  <a:srgbClr val="0D0D0D"/>
                </a:solidFill>
                <a:latin typeface="Ivar-Headline-Bold"/>
              </a:rPr>
              <a:t> </a:t>
            </a:r>
            <a:r>
              <a:rPr lang="pl-PL" b="1" dirty="0" err="1">
                <a:solidFill>
                  <a:srgbClr val="0D0D0D"/>
                </a:solidFill>
                <a:latin typeface="Ivar-Headline-Bold"/>
              </a:rPr>
              <a:t>Diminishing</a:t>
            </a:r>
            <a:r>
              <a:rPr lang="pl-PL" b="1" dirty="0">
                <a:solidFill>
                  <a:srgbClr val="0D0D0D"/>
                </a:solidFill>
                <a:latin typeface="Ivar-Headline-Bold"/>
              </a:rPr>
              <a:t> </a:t>
            </a:r>
            <a:r>
              <a:rPr lang="pl-PL" b="1" dirty="0" err="1">
                <a:solidFill>
                  <a:srgbClr val="0D0D0D"/>
                </a:solidFill>
                <a:latin typeface="Ivar-Headline-Bold"/>
              </a:rPr>
              <a:t>Returns</a:t>
            </a:r>
            <a:endParaRPr lang="pl-PL" dirty="0"/>
          </a:p>
        </p:txBody>
      </p:sp>
      <p:sp>
        <p:nvSpPr>
          <p:cNvPr id="3" name="Symbol zastępczy zawartości 2">
            <a:extLst>
              <a:ext uri="{FF2B5EF4-FFF2-40B4-BE49-F238E27FC236}">
                <a16:creationId xmlns:a16="http://schemas.microsoft.com/office/drawing/2014/main" id="{0D455CA8-5A78-43B3-88EF-3765C25BF5D0}"/>
              </a:ext>
            </a:extLst>
          </p:cNvPr>
          <p:cNvSpPr>
            <a:spLocks noGrp="1"/>
          </p:cNvSpPr>
          <p:nvPr>
            <p:ph idx="1"/>
          </p:nvPr>
        </p:nvSpPr>
        <p:spPr/>
        <p:txBody>
          <a:bodyPr>
            <a:normAutofit fontScale="70000" lnSpcReduction="20000"/>
          </a:bodyPr>
          <a:lstStyle/>
          <a:p>
            <a:r>
              <a:rPr lang="pl-PL" dirty="0"/>
              <a:t>Przez lata, redukcja błędów klasyfikacji obrazów wiązała się z ogromnym wzrostem obciążenia obliczeniowego. Na przykład, w 2012 roku </a:t>
            </a:r>
            <a:r>
              <a:rPr lang="pl-PL" dirty="0" err="1"/>
              <a:t>AlexNet</a:t>
            </a:r>
            <a:r>
              <a:rPr lang="pl-PL" dirty="0"/>
              <a:t>, model, który jako pierwszy pokazał moc trenowania systemów głębokiego uczenia na procesorach graficznych (GPU), był trenowany przez pięć do sześciu dni przy użyciu dwóch GPU. </a:t>
            </a:r>
          </a:p>
          <a:p>
            <a:pPr>
              <a:lnSpc>
                <a:spcPct val="170000"/>
              </a:lnSpc>
            </a:pPr>
            <a:r>
              <a:rPr lang="pl-PL" dirty="0"/>
              <a:t>Do 2018 roku inny model, </a:t>
            </a:r>
            <a:r>
              <a:rPr lang="pl-PL" dirty="0" err="1"/>
              <a:t>NASNet</a:t>
            </a:r>
            <a:r>
              <a:rPr lang="pl-PL" dirty="0"/>
              <a:t>-A, zmniejszył poziom błędów </a:t>
            </a:r>
            <a:r>
              <a:rPr lang="pl-PL" dirty="0" err="1"/>
              <a:t>AlexNet</a:t>
            </a:r>
            <a:r>
              <a:rPr lang="pl-PL" dirty="0"/>
              <a:t> o połowę, ale do osiągnięcia tego celu zużył ponad 1000 razy więcej mocy obliczeniowej. </a:t>
            </a:r>
          </a:p>
          <a:p>
            <a:r>
              <a:rPr lang="pl-PL" dirty="0"/>
              <a:t>Analiza tego zjawiska pozwoliła również porównać to, co faktycznie się wydarzyło, z teoretycznymi oczekiwaniami. </a:t>
            </a:r>
          </a:p>
          <a:p>
            <a:r>
              <a:rPr lang="pl-PL" dirty="0"/>
              <a:t>Teoretycznie można założyć, że obliczenia muszą być skalowane co najmniej z czwartą potęgą poprawy wydajności. W praktyce, rzeczywiste wymagania skalują się z co najmniej dziewiątą potęgą.</a:t>
            </a:r>
          </a:p>
          <a:p>
            <a:r>
              <a:rPr lang="pl-PL" dirty="0"/>
              <a:t>Ta dziewiąta potęga oznacza, że aby zmniejszyć o połowę poziom błędów, można oczekiwać ponad 500-krotnego zwiększenia zasobów obliczeniowych. </a:t>
            </a:r>
          </a:p>
          <a:p>
            <a:r>
              <a:rPr lang="pl-PL" dirty="0"/>
              <a:t>Rozdźwięk między tym, co się dzieje w praktyce, a tym, co przewiduje teoria, może oznaczać, że wciąż istnieją nieodkryte możliwości  ulepszenia algorytmów, które mogłyby znacznie poprawić efektywność uczenia głębokiego. </a:t>
            </a:r>
          </a:p>
          <a:p>
            <a:endParaRPr lang="pl-PL" dirty="0"/>
          </a:p>
        </p:txBody>
      </p:sp>
    </p:spTree>
    <p:extLst>
      <p:ext uri="{BB962C8B-B14F-4D97-AF65-F5344CB8AC3E}">
        <p14:creationId xmlns:p14="http://schemas.microsoft.com/office/powerpoint/2010/main" val="22204660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D17C046-AD2B-46C7-BEF0-25292BD3C05B}"/>
              </a:ext>
            </a:extLst>
          </p:cNvPr>
          <p:cNvSpPr>
            <a:spLocks noGrp="1"/>
          </p:cNvSpPr>
          <p:nvPr>
            <p:ph type="title"/>
          </p:nvPr>
        </p:nvSpPr>
        <p:spPr/>
        <p:txBody>
          <a:bodyPr/>
          <a:lstStyle/>
          <a:p>
            <a:r>
              <a:rPr lang="pl-PL" b="1" dirty="0" err="1">
                <a:solidFill>
                  <a:srgbClr val="0D0D0D"/>
                </a:solidFill>
                <a:latin typeface="Ivar-Headline-Bold"/>
              </a:rPr>
              <a:t>Deep</a:t>
            </a:r>
            <a:r>
              <a:rPr lang="pl-PL" b="1" dirty="0">
                <a:solidFill>
                  <a:srgbClr val="0D0D0D"/>
                </a:solidFill>
                <a:latin typeface="Ivar-Headline-Bold"/>
              </a:rPr>
              <a:t> </a:t>
            </a:r>
            <a:r>
              <a:rPr lang="pl-PL" b="1" dirty="0" err="1">
                <a:solidFill>
                  <a:srgbClr val="0D0D0D"/>
                </a:solidFill>
                <a:latin typeface="Ivar-Headline-Bold"/>
              </a:rPr>
              <a:t>Learning’s</a:t>
            </a:r>
            <a:r>
              <a:rPr lang="pl-PL" b="1" dirty="0">
                <a:solidFill>
                  <a:srgbClr val="0D0D0D"/>
                </a:solidFill>
                <a:latin typeface="Ivar-Headline-Bold"/>
              </a:rPr>
              <a:t> </a:t>
            </a:r>
            <a:r>
              <a:rPr lang="pl-PL" b="1" dirty="0" err="1">
                <a:solidFill>
                  <a:srgbClr val="0D0D0D"/>
                </a:solidFill>
                <a:latin typeface="Ivar-Headline-Bold"/>
              </a:rPr>
              <a:t>Diminishing</a:t>
            </a:r>
            <a:r>
              <a:rPr lang="pl-PL" b="1" dirty="0">
                <a:solidFill>
                  <a:srgbClr val="0D0D0D"/>
                </a:solidFill>
                <a:latin typeface="Ivar-Headline-Bold"/>
              </a:rPr>
              <a:t> </a:t>
            </a:r>
            <a:r>
              <a:rPr lang="pl-PL" b="1" dirty="0" err="1">
                <a:solidFill>
                  <a:srgbClr val="0D0D0D"/>
                </a:solidFill>
                <a:latin typeface="Ivar-Headline-Bold"/>
              </a:rPr>
              <a:t>Returns</a:t>
            </a:r>
            <a:endParaRPr lang="pl-PL" dirty="0"/>
          </a:p>
        </p:txBody>
      </p:sp>
      <p:sp>
        <p:nvSpPr>
          <p:cNvPr id="3" name="Symbol zastępczy zawartości 2">
            <a:extLst>
              <a:ext uri="{FF2B5EF4-FFF2-40B4-BE49-F238E27FC236}">
                <a16:creationId xmlns:a16="http://schemas.microsoft.com/office/drawing/2014/main" id="{D3265CDA-EBD7-487C-8273-67A2C8D0F313}"/>
              </a:ext>
            </a:extLst>
          </p:cNvPr>
          <p:cNvSpPr>
            <a:spLocks noGrp="1"/>
          </p:cNvSpPr>
          <p:nvPr>
            <p:ph idx="1"/>
          </p:nvPr>
        </p:nvSpPr>
        <p:spPr/>
        <p:txBody>
          <a:bodyPr>
            <a:noAutofit/>
          </a:bodyPr>
          <a:lstStyle/>
          <a:p>
            <a:pPr>
              <a:lnSpc>
                <a:spcPct val="100000"/>
              </a:lnSpc>
            </a:pPr>
            <a:r>
              <a:rPr lang="pl-PL" sz="2400" dirty="0"/>
              <a:t>Aby zmniejszyć o połowę poziom błędów, można oczekiwać, że potrzebne będzie ponad 500 razy więcej zasobów obliczeniowych.</a:t>
            </a:r>
          </a:p>
          <a:p>
            <a:pPr>
              <a:lnSpc>
                <a:spcPct val="100000"/>
              </a:lnSpc>
            </a:pPr>
            <a:r>
              <a:rPr lang="pl-PL" sz="2400" dirty="0"/>
              <a:t>Prawo Moore'a i postępy technologii sprzętowych zapewniły ogromny wzrost wydajności układów scalonych. Czy to oznacza, że eskalacja wymagań obliczeniowych nie ma znaczenia? Niestety, nie. Z 1000-krotnej różnicy w obliczeniach używanych przez </a:t>
            </a:r>
            <a:r>
              <a:rPr lang="pl-PL" sz="2400" dirty="0" err="1"/>
              <a:t>AlexNet</a:t>
            </a:r>
            <a:r>
              <a:rPr lang="pl-PL" sz="2400" dirty="0"/>
              <a:t> i </a:t>
            </a:r>
            <a:r>
              <a:rPr lang="pl-PL" sz="2400" dirty="0" err="1"/>
              <a:t>NASNet</a:t>
            </a:r>
            <a:r>
              <a:rPr lang="pl-PL" sz="2400" dirty="0"/>
              <a:t>-A, tylko sześciokrotna poprawa wynikała z lepszego sprzętu; reszta wynikała z użycia większej ilości procesorów lub dłuższej ich pracy, co wiązało się z wyższymi kosztami.</a:t>
            </a:r>
          </a:p>
          <a:p>
            <a:pPr>
              <a:lnSpc>
                <a:spcPct val="100000"/>
              </a:lnSpc>
            </a:pPr>
            <a:r>
              <a:rPr lang="pl-PL" sz="2400" dirty="0"/>
              <a:t>Po oszacowaniu krzywej koszt-wydajność obliczeniowa dla rozpoznawania obrazów, można ją wykorzystać do oszacowania, ile obliczeń będzie potrzebnych do osiągnięcia jeszcze bardziej imponujących wyników w przyszłości. </a:t>
            </a:r>
          </a:p>
        </p:txBody>
      </p:sp>
    </p:spTree>
    <p:extLst>
      <p:ext uri="{BB962C8B-B14F-4D97-AF65-F5344CB8AC3E}">
        <p14:creationId xmlns:p14="http://schemas.microsoft.com/office/powerpoint/2010/main" val="13505237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D17C046-AD2B-46C7-BEF0-25292BD3C05B}"/>
              </a:ext>
            </a:extLst>
          </p:cNvPr>
          <p:cNvSpPr>
            <a:spLocks noGrp="1"/>
          </p:cNvSpPr>
          <p:nvPr>
            <p:ph type="title"/>
          </p:nvPr>
        </p:nvSpPr>
        <p:spPr/>
        <p:txBody>
          <a:bodyPr/>
          <a:lstStyle/>
          <a:p>
            <a:r>
              <a:rPr lang="pl-PL" b="1" dirty="0" err="1">
                <a:solidFill>
                  <a:srgbClr val="0D0D0D"/>
                </a:solidFill>
                <a:latin typeface="Ivar-Headline-Bold"/>
              </a:rPr>
              <a:t>Deep</a:t>
            </a:r>
            <a:r>
              <a:rPr lang="pl-PL" b="1" dirty="0">
                <a:solidFill>
                  <a:srgbClr val="0D0D0D"/>
                </a:solidFill>
                <a:latin typeface="Ivar-Headline-Bold"/>
              </a:rPr>
              <a:t> </a:t>
            </a:r>
            <a:r>
              <a:rPr lang="pl-PL" b="1" dirty="0" err="1">
                <a:solidFill>
                  <a:srgbClr val="0D0D0D"/>
                </a:solidFill>
                <a:latin typeface="Ivar-Headline-Bold"/>
              </a:rPr>
              <a:t>Learning’s</a:t>
            </a:r>
            <a:r>
              <a:rPr lang="pl-PL" b="1" dirty="0">
                <a:solidFill>
                  <a:srgbClr val="0D0D0D"/>
                </a:solidFill>
                <a:latin typeface="Ivar-Headline-Bold"/>
              </a:rPr>
              <a:t> </a:t>
            </a:r>
            <a:r>
              <a:rPr lang="pl-PL" b="1" dirty="0" err="1">
                <a:solidFill>
                  <a:srgbClr val="0D0D0D"/>
                </a:solidFill>
                <a:latin typeface="Ivar-Headline-Bold"/>
              </a:rPr>
              <a:t>Diminishing</a:t>
            </a:r>
            <a:r>
              <a:rPr lang="pl-PL" b="1" dirty="0">
                <a:solidFill>
                  <a:srgbClr val="0D0D0D"/>
                </a:solidFill>
                <a:latin typeface="Ivar-Headline-Bold"/>
              </a:rPr>
              <a:t> </a:t>
            </a:r>
            <a:r>
              <a:rPr lang="pl-PL" b="1" dirty="0" err="1">
                <a:solidFill>
                  <a:srgbClr val="0D0D0D"/>
                </a:solidFill>
                <a:latin typeface="Ivar-Headline-Bold"/>
              </a:rPr>
              <a:t>Returns</a:t>
            </a:r>
            <a:endParaRPr lang="pl-PL" dirty="0"/>
          </a:p>
        </p:txBody>
      </p:sp>
      <p:sp>
        <p:nvSpPr>
          <p:cNvPr id="3" name="Symbol zastępczy zawartości 2">
            <a:extLst>
              <a:ext uri="{FF2B5EF4-FFF2-40B4-BE49-F238E27FC236}">
                <a16:creationId xmlns:a16="http://schemas.microsoft.com/office/drawing/2014/main" id="{D3265CDA-EBD7-487C-8273-67A2C8D0F313}"/>
              </a:ext>
            </a:extLst>
          </p:cNvPr>
          <p:cNvSpPr>
            <a:spLocks noGrp="1"/>
          </p:cNvSpPr>
          <p:nvPr>
            <p:ph idx="1"/>
          </p:nvPr>
        </p:nvSpPr>
        <p:spPr/>
        <p:txBody>
          <a:bodyPr>
            <a:noAutofit/>
          </a:bodyPr>
          <a:lstStyle/>
          <a:p>
            <a:pPr>
              <a:lnSpc>
                <a:spcPct val="100000"/>
              </a:lnSpc>
            </a:pPr>
            <a:r>
              <a:rPr lang="pl-PL" sz="2400" dirty="0"/>
              <a:t>Na przykład, osiągnięcie poziomu błędu 5 procent wymagałoby 10 19 miliardów operacji zmiennoprzecinkowych.</a:t>
            </a:r>
          </a:p>
          <a:p>
            <a:pPr>
              <a:lnSpc>
                <a:spcPct val="100000"/>
              </a:lnSpc>
            </a:pPr>
            <a:r>
              <a:rPr lang="pl-PL" sz="2400" dirty="0"/>
              <a:t>Praca wykonana przez naukowców z Uniwersytetu Massachusetts </a:t>
            </a:r>
            <a:r>
              <a:rPr lang="pl-PL" sz="2400" dirty="0" err="1"/>
              <a:t>Amherst</a:t>
            </a:r>
            <a:r>
              <a:rPr lang="pl-PL" sz="2400" dirty="0"/>
              <a:t> pozwala zrozumieć koszty ekonomiczne i emisję dwutlenku węgla związane z tym obciążeniem obliczeniowym. Odpowiedzi jest następująca: Wyszkolenie takiego modelu kosztowałoby 100 miliardów dolarów amerykańskich i spowodowałoby tyle emisji dwutlenku węgla, ile Nowy Jork emituje w ciągu miesiąca. A jeśli oszacuje się  obciążenie obliczeniowe związane z błędem na poziomie 1 procenta, wyniki będą znacznie gorsze.</a:t>
            </a:r>
          </a:p>
        </p:txBody>
      </p:sp>
    </p:spTree>
    <p:extLst>
      <p:ext uri="{BB962C8B-B14F-4D97-AF65-F5344CB8AC3E}">
        <p14:creationId xmlns:p14="http://schemas.microsoft.com/office/powerpoint/2010/main" val="41359851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5C63A1C-5210-4CB3-A713-D157A2F1E40F}"/>
              </a:ext>
            </a:extLst>
          </p:cNvPr>
          <p:cNvSpPr>
            <a:spLocks noGrp="1"/>
          </p:cNvSpPr>
          <p:nvPr>
            <p:ph type="title"/>
          </p:nvPr>
        </p:nvSpPr>
        <p:spPr/>
        <p:txBody>
          <a:bodyPr/>
          <a:lstStyle/>
          <a:p>
            <a:r>
              <a:rPr lang="pl-PL" b="1" dirty="0" err="1">
                <a:solidFill>
                  <a:srgbClr val="0D0D0D"/>
                </a:solidFill>
                <a:latin typeface="Ivar-Headline-Bold"/>
              </a:rPr>
              <a:t>Deep</a:t>
            </a:r>
            <a:r>
              <a:rPr lang="pl-PL" b="1" dirty="0">
                <a:solidFill>
                  <a:srgbClr val="0D0D0D"/>
                </a:solidFill>
                <a:latin typeface="Ivar-Headline-Bold"/>
              </a:rPr>
              <a:t> </a:t>
            </a:r>
            <a:r>
              <a:rPr lang="pl-PL" b="1" dirty="0" err="1">
                <a:solidFill>
                  <a:srgbClr val="0D0D0D"/>
                </a:solidFill>
                <a:latin typeface="Ivar-Headline-Bold"/>
              </a:rPr>
              <a:t>Learning’s</a:t>
            </a:r>
            <a:r>
              <a:rPr lang="pl-PL" b="1" dirty="0">
                <a:solidFill>
                  <a:srgbClr val="0D0D0D"/>
                </a:solidFill>
                <a:latin typeface="Ivar-Headline-Bold"/>
              </a:rPr>
              <a:t> </a:t>
            </a:r>
            <a:r>
              <a:rPr lang="pl-PL" b="1" dirty="0" err="1">
                <a:solidFill>
                  <a:srgbClr val="0D0D0D"/>
                </a:solidFill>
                <a:latin typeface="Ivar-Headline-Bold"/>
              </a:rPr>
              <a:t>Diminishing</a:t>
            </a:r>
            <a:r>
              <a:rPr lang="pl-PL" b="1" dirty="0">
                <a:solidFill>
                  <a:srgbClr val="0D0D0D"/>
                </a:solidFill>
                <a:latin typeface="Ivar-Headline-Bold"/>
              </a:rPr>
              <a:t> </a:t>
            </a:r>
            <a:r>
              <a:rPr lang="pl-PL" b="1" dirty="0" err="1">
                <a:solidFill>
                  <a:srgbClr val="0D0D0D"/>
                </a:solidFill>
                <a:latin typeface="Ivar-Headline-Bold"/>
              </a:rPr>
              <a:t>Returns</a:t>
            </a:r>
            <a:endParaRPr lang="pl-PL" dirty="0"/>
          </a:p>
        </p:txBody>
      </p:sp>
      <p:sp>
        <p:nvSpPr>
          <p:cNvPr id="3" name="Symbol zastępczy zawartości 2">
            <a:extLst>
              <a:ext uri="{FF2B5EF4-FFF2-40B4-BE49-F238E27FC236}">
                <a16:creationId xmlns:a16="http://schemas.microsoft.com/office/drawing/2014/main" id="{7B2A3BD2-9B1A-46CA-998B-0F18E26D4471}"/>
              </a:ext>
            </a:extLst>
          </p:cNvPr>
          <p:cNvSpPr>
            <a:spLocks noGrp="1"/>
          </p:cNvSpPr>
          <p:nvPr>
            <p:ph idx="1"/>
          </p:nvPr>
        </p:nvSpPr>
        <p:spPr/>
        <p:txBody>
          <a:bodyPr>
            <a:normAutofit fontScale="92500" lnSpcReduction="20000"/>
          </a:bodyPr>
          <a:lstStyle/>
          <a:p>
            <a:r>
              <a:rPr lang="pl-PL" dirty="0"/>
              <a:t>Z drugiej strony, ekstrapolowanie wyników jest nie tylko rozsądne, ale i ważne, ponieważ oddaje skalę wyzwania, jakie stoi przed tym obszarem. </a:t>
            </a:r>
          </a:p>
          <a:p>
            <a:r>
              <a:rPr lang="pl-PL" dirty="0"/>
              <a:t>Kiedy zależna od Google firma </a:t>
            </a:r>
            <a:r>
              <a:rPr lang="pl-PL" dirty="0" err="1"/>
              <a:t>DeepMind</a:t>
            </a:r>
            <a:r>
              <a:rPr lang="pl-PL" dirty="0"/>
              <a:t> wyszkoliła swój system do gry w Go, szacuje się, że kosztowało to 35 milionów dolarów. Kiedy naukowcy z </a:t>
            </a:r>
            <a:r>
              <a:rPr lang="pl-PL" dirty="0" err="1"/>
              <a:t>DeepMind</a:t>
            </a:r>
            <a:r>
              <a:rPr lang="pl-PL" dirty="0"/>
              <a:t> projektowali system do gry </a:t>
            </a:r>
            <a:r>
              <a:rPr lang="pl-PL" dirty="0" err="1"/>
              <a:t>StarCraft</a:t>
            </a:r>
            <a:r>
              <a:rPr lang="pl-PL" dirty="0"/>
              <a:t> II, celowo nie próbowali wielu sposobów zaprojektowania ważnego komponentu, ponieważ koszty szkolenia byłyby zbyt wysokie.</a:t>
            </a:r>
          </a:p>
          <a:p>
            <a:r>
              <a:rPr lang="pl-PL" dirty="0"/>
              <a:t>W </a:t>
            </a:r>
            <a:r>
              <a:rPr lang="pl-PL" dirty="0" err="1"/>
              <a:t>OpenAI</a:t>
            </a:r>
            <a:r>
              <a:rPr lang="pl-PL" dirty="0"/>
              <a:t>, ważnym </a:t>
            </a:r>
            <a:r>
              <a:rPr lang="pl-PL" dirty="0" err="1"/>
              <a:t>think</a:t>
            </a:r>
            <a:r>
              <a:rPr lang="pl-PL" dirty="0"/>
              <a:t> tanku zajmującym się uczeniem maszynowym, naukowcy zaprojektowali i wytrenowali system językowy uczenia głębokiego o nazwie GPT-3, kosztem ponad 4 milionów dolarów. </a:t>
            </a:r>
          </a:p>
          <a:p>
            <a:r>
              <a:rPr lang="pl-PL" dirty="0"/>
              <a:t>Nawet jeśli popełnili błąd podczas implementacji systemu, nie naprawili go, wyjaśniając jedynie w suplemencie do swojej publikacji naukowej, że "ze względu na koszt szkolenia, ponowne wytrenowanie modelu nie było wykonalne".</a:t>
            </a:r>
          </a:p>
        </p:txBody>
      </p:sp>
    </p:spTree>
    <p:extLst>
      <p:ext uri="{BB962C8B-B14F-4D97-AF65-F5344CB8AC3E}">
        <p14:creationId xmlns:p14="http://schemas.microsoft.com/office/powerpoint/2010/main" val="22835990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7977A10-CF50-4BF3-AC40-A4571942D306}"/>
              </a:ext>
            </a:extLst>
          </p:cNvPr>
          <p:cNvSpPr>
            <a:spLocks noGrp="1"/>
          </p:cNvSpPr>
          <p:nvPr>
            <p:ph type="title"/>
          </p:nvPr>
        </p:nvSpPr>
        <p:spPr/>
        <p:txBody>
          <a:bodyPr/>
          <a:lstStyle/>
          <a:p>
            <a:r>
              <a:rPr lang="pl-PL" b="1" dirty="0" err="1">
                <a:solidFill>
                  <a:srgbClr val="0D0D0D"/>
                </a:solidFill>
                <a:latin typeface="Ivar-Headline-Bold"/>
              </a:rPr>
              <a:t>Deep</a:t>
            </a:r>
            <a:r>
              <a:rPr lang="pl-PL" b="1" dirty="0">
                <a:solidFill>
                  <a:srgbClr val="0D0D0D"/>
                </a:solidFill>
                <a:latin typeface="Ivar-Headline-Bold"/>
              </a:rPr>
              <a:t> </a:t>
            </a:r>
            <a:r>
              <a:rPr lang="pl-PL" b="1" dirty="0" err="1">
                <a:solidFill>
                  <a:srgbClr val="0D0D0D"/>
                </a:solidFill>
                <a:latin typeface="Ivar-Headline-Bold"/>
              </a:rPr>
              <a:t>Learning’s</a:t>
            </a:r>
            <a:r>
              <a:rPr lang="pl-PL" b="1" dirty="0">
                <a:solidFill>
                  <a:srgbClr val="0D0D0D"/>
                </a:solidFill>
                <a:latin typeface="Ivar-Headline-Bold"/>
              </a:rPr>
              <a:t> </a:t>
            </a:r>
            <a:r>
              <a:rPr lang="pl-PL" b="1" dirty="0" err="1">
                <a:solidFill>
                  <a:srgbClr val="0D0D0D"/>
                </a:solidFill>
                <a:latin typeface="Ivar-Headline-Bold"/>
              </a:rPr>
              <a:t>Diminishing</a:t>
            </a:r>
            <a:r>
              <a:rPr lang="pl-PL" b="1" dirty="0">
                <a:solidFill>
                  <a:srgbClr val="0D0D0D"/>
                </a:solidFill>
                <a:latin typeface="Ivar-Headline-Bold"/>
              </a:rPr>
              <a:t> </a:t>
            </a:r>
            <a:r>
              <a:rPr lang="pl-PL" b="1" dirty="0" err="1">
                <a:solidFill>
                  <a:srgbClr val="0D0D0D"/>
                </a:solidFill>
                <a:latin typeface="Ivar-Headline-Bold"/>
              </a:rPr>
              <a:t>Returns</a:t>
            </a:r>
            <a:endParaRPr lang="pl-PL" dirty="0"/>
          </a:p>
        </p:txBody>
      </p:sp>
      <p:sp>
        <p:nvSpPr>
          <p:cNvPr id="3" name="Symbol zastępczy zawartości 2">
            <a:extLst>
              <a:ext uri="{FF2B5EF4-FFF2-40B4-BE49-F238E27FC236}">
                <a16:creationId xmlns:a16="http://schemas.microsoft.com/office/drawing/2014/main" id="{500C87EC-1E58-48AD-824E-6DDAE7BA69AF}"/>
              </a:ext>
            </a:extLst>
          </p:cNvPr>
          <p:cNvSpPr>
            <a:spLocks noGrp="1"/>
          </p:cNvSpPr>
          <p:nvPr>
            <p:ph idx="1"/>
          </p:nvPr>
        </p:nvSpPr>
        <p:spPr/>
        <p:txBody>
          <a:bodyPr>
            <a:noAutofit/>
          </a:bodyPr>
          <a:lstStyle/>
          <a:p>
            <a:pPr>
              <a:lnSpc>
                <a:spcPct val="120000"/>
              </a:lnSpc>
            </a:pPr>
            <a:r>
              <a:rPr lang="pl-PL" sz="2400" dirty="0"/>
              <a:t>W obliczu rosnących kosztów ekonomicznych i środowiskowych, społeczność zajmująca się głębokim uczeniem będzie musiała znaleźć sposób na zwiększenie wydajności, nie powodując jednocześnie wzrostu zapotrzebowania na moc obliczeniową. Jeśli tego nie zrobią, postęp w nauce ulegnie stagnacji. </a:t>
            </a:r>
          </a:p>
          <a:p>
            <a:pPr>
              <a:lnSpc>
                <a:spcPct val="120000"/>
              </a:lnSpc>
            </a:pPr>
            <a:r>
              <a:rPr lang="pl-PL" sz="2400" dirty="0"/>
              <a:t>Podejmowane są liczne działania, aby sprostać temu wyzwaniu. Jedną ze strategii jest wykorzystanie procesorów zaprojektowanych specjalnie z myślą o wydajności w obliczeniach związanych z głębokim uczeniem. Podejście to było szeroko stosowane w ostatniej dekadzie, gdy procesory centralne ustąpiły miejsca procesorom graficznym, a w niektórych przypadkach programowalnym matrycom bramek i układom scalonym przeznaczonym do konkretnych zastosowań (w tym Tensor Processing Unit firmy Google). </a:t>
            </a:r>
          </a:p>
          <a:p>
            <a:pPr marL="0" indent="0">
              <a:lnSpc>
                <a:spcPct val="120000"/>
              </a:lnSpc>
              <a:buNone/>
            </a:pPr>
            <a:endParaRPr lang="pl-PL" sz="2400" dirty="0"/>
          </a:p>
        </p:txBody>
      </p:sp>
    </p:spTree>
    <p:extLst>
      <p:ext uri="{BB962C8B-B14F-4D97-AF65-F5344CB8AC3E}">
        <p14:creationId xmlns:p14="http://schemas.microsoft.com/office/powerpoint/2010/main" val="31506328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7977A10-CF50-4BF3-AC40-A4571942D306}"/>
              </a:ext>
            </a:extLst>
          </p:cNvPr>
          <p:cNvSpPr>
            <a:spLocks noGrp="1"/>
          </p:cNvSpPr>
          <p:nvPr>
            <p:ph type="title"/>
          </p:nvPr>
        </p:nvSpPr>
        <p:spPr/>
        <p:txBody>
          <a:bodyPr/>
          <a:lstStyle/>
          <a:p>
            <a:r>
              <a:rPr lang="pl-PL" b="1" dirty="0" err="1">
                <a:solidFill>
                  <a:srgbClr val="0D0D0D"/>
                </a:solidFill>
                <a:latin typeface="Ivar-Headline-Bold"/>
              </a:rPr>
              <a:t>Deep</a:t>
            </a:r>
            <a:r>
              <a:rPr lang="pl-PL" b="1" dirty="0">
                <a:solidFill>
                  <a:srgbClr val="0D0D0D"/>
                </a:solidFill>
                <a:latin typeface="Ivar-Headline-Bold"/>
              </a:rPr>
              <a:t> </a:t>
            </a:r>
            <a:r>
              <a:rPr lang="pl-PL" b="1" dirty="0" err="1">
                <a:solidFill>
                  <a:srgbClr val="0D0D0D"/>
                </a:solidFill>
                <a:latin typeface="Ivar-Headline-Bold"/>
              </a:rPr>
              <a:t>Learning’s</a:t>
            </a:r>
            <a:r>
              <a:rPr lang="pl-PL" b="1" dirty="0">
                <a:solidFill>
                  <a:srgbClr val="0D0D0D"/>
                </a:solidFill>
                <a:latin typeface="Ivar-Headline-Bold"/>
              </a:rPr>
              <a:t> </a:t>
            </a:r>
            <a:r>
              <a:rPr lang="pl-PL" b="1" dirty="0" err="1">
                <a:solidFill>
                  <a:srgbClr val="0D0D0D"/>
                </a:solidFill>
                <a:latin typeface="Ivar-Headline-Bold"/>
              </a:rPr>
              <a:t>Diminishing</a:t>
            </a:r>
            <a:r>
              <a:rPr lang="pl-PL" b="1" dirty="0">
                <a:solidFill>
                  <a:srgbClr val="0D0D0D"/>
                </a:solidFill>
                <a:latin typeface="Ivar-Headline-Bold"/>
              </a:rPr>
              <a:t> </a:t>
            </a:r>
            <a:r>
              <a:rPr lang="pl-PL" b="1" dirty="0" err="1">
                <a:solidFill>
                  <a:srgbClr val="0D0D0D"/>
                </a:solidFill>
                <a:latin typeface="Ivar-Headline-Bold"/>
              </a:rPr>
              <a:t>Returns</a:t>
            </a:r>
            <a:endParaRPr lang="pl-PL" dirty="0"/>
          </a:p>
        </p:txBody>
      </p:sp>
      <p:sp>
        <p:nvSpPr>
          <p:cNvPr id="3" name="Symbol zastępczy zawartości 2">
            <a:extLst>
              <a:ext uri="{FF2B5EF4-FFF2-40B4-BE49-F238E27FC236}">
                <a16:creationId xmlns:a16="http://schemas.microsoft.com/office/drawing/2014/main" id="{500C87EC-1E58-48AD-824E-6DDAE7BA69AF}"/>
              </a:ext>
            </a:extLst>
          </p:cNvPr>
          <p:cNvSpPr>
            <a:spLocks noGrp="1"/>
          </p:cNvSpPr>
          <p:nvPr>
            <p:ph idx="1"/>
          </p:nvPr>
        </p:nvSpPr>
        <p:spPr/>
        <p:txBody>
          <a:bodyPr>
            <a:noAutofit/>
          </a:bodyPr>
          <a:lstStyle/>
          <a:p>
            <a:pPr>
              <a:lnSpc>
                <a:spcPct val="120000"/>
              </a:lnSpc>
            </a:pPr>
            <a:r>
              <a:rPr lang="pl-PL" sz="2400" dirty="0"/>
              <a:t>Zasadniczo, wszystkie te podejścia poświęcają ogólność platformy obliczeniowej na rzecz efektywności zwiększonej specjalizacji. Ale taka specjalizacja ma coraz mniejszy zwrot z inwestycji. Dlatego długoterminowe zyski będą wymagały przyjęcia zupełnie innych ram sprzętowych - być może sprzętu opartego na systemach analogowych, </a:t>
            </a:r>
            <a:r>
              <a:rPr lang="pl-PL" sz="2400" dirty="0" err="1"/>
              <a:t>neuromorficznych</a:t>
            </a:r>
            <a:r>
              <a:rPr lang="pl-PL" sz="2400" dirty="0"/>
              <a:t>, optycznych lub kwantowych. Jak dotąd jednak, te całkowicie odmienne ramy sprzętowe nie przyniosły jeszcze większych efektów.</a:t>
            </a:r>
          </a:p>
          <a:p>
            <a:pPr>
              <a:lnSpc>
                <a:spcPct val="120000"/>
              </a:lnSpc>
            </a:pPr>
            <a:endParaRPr lang="pl-PL" sz="2400" dirty="0"/>
          </a:p>
        </p:txBody>
      </p:sp>
    </p:spTree>
    <p:extLst>
      <p:ext uri="{BB962C8B-B14F-4D97-AF65-F5344CB8AC3E}">
        <p14:creationId xmlns:p14="http://schemas.microsoft.com/office/powerpoint/2010/main" val="33589952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698701B-BBD8-4539-A63E-DC34B69B6784}"/>
              </a:ext>
            </a:extLst>
          </p:cNvPr>
          <p:cNvSpPr>
            <a:spLocks noGrp="1"/>
          </p:cNvSpPr>
          <p:nvPr>
            <p:ph type="title"/>
          </p:nvPr>
        </p:nvSpPr>
        <p:spPr/>
        <p:txBody>
          <a:bodyPr/>
          <a:lstStyle/>
          <a:p>
            <a:r>
              <a:rPr lang="pl-PL" b="1" dirty="0" err="1">
                <a:solidFill>
                  <a:srgbClr val="0D0D0D"/>
                </a:solidFill>
                <a:latin typeface="Ivar-Headline-Bold"/>
              </a:rPr>
              <a:t>Deep</a:t>
            </a:r>
            <a:r>
              <a:rPr lang="pl-PL" b="1" dirty="0">
                <a:solidFill>
                  <a:srgbClr val="0D0D0D"/>
                </a:solidFill>
                <a:latin typeface="Ivar-Headline-Bold"/>
              </a:rPr>
              <a:t> </a:t>
            </a:r>
            <a:r>
              <a:rPr lang="pl-PL" b="1" dirty="0" err="1">
                <a:solidFill>
                  <a:srgbClr val="0D0D0D"/>
                </a:solidFill>
                <a:latin typeface="Ivar-Headline-Bold"/>
              </a:rPr>
              <a:t>Learning’s</a:t>
            </a:r>
            <a:r>
              <a:rPr lang="pl-PL" b="1" dirty="0">
                <a:solidFill>
                  <a:srgbClr val="0D0D0D"/>
                </a:solidFill>
                <a:latin typeface="Ivar-Headline-Bold"/>
              </a:rPr>
              <a:t> </a:t>
            </a:r>
            <a:r>
              <a:rPr lang="pl-PL" b="1" dirty="0" err="1">
                <a:solidFill>
                  <a:srgbClr val="0D0D0D"/>
                </a:solidFill>
                <a:latin typeface="Ivar-Headline-Bold"/>
              </a:rPr>
              <a:t>Diminishing</a:t>
            </a:r>
            <a:r>
              <a:rPr lang="pl-PL" b="1" dirty="0">
                <a:solidFill>
                  <a:srgbClr val="0D0D0D"/>
                </a:solidFill>
                <a:latin typeface="Ivar-Headline-Bold"/>
              </a:rPr>
              <a:t> </a:t>
            </a:r>
            <a:r>
              <a:rPr lang="pl-PL" b="1" dirty="0" err="1">
                <a:solidFill>
                  <a:srgbClr val="0D0D0D"/>
                </a:solidFill>
                <a:latin typeface="Ivar-Headline-Bold"/>
              </a:rPr>
              <a:t>Returns</a:t>
            </a:r>
            <a:endParaRPr lang="pl-PL" dirty="0"/>
          </a:p>
        </p:txBody>
      </p:sp>
      <p:sp>
        <p:nvSpPr>
          <p:cNvPr id="3" name="Symbol zastępczy zawartości 2">
            <a:extLst>
              <a:ext uri="{FF2B5EF4-FFF2-40B4-BE49-F238E27FC236}">
                <a16:creationId xmlns:a16="http://schemas.microsoft.com/office/drawing/2014/main" id="{631EBBF0-3D47-43E8-A772-3D72DD85B484}"/>
              </a:ext>
            </a:extLst>
          </p:cNvPr>
          <p:cNvSpPr>
            <a:spLocks noGrp="1"/>
          </p:cNvSpPr>
          <p:nvPr>
            <p:ph idx="1"/>
          </p:nvPr>
        </p:nvSpPr>
        <p:spPr>
          <a:xfrm>
            <a:off x="745127" y="1297971"/>
            <a:ext cx="11037569" cy="4656923"/>
          </a:xfrm>
        </p:spPr>
        <p:txBody>
          <a:bodyPr>
            <a:noAutofit/>
          </a:bodyPr>
          <a:lstStyle/>
          <a:p>
            <a:r>
              <a:rPr lang="pl-PL" sz="2400" dirty="0"/>
              <a:t>Inne podejście do zmniejszenia obciążenia obliczeniowego koncentruje się na generowaniu sieci neuronowych, które po wdrożeniu są mniejsze. Ta taktyka obniża koszt za każdym razem, gdy ich się używa, ale często zwiększa koszt treningu.</a:t>
            </a:r>
          </a:p>
          <a:p>
            <a:r>
              <a:rPr lang="pl-PL" sz="2400" dirty="0"/>
              <a:t>To, który z tych kosztów ma największe znaczenie, zależy od sytuacji. W przypadku powszechnie używanego modelu, koszty eksploatacji są największym składnikiem zainwestowanej sumy. </a:t>
            </a:r>
          </a:p>
          <a:p>
            <a:r>
              <a:rPr lang="pl-PL" sz="2400" dirty="0"/>
              <a:t>W przypadku innych modeli - na przykład tych, które często wymagają ponownego szkolenia - koszty treningu mogą dominować. W obu przypadkach, całkowity koszt musi być większy niż tylko samo szkolenie. </a:t>
            </a:r>
          </a:p>
          <a:p>
            <a:r>
              <a:rPr lang="pl-PL" sz="2400" dirty="0"/>
              <a:t>Jeśli więc koszty treningu są zbyt wysokie, to koszty całkowite również będą zbyt wysokie. </a:t>
            </a:r>
          </a:p>
        </p:txBody>
      </p:sp>
    </p:spTree>
    <p:extLst>
      <p:ext uri="{BB962C8B-B14F-4D97-AF65-F5344CB8AC3E}">
        <p14:creationId xmlns:p14="http://schemas.microsoft.com/office/powerpoint/2010/main" val="156596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698701B-BBD8-4539-A63E-DC34B69B6784}"/>
              </a:ext>
            </a:extLst>
          </p:cNvPr>
          <p:cNvSpPr>
            <a:spLocks noGrp="1"/>
          </p:cNvSpPr>
          <p:nvPr>
            <p:ph type="title"/>
          </p:nvPr>
        </p:nvSpPr>
        <p:spPr/>
        <p:txBody>
          <a:bodyPr/>
          <a:lstStyle/>
          <a:p>
            <a:r>
              <a:rPr lang="pl-PL" b="1" dirty="0" err="1">
                <a:solidFill>
                  <a:srgbClr val="0D0D0D"/>
                </a:solidFill>
                <a:latin typeface="Ivar-Headline-Bold"/>
              </a:rPr>
              <a:t>Deep</a:t>
            </a:r>
            <a:r>
              <a:rPr lang="pl-PL" b="1" dirty="0">
                <a:solidFill>
                  <a:srgbClr val="0D0D0D"/>
                </a:solidFill>
                <a:latin typeface="Ivar-Headline-Bold"/>
              </a:rPr>
              <a:t> </a:t>
            </a:r>
            <a:r>
              <a:rPr lang="pl-PL" b="1" dirty="0" err="1">
                <a:solidFill>
                  <a:srgbClr val="0D0D0D"/>
                </a:solidFill>
                <a:latin typeface="Ivar-Headline-Bold"/>
              </a:rPr>
              <a:t>Learning’s</a:t>
            </a:r>
            <a:r>
              <a:rPr lang="pl-PL" b="1" dirty="0">
                <a:solidFill>
                  <a:srgbClr val="0D0D0D"/>
                </a:solidFill>
                <a:latin typeface="Ivar-Headline-Bold"/>
              </a:rPr>
              <a:t> </a:t>
            </a:r>
            <a:r>
              <a:rPr lang="pl-PL" b="1" dirty="0" err="1">
                <a:solidFill>
                  <a:srgbClr val="0D0D0D"/>
                </a:solidFill>
                <a:latin typeface="Ivar-Headline-Bold"/>
              </a:rPr>
              <a:t>Diminishing</a:t>
            </a:r>
            <a:r>
              <a:rPr lang="pl-PL" b="1" dirty="0">
                <a:solidFill>
                  <a:srgbClr val="0D0D0D"/>
                </a:solidFill>
                <a:latin typeface="Ivar-Headline-Bold"/>
              </a:rPr>
              <a:t> </a:t>
            </a:r>
            <a:r>
              <a:rPr lang="pl-PL" b="1" dirty="0" err="1">
                <a:solidFill>
                  <a:srgbClr val="0D0D0D"/>
                </a:solidFill>
                <a:latin typeface="Ivar-Headline-Bold"/>
              </a:rPr>
              <a:t>Returns</a:t>
            </a:r>
            <a:endParaRPr lang="pl-PL" dirty="0"/>
          </a:p>
        </p:txBody>
      </p:sp>
      <p:sp>
        <p:nvSpPr>
          <p:cNvPr id="3" name="Symbol zastępczy zawartości 2">
            <a:extLst>
              <a:ext uri="{FF2B5EF4-FFF2-40B4-BE49-F238E27FC236}">
                <a16:creationId xmlns:a16="http://schemas.microsoft.com/office/drawing/2014/main" id="{631EBBF0-3D47-43E8-A772-3D72DD85B484}"/>
              </a:ext>
            </a:extLst>
          </p:cNvPr>
          <p:cNvSpPr>
            <a:spLocks noGrp="1"/>
          </p:cNvSpPr>
          <p:nvPr>
            <p:ph idx="1"/>
          </p:nvPr>
        </p:nvSpPr>
        <p:spPr>
          <a:xfrm>
            <a:off x="745127" y="1297971"/>
            <a:ext cx="11037569" cy="4656923"/>
          </a:xfrm>
        </p:spPr>
        <p:txBody>
          <a:bodyPr>
            <a:noAutofit/>
          </a:bodyPr>
          <a:lstStyle/>
          <a:p>
            <a:r>
              <a:rPr lang="pl-PL" sz="2400" dirty="0"/>
              <a:t>Podczas gdy każda z tych technik może oferować znaczące korzyści przy implementacji, ich wpływ na trening jest niewielki - z pewnością nie wystarczający, aby rozwiązać problemy, które widzimy w naszych danych. A w wielu przypadkach zwiększają one koszty treningu . </a:t>
            </a:r>
          </a:p>
          <a:p>
            <a:r>
              <a:rPr lang="pl-PL" sz="2400" dirty="0"/>
              <a:t>Jedna z nowych technik, która może zmniejszyć koszty szkolenia, nosi nazwę meta-uczenie (też: </a:t>
            </a:r>
            <a:r>
              <a:rPr lang="pl-PL" sz="2400" i="1" dirty="0"/>
              <a:t>transfer learning</a:t>
            </a:r>
            <a:r>
              <a:rPr lang="pl-PL" sz="2400" dirty="0"/>
              <a:t>). Idea polega na tym, że system uczy się na różnych danych, a następnie może być zastosowany w wielu obszarach. Na przykład, zamiast budować oddzielne systemy do rozpoznawania psów na zdjęciach, kotów na zdjęciach i samochodów na zdjęciach, jeden system mógłby być trenowany na wszystkich z nich i używany wielokrotnie.</a:t>
            </a:r>
          </a:p>
          <a:p>
            <a:endParaRPr lang="pl-PL" sz="2400" dirty="0"/>
          </a:p>
        </p:txBody>
      </p:sp>
    </p:spTree>
    <p:extLst>
      <p:ext uri="{BB962C8B-B14F-4D97-AF65-F5344CB8AC3E}">
        <p14:creationId xmlns:p14="http://schemas.microsoft.com/office/powerpoint/2010/main" val="37381404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BE249A1-8823-4DBF-81BA-9CCA5D24BA42}"/>
              </a:ext>
            </a:extLst>
          </p:cNvPr>
          <p:cNvSpPr>
            <a:spLocks noGrp="1"/>
          </p:cNvSpPr>
          <p:nvPr>
            <p:ph type="title"/>
          </p:nvPr>
        </p:nvSpPr>
        <p:spPr/>
        <p:txBody>
          <a:bodyPr/>
          <a:lstStyle/>
          <a:p>
            <a:r>
              <a:rPr lang="pl-PL" b="1" dirty="0" err="1">
                <a:solidFill>
                  <a:srgbClr val="0D0D0D"/>
                </a:solidFill>
                <a:latin typeface="Ivar-Headline-Bold"/>
              </a:rPr>
              <a:t>Deep</a:t>
            </a:r>
            <a:r>
              <a:rPr lang="pl-PL" b="1" dirty="0">
                <a:solidFill>
                  <a:srgbClr val="0D0D0D"/>
                </a:solidFill>
                <a:latin typeface="Ivar-Headline-Bold"/>
              </a:rPr>
              <a:t> </a:t>
            </a:r>
            <a:r>
              <a:rPr lang="pl-PL" b="1" dirty="0" err="1">
                <a:solidFill>
                  <a:srgbClr val="0D0D0D"/>
                </a:solidFill>
                <a:latin typeface="Ivar-Headline-Bold"/>
              </a:rPr>
              <a:t>Learning’s</a:t>
            </a:r>
            <a:r>
              <a:rPr lang="pl-PL" b="1" dirty="0">
                <a:solidFill>
                  <a:srgbClr val="0D0D0D"/>
                </a:solidFill>
                <a:latin typeface="Ivar-Headline-Bold"/>
              </a:rPr>
              <a:t> </a:t>
            </a:r>
            <a:r>
              <a:rPr lang="pl-PL" b="1" dirty="0" err="1">
                <a:solidFill>
                  <a:srgbClr val="0D0D0D"/>
                </a:solidFill>
                <a:latin typeface="Ivar-Headline-Bold"/>
              </a:rPr>
              <a:t>Diminishing</a:t>
            </a:r>
            <a:r>
              <a:rPr lang="pl-PL" b="1" dirty="0">
                <a:solidFill>
                  <a:srgbClr val="0D0D0D"/>
                </a:solidFill>
                <a:latin typeface="Ivar-Headline-Bold"/>
              </a:rPr>
              <a:t> </a:t>
            </a:r>
            <a:r>
              <a:rPr lang="pl-PL" b="1" dirty="0" err="1">
                <a:solidFill>
                  <a:srgbClr val="0D0D0D"/>
                </a:solidFill>
                <a:latin typeface="Ivar-Headline-Bold"/>
              </a:rPr>
              <a:t>Returns</a:t>
            </a:r>
            <a:endParaRPr lang="pl-PL" dirty="0"/>
          </a:p>
        </p:txBody>
      </p:sp>
      <p:sp>
        <p:nvSpPr>
          <p:cNvPr id="3" name="Symbol zastępczy zawartości 2">
            <a:extLst>
              <a:ext uri="{FF2B5EF4-FFF2-40B4-BE49-F238E27FC236}">
                <a16:creationId xmlns:a16="http://schemas.microsoft.com/office/drawing/2014/main" id="{E9E02D06-B017-4C9A-8BA2-E7776D7CB516}"/>
              </a:ext>
            </a:extLst>
          </p:cNvPr>
          <p:cNvSpPr>
            <a:spLocks noGrp="1"/>
          </p:cNvSpPr>
          <p:nvPr>
            <p:ph idx="1"/>
          </p:nvPr>
        </p:nvSpPr>
        <p:spPr/>
        <p:txBody>
          <a:bodyPr>
            <a:normAutofit fontScale="85000" lnSpcReduction="20000"/>
          </a:bodyPr>
          <a:lstStyle/>
          <a:p>
            <a:r>
              <a:rPr lang="pl-PL" dirty="0"/>
              <a:t>Jednak ostatnie prace Andrei </a:t>
            </a:r>
            <a:r>
              <a:rPr lang="pl-PL" dirty="0" err="1"/>
              <a:t>Barbu</a:t>
            </a:r>
            <a:r>
              <a:rPr lang="pl-PL" dirty="0"/>
              <a:t> z MIT ujawniły, jak trudne może być meta-uczenie. Autorzy pokazali, że nawet niewielkie różnice pomiędzy oryginalnymi danymi a miejscem, w którym chcemy je wykorzystać, mogą poważnie pogorszyć wydajność. </a:t>
            </a:r>
          </a:p>
          <a:p>
            <a:r>
              <a:rPr lang="pl-PL" dirty="0"/>
              <a:t>Wykazali, że obecne systemy rozpoznawania obrazów zależą w dużym stopniu od takich rzeczy jak to, czy obiekt został sfotografowany pod określonym kątem lub w określonej pozie. Tak więc nawet proste zadanie rozpoznania tych samych obiektów w różnych pozach powoduje, że dokładność systemu spada prawie o połowę.</a:t>
            </a:r>
          </a:p>
          <a:p>
            <a:r>
              <a:rPr lang="pl-PL" dirty="0"/>
              <a:t>Benjamin </a:t>
            </a:r>
            <a:r>
              <a:rPr lang="pl-PL" dirty="0" err="1"/>
              <a:t>Recht</a:t>
            </a:r>
            <a:r>
              <a:rPr lang="pl-PL" dirty="0"/>
              <a:t> z Uniwersytetu Kalifornijskiego w Berkeley i współpracownicy wykazali, że nawet w przypadku nowych zestawów danych, celowo skonstruowanych tak, by naśladowały oryginalne dane treningowe, wydajność spada o ponad 10 procent. Jeśli nawet niewielkie zmiany w danych powodują duże spadki wydajności, dane potrzebne do kompleksowego systemu meta-uczenia się mogą być ogromne. Tak meta-uczenie jest jeszcze dalekie od realizacji.</a:t>
            </a:r>
          </a:p>
        </p:txBody>
      </p:sp>
    </p:spTree>
    <p:extLst>
      <p:ext uri="{BB962C8B-B14F-4D97-AF65-F5344CB8AC3E}">
        <p14:creationId xmlns:p14="http://schemas.microsoft.com/office/powerpoint/2010/main" val="3721190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pPr algn="ctr" fontAlgn="b">
              <a:spcBef>
                <a:spcPts val="0"/>
              </a:spcBef>
            </a:pPr>
            <a:r>
              <a:rPr lang="pl-PL" dirty="0">
                <a:solidFill>
                  <a:srgbClr val="000000"/>
                </a:solidFill>
                <a:latin typeface="Calibri" panose="020F0502020204030204" pitchFamily="34" charset="0"/>
              </a:rPr>
              <a:t>Przetwarzanie multimediów w systemach decyzyjnych - wykład (NE 233)</a:t>
            </a:r>
            <a:r>
              <a:rPr lang="pl-PL" dirty="0">
                <a:solidFill>
                  <a:srgbClr val="000000"/>
                </a:solidFill>
                <a:latin typeface="Arial" panose="020B0604020202020204" pitchFamily="34" charset="0"/>
              </a:rPr>
              <a:t>, </a:t>
            </a:r>
            <a:r>
              <a:rPr lang="pl-PL" dirty="0">
                <a:solidFill>
                  <a:srgbClr val="000000"/>
                </a:solidFill>
                <a:latin typeface="Calibri" panose="020F0502020204030204" pitchFamily="34" charset="0"/>
              </a:rPr>
              <a:t>śr. g.13:15-14:00</a:t>
            </a:r>
            <a:br>
              <a:rPr lang="pl-PL" dirty="0">
                <a:latin typeface="Arial" panose="020B0604020202020204" pitchFamily="34" charset="0"/>
              </a:rPr>
            </a:br>
            <a:endParaRPr lang="pl-PL" dirty="0"/>
          </a:p>
        </p:txBody>
      </p:sp>
      <p:graphicFrame>
        <p:nvGraphicFramePr>
          <p:cNvPr id="4" name="Symbol zastępczy zawartości 3">
            <a:extLst>
              <a:ext uri="{FF2B5EF4-FFF2-40B4-BE49-F238E27FC236}">
                <a16:creationId xmlns:a16="http://schemas.microsoft.com/office/drawing/2014/main" id="{63931B6F-9834-4320-9854-F00FA87B146D}"/>
              </a:ext>
            </a:extLst>
          </p:cNvPr>
          <p:cNvGraphicFramePr>
            <a:graphicFrameLocks noGrp="1"/>
          </p:cNvGraphicFramePr>
          <p:nvPr>
            <p:ph idx="1"/>
            <p:extLst>
              <p:ext uri="{D42A27DB-BD31-4B8C-83A1-F6EECF244321}">
                <p14:modId xmlns:p14="http://schemas.microsoft.com/office/powerpoint/2010/main" val="3384524085"/>
              </p:ext>
            </p:extLst>
          </p:nvPr>
        </p:nvGraphicFramePr>
        <p:xfrm>
          <a:off x="208182" y="1500925"/>
          <a:ext cx="10523864" cy="4438668"/>
        </p:xfrm>
        <a:graphic>
          <a:graphicData uri="http://schemas.openxmlformats.org/drawingml/2006/table">
            <a:tbl>
              <a:tblPr>
                <a:tableStyleId>{5C22544A-7EE6-4342-B048-85BDC9FD1C3A}</a:tableStyleId>
              </a:tblPr>
              <a:tblGrid>
                <a:gridCol w="474990">
                  <a:extLst>
                    <a:ext uri="{9D8B030D-6E8A-4147-A177-3AD203B41FA5}">
                      <a16:colId xmlns:a16="http://schemas.microsoft.com/office/drawing/2014/main" val="3925485192"/>
                    </a:ext>
                  </a:extLst>
                </a:gridCol>
                <a:gridCol w="872359">
                  <a:extLst>
                    <a:ext uri="{9D8B030D-6E8A-4147-A177-3AD203B41FA5}">
                      <a16:colId xmlns:a16="http://schemas.microsoft.com/office/drawing/2014/main" val="2419176875"/>
                    </a:ext>
                  </a:extLst>
                </a:gridCol>
                <a:gridCol w="7051905">
                  <a:extLst>
                    <a:ext uri="{9D8B030D-6E8A-4147-A177-3AD203B41FA5}">
                      <a16:colId xmlns:a16="http://schemas.microsoft.com/office/drawing/2014/main" val="321034057"/>
                    </a:ext>
                  </a:extLst>
                </a:gridCol>
                <a:gridCol w="529088">
                  <a:extLst>
                    <a:ext uri="{9D8B030D-6E8A-4147-A177-3AD203B41FA5}">
                      <a16:colId xmlns:a16="http://schemas.microsoft.com/office/drawing/2014/main" val="1243438292"/>
                    </a:ext>
                  </a:extLst>
                </a:gridCol>
                <a:gridCol w="537346">
                  <a:extLst>
                    <a:ext uri="{9D8B030D-6E8A-4147-A177-3AD203B41FA5}">
                      <a16:colId xmlns:a16="http://schemas.microsoft.com/office/drawing/2014/main" val="187307030"/>
                    </a:ext>
                  </a:extLst>
                </a:gridCol>
                <a:gridCol w="310958">
                  <a:extLst>
                    <a:ext uri="{9D8B030D-6E8A-4147-A177-3AD203B41FA5}">
                      <a16:colId xmlns:a16="http://schemas.microsoft.com/office/drawing/2014/main" val="1526426729"/>
                    </a:ext>
                  </a:extLst>
                </a:gridCol>
                <a:gridCol w="42041">
                  <a:extLst>
                    <a:ext uri="{9D8B030D-6E8A-4147-A177-3AD203B41FA5}">
                      <a16:colId xmlns:a16="http://schemas.microsoft.com/office/drawing/2014/main" val="3051192387"/>
                    </a:ext>
                  </a:extLst>
                </a:gridCol>
                <a:gridCol w="134173">
                  <a:extLst>
                    <a:ext uri="{9D8B030D-6E8A-4147-A177-3AD203B41FA5}">
                      <a16:colId xmlns:a16="http://schemas.microsoft.com/office/drawing/2014/main" val="2910589571"/>
                    </a:ext>
                  </a:extLst>
                </a:gridCol>
                <a:gridCol w="41916">
                  <a:extLst>
                    <a:ext uri="{9D8B030D-6E8A-4147-A177-3AD203B41FA5}">
                      <a16:colId xmlns:a16="http://schemas.microsoft.com/office/drawing/2014/main" val="1091605326"/>
                    </a:ext>
                  </a:extLst>
                </a:gridCol>
                <a:gridCol w="529088">
                  <a:extLst>
                    <a:ext uri="{9D8B030D-6E8A-4147-A177-3AD203B41FA5}">
                      <a16:colId xmlns:a16="http://schemas.microsoft.com/office/drawing/2014/main" val="2702600794"/>
                    </a:ext>
                  </a:extLst>
                </a:gridCol>
              </a:tblGrid>
              <a:tr h="165166">
                <a:tc>
                  <a:txBody>
                    <a:bodyPr/>
                    <a:lstStyle/>
                    <a:p>
                      <a:pPr algn="ctr" fontAlgn="b"/>
                      <a:r>
                        <a:rPr lang="pl-PL" sz="2400" b="1" u="none" strike="noStrike" dirty="0">
                          <a:effectLst/>
                        </a:rPr>
                        <a:t>Nr</a:t>
                      </a:r>
                      <a:endParaRPr lang="pl-PL" sz="2400" b="1" i="0" u="none" strike="noStrike" dirty="0">
                        <a:solidFill>
                          <a:srgbClr val="000000"/>
                        </a:solidFill>
                        <a:effectLst/>
                        <a:latin typeface="Calibri" panose="020F0502020204030204" pitchFamily="34" charset="0"/>
                      </a:endParaRPr>
                    </a:p>
                  </a:txBody>
                  <a:tcPr marL="8258" marR="8258" marT="8258" marB="0" anchor="ctr"/>
                </a:tc>
                <a:tc>
                  <a:txBody>
                    <a:bodyPr/>
                    <a:lstStyle/>
                    <a:p>
                      <a:pPr algn="ctr" fontAlgn="ctr"/>
                      <a:r>
                        <a:rPr lang="pl-PL" sz="2400" b="1" u="none" strike="noStrike" dirty="0">
                          <a:effectLst/>
                        </a:rPr>
                        <a:t>Data</a:t>
                      </a:r>
                      <a:endParaRPr lang="pl-PL" sz="2400" b="1" i="0" u="none" strike="noStrike" dirty="0">
                        <a:solidFill>
                          <a:srgbClr val="000000"/>
                        </a:solidFill>
                        <a:effectLst/>
                        <a:latin typeface="Calibri" panose="020F0502020204030204" pitchFamily="34" charset="0"/>
                      </a:endParaRPr>
                    </a:p>
                  </a:txBody>
                  <a:tcPr marL="8258" marR="8258" marT="8258" marB="0" anchor="ctr"/>
                </a:tc>
                <a:tc>
                  <a:txBody>
                    <a:bodyPr/>
                    <a:lstStyle/>
                    <a:p>
                      <a:pPr algn="ctr" fontAlgn="b"/>
                      <a:r>
                        <a:rPr lang="pl-PL" sz="2400" b="1" u="none" strike="noStrike" dirty="0">
                          <a:effectLst/>
                        </a:rPr>
                        <a:t>Temat / Prowadzący</a:t>
                      </a:r>
                      <a:endParaRPr lang="pl-PL" sz="2400" b="1" i="0" u="none" strike="noStrike" dirty="0">
                        <a:solidFill>
                          <a:srgbClr val="000000"/>
                        </a:solidFill>
                        <a:effectLst/>
                        <a:latin typeface="Calibri" panose="020F0502020204030204" pitchFamily="34" charset="0"/>
                      </a:endParaRPr>
                    </a:p>
                  </a:txBody>
                  <a:tcPr marL="8258" marR="8258" marT="8258" marB="0" anchor="b"/>
                </a:tc>
                <a:tc>
                  <a:txBody>
                    <a:bodyPr/>
                    <a:lstStyle/>
                    <a:p>
                      <a:pPr algn="l" fontAlgn="b"/>
                      <a:endParaRPr lang="pl-PL" sz="2000" b="0" i="0" u="none" strike="noStrike">
                        <a:solidFill>
                          <a:srgbClr val="000000"/>
                        </a:solidFill>
                        <a:effectLst/>
                        <a:latin typeface="Calibri" panose="020F0502020204030204" pitchFamily="34" charset="0"/>
                      </a:endParaRPr>
                    </a:p>
                  </a:txBody>
                  <a:tcPr marL="8258" marR="8258" marT="8258" marB="0" anchor="b"/>
                </a:tc>
                <a:tc>
                  <a:txBody>
                    <a:bodyPr/>
                    <a:lstStyle/>
                    <a:p>
                      <a:pPr algn="l" fontAlgn="b"/>
                      <a:endParaRPr lang="pl-PL" sz="2000" b="0" i="0" u="none" strike="noStrike">
                        <a:solidFill>
                          <a:srgbClr val="000000"/>
                        </a:solidFill>
                        <a:effectLst/>
                        <a:latin typeface="Calibri" panose="020F0502020204030204" pitchFamily="34" charset="0"/>
                      </a:endParaRPr>
                    </a:p>
                  </a:txBody>
                  <a:tcPr marL="8258" marR="8258" marT="8258" marB="0" anchor="b"/>
                </a:tc>
                <a:tc gridSpan="4">
                  <a:txBody>
                    <a:bodyPr/>
                    <a:lstStyle/>
                    <a:p>
                      <a:pPr algn="l" fontAlgn="b"/>
                      <a:endParaRPr lang="pl-PL" sz="2000" b="0" i="0" u="none" strike="noStrike">
                        <a:solidFill>
                          <a:srgbClr val="000000"/>
                        </a:solidFill>
                        <a:effectLst/>
                        <a:latin typeface="Calibri" panose="020F0502020204030204" pitchFamily="34" charset="0"/>
                      </a:endParaRPr>
                    </a:p>
                  </a:txBody>
                  <a:tcPr marL="8258" marR="8258" marT="8258" marB="0" anchor="b"/>
                </a:tc>
                <a:tc hMerge="1">
                  <a:txBody>
                    <a:bodyPr/>
                    <a:lstStyle/>
                    <a:p>
                      <a:endParaRPr lang="pl-PL"/>
                    </a:p>
                  </a:txBody>
                  <a:tcPr/>
                </a:tc>
                <a:tc hMerge="1">
                  <a:txBody>
                    <a:bodyPr/>
                    <a:lstStyle/>
                    <a:p>
                      <a:endParaRPr lang="pl-PL"/>
                    </a:p>
                  </a:txBody>
                  <a:tcPr/>
                </a:tc>
                <a:tc hMerge="1">
                  <a:txBody>
                    <a:bodyPr/>
                    <a:lstStyle/>
                    <a:p>
                      <a:pPr algn="l" fontAlgn="b"/>
                      <a:endParaRPr lang="pl-PL" sz="2000" b="0" i="0" u="none" strike="noStrike">
                        <a:solidFill>
                          <a:srgbClr val="000000"/>
                        </a:solidFill>
                        <a:effectLst/>
                        <a:latin typeface="Calibri" panose="020F0502020204030204" pitchFamily="34" charset="0"/>
                      </a:endParaRPr>
                    </a:p>
                  </a:txBody>
                  <a:tcPr marL="8258" marR="8258" marT="8258" marB="0" anchor="b"/>
                </a:tc>
                <a:tc>
                  <a:txBody>
                    <a:bodyPr/>
                    <a:lstStyle/>
                    <a:p>
                      <a:pPr algn="l" fontAlgn="b"/>
                      <a:endParaRPr lang="pl-PL" sz="2000" b="0" i="0" u="none" strike="noStrike" dirty="0">
                        <a:solidFill>
                          <a:srgbClr val="000000"/>
                        </a:solidFill>
                        <a:effectLst/>
                        <a:latin typeface="Calibri" panose="020F0502020204030204" pitchFamily="34" charset="0"/>
                      </a:endParaRPr>
                    </a:p>
                  </a:txBody>
                  <a:tcPr marL="8258" marR="8258" marT="8258" marB="0" anchor="b"/>
                </a:tc>
                <a:extLst>
                  <a:ext uri="{0D108BD9-81ED-4DB2-BD59-A6C34878D82A}">
                    <a16:rowId xmlns:a16="http://schemas.microsoft.com/office/drawing/2014/main" val="746491955"/>
                  </a:ext>
                </a:extLst>
              </a:tr>
              <a:tr h="165166">
                <a:tc>
                  <a:txBody>
                    <a:bodyPr/>
                    <a:lstStyle/>
                    <a:p>
                      <a:pPr algn="ctr" fontAlgn="b"/>
                      <a:r>
                        <a:rPr lang="pl-PL" sz="2400" u="none" strike="noStrike" dirty="0">
                          <a:effectLst/>
                        </a:rPr>
                        <a:t>11</a:t>
                      </a:r>
                      <a:endParaRPr lang="pl-PL" sz="2400" b="0" i="0" u="none" strike="noStrike" dirty="0">
                        <a:solidFill>
                          <a:srgbClr val="000000"/>
                        </a:solidFill>
                        <a:effectLst/>
                        <a:latin typeface="Calibri" panose="020F0502020204030204" pitchFamily="34" charset="0"/>
                      </a:endParaRPr>
                    </a:p>
                  </a:txBody>
                  <a:tcPr marL="8258" marR="8258" marT="8258" marB="0" anchor="ctr"/>
                </a:tc>
                <a:tc>
                  <a:txBody>
                    <a:bodyPr/>
                    <a:lstStyle/>
                    <a:p>
                      <a:pPr algn="ctr" fontAlgn="ctr"/>
                      <a:r>
                        <a:rPr lang="pl-PL" sz="2400" u="none" strike="noStrike" dirty="0">
                          <a:effectLst/>
                        </a:rPr>
                        <a:t>22.XII</a:t>
                      </a:r>
                      <a:endParaRPr lang="pl-PL" sz="2400" b="0" i="0" u="none" strike="noStrike" dirty="0">
                        <a:solidFill>
                          <a:srgbClr val="000000"/>
                        </a:solidFill>
                        <a:effectLst/>
                        <a:latin typeface="Calibri" panose="020F0502020204030204" pitchFamily="34" charset="0"/>
                      </a:endParaRPr>
                    </a:p>
                  </a:txBody>
                  <a:tcPr marL="8258" marR="8258" marT="8258" marB="0" anchor="ctr"/>
                </a:tc>
                <a:tc gridSpan="7">
                  <a:txBody>
                    <a:bodyPr/>
                    <a:lstStyle/>
                    <a:p>
                      <a:pPr algn="l" fontAlgn="b"/>
                      <a:r>
                        <a:rPr lang="pl-PL" sz="2400" u="none" strike="noStrike" dirty="0">
                          <a:effectLst/>
                        </a:rPr>
                        <a:t>Budowanie rozwiązań opartych na chmurze obliczeniowej Wirtualizacja i zarządzania zasobami oparte o podejście chmurowe Rozwiązania dostawców – przegląd – A. Harasimiuk</a:t>
                      </a:r>
                      <a:endParaRPr lang="pl-PL" sz="2400" b="0" i="0" u="none" strike="noStrike" dirty="0">
                        <a:solidFill>
                          <a:srgbClr val="000000"/>
                        </a:solidFill>
                        <a:effectLst/>
                        <a:latin typeface="Calibri" panose="020F0502020204030204" pitchFamily="34" charset="0"/>
                      </a:endParaRPr>
                    </a:p>
                  </a:txBody>
                  <a:tcPr marL="8258" marR="8258" marT="8258" marB="0" anchor="b"/>
                </a:tc>
                <a:tc hMerge="1">
                  <a:txBody>
                    <a:bodyPr/>
                    <a:lstStyle/>
                    <a:p>
                      <a:endParaRPr lang="pl-PL"/>
                    </a:p>
                  </a:txBody>
                  <a:tcPr/>
                </a:tc>
                <a:tc hMerge="1">
                  <a:txBody>
                    <a:bodyPr/>
                    <a:lstStyle/>
                    <a:p>
                      <a:endParaRPr lang="pl-PL"/>
                    </a:p>
                  </a:txBody>
                  <a:tcPr/>
                </a:tc>
                <a:tc hMerge="1">
                  <a:txBody>
                    <a:bodyPr/>
                    <a:lstStyle/>
                    <a:p>
                      <a:endParaRPr lang="pl-PL"/>
                    </a:p>
                  </a:txBody>
                  <a:tcPr/>
                </a:tc>
                <a:tc hMerge="1">
                  <a:txBody>
                    <a:bodyPr/>
                    <a:lstStyle/>
                    <a:p>
                      <a:endParaRPr lang="pl-PL"/>
                    </a:p>
                  </a:txBody>
                  <a:tcPr/>
                </a:tc>
                <a:tc hMerge="1">
                  <a:txBody>
                    <a:bodyPr/>
                    <a:lstStyle/>
                    <a:p>
                      <a:endParaRPr lang="pl-PL"/>
                    </a:p>
                  </a:txBody>
                  <a:tcPr/>
                </a:tc>
                <a:tc hMerge="1">
                  <a:txBody>
                    <a:bodyPr/>
                    <a:lstStyle/>
                    <a:p>
                      <a:pPr algn="l" fontAlgn="b"/>
                      <a:endParaRPr lang="pl-PL" sz="2400" b="0" i="0" u="none" strike="noStrike" dirty="0">
                        <a:solidFill>
                          <a:srgbClr val="000000"/>
                        </a:solidFill>
                        <a:effectLst/>
                        <a:latin typeface="Calibri" panose="020F0502020204030204" pitchFamily="34" charset="0"/>
                      </a:endParaRPr>
                    </a:p>
                  </a:txBody>
                  <a:tcPr marL="8258" marR="8258" marT="8258" marB="0" anchor="b"/>
                </a:tc>
                <a:tc>
                  <a:txBody>
                    <a:bodyPr/>
                    <a:lstStyle/>
                    <a:p>
                      <a:pPr algn="l" fontAlgn="b"/>
                      <a:endParaRPr lang="pl-PL" sz="2000" b="0" i="0" u="none" strike="noStrike" dirty="0">
                        <a:solidFill>
                          <a:srgbClr val="000000"/>
                        </a:solidFill>
                        <a:effectLst/>
                        <a:latin typeface="Calibri" panose="020F0502020204030204" pitchFamily="34" charset="0"/>
                      </a:endParaRPr>
                    </a:p>
                  </a:txBody>
                  <a:tcPr marL="8258" marR="8258" marT="8258" marB="0" anchor="b"/>
                </a:tc>
                <a:extLst>
                  <a:ext uri="{0D108BD9-81ED-4DB2-BD59-A6C34878D82A}">
                    <a16:rowId xmlns:a16="http://schemas.microsoft.com/office/drawing/2014/main" val="3184175184"/>
                  </a:ext>
                </a:extLst>
              </a:tr>
              <a:tr h="165166">
                <a:tc>
                  <a:txBody>
                    <a:bodyPr/>
                    <a:lstStyle/>
                    <a:p>
                      <a:pPr algn="ctr" fontAlgn="b"/>
                      <a:r>
                        <a:rPr lang="pl-PL" sz="2400" u="none" strike="noStrike" dirty="0">
                          <a:effectLst/>
                        </a:rPr>
                        <a:t>12</a:t>
                      </a:r>
                      <a:endParaRPr lang="pl-PL" sz="2400" b="0" i="0" u="none" strike="noStrike" dirty="0">
                        <a:solidFill>
                          <a:srgbClr val="000000"/>
                        </a:solidFill>
                        <a:effectLst/>
                        <a:latin typeface="Calibri" panose="020F0502020204030204" pitchFamily="34" charset="0"/>
                      </a:endParaRPr>
                    </a:p>
                  </a:txBody>
                  <a:tcPr marL="8258" marR="8258" marT="8258" marB="0" anchor="ctr"/>
                </a:tc>
                <a:tc>
                  <a:txBody>
                    <a:bodyPr/>
                    <a:lstStyle/>
                    <a:p>
                      <a:pPr algn="ctr" fontAlgn="ctr"/>
                      <a:r>
                        <a:rPr lang="pl-PL" sz="2400" u="none" strike="noStrike" dirty="0">
                          <a:effectLst/>
                        </a:rPr>
                        <a:t>5.I</a:t>
                      </a:r>
                      <a:endParaRPr lang="pl-PL" sz="2400" b="0" i="0" u="none" strike="noStrike" dirty="0">
                        <a:solidFill>
                          <a:srgbClr val="000000"/>
                        </a:solidFill>
                        <a:effectLst/>
                        <a:latin typeface="Calibri" panose="020F0502020204030204" pitchFamily="34" charset="0"/>
                      </a:endParaRPr>
                    </a:p>
                  </a:txBody>
                  <a:tcPr marL="8258" marR="8258" marT="8258" marB="0" anchor="ctr"/>
                </a:tc>
                <a:tc gridSpan="4">
                  <a:txBody>
                    <a:bodyPr/>
                    <a:lstStyle/>
                    <a:p>
                      <a:pPr algn="l" fontAlgn="b"/>
                      <a:r>
                        <a:rPr lang="pl-PL" sz="2400" u="none" strike="noStrike" dirty="0">
                          <a:effectLst/>
                        </a:rPr>
                        <a:t>Rozwiązania chmurowe dedykowane do uczenia maszynowego i AI – A. Harasimiuk, cz. 1</a:t>
                      </a:r>
                      <a:endParaRPr lang="pl-PL" sz="2400" b="0" i="0" u="none" strike="noStrike" dirty="0">
                        <a:solidFill>
                          <a:srgbClr val="000000"/>
                        </a:solidFill>
                        <a:effectLst/>
                        <a:latin typeface="Calibri" panose="020F0502020204030204" pitchFamily="34" charset="0"/>
                      </a:endParaRPr>
                    </a:p>
                  </a:txBody>
                  <a:tcPr marL="8258" marR="8258" marT="8258" marB="0" anchor="b"/>
                </a:tc>
                <a:tc hMerge="1">
                  <a:txBody>
                    <a:bodyPr/>
                    <a:lstStyle/>
                    <a:p>
                      <a:pPr algn="l" fontAlgn="b"/>
                      <a:endParaRPr lang="pl-PL" sz="2400" b="0" i="0" u="none" strike="noStrike" dirty="0">
                        <a:solidFill>
                          <a:srgbClr val="000000"/>
                        </a:solidFill>
                        <a:effectLst/>
                        <a:latin typeface="Calibri" panose="020F0502020204030204" pitchFamily="34" charset="0"/>
                      </a:endParaRPr>
                    </a:p>
                  </a:txBody>
                  <a:tcPr marL="8258" marR="8258" marT="8258" marB="0" anchor="b"/>
                </a:tc>
                <a:tc hMerge="1">
                  <a:txBody>
                    <a:bodyPr/>
                    <a:lstStyle/>
                    <a:p>
                      <a:pPr algn="l" fontAlgn="b"/>
                      <a:endParaRPr lang="pl-PL" sz="2400" b="0" i="0" u="none" strike="noStrike" dirty="0">
                        <a:solidFill>
                          <a:srgbClr val="000000"/>
                        </a:solidFill>
                        <a:effectLst/>
                        <a:latin typeface="Calibri" panose="020F0502020204030204" pitchFamily="34" charset="0"/>
                      </a:endParaRPr>
                    </a:p>
                  </a:txBody>
                  <a:tcPr marL="8258" marR="8258" marT="8258" marB="0" anchor="b"/>
                </a:tc>
                <a:tc hMerge="1">
                  <a:txBody>
                    <a:bodyPr/>
                    <a:lstStyle/>
                    <a:p>
                      <a:pPr algn="l" fontAlgn="b"/>
                      <a:endParaRPr lang="pl-PL" sz="2400" b="0" i="0" u="none" strike="noStrike" dirty="0">
                        <a:solidFill>
                          <a:srgbClr val="000000"/>
                        </a:solidFill>
                        <a:effectLst/>
                        <a:latin typeface="Calibri" panose="020F0502020204030204" pitchFamily="34" charset="0"/>
                      </a:endParaRPr>
                    </a:p>
                  </a:txBody>
                  <a:tcPr marL="8258" marR="8258" marT="8258" marB="0" anchor="b"/>
                </a:tc>
                <a:tc>
                  <a:txBody>
                    <a:bodyPr/>
                    <a:lstStyle/>
                    <a:p>
                      <a:pPr algn="l" fontAlgn="b"/>
                      <a:endParaRPr lang="pl-PL" sz="2400" b="0" i="0" u="none" strike="noStrike" dirty="0">
                        <a:solidFill>
                          <a:srgbClr val="000000"/>
                        </a:solidFill>
                        <a:effectLst/>
                        <a:latin typeface="Calibri" panose="020F0502020204030204" pitchFamily="34" charset="0"/>
                      </a:endParaRPr>
                    </a:p>
                  </a:txBody>
                  <a:tcPr marL="8258" marR="8258" marT="8258" marB="0" anchor="b"/>
                </a:tc>
                <a:tc>
                  <a:txBody>
                    <a:bodyPr/>
                    <a:lstStyle/>
                    <a:p>
                      <a:pPr algn="l" fontAlgn="b"/>
                      <a:endParaRPr lang="pl-PL" sz="2400" b="0" i="0" u="none" strike="noStrike" dirty="0">
                        <a:solidFill>
                          <a:srgbClr val="000000"/>
                        </a:solidFill>
                        <a:effectLst/>
                        <a:latin typeface="Calibri" panose="020F0502020204030204" pitchFamily="34" charset="0"/>
                      </a:endParaRPr>
                    </a:p>
                  </a:txBody>
                  <a:tcPr marL="8258" marR="8258" marT="8258" marB="0" anchor="b"/>
                </a:tc>
                <a:tc>
                  <a:txBody>
                    <a:bodyPr/>
                    <a:lstStyle/>
                    <a:p>
                      <a:pPr algn="l" fontAlgn="b"/>
                      <a:endParaRPr lang="pl-PL" sz="2400" b="0" i="0" u="none" strike="noStrike" dirty="0">
                        <a:solidFill>
                          <a:srgbClr val="000000"/>
                        </a:solidFill>
                        <a:effectLst/>
                        <a:latin typeface="Calibri" panose="020F0502020204030204" pitchFamily="34" charset="0"/>
                      </a:endParaRPr>
                    </a:p>
                  </a:txBody>
                  <a:tcPr marL="8258" marR="8258" marT="8258" marB="0" anchor="b"/>
                </a:tc>
                <a:tc>
                  <a:txBody>
                    <a:bodyPr/>
                    <a:lstStyle/>
                    <a:p>
                      <a:pPr algn="l" fontAlgn="b"/>
                      <a:endParaRPr lang="pl-PL" sz="2000" b="0" i="0" u="none" strike="noStrike" dirty="0">
                        <a:solidFill>
                          <a:srgbClr val="000000"/>
                        </a:solidFill>
                        <a:effectLst/>
                        <a:latin typeface="Calibri" panose="020F0502020204030204" pitchFamily="34" charset="0"/>
                      </a:endParaRPr>
                    </a:p>
                  </a:txBody>
                  <a:tcPr marL="8258" marR="8258" marT="8258" marB="0" anchor="b"/>
                </a:tc>
                <a:extLst>
                  <a:ext uri="{0D108BD9-81ED-4DB2-BD59-A6C34878D82A}">
                    <a16:rowId xmlns:a16="http://schemas.microsoft.com/office/drawing/2014/main" val="2078028419"/>
                  </a:ext>
                </a:extLst>
              </a:tr>
              <a:tr h="165166">
                <a:tc>
                  <a:txBody>
                    <a:bodyPr/>
                    <a:lstStyle/>
                    <a:p>
                      <a:pPr algn="ctr" fontAlgn="b"/>
                      <a:r>
                        <a:rPr lang="pl-PL" sz="2400" u="none" strike="noStrike" dirty="0">
                          <a:effectLst/>
                        </a:rPr>
                        <a:t>13</a:t>
                      </a:r>
                      <a:endParaRPr lang="pl-PL" sz="2400" b="0" i="0" u="none" strike="noStrike" dirty="0">
                        <a:solidFill>
                          <a:srgbClr val="000000"/>
                        </a:solidFill>
                        <a:effectLst/>
                        <a:latin typeface="Calibri" panose="020F0502020204030204" pitchFamily="34" charset="0"/>
                      </a:endParaRPr>
                    </a:p>
                  </a:txBody>
                  <a:tcPr marL="8258" marR="8258" marT="8258" marB="0" anchor="ctr"/>
                </a:tc>
                <a:tc>
                  <a:txBody>
                    <a:bodyPr/>
                    <a:lstStyle/>
                    <a:p>
                      <a:pPr algn="ctr" fontAlgn="ctr"/>
                      <a:r>
                        <a:rPr lang="pl-PL" sz="2400" u="none" strike="noStrike" dirty="0">
                          <a:effectLst/>
                        </a:rPr>
                        <a:t>12.I</a:t>
                      </a:r>
                      <a:endParaRPr lang="pl-PL" sz="2400" b="0" i="0" u="none" strike="noStrike" dirty="0">
                        <a:solidFill>
                          <a:srgbClr val="000000"/>
                        </a:solidFill>
                        <a:effectLst/>
                        <a:latin typeface="Calibri" panose="020F0502020204030204" pitchFamily="34" charset="0"/>
                      </a:endParaRPr>
                    </a:p>
                  </a:txBody>
                  <a:tcPr marL="8258" marR="8258" marT="8258" marB="0" anchor="ctr"/>
                </a:tc>
                <a:tc gridSpan="4">
                  <a:txBody>
                    <a:bodyPr/>
                    <a:lstStyle/>
                    <a:p>
                      <a:pPr algn="l" fontAlgn="b"/>
                      <a:r>
                        <a:rPr lang="pl-PL" sz="2400" u="none" strike="noStrike" dirty="0">
                          <a:effectLst/>
                        </a:rPr>
                        <a:t>Rozwiązania chmurowe dedykowane do uczenia maszynowego i AI – A. Harasimiuk, cz. 2</a:t>
                      </a:r>
                      <a:endParaRPr lang="pl-PL" sz="2400" b="0" i="0" u="none" strike="noStrike" dirty="0">
                        <a:solidFill>
                          <a:srgbClr val="000000"/>
                        </a:solidFill>
                        <a:effectLst/>
                        <a:latin typeface="Calibri" panose="020F0502020204030204" pitchFamily="34" charset="0"/>
                      </a:endParaRPr>
                    </a:p>
                  </a:txBody>
                  <a:tcPr marL="8258" marR="8258" marT="8258" marB="0" anchor="b"/>
                </a:tc>
                <a:tc hMerge="1">
                  <a:txBody>
                    <a:bodyPr/>
                    <a:lstStyle/>
                    <a:p>
                      <a:pPr algn="l" fontAlgn="b"/>
                      <a:endParaRPr lang="pl-PL" sz="2400" b="0" i="0" u="none" strike="noStrike" dirty="0">
                        <a:solidFill>
                          <a:srgbClr val="000000"/>
                        </a:solidFill>
                        <a:effectLst/>
                        <a:latin typeface="Calibri" panose="020F0502020204030204" pitchFamily="34" charset="0"/>
                      </a:endParaRPr>
                    </a:p>
                  </a:txBody>
                  <a:tcPr marL="8258" marR="8258" marT="8258" marB="0" anchor="b"/>
                </a:tc>
                <a:tc hMerge="1">
                  <a:txBody>
                    <a:bodyPr/>
                    <a:lstStyle/>
                    <a:p>
                      <a:pPr algn="l" fontAlgn="b"/>
                      <a:endParaRPr lang="pl-PL" sz="2400" b="0" i="0" u="none" strike="noStrike" dirty="0">
                        <a:solidFill>
                          <a:srgbClr val="000000"/>
                        </a:solidFill>
                        <a:effectLst/>
                        <a:latin typeface="Calibri" panose="020F0502020204030204" pitchFamily="34" charset="0"/>
                      </a:endParaRPr>
                    </a:p>
                  </a:txBody>
                  <a:tcPr marL="8258" marR="8258" marT="8258" marB="0" anchor="b"/>
                </a:tc>
                <a:tc hMerge="1">
                  <a:txBody>
                    <a:bodyPr/>
                    <a:lstStyle/>
                    <a:p>
                      <a:pPr algn="l" fontAlgn="b"/>
                      <a:endParaRPr lang="pl-PL" sz="2400" b="0" i="0" u="none" strike="noStrike">
                        <a:solidFill>
                          <a:srgbClr val="000000"/>
                        </a:solidFill>
                        <a:effectLst/>
                        <a:latin typeface="Calibri" panose="020F0502020204030204" pitchFamily="34" charset="0"/>
                      </a:endParaRPr>
                    </a:p>
                  </a:txBody>
                  <a:tcPr marL="8258" marR="8258" marT="8258" marB="0" anchor="b"/>
                </a:tc>
                <a:tc>
                  <a:txBody>
                    <a:bodyPr/>
                    <a:lstStyle/>
                    <a:p>
                      <a:pPr algn="l" fontAlgn="b"/>
                      <a:endParaRPr lang="pl-PL" sz="2400" b="0" i="0" u="none" strike="noStrike" dirty="0">
                        <a:solidFill>
                          <a:srgbClr val="000000"/>
                        </a:solidFill>
                        <a:effectLst/>
                        <a:latin typeface="Calibri" panose="020F0502020204030204" pitchFamily="34" charset="0"/>
                      </a:endParaRPr>
                    </a:p>
                  </a:txBody>
                  <a:tcPr marL="8258" marR="8258" marT="8258" marB="0" anchor="b"/>
                </a:tc>
                <a:tc>
                  <a:txBody>
                    <a:bodyPr/>
                    <a:lstStyle/>
                    <a:p>
                      <a:pPr algn="l" fontAlgn="b"/>
                      <a:endParaRPr lang="pl-PL" sz="2400" b="0" i="0" u="none" strike="noStrike" dirty="0">
                        <a:solidFill>
                          <a:srgbClr val="000000"/>
                        </a:solidFill>
                        <a:effectLst/>
                        <a:latin typeface="Calibri" panose="020F0502020204030204" pitchFamily="34" charset="0"/>
                      </a:endParaRPr>
                    </a:p>
                  </a:txBody>
                  <a:tcPr marL="8258" marR="8258" marT="8258" marB="0" anchor="b"/>
                </a:tc>
                <a:tc>
                  <a:txBody>
                    <a:bodyPr/>
                    <a:lstStyle/>
                    <a:p>
                      <a:pPr algn="l" fontAlgn="b"/>
                      <a:endParaRPr lang="pl-PL" sz="2400" b="0" i="0" u="none" strike="noStrike">
                        <a:solidFill>
                          <a:srgbClr val="000000"/>
                        </a:solidFill>
                        <a:effectLst/>
                        <a:latin typeface="Calibri" panose="020F0502020204030204" pitchFamily="34" charset="0"/>
                      </a:endParaRPr>
                    </a:p>
                  </a:txBody>
                  <a:tcPr marL="8258" marR="8258" marT="8258" marB="0" anchor="b"/>
                </a:tc>
                <a:tc>
                  <a:txBody>
                    <a:bodyPr/>
                    <a:lstStyle/>
                    <a:p>
                      <a:pPr algn="l" fontAlgn="b"/>
                      <a:endParaRPr lang="pl-PL" sz="2000" b="0" i="0" u="none" strike="noStrike" dirty="0">
                        <a:solidFill>
                          <a:srgbClr val="000000"/>
                        </a:solidFill>
                        <a:effectLst/>
                        <a:latin typeface="Calibri" panose="020F0502020204030204" pitchFamily="34" charset="0"/>
                      </a:endParaRPr>
                    </a:p>
                  </a:txBody>
                  <a:tcPr marL="8258" marR="8258" marT="8258" marB="0" anchor="b"/>
                </a:tc>
                <a:extLst>
                  <a:ext uri="{0D108BD9-81ED-4DB2-BD59-A6C34878D82A}">
                    <a16:rowId xmlns:a16="http://schemas.microsoft.com/office/drawing/2014/main" val="1987999357"/>
                  </a:ext>
                </a:extLst>
              </a:tr>
              <a:tr h="165166">
                <a:tc>
                  <a:txBody>
                    <a:bodyPr/>
                    <a:lstStyle/>
                    <a:p>
                      <a:pPr algn="ctr" fontAlgn="b"/>
                      <a:r>
                        <a:rPr lang="pl-PL" sz="2400" u="none" strike="noStrike" dirty="0">
                          <a:effectLst/>
                        </a:rPr>
                        <a:t>14</a:t>
                      </a:r>
                      <a:endParaRPr lang="pl-PL" sz="2400" b="0" i="0" u="none" strike="noStrike" dirty="0">
                        <a:solidFill>
                          <a:srgbClr val="000000"/>
                        </a:solidFill>
                        <a:effectLst/>
                        <a:latin typeface="Calibri" panose="020F0502020204030204" pitchFamily="34" charset="0"/>
                      </a:endParaRPr>
                    </a:p>
                  </a:txBody>
                  <a:tcPr marL="8258" marR="8258" marT="8258" marB="0" anchor="ctr"/>
                </a:tc>
                <a:tc>
                  <a:txBody>
                    <a:bodyPr/>
                    <a:lstStyle/>
                    <a:p>
                      <a:pPr algn="ctr" fontAlgn="ctr"/>
                      <a:r>
                        <a:rPr lang="pl-PL" sz="2400" u="none" strike="noStrike" dirty="0">
                          <a:effectLst/>
                        </a:rPr>
                        <a:t>19.I</a:t>
                      </a:r>
                      <a:endParaRPr lang="pl-PL" sz="2400" b="0" i="0" u="none" strike="noStrike" dirty="0">
                        <a:solidFill>
                          <a:srgbClr val="000000"/>
                        </a:solidFill>
                        <a:effectLst/>
                        <a:latin typeface="Calibri" panose="020F0502020204030204" pitchFamily="34" charset="0"/>
                      </a:endParaRPr>
                    </a:p>
                  </a:txBody>
                  <a:tcPr marL="8258" marR="8258" marT="8258" marB="0" anchor="ctr"/>
                </a:tc>
                <a:tc gridSpan="4">
                  <a:txBody>
                    <a:bodyPr/>
                    <a:lstStyle/>
                    <a:p>
                      <a:pPr algn="l" fontAlgn="b"/>
                      <a:r>
                        <a:rPr lang="pl-PL" sz="2400" u="none" strike="noStrike" dirty="0" err="1">
                          <a:effectLst/>
                        </a:rPr>
                        <a:t>IoT</a:t>
                      </a:r>
                      <a:r>
                        <a:rPr lang="pl-PL" sz="2400" u="none" strike="noStrike" dirty="0">
                          <a:effectLst/>
                        </a:rPr>
                        <a:t> jak źródło danych do zastosowań ML/AI - wsparcie rozwiązań chmurowych – A. Harasimiuk</a:t>
                      </a:r>
                      <a:endParaRPr lang="pl-PL" sz="2400" b="0" i="0" u="none" strike="noStrike" dirty="0">
                        <a:solidFill>
                          <a:srgbClr val="000000"/>
                        </a:solidFill>
                        <a:effectLst/>
                        <a:latin typeface="Calibri" panose="020F0502020204030204" pitchFamily="34" charset="0"/>
                      </a:endParaRPr>
                    </a:p>
                  </a:txBody>
                  <a:tcPr marL="8258" marR="8258" marT="8258" marB="0" anchor="b"/>
                </a:tc>
                <a:tc hMerge="1">
                  <a:txBody>
                    <a:bodyPr/>
                    <a:lstStyle/>
                    <a:p>
                      <a:pPr algn="l" fontAlgn="b"/>
                      <a:endParaRPr lang="pl-PL" sz="2400" b="0" i="0" u="none" strike="noStrike" dirty="0">
                        <a:solidFill>
                          <a:srgbClr val="000000"/>
                        </a:solidFill>
                        <a:effectLst/>
                        <a:latin typeface="Calibri" panose="020F0502020204030204" pitchFamily="34" charset="0"/>
                      </a:endParaRPr>
                    </a:p>
                  </a:txBody>
                  <a:tcPr marL="8258" marR="8258" marT="8258" marB="0" anchor="b"/>
                </a:tc>
                <a:tc hMerge="1">
                  <a:txBody>
                    <a:bodyPr/>
                    <a:lstStyle/>
                    <a:p>
                      <a:pPr algn="l" fontAlgn="b"/>
                      <a:endParaRPr lang="pl-PL" sz="2400" b="0" i="0" u="none" strike="noStrike">
                        <a:solidFill>
                          <a:srgbClr val="000000"/>
                        </a:solidFill>
                        <a:effectLst/>
                        <a:latin typeface="Calibri" panose="020F0502020204030204" pitchFamily="34" charset="0"/>
                      </a:endParaRPr>
                    </a:p>
                  </a:txBody>
                  <a:tcPr marL="8258" marR="8258" marT="8258" marB="0" anchor="b"/>
                </a:tc>
                <a:tc hMerge="1">
                  <a:txBody>
                    <a:bodyPr/>
                    <a:lstStyle/>
                    <a:p>
                      <a:pPr algn="l" fontAlgn="b"/>
                      <a:endParaRPr lang="pl-PL" sz="2400" b="0" i="0" u="none" strike="noStrike">
                        <a:solidFill>
                          <a:srgbClr val="000000"/>
                        </a:solidFill>
                        <a:effectLst/>
                        <a:latin typeface="Calibri" panose="020F0502020204030204" pitchFamily="34" charset="0"/>
                      </a:endParaRPr>
                    </a:p>
                  </a:txBody>
                  <a:tcPr marL="8258" marR="8258" marT="8258" marB="0" anchor="b"/>
                </a:tc>
                <a:tc>
                  <a:txBody>
                    <a:bodyPr/>
                    <a:lstStyle/>
                    <a:p>
                      <a:pPr algn="l" fontAlgn="b"/>
                      <a:endParaRPr lang="pl-PL" sz="2400" b="0" i="0" u="none" strike="noStrike" dirty="0">
                        <a:solidFill>
                          <a:srgbClr val="000000"/>
                        </a:solidFill>
                        <a:effectLst/>
                        <a:latin typeface="Calibri" panose="020F0502020204030204" pitchFamily="34" charset="0"/>
                      </a:endParaRPr>
                    </a:p>
                  </a:txBody>
                  <a:tcPr marL="8258" marR="8258" marT="8258" marB="0" anchor="b"/>
                </a:tc>
                <a:tc>
                  <a:txBody>
                    <a:bodyPr/>
                    <a:lstStyle/>
                    <a:p>
                      <a:pPr algn="l" fontAlgn="b"/>
                      <a:endParaRPr lang="pl-PL" sz="2400" b="0" i="0" u="none" strike="noStrike">
                        <a:solidFill>
                          <a:srgbClr val="000000"/>
                        </a:solidFill>
                        <a:effectLst/>
                        <a:latin typeface="Calibri" panose="020F0502020204030204" pitchFamily="34" charset="0"/>
                      </a:endParaRPr>
                    </a:p>
                  </a:txBody>
                  <a:tcPr marL="8258" marR="8258" marT="8258" marB="0" anchor="b"/>
                </a:tc>
                <a:tc>
                  <a:txBody>
                    <a:bodyPr/>
                    <a:lstStyle/>
                    <a:p>
                      <a:pPr algn="l" fontAlgn="b"/>
                      <a:endParaRPr lang="pl-PL" sz="2400" b="0" i="0" u="none" strike="noStrike">
                        <a:solidFill>
                          <a:srgbClr val="000000"/>
                        </a:solidFill>
                        <a:effectLst/>
                        <a:latin typeface="Calibri" panose="020F0502020204030204" pitchFamily="34" charset="0"/>
                      </a:endParaRPr>
                    </a:p>
                  </a:txBody>
                  <a:tcPr marL="8258" marR="8258" marT="8258" marB="0" anchor="b"/>
                </a:tc>
                <a:tc>
                  <a:txBody>
                    <a:bodyPr/>
                    <a:lstStyle/>
                    <a:p>
                      <a:pPr algn="l" fontAlgn="b"/>
                      <a:endParaRPr lang="pl-PL" sz="2000" b="0" i="0" u="none" strike="noStrike">
                        <a:solidFill>
                          <a:srgbClr val="000000"/>
                        </a:solidFill>
                        <a:effectLst/>
                        <a:latin typeface="Calibri" panose="020F0502020204030204" pitchFamily="34" charset="0"/>
                      </a:endParaRPr>
                    </a:p>
                  </a:txBody>
                  <a:tcPr marL="8258" marR="8258" marT="8258" marB="0" anchor="b"/>
                </a:tc>
                <a:extLst>
                  <a:ext uri="{0D108BD9-81ED-4DB2-BD59-A6C34878D82A}">
                    <a16:rowId xmlns:a16="http://schemas.microsoft.com/office/drawing/2014/main" val="2595632992"/>
                  </a:ext>
                </a:extLst>
              </a:tr>
              <a:tr h="165166">
                <a:tc>
                  <a:txBody>
                    <a:bodyPr/>
                    <a:lstStyle/>
                    <a:p>
                      <a:pPr algn="ctr" fontAlgn="b"/>
                      <a:r>
                        <a:rPr lang="pl-PL" sz="2400" u="none" strike="noStrike" dirty="0">
                          <a:effectLst/>
                        </a:rPr>
                        <a:t>15</a:t>
                      </a:r>
                      <a:endParaRPr lang="pl-PL" sz="2400" b="0" i="0" u="none" strike="noStrike" dirty="0">
                        <a:solidFill>
                          <a:srgbClr val="000000"/>
                        </a:solidFill>
                        <a:effectLst/>
                        <a:latin typeface="Calibri" panose="020F0502020204030204" pitchFamily="34" charset="0"/>
                      </a:endParaRPr>
                    </a:p>
                  </a:txBody>
                  <a:tcPr marL="8258" marR="8258" marT="8258" marB="0" anchor="ctr"/>
                </a:tc>
                <a:tc>
                  <a:txBody>
                    <a:bodyPr/>
                    <a:lstStyle/>
                    <a:p>
                      <a:pPr algn="ctr" fontAlgn="ctr"/>
                      <a:r>
                        <a:rPr lang="pl-PL" sz="2400" u="none" strike="noStrike" dirty="0">
                          <a:effectLst/>
                        </a:rPr>
                        <a:t>26.I</a:t>
                      </a:r>
                      <a:endParaRPr lang="pl-PL" sz="2400" b="0" i="0" u="none" strike="noStrike" dirty="0">
                        <a:solidFill>
                          <a:srgbClr val="000000"/>
                        </a:solidFill>
                        <a:effectLst/>
                        <a:latin typeface="Calibri" panose="020F0502020204030204" pitchFamily="34" charset="0"/>
                      </a:endParaRPr>
                    </a:p>
                  </a:txBody>
                  <a:tcPr marL="8258" marR="8258" marT="8258" marB="0" anchor="ctr"/>
                </a:tc>
                <a:tc gridSpan="8">
                  <a:txBody>
                    <a:bodyPr/>
                    <a:lstStyle/>
                    <a:p>
                      <a:pPr algn="l" fontAlgn="b"/>
                      <a:r>
                        <a:rPr lang="pl-PL" sz="2400" u="none" strike="noStrike">
                          <a:effectLst/>
                        </a:rPr>
                        <a:t>Usługi dedykowane w chmurze na przykładzie Google (bazy relacyjne i noSQL, przetwarzanie danych, Big Data i BI) –  A. Harasimiuk</a:t>
                      </a:r>
                      <a:endParaRPr lang="pl-PL" sz="2400" b="0" i="0" u="none" strike="noStrike">
                        <a:solidFill>
                          <a:srgbClr val="000000"/>
                        </a:solidFill>
                        <a:effectLst/>
                        <a:latin typeface="Calibri" panose="020F0502020204030204" pitchFamily="34" charset="0"/>
                      </a:endParaRPr>
                    </a:p>
                  </a:txBody>
                  <a:tcPr marL="8258" marR="8258" marT="8258" marB="0" anchor="b"/>
                </a:tc>
                <a:tc hMerge="1">
                  <a:txBody>
                    <a:bodyPr/>
                    <a:lstStyle/>
                    <a:p>
                      <a:pPr algn="l" fontAlgn="b"/>
                      <a:endParaRPr lang="pl-PL" sz="2400" b="0" i="0" u="none" strike="noStrike" dirty="0">
                        <a:solidFill>
                          <a:srgbClr val="000000"/>
                        </a:solidFill>
                        <a:effectLst/>
                        <a:latin typeface="Calibri" panose="020F0502020204030204" pitchFamily="34" charset="0"/>
                      </a:endParaRPr>
                    </a:p>
                  </a:txBody>
                  <a:tcPr marL="8258" marR="8258" marT="8258" marB="0" anchor="b"/>
                </a:tc>
                <a:tc hMerge="1">
                  <a:txBody>
                    <a:bodyPr/>
                    <a:lstStyle/>
                    <a:p>
                      <a:pPr algn="l" fontAlgn="b"/>
                      <a:endParaRPr lang="pl-PL" sz="2400" b="0" i="0" u="none" strike="noStrike" dirty="0">
                        <a:solidFill>
                          <a:srgbClr val="000000"/>
                        </a:solidFill>
                        <a:effectLst/>
                        <a:latin typeface="Calibri" panose="020F0502020204030204" pitchFamily="34" charset="0"/>
                      </a:endParaRPr>
                    </a:p>
                  </a:txBody>
                  <a:tcPr marL="8258" marR="8258" marT="8258" marB="0" anchor="b"/>
                </a:tc>
                <a:tc hMerge="1">
                  <a:txBody>
                    <a:bodyPr/>
                    <a:lstStyle/>
                    <a:p>
                      <a:pPr algn="l" fontAlgn="b"/>
                      <a:endParaRPr lang="pl-PL" sz="2400" b="0" i="0" u="none" strike="noStrike" dirty="0">
                        <a:solidFill>
                          <a:srgbClr val="000000"/>
                        </a:solidFill>
                        <a:effectLst/>
                        <a:latin typeface="Calibri" panose="020F0502020204030204" pitchFamily="34" charset="0"/>
                      </a:endParaRPr>
                    </a:p>
                  </a:txBody>
                  <a:tcPr marL="8258" marR="8258" marT="8258" marB="0" anchor="b"/>
                </a:tc>
                <a:tc hMerge="1">
                  <a:txBody>
                    <a:bodyPr/>
                    <a:lstStyle/>
                    <a:p>
                      <a:pPr algn="l" fontAlgn="b"/>
                      <a:endParaRPr lang="pl-PL" sz="2400" b="0" i="0" u="none" strike="noStrike" dirty="0">
                        <a:solidFill>
                          <a:srgbClr val="000000"/>
                        </a:solidFill>
                        <a:effectLst/>
                        <a:latin typeface="Calibri" panose="020F0502020204030204" pitchFamily="34" charset="0"/>
                      </a:endParaRPr>
                    </a:p>
                  </a:txBody>
                  <a:tcPr marL="8258" marR="8258" marT="8258" marB="0" anchor="b"/>
                </a:tc>
                <a:tc hMerge="1">
                  <a:txBody>
                    <a:bodyPr/>
                    <a:lstStyle/>
                    <a:p>
                      <a:pPr algn="l" fontAlgn="b"/>
                      <a:endParaRPr lang="pl-PL" sz="2400" b="0" i="0" u="none" strike="noStrike" dirty="0">
                        <a:solidFill>
                          <a:srgbClr val="000000"/>
                        </a:solidFill>
                        <a:effectLst/>
                        <a:latin typeface="Calibri" panose="020F0502020204030204" pitchFamily="34" charset="0"/>
                      </a:endParaRPr>
                    </a:p>
                  </a:txBody>
                  <a:tcPr marL="8258" marR="8258" marT="8258" marB="0" anchor="b"/>
                </a:tc>
                <a:tc hMerge="1">
                  <a:txBody>
                    <a:bodyPr/>
                    <a:lstStyle/>
                    <a:p>
                      <a:pPr algn="l" fontAlgn="b"/>
                      <a:endParaRPr lang="pl-PL" sz="2400" b="0" i="0" u="none" strike="noStrike" dirty="0">
                        <a:solidFill>
                          <a:srgbClr val="000000"/>
                        </a:solidFill>
                        <a:effectLst/>
                        <a:latin typeface="Calibri" panose="020F0502020204030204" pitchFamily="34" charset="0"/>
                      </a:endParaRPr>
                    </a:p>
                  </a:txBody>
                  <a:tcPr marL="8258" marR="8258" marT="8258" marB="0" anchor="b"/>
                </a:tc>
                <a:tc hMerge="1">
                  <a:txBody>
                    <a:bodyPr/>
                    <a:lstStyle/>
                    <a:p>
                      <a:pPr algn="l" fontAlgn="b"/>
                      <a:endParaRPr lang="pl-PL" sz="2000" b="0" i="0" u="none" strike="noStrike" dirty="0">
                        <a:solidFill>
                          <a:srgbClr val="000000"/>
                        </a:solidFill>
                        <a:effectLst/>
                        <a:latin typeface="Calibri" panose="020F0502020204030204" pitchFamily="34" charset="0"/>
                      </a:endParaRPr>
                    </a:p>
                  </a:txBody>
                  <a:tcPr marL="8258" marR="8258" marT="8258" marB="0" anchor="b"/>
                </a:tc>
                <a:extLst>
                  <a:ext uri="{0D108BD9-81ED-4DB2-BD59-A6C34878D82A}">
                    <a16:rowId xmlns:a16="http://schemas.microsoft.com/office/drawing/2014/main" val="3772626445"/>
                  </a:ext>
                </a:extLst>
              </a:tr>
            </a:tbl>
          </a:graphicData>
        </a:graphic>
      </p:graphicFrame>
    </p:spTree>
    <p:extLst>
      <p:ext uri="{BB962C8B-B14F-4D97-AF65-F5344CB8AC3E}">
        <p14:creationId xmlns:p14="http://schemas.microsoft.com/office/powerpoint/2010/main" val="12580966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1DDDD64-79F9-4F3D-A13A-2F341E9E4681}"/>
              </a:ext>
            </a:extLst>
          </p:cNvPr>
          <p:cNvSpPr>
            <a:spLocks noGrp="1"/>
          </p:cNvSpPr>
          <p:nvPr>
            <p:ph type="title"/>
          </p:nvPr>
        </p:nvSpPr>
        <p:spPr/>
        <p:txBody>
          <a:bodyPr/>
          <a:lstStyle/>
          <a:p>
            <a:r>
              <a:rPr lang="pl-PL" b="1" dirty="0" err="1">
                <a:solidFill>
                  <a:srgbClr val="0D0D0D"/>
                </a:solidFill>
                <a:latin typeface="Ivar-Headline-Bold"/>
              </a:rPr>
              <a:t>Deep</a:t>
            </a:r>
            <a:r>
              <a:rPr lang="pl-PL" b="1" dirty="0">
                <a:solidFill>
                  <a:srgbClr val="0D0D0D"/>
                </a:solidFill>
                <a:latin typeface="Ivar-Headline-Bold"/>
              </a:rPr>
              <a:t> </a:t>
            </a:r>
            <a:r>
              <a:rPr lang="pl-PL" b="1" dirty="0" err="1">
                <a:solidFill>
                  <a:srgbClr val="0D0D0D"/>
                </a:solidFill>
                <a:latin typeface="Ivar-Headline-Bold"/>
              </a:rPr>
              <a:t>Learning’s</a:t>
            </a:r>
            <a:r>
              <a:rPr lang="pl-PL" b="1" dirty="0">
                <a:solidFill>
                  <a:srgbClr val="0D0D0D"/>
                </a:solidFill>
                <a:latin typeface="Ivar-Headline-Bold"/>
              </a:rPr>
              <a:t> </a:t>
            </a:r>
            <a:r>
              <a:rPr lang="pl-PL" b="1" dirty="0" err="1">
                <a:solidFill>
                  <a:srgbClr val="0D0D0D"/>
                </a:solidFill>
                <a:latin typeface="Ivar-Headline-Bold"/>
              </a:rPr>
              <a:t>Diminishing</a:t>
            </a:r>
            <a:r>
              <a:rPr lang="pl-PL" b="1" dirty="0">
                <a:solidFill>
                  <a:srgbClr val="0D0D0D"/>
                </a:solidFill>
                <a:latin typeface="Ivar-Headline-Bold"/>
              </a:rPr>
              <a:t> </a:t>
            </a:r>
            <a:r>
              <a:rPr lang="pl-PL" b="1" dirty="0" err="1">
                <a:solidFill>
                  <a:srgbClr val="0D0D0D"/>
                </a:solidFill>
                <a:latin typeface="Ivar-Headline-Bold"/>
              </a:rPr>
              <a:t>Returns</a:t>
            </a:r>
            <a:endParaRPr lang="pl-PL" dirty="0"/>
          </a:p>
        </p:txBody>
      </p:sp>
      <p:sp>
        <p:nvSpPr>
          <p:cNvPr id="3" name="Symbol zastępczy zawartości 2">
            <a:extLst>
              <a:ext uri="{FF2B5EF4-FFF2-40B4-BE49-F238E27FC236}">
                <a16:creationId xmlns:a16="http://schemas.microsoft.com/office/drawing/2014/main" id="{B09B2A65-DEFA-45AA-8EC1-2F53927D4AE7}"/>
              </a:ext>
            </a:extLst>
          </p:cNvPr>
          <p:cNvSpPr>
            <a:spLocks noGrp="1"/>
          </p:cNvSpPr>
          <p:nvPr>
            <p:ph idx="1"/>
          </p:nvPr>
        </p:nvSpPr>
        <p:spPr>
          <a:xfrm>
            <a:off x="797378" y="1206532"/>
            <a:ext cx="10972255" cy="4656923"/>
          </a:xfrm>
        </p:spPr>
        <p:txBody>
          <a:bodyPr>
            <a:noAutofit/>
          </a:bodyPr>
          <a:lstStyle/>
          <a:p>
            <a:r>
              <a:rPr lang="pl-PL" sz="2200" dirty="0"/>
              <a:t>Inną możliwą strategią ominięcia ograniczeń obliczeniowych głębokiego uczenia byłoby przejście do innych, być może jeszcze nieodkrytych lub niedocenionych rodzajów uczenia maszynowego. </a:t>
            </a:r>
          </a:p>
          <a:p>
            <a:r>
              <a:rPr lang="pl-PL" sz="2200" dirty="0"/>
              <a:t>Jak opisaliśmy, systemy uczenia maszynowego zbudowane w oparciu o wiedzę ekspertów mogą być znacznie bardziej wydajne obliczeniowo, ale ich wydajność nie może osiągnąć takich samych poziomów jak systemy uczenia głębokiego, jeśli ci eksperci nie są w stanie rozróżnić wszystkich czynników wpływających na wynik. </a:t>
            </a:r>
          </a:p>
          <a:p>
            <a:r>
              <a:rPr lang="pl-PL" sz="2200" dirty="0"/>
              <a:t>Metody </a:t>
            </a:r>
            <a:r>
              <a:rPr lang="pl-PL" sz="2200" dirty="0" err="1"/>
              <a:t>neuro</a:t>
            </a:r>
            <a:r>
              <a:rPr lang="pl-PL" sz="2200" dirty="0"/>
              <a:t>-symboliczne i inne techniki są rozwijane, aby połączyć moc wiedzy eksperckiej i rozumowania z elastycznością, którą często można znaleźć w sieciach neuronowych. </a:t>
            </a:r>
          </a:p>
          <a:p>
            <a:r>
              <a:rPr lang="pl-PL" sz="2200" dirty="0"/>
              <a:t>Podobnie jak w sytuacji, w której </a:t>
            </a:r>
            <a:r>
              <a:rPr lang="pl-PL" sz="2200" dirty="0" err="1"/>
              <a:t>Rosenblatt</a:t>
            </a:r>
            <a:r>
              <a:rPr lang="pl-PL" sz="2200" dirty="0"/>
              <a:t> stanął u zarania sieci neuronowych, głębokie uczenie staje się dziś ograniczone przez dostępne narzędzia obliczeniowe. W obliczu skalowania obliczeniowego, które byłoby ekonomicznie i środowiskowo rujnujące, musimy albo dostosować sposób, w jaki wykonujemy głębokie uczenie, albo zmierzyć się z przyszłością znacznie wolniejszego postępu. Zdecydowanie lepsza jest adaptacja. Przełomem może być sposób, aby uczynić uczenie głębokie  bardziej wydajnym lub sprzęt komputerowy bardziej wydajny, co pozwoli nam nadal korzystać z tych niezwykle elastycznych modeli. </a:t>
            </a:r>
          </a:p>
        </p:txBody>
      </p:sp>
    </p:spTree>
    <p:extLst>
      <p:ext uri="{BB962C8B-B14F-4D97-AF65-F5344CB8AC3E}">
        <p14:creationId xmlns:p14="http://schemas.microsoft.com/office/powerpoint/2010/main" val="10204503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a:t>Dziękuję za uwagę</a:t>
            </a:r>
          </a:p>
        </p:txBody>
      </p:sp>
      <p:sp>
        <p:nvSpPr>
          <p:cNvPr id="5" name="Symbol zastępczy tekstu 4"/>
          <p:cNvSpPr>
            <a:spLocks noGrp="1"/>
          </p:cNvSpPr>
          <p:nvPr>
            <p:ph type="body" idx="1"/>
          </p:nvPr>
        </p:nvSpPr>
        <p:spPr/>
        <p:txBody>
          <a:bodyPr/>
          <a:lstStyle/>
          <a:p>
            <a:r>
              <a:rPr lang="pl-PL" dirty="0"/>
              <a:t>Bożena Kostek</a:t>
            </a:r>
          </a:p>
        </p:txBody>
      </p:sp>
    </p:spTree>
    <p:extLst>
      <p:ext uri="{BB962C8B-B14F-4D97-AF65-F5344CB8AC3E}">
        <p14:creationId xmlns:p14="http://schemas.microsoft.com/office/powerpoint/2010/main" val="67960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sz="3600" b="1" dirty="0">
                <a:solidFill>
                  <a:srgbClr val="0D0D0D"/>
                </a:solidFill>
                <a:latin typeface="Ivar-Headline-Bold"/>
              </a:rPr>
              <a:t>Ocena subiektywna a obiektywna</a:t>
            </a:r>
            <a:endParaRPr lang="en-US" sz="3600" b="1" dirty="0">
              <a:solidFill>
                <a:srgbClr val="0D0D0D"/>
              </a:solidFill>
              <a:latin typeface="Ivar-Headline-Bold"/>
            </a:endParaRPr>
          </a:p>
        </p:txBody>
      </p:sp>
      <p:sp>
        <p:nvSpPr>
          <p:cNvPr id="3" name="Symbol zastępczy zawartości 2"/>
          <p:cNvSpPr>
            <a:spLocks noGrp="1"/>
          </p:cNvSpPr>
          <p:nvPr>
            <p:ph idx="1"/>
          </p:nvPr>
        </p:nvSpPr>
        <p:spPr>
          <a:xfrm>
            <a:off x="810441" y="1506977"/>
            <a:ext cx="10515600" cy="4273337"/>
          </a:xfrm>
        </p:spPr>
        <p:txBody>
          <a:bodyPr>
            <a:normAutofit/>
          </a:bodyPr>
          <a:lstStyle/>
          <a:p>
            <a:pPr marL="0" indent="0">
              <a:buNone/>
            </a:pPr>
            <a:r>
              <a:rPr lang="pl-PL" sz="3100" b="1" dirty="0"/>
              <a:t>Sygnały wizyjne i foniczne</a:t>
            </a:r>
            <a:endParaRPr lang="en-US" sz="3100" b="1" dirty="0"/>
          </a:p>
          <a:p>
            <a:r>
              <a:rPr lang="en-US" dirty="0"/>
              <a:t>Video Quality</a:t>
            </a:r>
            <a:r>
              <a:rPr lang="pl-PL" dirty="0"/>
              <a:t> </a:t>
            </a:r>
            <a:r>
              <a:rPr lang="en-US" dirty="0"/>
              <a:t>Expert</a:t>
            </a:r>
            <a:r>
              <a:rPr lang="pl-PL" dirty="0"/>
              <a:t> </a:t>
            </a:r>
            <a:r>
              <a:rPr lang="en-US" dirty="0"/>
              <a:t>Group</a:t>
            </a:r>
            <a:r>
              <a:rPr lang="pl-PL" dirty="0"/>
              <a:t> </a:t>
            </a:r>
            <a:r>
              <a:rPr lang="en-US" dirty="0"/>
              <a:t>(VQEG)</a:t>
            </a:r>
            <a:r>
              <a:rPr lang="pl-PL" dirty="0"/>
              <a:t> – grupa specjalistów, p</a:t>
            </a:r>
            <a:r>
              <a:rPr lang="en-US" dirty="0" err="1"/>
              <a:t>owołana</a:t>
            </a:r>
            <a:r>
              <a:rPr lang="en-US" dirty="0"/>
              <a:t> w 1997 r.</a:t>
            </a:r>
            <a:r>
              <a:rPr lang="pl-PL" dirty="0"/>
              <a:t>, skupia ekspertów, zajmujących się zarówno subiektywną, jak i obiektywną oceną jakości obrazu wizyjnego</a:t>
            </a:r>
          </a:p>
          <a:p>
            <a:r>
              <a:rPr lang="pl-PL" dirty="0"/>
              <a:t>Głównym zadaniem ekspertów z VQEG jest tworzenie norm w ramach standardów ITU: ITU-T i ITU-R oraz przeprowadzanie testów walidacji obiektywnych metod pomiaru jakości obrazu wideo oraz </a:t>
            </a:r>
            <a:r>
              <a:rPr lang="pl-PL" dirty="0" err="1"/>
              <a:t>perceptualną</a:t>
            </a:r>
            <a:r>
              <a:rPr lang="pl-PL" dirty="0"/>
              <a:t> analizą obrazu</a:t>
            </a:r>
          </a:p>
          <a:p>
            <a:endParaRPr lang="en-US" dirty="0"/>
          </a:p>
        </p:txBody>
      </p:sp>
    </p:spTree>
    <p:extLst>
      <p:ext uri="{BB962C8B-B14F-4D97-AF65-F5344CB8AC3E}">
        <p14:creationId xmlns:p14="http://schemas.microsoft.com/office/powerpoint/2010/main" val="2537738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sz="3600" b="1" dirty="0">
                <a:solidFill>
                  <a:srgbClr val="0D0D0D"/>
                </a:solidFill>
                <a:latin typeface="Ivar-Headline-Bold"/>
              </a:rPr>
              <a:t>Ocena subiektywna a obiektywna</a:t>
            </a:r>
            <a:endParaRPr lang="en-US" sz="3600" b="1" dirty="0">
              <a:solidFill>
                <a:srgbClr val="0D0D0D"/>
              </a:solidFill>
              <a:latin typeface="Ivar-Headline-Bold"/>
            </a:endParaRPr>
          </a:p>
        </p:txBody>
      </p:sp>
      <p:sp>
        <p:nvSpPr>
          <p:cNvPr id="3" name="Symbol zastępczy zawartości 2"/>
          <p:cNvSpPr>
            <a:spLocks noGrp="1"/>
          </p:cNvSpPr>
          <p:nvPr>
            <p:ph idx="1"/>
          </p:nvPr>
        </p:nvSpPr>
        <p:spPr/>
        <p:txBody>
          <a:bodyPr>
            <a:normAutofit fontScale="77500" lnSpcReduction="20000"/>
          </a:bodyPr>
          <a:lstStyle/>
          <a:p>
            <a:endParaRPr lang="en-US" dirty="0"/>
          </a:p>
          <a:p>
            <a:endParaRPr lang="en-US" dirty="0"/>
          </a:p>
          <a:p>
            <a:pPr marL="0" indent="0">
              <a:buNone/>
            </a:pPr>
            <a:r>
              <a:rPr lang="pl-PL" sz="3300" dirty="0"/>
              <a:t>Subiektywna ocena jakości obrazu wizyjnego:</a:t>
            </a:r>
          </a:p>
          <a:p>
            <a:r>
              <a:rPr lang="pl-PL" dirty="0"/>
              <a:t>Metodykę prowadzenia badań w celu dokonania subiektywnej oceny jakości opisano w normach ITU-R BT.500 (</a:t>
            </a:r>
            <a:r>
              <a:rPr lang="pl-PL" b="1" i="0" u="sng" dirty="0">
                <a:solidFill>
                  <a:srgbClr val="000066"/>
                </a:solidFill>
                <a:effectLst/>
                <a:latin typeface="Trebuchet MS" panose="020B0603020202020204" pitchFamily="34" charset="0"/>
                <a:hlinkClick r:id="rId3"/>
              </a:rPr>
              <a:t>BT.500-14 (10/2019) </a:t>
            </a:r>
            <a:r>
              <a:rPr lang="pl-PL" b="1" i="0" u="sng" dirty="0">
                <a:solidFill>
                  <a:srgbClr val="000066"/>
                </a:solidFill>
                <a:effectLst/>
                <a:latin typeface="Trebuchet MS" panose="020B0603020202020204" pitchFamily="34" charset="0"/>
              </a:rPr>
              <a:t>- </a:t>
            </a:r>
            <a:r>
              <a:rPr lang="pl-PL" dirty="0"/>
              <a:t>TV) oraz ITU-T P.910 (</a:t>
            </a:r>
            <a:r>
              <a:rPr lang="pl-PL" b="1" i="0" u="sng" dirty="0">
                <a:solidFill>
                  <a:srgbClr val="000066"/>
                </a:solidFill>
                <a:effectLst/>
                <a:latin typeface="Trebuchet MS" panose="020B0603020202020204" pitchFamily="34" charset="0"/>
                <a:hlinkClick r:id="rId4"/>
              </a:rPr>
              <a:t>P.910 (04/08) </a:t>
            </a:r>
            <a:r>
              <a:rPr lang="pl-PL" b="1" i="0" u="sng" dirty="0">
                <a:solidFill>
                  <a:srgbClr val="000066"/>
                </a:solidFill>
                <a:effectLst/>
                <a:latin typeface="Trebuchet MS" panose="020B0603020202020204" pitchFamily="34" charset="0"/>
              </a:rPr>
              <a:t> - </a:t>
            </a:r>
            <a:r>
              <a:rPr lang="pl-PL" dirty="0"/>
              <a:t>multimedia)</a:t>
            </a:r>
          </a:p>
          <a:p>
            <a:r>
              <a:rPr lang="pl-PL" dirty="0"/>
              <a:t>Przygotowanie pomieszczenia i sprzętu testowego zgodnie z normami (oświetlenie pomieszczenia, kalibracja monitora, maksymalny kąt obserwacji)</a:t>
            </a:r>
          </a:p>
          <a:p>
            <a:r>
              <a:rPr lang="pl-PL" dirty="0"/>
              <a:t>Wybór próbek testowych – powinny zawierać zniekształcenia o różnym nasileniu</a:t>
            </a:r>
          </a:p>
          <a:p>
            <a:r>
              <a:rPr lang="pl-PL" dirty="0"/>
              <a:t>Przeprowadzenie sformalizowanej projekcji badanych próbek wideo z udziałem odpowiedniej (w sensie statystycznym) liczby osób</a:t>
            </a:r>
          </a:p>
          <a:p>
            <a:r>
              <a:rPr lang="pl-PL" dirty="0"/>
              <a:t>Jednorazowe sesje testowe powinny trwać nie dłużej niż 30 min.</a:t>
            </a:r>
          </a:p>
          <a:p>
            <a:r>
              <a:rPr lang="pl-PL" dirty="0"/>
              <a:t>Miernikiem jakości obrazu jest zazwyczaj parametr MOS (ang. </a:t>
            </a:r>
            <a:r>
              <a:rPr lang="pl-PL" i="1" dirty="0" err="1"/>
              <a:t>Mean</a:t>
            </a:r>
            <a:r>
              <a:rPr lang="pl-PL" i="1" dirty="0"/>
              <a:t> </a:t>
            </a:r>
            <a:r>
              <a:rPr lang="pl-PL" i="1" dirty="0" err="1"/>
              <a:t>Opinion</a:t>
            </a:r>
            <a:r>
              <a:rPr lang="pl-PL" i="1" dirty="0"/>
              <a:t> </a:t>
            </a:r>
            <a:r>
              <a:rPr lang="pl-PL" i="1" dirty="0" err="1"/>
              <a:t>Score</a:t>
            </a:r>
            <a:r>
              <a:rPr lang="pl-PL" dirty="0"/>
              <a:t>)</a:t>
            </a:r>
          </a:p>
          <a:p>
            <a:endParaRPr lang="en-US" dirty="0"/>
          </a:p>
        </p:txBody>
      </p:sp>
    </p:spTree>
    <p:extLst>
      <p:ext uri="{BB962C8B-B14F-4D97-AF65-F5344CB8AC3E}">
        <p14:creationId xmlns:p14="http://schemas.microsoft.com/office/powerpoint/2010/main" val="3169971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sz="3600" b="1" dirty="0">
                <a:solidFill>
                  <a:srgbClr val="0D0D0D"/>
                </a:solidFill>
                <a:latin typeface="Ivar-Headline-Bold"/>
              </a:rPr>
              <a:t>Ocena subiektywna a obiektywna</a:t>
            </a:r>
            <a:endParaRPr lang="en-US" sz="3600" b="1" dirty="0">
              <a:solidFill>
                <a:srgbClr val="0D0D0D"/>
              </a:solidFill>
              <a:latin typeface="Ivar-Headline-Bold"/>
            </a:endParaRPr>
          </a:p>
        </p:txBody>
      </p:sp>
      <p:graphicFrame>
        <p:nvGraphicFramePr>
          <p:cNvPr id="4" name="Tabela 3">
            <a:extLst>
              <a:ext uri="{FF2B5EF4-FFF2-40B4-BE49-F238E27FC236}">
                <a16:creationId xmlns:a16="http://schemas.microsoft.com/office/drawing/2014/main" id="{19599722-ECC3-4888-BEE4-BCB5563E99D7}"/>
              </a:ext>
            </a:extLst>
          </p:cNvPr>
          <p:cNvGraphicFramePr>
            <a:graphicFrameLocks noGrp="1"/>
          </p:cNvGraphicFramePr>
          <p:nvPr>
            <p:extLst>
              <p:ext uri="{D42A27DB-BD31-4B8C-83A1-F6EECF244321}">
                <p14:modId xmlns:p14="http://schemas.microsoft.com/office/powerpoint/2010/main" val="1935998857"/>
              </p:ext>
            </p:extLst>
          </p:nvPr>
        </p:nvGraphicFramePr>
        <p:xfrm>
          <a:off x="432099" y="2173997"/>
          <a:ext cx="9870449" cy="4318875"/>
        </p:xfrm>
        <a:graphic>
          <a:graphicData uri="http://schemas.openxmlformats.org/drawingml/2006/table">
            <a:tbl>
              <a:tblPr firstRow="1" firstCol="1" bandRow="1">
                <a:tableStyleId>{5C22544A-7EE6-4342-B048-85BDC9FD1C3A}</a:tableStyleId>
              </a:tblPr>
              <a:tblGrid>
                <a:gridCol w="872268">
                  <a:extLst>
                    <a:ext uri="{9D8B030D-6E8A-4147-A177-3AD203B41FA5}">
                      <a16:colId xmlns:a16="http://schemas.microsoft.com/office/drawing/2014/main" val="2061613198"/>
                    </a:ext>
                  </a:extLst>
                </a:gridCol>
                <a:gridCol w="5828333">
                  <a:extLst>
                    <a:ext uri="{9D8B030D-6E8A-4147-A177-3AD203B41FA5}">
                      <a16:colId xmlns:a16="http://schemas.microsoft.com/office/drawing/2014/main" val="2180319820"/>
                    </a:ext>
                  </a:extLst>
                </a:gridCol>
                <a:gridCol w="3169848">
                  <a:extLst>
                    <a:ext uri="{9D8B030D-6E8A-4147-A177-3AD203B41FA5}">
                      <a16:colId xmlns:a16="http://schemas.microsoft.com/office/drawing/2014/main" val="2633830335"/>
                    </a:ext>
                  </a:extLst>
                </a:gridCol>
              </a:tblGrid>
              <a:tr h="622519">
                <a:tc>
                  <a:txBody>
                    <a:bodyPr/>
                    <a:lstStyle/>
                    <a:p>
                      <a:pPr marL="0" marR="0" algn="just" hangingPunct="0">
                        <a:spcBef>
                          <a:spcPts val="600"/>
                        </a:spcBef>
                        <a:spcAft>
                          <a:spcPts val="0"/>
                        </a:spcAft>
                        <a:tabLst>
                          <a:tab pos="504190" algn="l"/>
                          <a:tab pos="756285" algn="l"/>
                          <a:tab pos="1008380" algn="l"/>
                          <a:tab pos="1260475" algn="l"/>
                        </a:tabLst>
                      </a:pPr>
                      <a:r>
                        <a:rPr lang="fr-FR" sz="2400">
                          <a:effectLst/>
                        </a:rPr>
                        <a:t>a)</a:t>
                      </a:r>
                      <a:endParaRPr lang="pl-PL"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hangingPunct="0">
                        <a:spcBef>
                          <a:spcPts val="600"/>
                        </a:spcBef>
                        <a:spcAft>
                          <a:spcPts val="0"/>
                        </a:spcAft>
                        <a:tabLst>
                          <a:tab pos="504190" algn="l"/>
                          <a:tab pos="756285" algn="l"/>
                          <a:tab pos="1008380" algn="l"/>
                          <a:tab pos="1260475" algn="l"/>
                        </a:tabLst>
                      </a:pPr>
                      <a:r>
                        <a:rPr lang="pl-PL" sz="2400" dirty="0">
                          <a:effectLst/>
                        </a:rPr>
                        <a:t>Oświetlenie </a:t>
                      </a:r>
                      <a:r>
                        <a:rPr lang="pl-PL" sz="2400" dirty="0"/>
                        <a:t>pomieszczenia służącego do oglądania obrazu wideo w celu dokonania subiektywnej oceny jakości obrazu</a:t>
                      </a:r>
                      <a:endParaRPr lang="pl-PL" sz="2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hangingPunct="0">
                        <a:spcBef>
                          <a:spcPts val="600"/>
                        </a:spcBef>
                        <a:spcAft>
                          <a:spcPts val="0"/>
                        </a:spcAft>
                        <a:tabLst>
                          <a:tab pos="504190" algn="l"/>
                          <a:tab pos="756285" algn="l"/>
                          <a:tab pos="1008380" algn="l"/>
                          <a:tab pos="1260475" algn="l"/>
                        </a:tabLst>
                      </a:pPr>
                      <a:r>
                        <a:rPr lang="pl-PL" sz="2400" dirty="0">
                          <a:effectLst/>
                        </a:rPr>
                        <a:t>słabe (ang. </a:t>
                      </a:r>
                      <a:r>
                        <a:rPr lang="pl-PL" sz="2400" dirty="0" err="1">
                          <a:effectLst/>
                        </a:rPr>
                        <a:t>low</a:t>
                      </a:r>
                      <a:r>
                        <a:rPr lang="pl-PL" sz="2400" dirty="0">
                          <a:effectLst/>
                        </a:rPr>
                        <a:t>)</a:t>
                      </a:r>
                      <a:endParaRPr lang="pl-PL" sz="2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465267677"/>
                  </a:ext>
                </a:extLst>
              </a:tr>
              <a:tr h="622519">
                <a:tc>
                  <a:txBody>
                    <a:bodyPr/>
                    <a:lstStyle/>
                    <a:p>
                      <a:pPr marL="0" marR="0" algn="just" hangingPunct="0">
                        <a:spcBef>
                          <a:spcPts val="600"/>
                        </a:spcBef>
                        <a:spcAft>
                          <a:spcPts val="0"/>
                        </a:spcAft>
                        <a:tabLst>
                          <a:tab pos="504190" algn="l"/>
                          <a:tab pos="756285" algn="l"/>
                          <a:tab pos="1008380" algn="l"/>
                          <a:tab pos="1260475" algn="l"/>
                        </a:tabLst>
                      </a:pPr>
                      <a:r>
                        <a:rPr lang="fr-FR" sz="2400">
                          <a:effectLst/>
                        </a:rPr>
                        <a:t>b)</a:t>
                      </a:r>
                      <a:endParaRPr lang="pl-PL"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hangingPunct="0">
                        <a:spcBef>
                          <a:spcPts val="600"/>
                        </a:spcBef>
                        <a:spcAft>
                          <a:spcPts val="0"/>
                        </a:spcAft>
                        <a:tabLst>
                          <a:tab pos="504190" algn="l"/>
                          <a:tab pos="756285" algn="l"/>
                          <a:tab pos="1008380" algn="l"/>
                          <a:tab pos="1260475" algn="l"/>
                        </a:tabLst>
                      </a:pPr>
                      <a:r>
                        <a:rPr lang="pl-PL" sz="2400" dirty="0">
                          <a:effectLst/>
                        </a:rPr>
                        <a:t>Chrominancja tła</a:t>
                      </a:r>
                      <a:r>
                        <a:rPr lang="fr-FR" sz="2400" dirty="0">
                          <a:effectLst/>
                        </a:rPr>
                        <a:t>:</a:t>
                      </a:r>
                      <a:endParaRPr lang="pl-PL" sz="2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hangingPunct="0">
                        <a:spcBef>
                          <a:spcPts val="600"/>
                        </a:spcBef>
                        <a:spcAft>
                          <a:spcPts val="0"/>
                        </a:spcAft>
                        <a:tabLst>
                          <a:tab pos="504190" algn="l"/>
                          <a:tab pos="756285" algn="l"/>
                          <a:tab pos="1008380" algn="l"/>
                          <a:tab pos="1260475" algn="l"/>
                        </a:tabLst>
                      </a:pPr>
                      <a:r>
                        <a:rPr lang="fr-FR" sz="2400">
                          <a:effectLst/>
                        </a:rPr>
                        <a:t>D</a:t>
                      </a:r>
                      <a:r>
                        <a:rPr lang="fr-FR" sz="2400" baseline="-25000">
                          <a:effectLst/>
                        </a:rPr>
                        <a:t>65</a:t>
                      </a:r>
                      <a:endParaRPr lang="pl-PL" sz="2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761365663"/>
                  </a:ext>
                </a:extLst>
              </a:tr>
              <a:tr h="622519">
                <a:tc>
                  <a:txBody>
                    <a:bodyPr/>
                    <a:lstStyle/>
                    <a:p>
                      <a:pPr marL="0" marR="0" algn="just" hangingPunct="0">
                        <a:spcBef>
                          <a:spcPts val="600"/>
                        </a:spcBef>
                        <a:spcAft>
                          <a:spcPts val="0"/>
                        </a:spcAft>
                        <a:tabLst>
                          <a:tab pos="504190" algn="l"/>
                          <a:tab pos="756285" algn="l"/>
                          <a:tab pos="1008380" algn="l"/>
                          <a:tab pos="1260475" algn="l"/>
                        </a:tabLst>
                      </a:pPr>
                      <a:r>
                        <a:rPr lang="fr-FR" sz="2400">
                          <a:effectLst/>
                        </a:rPr>
                        <a:t>c)</a:t>
                      </a:r>
                      <a:endParaRPr lang="pl-PL"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hangingPunct="0">
                        <a:spcBef>
                          <a:spcPts val="600"/>
                        </a:spcBef>
                        <a:spcAft>
                          <a:spcPts val="0"/>
                        </a:spcAft>
                        <a:tabLst>
                          <a:tab pos="504190" algn="l"/>
                          <a:tab pos="756285" algn="l"/>
                          <a:tab pos="1008380" algn="l"/>
                          <a:tab pos="1260475" algn="l"/>
                        </a:tabLst>
                      </a:pPr>
                      <a:r>
                        <a:rPr lang="pl-PL" sz="1800" b="0" i="0" kern="1200" dirty="0">
                          <a:solidFill>
                            <a:schemeClr val="dk1"/>
                          </a:solidFill>
                          <a:effectLst/>
                          <a:latin typeface="+mn-lt"/>
                          <a:ea typeface="+mn-ea"/>
                          <a:cs typeface="+mn-cs"/>
                        </a:rPr>
                        <a:t> </a:t>
                      </a:r>
                      <a:r>
                        <a:rPr lang="pl-PL" sz="2400" kern="1200" dirty="0">
                          <a:solidFill>
                            <a:schemeClr val="dk1"/>
                          </a:solidFill>
                          <a:effectLst/>
                          <a:latin typeface="+mn-lt"/>
                          <a:ea typeface="+mn-ea"/>
                          <a:cs typeface="+mn-cs"/>
                        </a:rPr>
                        <a:t>Wartość szczytowa luminancji </a:t>
                      </a:r>
                      <a:r>
                        <a:rPr lang="fr-FR" sz="2400" kern="1200" dirty="0">
                          <a:solidFill>
                            <a:schemeClr val="dk1"/>
                          </a:solidFill>
                          <a:effectLst/>
                          <a:latin typeface="+mn-lt"/>
                          <a:ea typeface="+mn-ea"/>
                          <a:cs typeface="+mn-cs"/>
                        </a:rPr>
                        <a:t>:</a:t>
                      </a:r>
                      <a:endParaRPr lang="pl-PL" sz="2400" kern="1200" dirty="0">
                        <a:solidFill>
                          <a:schemeClr val="dk1"/>
                        </a:solidFill>
                        <a:effectLst/>
                        <a:latin typeface="+mn-lt"/>
                        <a:ea typeface="+mn-ea"/>
                        <a:cs typeface="+mn-cs"/>
                      </a:endParaRPr>
                    </a:p>
                  </a:txBody>
                  <a:tcPr marL="68580" marR="68580" marT="0" marB="0"/>
                </a:tc>
                <a:tc>
                  <a:txBody>
                    <a:bodyPr/>
                    <a:lstStyle/>
                    <a:p>
                      <a:pPr marL="0" marR="0" algn="l" hangingPunct="0">
                        <a:spcBef>
                          <a:spcPts val="600"/>
                        </a:spcBef>
                        <a:spcAft>
                          <a:spcPts val="0"/>
                        </a:spcAft>
                        <a:tabLst>
                          <a:tab pos="504190" algn="l"/>
                          <a:tab pos="756285" algn="l"/>
                          <a:tab pos="1008380" algn="l"/>
                          <a:tab pos="1260475" algn="l"/>
                        </a:tabLst>
                      </a:pPr>
                      <a:r>
                        <a:rPr lang="fr-FR" sz="2400">
                          <a:effectLst/>
                        </a:rPr>
                        <a:t>70-250 cd/m</a:t>
                      </a:r>
                      <a:r>
                        <a:rPr lang="fr-FR" sz="2400" baseline="30000">
                          <a:effectLst/>
                        </a:rPr>
                        <a:t>2</a:t>
                      </a:r>
                      <a:r>
                        <a:rPr lang="fr-FR" sz="2400">
                          <a:effectLst/>
                        </a:rPr>
                        <a:t> (see § 2.1.6.5)</a:t>
                      </a:r>
                      <a:endParaRPr lang="pl-PL" sz="2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729658927"/>
                  </a:ext>
                </a:extLst>
              </a:tr>
              <a:tr h="622519">
                <a:tc>
                  <a:txBody>
                    <a:bodyPr/>
                    <a:lstStyle/>
                    <a:p>
                      <a:pPr marL="0" marR="0" algn="just" hangingPunct="0">
                        <a:spcBef>
                          <a:spcPts val="600"/>
                        </a:spcBef>
                        <a:spcAft>
                          <a:spcPts val="0"/>
                        </a:spcAft>
                        <a:tabLst>
                          <a:tab pos="504190" algn="l"/>
                          <a:tab pos="756285" algn="l"/>
                          <a:tab pos="1008380" algn="l"/>
                          <a:tab pos="1260475" algn="l"/>
                        </a:tabLst>
                      </a:pPr>
                      <a:r>
                        <a:rPr lang="fr-FR" sz="2400">
                          <a:effectLst/>
                        </a:rPr>
                        <a:t>d)</a:t>
                      </a:r>
                      <a:endParaRPr lang="pl-PL"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hangingPunct="0">
                        <a:spcBef>
                          <a:spcPts val="600"/>
                        </a:spcBef>
                        <a:spcAft>
                          <a:spcPts val="0"/>
                        </a:spcAft>
                        <a:tabLst>
                          <a:tab pos="504190" algn="l"/>
                          <a:tab pos="756285" algn="l"/>
                          <a:tab pos="1008380" algn="l"/>
                          <a:tab pos="1260475" algn="l"/>
                        </a:tabLst>
                      </a:pPr>
                      <a:r>
                        <a:rPr lang="pl-PL" sz="2400" dirty="0">
                          <a:effectLst/>
                        </a:rPr>
                        <a:t>Kontrast monitora</a:t>
                      </a:r>
                      <a:endParaRPr lang="pl-PL" sz="2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hangingPunct="0">
                        <a:spcBef>
                          <a:spcPts val="600"/>
                        </a:spcBef>
                        <a:spcAft>
                          <a:spcPts val="0"/>
                        </a:spcAft>
                        <a:tabLst>
                          <a:tab pos="504190" algn="l"/>
                          <a:tab pos="756285" algn="l"/>
                          <a:tab pos="1008380" algn="l"/>
                          <a:tab pos="1260475" algn="l"/>
                        </a:tabLst>
                      </a:pPr>
                      <a:r>
                        <a:rPr lang="fr-FR" sz="2400">
                          <a:effectLst/>
                        </a:rPr>
                        <a:t>£ 0.02 (see § 2.1.6.4)</a:t>
                      </a:r>
                      <a:endParaRPr lang="pl-PL" sz="2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501054610"/>
                  </a:ext>
                </a:extLst>
              </a:tr>
              <a:tr h="1245037">
                <a:tc>
                  <a:txBody>
                    <a:bodyPr/>
                    <a:lstStyle/>
                    <a:p>
                      <a:pPr marL="0" marR="0" algn="just" hangingPunct="0">
                        <a:spcBef>
                          <a:spcPts val="600"/>
                        </a:spcBef>
                        <a:spcAft>
                          <a:spcPts val="0"/>
                        </a:spcAft>
                        <a:tabLst>
                          <a:tab pos="504190" algn="l"/>
                          <a:tab pos="756285" algn="l"/>
                          <a:tab pos="1008380" algn="l"/>
                          <a:tab pos="1260475" algn="l"/>
                        </a:tabLst>
                      </a:pPr>
                      <a:r>
                        <a:rPr lang="fr-FR" sz="2400" dirty="0">
                          <a:effectLst/>
                        </a:rPr>
                        <a:t>e)</a:t>
                      </a:r>
                      <a:endParaRPr lang="pl-PL" sz="2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hangingPunct="0">
                        <a:spcBef>
                          <a:spcPts val="600"/>
                        </a:spcBef>
                        <a:spcAft>
                          <a:spcPts val="0"/>
                        </a:spcAft>
                        <a:tabLst>
                          <a:tab pos="504190" algn="l"/>
                          <a:tab pos="756285" algn="l"/>
                          <a:tab pos="1008380" algn="l"/>
                          <a:tab pos="1260475" algn="l"/>
                        </a:tabLst>
                      </a:pPr>
                      <a:r>
                        <a:rPr lang="pl-PL" sz="2400" dirty="0">
                          <a:effectLst/>
                        </a:rPr>
                        <a:t>Stosunek luminancji tła za monitorem wyświetlającym oceniany obraz do wartości luminancji obrazu:</a:t>
                      </a:r>
                      <a:endParaRPr lang="pl-PL" sz="2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hangingPunct="0">
                        <a:spcBef>
                          <a:spcPts val="600"/>
                        </a:spcBef>
                        <a:spcAft>
                          <a:spcPts val="0"/>
                        </a:spcAft>
                        <a:tabLst>
                          <a:tab pos="504190" algn="l"/>
                          <a:tab pos="756285" algn="l"/>
                          <a:tab pos="1008380" algn="l"/>
                          <a:tab pos="1260475" algn="l"/>
                        </a:tabLst>
                      </a:pPr>
                      <a:r>
                        <a:rPr lang="fr-FR" sz="2400" dirty="0">
                          <a:effectLst/>
                        </a:rPr>
                        <a:t>» 0.15</a:t>
                      </a:r>
                      <a:endParaRPr lang="pl-PL" sz="2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19440650"/>
                  </a:ext>
                </a:extLst>
              </a:tr>
            </a:tbl>
          </a:graphicData>
        </a:graphic>
      </p:graphicFrame>
      <p:sp>
        <p:nvSpPr>
          <p:cNvPr id="5" name="Rectangle 1">
            <a:extLst>
              <a:ext uri="{FF2B5EF4-FFF2-40B4-BE49-F238E27FC236}">
                <a16:creationId xmlns:a16="http://schemas.microsoft.com/office/drawing/2014/main" id="{7C96476D-C5CC-498D-B880-52134376F102}"/>
              </a:ext>
            </a:extLst>
          </p:cNvPr>
          <p:cNvSpPr>
            <a:spLocks noChangeArrowheads="1"/>
          </p:cNvSpPr>
          <p:nvPr/>
        </p:nvSpPr>
        <p:spPr bwMode="auto">
          <a:xfrm>
            <a:off x="3014663" y="34528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pl-PL" altLang="pl-PL" sz="1800" b="0" i="0" u="none" strike="noStrike" cap="none" normalizeH="0" baseline="0">
                <a:ln>
                  <a:noFill/>
                </a:ln>
                <a:solidFill>
                  <a:schemeClr val="tx1"/>
                </a:solidFill>
                <a:effectLst/>
                <a:latin typeface="Arial" panose="020B0604020202020204" pitchFamily="34" charset="0"/>
              </a:rPr>
            </a:br>
            <a:endParaRPr kumimoji="0" lang="pl-PL" altLang="pl-PL" sz="1800" b="0" i="0" u="none" strike="noStrike" cap="none" normalizeH="0" baseline="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4C990F54-528B-4E1B-9293-9010D32D5A67}"/>
              </a:ext>
            </a:extLst>
          </p:cNvPr>
          <p:cNvSpPr>
            <a:spLocks noChangeArrowheads="1"/>
          </p:cNvSpPr>
          <p:nvPr/>
        </p:nvSpPr>
        <p:spPr bwMode="auto">
          <a:xfrm>
            <a:off x="337931" y="1253288"/>
            <a:ext cx="1023178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61925" algn="l"/>
                <a:tab pos="504825" algn="l"/>
                <a:tab pos="755650" algn="l"/>
                <a:tab pos="1008063" algn="l"/>
                <a:tab pos="1260475" algn="l"/>
              </a:tabLst>
              <a:defRPr>
                <a:solidFill>
                  <a:schemeClr val="tx1"/>
                </a:solidFill>
                <a:latin typeface="Arial" panose="020B0604020202020204" pitchFamily="34" charset="0"/>
              </a:defRPr>
            </a:lvl1pPr>
            <a:lvl2pPr eaLnBrk="0" fontAlgn="base" hangingPunct="0">
              <a:spcBef>
                <a:spcPct val="0"/>
              </a:spcBef>
              <a:spcAft>
                <a:spcPct val="0"/>
              </a:spcAft>
              <a:tabLst>
                <a:tab pos="161925" algn="l"/>
                <a:tab pos="504825" algn="l"/>
                <a:tab pos="755650" algn="l"/>
                <a:tab pos="1008063" algn="l"/>
                <a:tab pos="1260475" algn="l"/>
              </a:tabLst>
              <a:defRPr>
                <a:solidFill>
                  <a:schemeClr val="tx1"/>
                </a:solidFill>
                <a:latin typeface="Arial" panose="020B0604020202020204" pitchFamily="34" charset="0"/>
              </a:defRPr>
            </a:lvl2pPr>
            <a:lvl3pPr eaLnBrk="0" fontAlgn="base" hangingPunct="0">
              <a:spcBef>
                <a:spcPct val="0"/>
              </a:spcBef>
              <a:spcAft>
                <a:spcPct val="0"/>
              </a:spcAft>
              <a:tabLst>
                <a:tab pos="161925" algn="l"/>
                <a:tab pos="504825" algn="l"/>
                <a:tab pos="755650" algn="l"/>
                <a:tab pos="1008063" algn="l"/>
                <a:tab pos="1260475" algn="l"/>
              </a:tabLst>
              <a:defRPr>
                <a:solidFill>
                  <a:schemeClr val="tx1"/>
                </a:solidFill>
                <a:latin typeface="Arial" panose="020B0604020202020204" pitchFamily="34" charset="0"/>
              </a:defRPr>
            </a:lvl3pPr>
            <a:lvl4pPr eaLnBrk="0" fontAlgn="base" hangingPunct="0">
              <a:spcBef>
                <a:spcPct val="0"/>
              </a:spcBef>
              <a:spcAft>
                <a:spcPct val="0"/>
              </a:spcAft>
              <a:tabLst>
                <a:tab pos="161925" algn="l"/>
                <a:tab pos="504825" algn="l"/>
                <a:tab pos="755650" algn="l"/>
                <a:tab pos="1008063" algn="l"/>
                <a:tab pos="1260475" algn="l"/>
              </a:tabLst>
              <a:defRPr>
                <a:solidFill>
                  <a:schemeClr val="tx1"/>
                </a:solidFill>
                <a:latin typeface="Arial" panose="020B0604020202020204" pitchFamily="34" charset="0"/>
              </a:defRPr>
            </a:lvl4pPr>
            <a:lvl5pPr eaLnBrk="0" fontAlgn="base" hangingPunct="0">
              <a:spcBef>
                <a:spcPct val="0"/>
              </a:spcBef>
              <a:spcAft>
                <a:spcPct val="0"/>
              </a:spcAft>
              <a:tabLst>
                <a:tab pos="161925" algn="l"/>
                <a:tab pos="504825" algn="l"/>
                <a:tab pos="755650" algn="l"/>
                <a:tab pos="1008063" algn="l"/>
                <a:tab pos="1260475" algn="l"/>
              </a:tabLst>
              <a:defRPr>
                <a:solidFill>
                  <a:schemeClr val="tx1"/>
                </a:solidFill>
                <a:latin typeface="Arial" panose="020B0604020202020204" pitchFamily="34" charset="0"/>
              </a:defRPr>
            </a:lvl5pPr>
            <a:lvl6pPr eaLnBrk="0" fontAlgn="base" hangingPunct="0">
              <a:spcBef>
                <a:spcPct val="0"/>
              </a:spcBef>
              <a:spcAft>
                <a:spcPct val="0"/>
              </a:spcAft>
              <a:tabLst>
                <a:tab pos="161925" algn="l"/>
                <a:tab pos="504825" algn="l"/>
                <a:tab pos="755650" algn="l"/>
                <a:tab pos="1008063" algn="l"/>
                <a:tab pos="1260475" algn="l"/>
              </a:tabLst>
              <a:defRPr>
                <a:solidFill>
                  <a:schemeClr val="tx1"/>
                </a:solidFill>
                <a:latin typeface="Arial" panose="020B0604020202020204" pitchFamily="34" charset="0"/>
              </a:defRPr>
            </a:lvl6pPr>
            <a:lvl7pPr eaLnBrk="0" fontAlgn="base" hangingPunct="0">
              <a:spcBef>
                <a:spcPct val="0"/>
              </a:spcBef>
              <a:spcAft>
                <a:spcPct val="0"/>
              </a:spcAft>
              <a:tabLst>
                <a:tab pos="161925" algn="l"/>
                <a:tab pos="504825" algn="l"/>
                <a:tab pos="755650" algn="l"/>
                <a:tab pos="1008063" algn="l"/>
                <a:tab pos="1260475" algn="l"/>
              </a:tabLst>
              <a:defRPr>
                <a:solidFill>
                  <a:schemeClr val="tx1"/>
                </a:solidFill>
                <a:latin typeface="Arial" panose="020B0604020202020204" pitchFamily="34" charset="0"/>
              </a:defRPr>
            </a:lvl7pPr>
            <a:lvl8pPr eaLnBrk="0" fontAlgn="base" hangingPunct="0">
              <a:spcBef>
                <a:spcPct val="0"/>
              </a:spcBef>
              <a:spcAft>
                <a:spcPct val="0"/>
              </a:spcAft>
              <a:tabLst>
                <a:tab pos="161925" algn="l"/>
                <a:tab pos="504825" algn="l"/>
                <a:tab pos="755650" algn="l"/>
                <a:tab pos="1008063" algn="l"/>
                <a:tab pos="1260475" algn="l"/>
              </a:tabLst>
              <a:defRPr>
                <a:solidFill>
                  <a:schemeClr val="tx1"/>
                </a:solidFill>
                <a:latin typeface="Arial" panose="020B0604020202020204" pitchFamily="34" charset="0"/>
              </a:defRPr>
            </a:lvl8pPr>
            <a:lvl9pPr eaLnBrk="0" fontAlgn="base" hangingPunct="0">
              <a:spcBef>
                <a:spcPct val="0"/>
              </a:spcBef>
              <a:spcAft>
                <a:spcPct val="0"/>
              </a:spcAft>
              <a:tabLst>
                <a:tab pos="161925" algn="l"/>
                <a:tab pos="504825" algn="l"/>
                <a:tab pos="755650" algn="l"/>
                <a:tab pos="1008063" algn="l"/>
                <a:tab pos="1260475" algn="l"/>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161925" algn="l"/>
                <a:tab pos="504825" algn="l"/>
                <a:tab pos="755650" algn="l"/>
                <a:tab pos="1008063" algn="l"/>
                <a:tab pos="1260475" algn="l"/>
              </a:tabLst>
            </a:pPr>
            <a:r>
              <a:rPr kumimoji="0" lang="pl-PL" altLang="pl-PL"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Przykład zaleceń dotyczących </a:t>
            </a:r>
            <a:r>
              <a:rPr lang="pl-PL" altLang="pl-PL" sz="2000" dirty="0">
                <a:ea typeface="Times New Roman" panose="02020603050405020304" pitchFamily="18" charset="0"/>
              </a:rPr>
              <a:t>oceny subiektywnej w warunkach laboratoryjnych.</a:t>
            </a:r>
          </a:p>
          <a:p>
            <a:pPr marL="0" marR="0" lvl="0" indent="0" algn="just" defTabSz="914400" rtl="0" eaLnBrk="0" fontAlgn="base" latinLnBrk="0" hangingPunct="0">
              <a:lnSpc>
                <a:spcPct val="100000"/>
              </a:lnSpc>
              <a:spcBef>
                <a:spcPct val="0"/>
              </a:spcBef>
              <a:spcAft>
                <a:spcPct val="0"/>
              </a:spcAft>
              <a:buClrTx/>
              <a:buSzTx/>
              <a:buFontTx/>
              <a:buNone/>
              <a:tabLst>
                <a:tab pos="161925" algn="l"/>
                <a:tab pos="504825" algn="l"/>
                <a:tab pos="755650" algn="l"/>
                <a:tab pos="1008063" algn="l"/>
                <a:tab pos="1260475" algn="l"/>
              </a:tabLst>
            </a:pPr>
            <a:r>
              <a:rPr kumimoji="0" lang="pl-PL" altLang="pl-PL"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Wartość szczytowa luminancji powinna być dostosowana</a:t>
            </a:r>
            <a:r>
              <a:rPr kumimoji="0" lang="pl-PL" altLang="pl-PL" sz="2000" b="0" i="0" u="none" strike="noStrike" cap="none" normalizeH="0" dirty="0">
                <a:ln>
                  <a:noFill/>
                </a:ln>
                <a:solidFill>
                  <a:schemeClr val="tx1"/>
                </a:solidFill>
                <a:effectLst/>
                <a:latin typeface="Arial" panose="020B0604020202020204" pitchFamily="34" charset="0"/>
                <a:ea typeface="Times New Roman" panose="02020603050405020304" pitchFamily="18" charset="0"/>
              </a:rPr>
              <a:t> do oświetlenia pomieszczenia</a:t>
            </a:r>
            <a:endParaRPr kumimoji="0" lang="en-GB" altLang="pl-PL"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40545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sz="3600" b="1" dirty="0">
                <a:solidFill>
                  <a:srgbClr val="0D0D0D"/>
                </a:solidFill>
                <a:latin typeface="Ivar-Headline-Bold"/>
              </a:rPr>
              <a:t>Ocena subiektywna a obiektywna</a:t>
            </a:r>
            <a:endParaRPr lang="en-US" sz="3600" b="1" dirty="0">
              <a:solidFill>
                <a:srgbClr val="0D0D0D"/>
              </a:solidFill>
              <a:latin typeface="Ivar-Headline-Bold"/>
            </a:endParaRPr>
          </a:p>
        </p:txBody>
      </p:sp>
      <p:sp>
        <p:nvSpPr>
          <p:cNvPr id="5" name="Rectangle 1">
            <a:extLst>
              <a:ext uri="{FF2B5EF4-FFF2-40B4-BE49-F238E27FC236}">
                <a16:creationId xmlns:a16="http://schemas.microsoft.com/office/drawing/2014/main" id="{7C96476D-C5CC-498D-B880-52134376F102}"/>
              </a:ext>
            </a:extLst>
          </p:cNvPr>
          <p:cNvSpPr>
            <a:spLocks noChangeArrowheads="1"/>
          </p:cNvSpPr>
          <p:nvPr/>
        </p:nvSpPr>
        <p:spPr bwMode="auto">
          <a:xfrm>
            <a:off x="3014663" y="34528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pl-PL" altLang="pl-PL" sz="1800" b="0" i="0" u="none" strike="noStrike" cap="none" normalizeH="0" baseline="0">
                <a:ln>
                  <a:noFill/>
                </a:ln>
                <a:solidFill>
                  <a:schemeClr val="tx1"/>
                </a:solidFill>
                <a:effectLst/>
                <a:latin typeface="Arial" panose="020B0604020202020204" pitchFamily="34" charset="0"/>
              </a:rPr>
            </a:br>
            <a:endParaRPr kumimoji="0" lang="pl-PL" altLang="pl-PL" sz="1800" b="0" i="0" u="none" strike="noStrike" cap="none" normalizeH="0" baseline="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4C990F54-528B-4E1B-9293-9010D32D5A67}"/>
              </a:ext>
            </a:extLst>
          </p:cNvPr>
          <p:cNvSpPr>
            <a:spLocks noChangeArrowheads="1"/>
          </p:cNvSpPr>
          <p:nvPr/>
        </p:nvSpPr>
        <p:spPr bwMode="auto">
          <a:xfrm>
            <a:off x="337930" y="1099400"/>
            <a:ext cx="1051130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61925" algn="l"/>
                <a:tab pos="504825" algn="l"/>
                <a:tab pos="755650" algn="l"/>
                <a:tab pos="1008063" algn="l"/>
                <a:tab pos="1260475" algn="l"/>
              </a:tabLst>
              <a:defRPr>
                <a:solidFill>
                  <a:schemeClr val="tx1"/>
                </a:solidFill>
                <a:latin typeface="Arial" panose="020B0604020202020204" pitchFamily="34" charset="0"/>
              </a:defRPr>
            </a:lvl1pPr>
            <a:lvl2pPr eaLnBrk="0" fontAlgn="base" hangingPunct="0">
              <a:spcBef>
                <a:spcPct val="0"/>
              </a:spcBef>
              <a:spcAft>
                <a:spcPct val="0"/>
              </a:spcAft>
              <a:tabLst>
                <a:tab pos="161925" algn="l"/>
                <a:tab pos="504825" algn="l"/>
                <a:tab pos="755650" algn="l"/>
                <a:tab pos="1008063" algn="l"/>
                <a:tab pos="1260475" algn="l"/>
              </a:tabLst>
              <a:defRPr>
                <a:solidFill>
                  <a:schemeClr val="tx1"/>
                </a:solidFill>
                <a:latin typeface="Arial" panose="020B0604020202020204" pitchFamily="34" charset="0"/>
              </a:defRPr>
            </a:lvl2pPr>
            <a:lvl3pPr eaLnBrk="0" fontAlgn="base" hangingPunct="0">
              <a:spcBef>
                <a:spcPct val="0"/>
              </a:spcBef>
              <a:spcAft>
                <a:spcPct val="0"/>
              </a:spcAft>
              <a:tabLst>
                <a:tab pos="161925" algn="l"/>
                <a:tab pos="504825" algn="l"/>
                <a:tab pos="755650" algn="l"/>
                <a:tab pos="1008063" algn="l"/>
                <a:tab pos="1260475" algn="l"/>
              </a:tabLst>
              <a:defRPr>
                <a:solidFill>
                  <a:schemeClr val="tx1"/>
                </a:solidFill>
                <a:latin typeface="Arial" panose="020B0604020202020204" pitchFamily="34" charset="0"/>
              </a:defRPr>
            </a:lvl3pPr>
            <a:lvl4pPr eaLnBrk="0" fontAlgn="base" hangingPunct="0">
              <a:spcBef>
                <a:spcPct val="0"/>
              </a:spcBef>
              <a:spcAft>
                <a:spcPct val="0"/>
              </a:spcAft>
              <a:tabLst>
                <a:tab pos="161925" algn="l"/>
                <a:tab pos="504825" algn="l"/>
                <a:tab pos="755650" algn="l"/>
                <a:tab pos="1008063" algn="l"/>
                <a:tab pos="1260475" algn="l"/>
              </a:tabLst>
              <a:defRPr>
                <a:solidFill>
                  <a:schemeClr val="tx1"/>
                </a:solidFill>
                <a:latin typeface="Arial" panose="020B0604020202020204" pitchFamily="34" charset="0"/>
              </a:defRPr>
            </a:lvl4pPr>
            <a:lvl5pPr eaLnBrk="0" fontAlgn="base" hangingPunct="0">
              <a:spcBef>
                <a:spcPct val="0"/>
              </a:spcBef>
              <a:spcAft>
                <a:spcPct val="0"/>
              </a:spcAft>
              <a:tabLst>
                <a:tab pos="161925" algn="l"/>
                <a:tab pos="504825" algn="l"/>
                <a:tab pos="755650" algn="l"/>
                <a:tab pos="1008063" algn="l"/>
                <a:tab pos="1260475" algn="l"/>
              </a:tabLst>
              <a:defRPr>
                <a:solidFill>
                  <a:schemeClr val="tx1"/>
                </a:solidFill>
                <a:latin typeface="Arial" panose="020B0604020202020204" pitchFamily="34" charset="0"/>
              </a:defRPr>
            </a:lvl5pPr>
            <a:lvl6pPr eaLnBrk="0" fontAlgn="base" hangingPunct="0">
              <a:spcBef>
                <a:spcPct val="0"/>
              </a:spcBef>
              <a:spcAft>
                <a:spcPct val="0"/>
              </a:spcAft>
              <a:tabLst>
                <a:tab pos="161925" algn="l"/>
                <a:tab pos="504825" algn="l"/>
                <a:tab pos="755650" algn="l"/>
                <a:tab pos="1008063" algn="l"/>
                <a:tab pos="1260475" algn="l"/>
              </a:tabLst>
              <a:defRPr>
                <a:solidFill>
                  <a:schemeClr val="tx1"/>
                </a:solidFill>
                <a:latin typeface="Arial" panose="020B0604020202020204" pitchFamily="34" charset="0"/>
              </a:defRPr>
            </a:lvl6pPr>
            <a:lvl7pPr eaLnBrk="0" fontAlgn="base" hangingPunct="0">
              <a:spcBef>
                <a:spcPct val="0"/>
              </a:spcBef>
              <a:spcAft>
                <a:spcPct val="0"/>
              </a:spcAft>
              <a:tabLst>
                <a:tab pos="161925" algn="l"/>
                <a:tab pos="504825" algn="l"/>
                <a:tab pos="755650" algn="l"/>
                <a:tab pos="1008063" algn="l"/>
                <a:tab pos="1260475" algn="l"/>
              </a:tabLst>
              <a:defRPr>
                <a:solidFill>
                  <a:schemeClr val="tx1"/>
                </a:solidFill>
                <a:latin typeface="Arial" panose="020B0604020202020204" pitchFamily="34" charset="0"/>
              </a:defRPr>
            </a:lvl7pPr>
            <a:lvl8pPr eaLnBrk="0" fontAlgn="base" hangingPunct="0">
              <a:spcBef>
                <a:spcPct val="0"/>
              </a:spcBef>
              <a:spcAft>
                <a:spcPct val="0"/>
              </a:spcAft>
              <a:tabLst>
                <a:tab pos="161925" algn="l"/>
                <a:tab pos="504825" algn="l"/>
                <a:tab pos="755650" algn="l"/>
                <a:tab pos="1008063" algn="l"/>
                <a:tab pos="1260475" algn="l"/>
              </a:tabLst>
              <a:defRPr>
                <a:solidFill>
                  <a:schemeClr val="tx1"/>
                </a:solidFill>
                <a:latin typeface="Arial" panose="020B0604020202020204" pitchFamily="34" charset="0"/>
              </a:defRPr>
            </a:lvl8pPr>
            <a:lvl9pPr eaLnBrk="0" fontAlgn="base" hangingPunct="0">
              <a:spcBef>
                <a:spcPct val="0"/>
              </a:spcBef>
              <a:spcAft>
                <a:spcPct val="0"/>
              </a:spcAft>
              <a:tabLst>
                <a:tab pos="161925" algn="l"/>
                <a:tab pos="504825" algn="l"/>
                <a:tab pos="755650" algn="l"/>
                <a:tab pos="1008063" algn="l"/>
                <a:tab pos="1260475" algn="l"/>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161925" algn="l"/>
                <a:tab pos="504825" algn="l"/>
                <a:tab pos="755650" algn="l"/>
                <a:tab pos="1008063" algn="l"/>
                <a:tab pos="1260475" algn="l"/>
              </a:tabLst>
            </a:pPr>
            <a:r>
              <a:rPr kumimoji="0" lang="pl-PL" altLang="pl-PL"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Preferowana odległość od ekranu w funkcji wielkości ekranu (źródło: https://www.itu.int/rec/R-REC-BT.500-14-201910-I/en</a:t>
            </a:r>
            <a:endParaRPr lang="pl-PL" altLang="pl-PL" sz="2000" dirty="0">
              <a:ea typeface="Times New Roman" panose="02020603050405020304" pitchFamily="18" charset="0"/>
            </a:endParaRPr>
          </a:p>
        </p:txBody>
      </p:sp>
      <p:pic>
        <p:nvPicPr>
          <p:cNvPr id="6" name="Picture 6">
            <a:extLst>
              <a:ext uri="{FF2B5EF4-FFF2-40B4-BE49-F238E27FC236}">
                <a16:creationId xmlns:a16="http://schemas.microsoft.com/office/drawing/2014/main" id="{E8A5639B-D472-4EC7-B3B9-3090F6B003A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19310" y="1818505"/>
            <a:ext cx="7466344" cy="4894357"/>
          </a:xfrm>
          <a:prstGeom prst="rect">
            <a:avLst/>
          </a:prstGeom>
          <a:noFill/>
        </p:spPr>
      </p:pic>
    </p:spTree>
    <p:extLst>
      <p:ext uri="{BB962C8B-B14F-4D97-AF65-F5344CB8AC3E}">
        <p14:creationId xmlns:p14="http://schemas.microsoft.com/office/powerpoint/2010/main" val="3256361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sz="3600" b="1" dirty="0">
                <a:solidFill>
                  <a:srgbClr val="0D0D0D"/>
                </a:solidFill>
                <a:latin typeface="Ivar-Headline-Bold"/>
              </a:rPr>
              <a:t>Ocena subiektywna a obiektywna</a:t>
            </a:r>
            <a:endParaRPr lang="en-US" sz="3600" b="1" dirty="0">
              <a:solidFill>
                <a:srgbClr val="0D0D0D"/>
              </a:solidFill>
              <a:latin typeface="Ivar-Headline-Bold"/>
            </a:endParaRPr>
          </a:p>
        </p:txBody>
      </p:sp>
      <p:sp>
        <p:nvSpPr>
          <p:cNvPr id="4" name="Prostokąt 3"/>
          <p:cNvSpPr/>
          <p:nvPr/>
        </p:nvSpPr>
        <p:spPr>
          <a:xfrm>
            <a:off x="525106" y="1069625"/>
            <a:ext cx="11294772" cy="5693866"/>
          </a:xfrm>
          <a:prstGeom prst="rect">
            <a:avLst/>
          </a:prstGeom>
        </p:spPr>
        <p:txBody>
          <a:bodyPr wrap="square">
            <a:spAutoFit/>
          </a:bodyPr>
          <a:lstStyle/>
          <a:p>
            <a:r>
              <a:rPr lang="pl-PL" sz="2800" dirty="0"/>
              <a:t>Zniekształcenia w</a:t>
            </a:r>
            <a:r>
              <a:rPr lang="en-US" sz="2800" dirty="0" err="1"/>
              <a:t>ynikające</a:t>
            </a:r>
            <a:r>
              <a:rPr lang="en-US" sz="2800" dirty="0"/>
              <a:t> z </a:t>
            </a:r>
            <a:r>
              <a:rPr lang="en-US" sz="2800" dirty="0" err="1"/>
              <a:t>kompresji</a:t>
            </a:r>
            <a:r>
              <a:rPr lang="en-US" sz="2800" dirty="0"/>
              <a:t>:</a:t>
            </a:r>
          </a:p>
          <a:p>
            <a:r>
              <a:rPr lang="pl-PL" sz="2800" dirty="0"/>
              <a:t>• Efekty blokowe – granice bloków stają się zauważalne</a:t>
            </a:r>
          </a:p>
          <a:p>
            <a:r>
              <a:rPr lang="pl-PL" sz="2800" dirty="0"/>
              <a:t>• Zniekształcenia konturów (nieostrość, załamania, poruszanie się)</a:t>
            </a:r>
          </a:p>
          <a:p>
            <a:r>
              <a:rPr lang="pl-PL" sz="2800" dirty="0"/>
              <a:t>• Przekłamania w odtworzeniu kolorów (zmiana odcieni, nasycenia)</a:t>
            </a:r>
          </a:p>
          <a:p>
            <a:r>
              <a:rPr lang="en-US" sz="2800" dirty="0"/>
              <a:t>•</a:t>
            </a:r>
            <a:r>
              <a:rPr lang="pl-PL" sz="2800" dirty="0"/>
              <a:t> </a:t>
            </a:r>
            <a:r>
              <a:rPr lang="en-US" sz="2800" dirty="0" err="1"/>
              <a:t>Szum</a:t>
            </a:r>
            <a:r>
              <a:rPr lang="en-US" sz="2800" dirty="0"/>
              <a:t> </a:t>
            </a:r>
            <a:r>
              <a:rPr lang="en-US" sz="2800" dirty="0" err="1"/>
              <a:t>kwantyzacji</a:t>
            </a:r>
            <a:r>
              <a:rPr lang="en-US" sz="2800" dirty="0"/>
              <a:t> (</a:t>
            </a:r>
            <a:r>
              <a:rPr lang="pl-PL" sz="2800" dirty="0"/>
              <a:t>odbierany jako efekt </a:t>
            </a:r>
            <a:r>
              <a:rPr lang="en-US" sz="2800" dirty="0"/>
              <a:t>„</a:t>
            </a:r>
            <a:r>
              <a:rPr lang="en-US" sz="2800" dirty="0" err="1"/>
              <a:t>śnieżeni</a:t>
            </a:r>
            <a:r>
              <a:rPr lang="pl-PL" sz="2800" dirty="0"/>
              <a:t>a</a:t>
            </a:r>
            <a:r>
              <a:rPr lang="en-US" sz="2800" dirty="0"/>
              <a:t>”)</a:t>
            </a:r>
          </a:p>
          <a:p>
            <a:endParaRPr lang="en-US" sz="2800" dirty="0"/>
          </a:p>
          <a:p>
            <a:r>
              <a:rPr lang="pl-PL" sz="2800" dirty="0"/>
              <a:t>Zniekształcenia wynikające z transmisji danych w pakietach:</a:t>
            </a:r>
          </a:p>
          <a:p>
            <a:r>
              <a:rPr lang="pl-PL" sz="2800" dirty="0"/>
              <a:t>• Zatrzymanie obrazu – jeśli szereg kolejnych ramek zostaje niepoprawnie zakodowanych, wtedy ostatnia poprawnie zakodowana ramka zostaje podstawiona – może to być wynikiem dużych zakłóceń w kanale transmisyjnym</a:t>
            </a:r>
          </a:p>
          <a:p>
            <a:r>
              <a:rPr lang="pl-PL" sz="2800" dirty="0"/>
              <a:t>• Chwilowy zanik obrazu lub jego części, często połączony z pojawieniem się na ekranie kolorowej tekstury – występuje przy bardzo dużych zakłóceniach.</a:t>
            </a:r>
          </a:p>
        </p:txBody>
      </p:sp>
    </p:spTree>
    <p:extLst>
      <p:ext uri="{BB962C8B-B14F-4D97-AF65-F5344CB8AC3E}">
        <p14:creationId xmlns:p14="http://schemas.microsoft.com/office/powerpoint/2010/main" val="2171809096"/>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25400" cmpd="sng">
          <a:solidFill>
            <a:schemeClr val="tx1"/>
          </a:solidFill>
          <a:tailEnd type="none"/>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25400" cmpd="sng">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0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600</TotalTime>
  <Words>3780</Words>
  <Application>Microsoft Office PowerPoint</Application>
  <PresentationFormat>Panoramiczny</PresentationFormat>
  <Paragraphs>350</Paragraphs>
  <Slides>41</Slides>
  <Notes>41</Notes>
  <HiddenSlides>0</HiddenSlides>
  <MMClips>0</MMClips>
  <ScaleCrop>false</ScaleCrop>
  <HeadingPairs>
    <vt:vector size="8" baseType="variant">
      <vt:variant>
        <vt:lpstr>Używane czcionki</vt:lpstr>
      </vt:variant>
      <vt:variant>
        <vt:i4>11</vt:i4>
      </vt:variant>
      <vt:variant>
        <vt:lpstr>Motyw</vt:lpstr>
      </vt:variant>
      <vt:variant>
        <vt:i4>1</vt:i4>
      </vt:variant>
      <vt:variant>
        <vt:lpstr>Osadzone serwery OLE</vt:lpstr>
      </vt:variant>
      <vt:variant>
        <vt:i4>1</vt:i4>
      </vt:variant>
      <vt:variant>
        <vt:lpstr>Tytuły slajdów</vt:lpstr>
      </vt:variant>
      <vt:variant>
        <vt:i4>41</vt:i4>
      </vt:variant>
    </vt:vector>
  </HeadingPairs>
  <TitlesOfParts>
    <vt:vector size="54" baseType="lpstr">
      <vt:lpstr>Arial</vt:lpstr>
      <vt:lpstr>Arial</vt:lpstr>
      <vt:lpstr>Calibri</vt:lpstr>
      <vt:lpstr>Calibri Light</vt:lpstr>
      <vt:lpstr>Favorit-Mono</vt:lpstr>
      <vt:lpstr>Favorit-Pro-Light</vt:lpstr>
      <vt:lpstr>Ivar-Headline-Bold</vt:lpstr>
      <vt:lpstr>Theinhardt-Regular</vt:lpstr>
      <vt:lpstr>Times New Roman</vt:lpstr>
      <vt:lpstr>Trebuchet MS</vt:lpstr>
      <vt:lpstr>Wingdings</vt:lpstr>
      <vt:lpstr>Motyw pakietu Office</vt:lpstr>
      <vt:lpstr>Obraz - mapa bitowa</vt:lpstr>
      <vt:lpstr>Prezentacja programu PowerPoint</vt:lpstr>
      <vt:lpstr>Przetwarzanie multimediów w systemach decyzyjnych - wykład (NE 233), śr. g.13:15-14:00 </vt:lpstr>
      <vt:lpstr>Przetwarzanie multimediów w systemach decyzyjnych - wykład (NE 233), śr. g.13:15-14:00 </vt:lpstr>
      <vt:lpstr>Przetwarzanie multimediów w systemach decyzyjnych - wykład (NE 233), śr. g.13:15-14:00 </vt:lpstr>
      <vt:lpstr>Ocena subiektywna a obiektywna</vt:lpstr>
      <vt:lpstr>Ocena subiektywna a obiektywna</vt:lpstr>
      <vt:lpstr>Ocena subiektywna a obiektywna</vt:lpstr>
      <vt:lpstr>Ocena subiektywna a obiektywna</vt:lpstr>
      <vt:lpstr>Ocena subiektywna a obiektywna</vt:lpstr>
      <vt:lpstr>Ocena subiektywna a obiektywna</vt:lpstr>
      <vt:lpstr>Ocena subiektywna a obiektywna</vt:lpstr>
      <vt:lpstr>Ocena subiektywna a obiektywna</vt:lpstr>
      <vt:lpstr>This AI Can Spot an Art Forgery</vt:lpstr>
      <vt:lpstr>Systemy MIR (Music Information Retrieval)</vt:lpstr>
      <vt:lpstr>Systemy MIR (Music Information Retrieval)</vt:lpstr>
      <vt:lpstr>Systemy MIR (Music Information Retrieval)</vt:lpstr>
      <vt:lpstr>Systemy MIR (Music Information Retrieval)</vt:lpstr>
      <vt:lpstr>Systemy MIR (Music Information Retrieval)</vt:lpstr>
      <vt:lpstr>Systemy MIR (Music Information Retrieval)</vt:lpstr>
      <vt:lpstr>Systemy MIR (Music Information Retrieval)</vt:lpstr>
      <vt:lpstr>Problemy związane z „powszechnym” stosowaniem uczenia głębokiego - Deep Learning’s Diminishing Returns</vt:lpstr>
      <vt:lpstr>Deep Learning’s Diminishing Returns</vt:lpstr>
      <vt:lpstr>Deep Learning’s Diminishing Returns</vt:lpstr>
      <vt:lpstr>Deep Learning’s Diminishing Returns</vt:lpstr>
      <vt:lpstr>Deep Learning’s Diminishing Returns</vt:lpstr>
      <vt:lpstr>Deep Learning’s Diminishing Returns</vt:lpstr>
      <vt:lpstr>Deep Learning’s Diminishing Returns</vt:lpstr>
      <vt:lpstr>Deep Learning’s Diminishing Returns</vt:lpstr>
      <vt:lpstr>Deep Learning’s Diminishing Returns</vt:lpstr>
      <vt:lpstr>Deep Learning’s Diminishing Returns</vt:lpstr>
      <vt:lpstr>Deep Learning’s Diminishing Returns</vt:lpstr>
      <vt:lpstr>Deep Learning’s Diminishing Returns</vt:lpstr>
      <vt:lpstr>Deep Learning’s Diminishing Returns</vt:lpstr>
      <vt:lpstr>Deep Learning’s Diminishing Returns</vt:lpstr>
      <vt:lpstr>Deep Learning’s Diminishing Returns</vt:lpstr>
      <vt:lpstr>Deep Learning’s Diminishing Returns</vt:lpstr>
      <vt:lpstr>Deep Learning’s Diminishing Returns</vt:lpstr>
      <vt:lpstr>Deep Learning’s Diminishing Returns</vt:lpstr>
      <vt:lpstr>Deep Learning’s Diminishing Returns</vt:lpstr>
      <vt:lpstr>Deep Learning’s Diminishing Returns</vt:lpstr>
      <vt:lpstr>Dziękuję za uwagę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komp</dc:creator>
  <cp:lastModifiedBy>Bozena Kostek</cp:lastModifiedBy>
  <cp:revision>84</cp:revision>
  <dcterms:created xsi:type="dcterms:W3CDTF">2021-02-08T17:10:06Z</dcterms:created>
  <dcterms:modified xsi:type="dcterms:W3CDTF">2021-10-21T11:48:08Z</dcterms:modified>
</cp:coreProperties>
</file>