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8" r:id="rId1"/>
  </p:sldMasterIdLst>
  <p:notesMasterIdLst>
    <p:notesMasterId r:id="rId23"/>
  </p:notesMasterIdLst>
  <p:sldIdLst>
    <p:sldId id="270" r:id="rId2"/>
    <p:sldId id="332" r:id="rId3"/>
    <p:sldId id="266" r:id="rId4"/>
    <p:sldId id="343" r:id="rId5"/>
    <p:sldId id="347" r:id="rId6"/>
    <p:sldId id="333" r:id="rId7"/>
    <p:sldId id="336" r:id="rId8"/>
    <p:sldId id="337" r:id="rId9"/>
    <p:sldId id="342" r:id="rId10"/>
    <p:sldId id="351" r:id="rId11"/>
    <p:sldId id="352" r:id="rId12"/>
    <p:sldId id="350" r:id="rId13"/>
    <p:sldId id="344" r:id="rId14"/>
    <p:sldId id="338" r:id="rId15"/>
    <p:sldId id="335" r:id="rId16"/>
    <p:sldId id="340" r:id="rId17"/>
    <p:sldId id="339" r:id="rId18"/>
    <p:sldId id="341" r:id="rId19"/>
    <p:sldId id="348" r:id="rId20"/>
    <p:sldId id="277" r:id="rId21"/>
    <p:sldId id="331" r:id="rId22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1F6B4-AE82-40F1-8ECD-6182BB17093F}" type="datetimeFigureOut">
              <a:rPr lang="pl-PL" smtClean="0"/>
              <a:t>20.10.2021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7FF50-5594-4D21-A115-C3BFDC7AFA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49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FF50-5594-4D21-A115-C3BFDC7AFA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673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407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1100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0139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462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1112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00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598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089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873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888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5072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FF50-5594-4D21-A115-C3BFDC7AFA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190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FF50-5594-4D21-A115-C3BFDC7AFA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278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575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801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296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264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514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092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F0EE6-DACA-4A7D-926A-4C15A2C1C6A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12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az 18" descr="Logotyp stopka AI TECH">
            <a:extLst>
              <a:ext uri="{FF2B5EF4-FFF2-40B4-BE49-F238E27FC236}">
                <a16:creationId xmlns:a16="http://schemas.microsoft.com/office/drawing/2014/main" id="{823B48A0-6951-47CF-B6C8-1E7A1ED51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18024"/>
            <a:ext cx="10058400" cy="2043112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32243" r="5594" b="41132"/>
          <a:stretch>
            <a:fillRect/>
          </a:stretch>
        </p:blipFill>
        <p:spPr bwMode="auto">
          <a:xfrm>
            <a:off x="328107" y="291988"/>
            <a:ext cx="23764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48" t="32243" r="5594" b="411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327A1BAF-6C13-4577-AB3F-8405C10168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89" y="174550"/>
            <a:ext cx="1368358" cy="766688"/>
          </a:xfrm>
          <a:prstGeom prst="rect">
            <a:avLst/>
          </a:prstGeom>
        </p:spPr>
      </p:pic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0BAB31EB-CE5C-49A2-B811-39FCAFAC61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013766"/>
              </a:clrFrom>
              <a:clrTo>
                <a:srgbClr val="0137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16698" r="4649" b="12918"/>
          <a:stretch/>
        </p:blipFill>
        <p:spPr>
          <a:xfrm>
            <a:off x="10092530" y="291988"/>
            <a:ext cx="1852614" cy="531811"/>
          </a:xfrm>
          <a:prstGeom prst="rect">
            <a:avLst/>
          </a:prstGeom>
        </p:spPr>
      </p:pic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</p:spTree>
    <p:extLst>
      <p:ext uri="{BB962C8B-B14F-4D97-AF65-F5344CB8AC3E}">
        <p14:creationId xmlns:p14="http://schemas.microsoft.com/office/powerpoint/2010/main" val="84181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4" y="6198393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Obraz 4" descr="Obraz zawierający tekst, znak&#10;&#10;Opis wygenerowany automatycznie">
            <a:extLst>
              <a:ext uri="{FF2B5EF4-FFF2-40B4-BE49-F238E27FC236}">
                <a16:creationId xmlns:a16="http://schemas.microsoft.com/office/drawing/2014/main" id="{7F82BA91-4FE6-4744-97EA-F0F0DFD159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6337835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ni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731520"/>
            <a:ext cx="10515600" cy="25050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33321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56" y="5106261"/>
            <a:ext cx="26384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34" y="5148556"/>
            <a:ext cx="2719387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78" y="5063534"/>
            <a:ext cx="1698625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9" b="40759"/>
          <a:stretch/>
        </p:blipFill>
        <p:spPr>
          <a:xfrm>
            <a:off x="217169" y="137160"/>
            <a:ext cx="2663191" cy="594360"/>
          </a:xfrm>
          <a:prstGeom prst="rect">
            <a:avLst/>
          </a:prstGeom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285580" y="229239"/>
            <a:ext cx="16208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4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2800" b="1" dirty="0">
                <a:solidFill>
                  <a:srgbClr val="FF0000"/>
                </a:solidFill>
              </a:rPr>
              <a:t>AI </a:t>
            </a:r>
            <a:r>
              <a:rPr lang="pl-PL" altLang="pl-PL" sz="2800" dirty="0">
                <a:solidFill>
                  <a:srgbClr val="FF0000"/>
                </a:solidFill>
              </a:rPr>
              <a:t>TECH</a:t>
            </a:r>
          </a:p>
        </p:txBody>
      </p:sp>
      <p:pic>
        <p:nvPicPr>
          <p:cNvPr id="20" name="Obraz 19" descr="Obraz zawierający tekst, znak&#10;&#10;Opis wygenerowany automatycznie">
            <a:extLst>
              <a:ext uri="{FF2B5EF4-FFF2-40B4-BE49-F238E27FC236}">
                <a16:creationId xmlns:a16="http://schemas.microsoft.com/office/drawing/2014/main" id="{8C20272D-B531-44AC-A60D-51AAFBF209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238" y="257344"/>
            <a:ext cx="775444" cy="4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l-PL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16-6-13</a:t>
            </a:r>
            <a:endParaRPr lang="pl-PL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EC83BA3A-93AF-437B-A351-1B6726A0D258}" type="slidenum">
              <a:rPr lang="pl-PL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pl-PL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274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1" r:id="rId2"/>
    <p:sldLayoutId id="2147483873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6.jp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B9C240-0C92-47F3-B6DB-649FABE5142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4828" y="1151474"/>
            <a:ext cx="10702344" cy="1933039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Przetwarzanie Multimediów w Systemach Decyzyjnych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przegląd algorytmów uczących się metryk dystansu dla danych wizyjnych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619BB1-FCEC-437C-BC8B-694C6FE0302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084513"/>
            <a:ext cx="9144000" cy="1655762"/>
          </a:xfrm>
        </p:spPr>
        <p:txBody>
          <a:bodyPr/>
          <a:lstStyle/>
          <a:p>
            <a:pPr algn="ctr">
              <a:buClrTx/>
              <a:buFontTx/>
              <a:buNone/>
            </a:pPr>
            <a:r>
              <a:rPr lang="pl-PL" altLang="pl-PL" dirty="0">
                <a:solidFill>
                  <a:srgbClr val="FFFFFF"/>
                </a:solidFill>
              </a:rPr>
              <a:t>Adam Kurowski</a:t>
            </a:r>
          </a:p>
          <a:p>
            <a:pPr algn="ctr">
              <a:buClrTx/>
              <a:buFontTx/>
              <a:buNone/>
            </a:pPr>
            <a:r>
              <a:rPr lang="pl-PL" altLang="pl-PL" dirty="0">
                <a:solidFill>
                  <a:srgbClr val="FFFFFF"/>
                </a:solidFill>
              </a:rPr>
              <a:t>Katedra Systemów Multimedialnych, </a:t>
            </a:r>
          </a:p>
          <a:p>
            <a:pPr algn="ctr">
              <a:buClrTx/>
              <a:buFontTx/>
              <a:buNone/>
            </a:pPr>
            <a:r>
              <a:rPr lang="pl-PL" altLang="pl-PL" dirty="0">
                <a:solidFill>
                  <a:srgbClr val="FFFFFF"/>
                </a:solidFill>
              </a:rPr>
              <a:t>Wydział Elektroniki, Telekomunikacji i Informatyki PG</a:t>
            </a:r>
          </a:p>
        </p:txBody>
      </p:sp>
    </p:spTree>
    <p:extLst>
      <p:ext uri="{BB962C8B-B14F-4D97-AF65-F5344CB8AC3E}">
        <p14:creationId xmlns:p14="http://schemas.microsoft.com/office/powerpoint/2010/main" val="230556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Algorytm obliczający reprezentację obrazu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ymbol zastępczy zawartości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l-PL" sz="2400" dirty="0"/>
                  <a:t>Struktura sieci realizująca powiązanie pomiędzy obrazem </a:t>
                </a:r>
                <a14:m>
                  <m:oMath xmlns:m="http://schemas.openxmlformats.org/officeDocument/2006/math">
                    <m:r>
                      <a:rPr lang="pl-PL" sz="24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pl-PL" sz="2400" dirty="0"/>
                  <a:t> a wektorem reprezentacji </a:t>
                </a:r>
                <a14:m>
                  <m:oMath xmlns:m="http://schemas.openxmlformats.org/officeDocument/2006/math">
                    <m:r>
                      <a:rPr lang="pl-PL" sz="2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pl-PL" sz="2400" dirty="0"/>
                  <a:t> może być rozbudowana tak, aby możliwe stało się liczenie odległości pomiędzy dwiema reprezentacjami, które oznaczmy jako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pl-PL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l-PL" sz="2400" dirty="0"/>
                  <a:t>i</a:t>
                </a:r>
                <a:r>
                  <a:rPr lang="pl-PL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pl-PL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l-PL" sz="2400" dirty="0"/>
                  <a:t>. Odpowiadające im obrazy oznaczmy jako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pl-PL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l-PL" sz="2400" dirty="0"/>
                  <a:t>i</a:t>
                </a:r>
                <a:r>
                  <a:rPr lang="pl-PL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pl-PL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l-PL" sz="2400" dirty="0"/>
                  <a:t>.</a:t>
                </a:r>
              </a:p>
              <a:p>
                <a:pPr marL="0" indent="0" algn="just">
                  <a:buNone/>
                </a:pPr>
                <a:r>
                  <a:rPr lang="pl-PL" sz="2400" dirty="0"/>
                  <a:t>Możliwe jest utworzenie </a:t>
                </a:r>
                <a:r>
                  <a:rPr lang="pl-PL" sz="2400" b="1" dirty="0"/>
                  <a:t>struktury składającej się z dwóch identycznych siec</a:t>
                </a:r>
                <a:r>
                  <a:rPr lang="pl-PL" sz="2400" dirty="0"/>
                  <a:t>i neuronowych (najczęściej współdzielących identyczne wagi) obliczających reprezentacje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pl-PL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l-PL" sz="2400" dirty="0"/>
                  <a:t>i</a:t>
                </a:r>
                <a:r>
                  <a:rPr lang="pl-PL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pl-PL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l-PL" sz="2400" dirty="0"/>
                  <a:t>. </a:t>
                </a:r>
              </a:p>
              <a:p>
                <a:pPr marL="0" indent="0" algn="just">
                  <a:buNone/>
                </a:pPr>
                <a:r>
                  <a:rPr lang="pl-PL" sz="2400" dirty="0"/>
                  <a:t>Następnie możliwe jest dodanie </a:t>
                </a:r>
                <a:r>
                  <a:rPr lang="pl-PL" sz="2400" b="1" dirty="0"/>
                  <a:t>modułu obliczającego wybraną normę wektora różnicy</a:t>
                </a:r>
                <a:r>
                  <a:rPr lang="pl-PL" sz="2400" dirty="0"/>
                  <a:t> lub dowolną inną metrykę odległości pomiędzy tymi reprezentacjami. Jeśli wykorzystana zostanie norma euklidesowa, to tak otrzymaną wartość możemy oznaczyć symbolem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d>
                              <m:d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sz="2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b="1" i="1" dirty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pl-PL" sz="2400" b="1" i="1" dirty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pl-PL" sz="2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l-PL" sz="2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b="1" i="1" dirty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pl-PL" sz="2400" b="1" i="1" dirty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400" dirty="0"/>
                  <a:t>. </a:t>
                </a:r>
              </a:p>
            </p:txBody>
          </p:sp>
        </mc:Choice>
        <mc:Fallback>
          <p:sp>
            <p:nvSpPr>
              <p:cNvPr id="7" name="Symbol zastępczy zawartości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0" t="-1832" r="-9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10/21</a:t>
            </a:r>
          </a:p>
        </p:txBody>
      </p:sp>
    </p:spTree>
    <p:extLst>
      <p:ext uri="{BB962C8B-B14F-4D97-AF65-F5344CB8AC3E}">
        <p14:creationId xmlns:p14="http://schemas.microsoft.com/office/powerpoint/2010/main" val="88280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Algorytm obliczający reprezentację obrazu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zawartości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l-PL" sz="2400" dirty="0"/>
                  <a:t>W zależności </a:t>
                </a:r>
                <a:r>
                  <a:rPr lang="pl-PL" sz="2400" b="1" dirty="0"/>
                  <a:t>od potrzeb </a:t>
                </a:r>
                <a:r>
                  <a:rPr lang="pl-PL" sz="2400" dirty="0"/>
                  <a:t>możliwe jest </a:t>
                </a:r>
                <a:r>
                  <a:rPr lang="pl-PL" sz="2400" b="1" dirty="0"/>
                  <a:t>wykorzystanie innej normy</a:t>
                </a:r>
                <a:r>
                  <a:rPr lang="pl-PL" sz="2400" dirty="0"/>
                  <a:t>, lepiej odpowiadającej potrzebom, gdyż różne normy mogą lepiej lub gorzej sprawdzać się w różnych zastosowaniach.</a:t>
                </a:r>
              </a:p>
              <a:p>
                <a:pPr marL="0" indent="0" algn="just">
                  <a:buNone/>
                </a:pPr>
                <a:r>
                  <a:rPr lang="pl-PL" sz="2400" b="1" dirty="0"/>
                  <a:t>Sieci współdzielące wagi</a:t>
                </a:r>
                <a:r>
                  <a:rPr lang="pl-PL" sz="2400" dirty="0"/>
                  <a:t>, przetwarzające różne dane </a:t>
                </a:r>
                <a:r>
                  <a:rPr lang="pl-PL" sz="2400" b="1" dirty="0"/>
                  <a:t>w celu obliczenia różnicy </a:t>
                </a:r>
                <a:r>
                  <a:rPr lang="pl-PL" sz="2400" dirty="0"/>
                  <a:t>pomiędzy powiązanymi z nimi wektorami reprezentacji nazywamy czasami </a:t>
                </a:r>
                <a:r>
                  <a:rPr lang="pl-PL" sz="2400" b="1" dirty="0"/>
                  <a:t>sieciami syjamskimi</a:t>
                </a:r>
                <a:r>
                  <a:rPr lang="pl-PL" sz="2400" dirty="0"/>
                  <a:t> (</a:t>
                </a:r>
                <a:r>
                  <a:rPr lang="pl-PL" sz="2400" i="1" dirty="0"/>
                  <a:t>ang. </a:t>
                </a:r>
                <a:r>
                  <a:rPr lang="pl-PL" sz="2400" i="1" dirty="0" err="1"/>
                  <a:t>siamese</a:t>
                </a:r>
                <a:r>
                  <a:rPr lang="pl-PL" sz="2400" i="1" dirty="0"/>
                  <a:t> </a:t>
                </a:r>
                <a:r>
                  <a:rPr lang="pl-PL" sz="2400" i="1" dirty="0" err="1"/>
                  <a:t>neural</a:t>
                </a:r>
                <a:r>
                  <a:rPr lang="pl-PL" sz="2400" i="1" dirty="0"/>
                  <a:t> networks</a:t>
                </a:r>
                <a:r>
                  <a:rPr lang="pl-PL" sz="2400" dirty="0"/>
                  <a:t>).</a:t>
                </a:r>
              </a:p>
              <a:p>
                <a:pPr marL="0" indent="0" algn="just">
                  <a:buNone/>
                </a:pPr>
                <a:r>
                  <a:rPr lang="pl-PL" sz="2400" b="1" dirty="0"/>
                  <a:t>Sieci syjamskie wykorzystują jeden zestaw wag</a:t>
                </a:r>
                <a:r>
                  <a:rPr lang="pl-PL" sz="2400" dirty="0"/>
                  <a:t> (posiadają tzw. współdzielony zestaw wag) do równoległego obliczenia obu reprezentacji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pl-PL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l-PL" sz="2400" dirty="0"/>
                  <a:t>i</a:t>
                </a:r>
                <a:r>
                  <a:rPr lang="pl-PL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pl-PL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l-PL" sz="2400" dirty="0"/>
                  <a:t>. Następnie wyniki uzyskane z ich pomocą służą do obliczenia wybranego dystansu pomiędzy reprezentacjami.</a:t>
                </a:r>
              </a:p>
              <a:p>
                <a:pPr marL="0" indent="0" algn="just">
                  <a:buNone/>
                </a:pPr>
                <a:endParaRPr lang="pl-PL" sz="2400" dirty="0"/>
              </a:p>
            </p:txBody>
          </p:sp>
        </mc:Choice>
        <mc:Fallback xmlns="">
          <p:sp>
            <p:nvSpPr>
              <p:cNvPr id="7" name="Symbol zastępczy zawartości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0" t="-1832" r="-9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11/21</a:t>
            </a:r>
          </a:p>
        </p:txBody>
      </p:sp>
    </p:spTree>
    <p:extLst>
      <p:ext uri="{BB962C8B-B14F-4D97-AF65-F5344CB8AC3E}">
        <p14:creationId xmlns:p14="http://schemas.microsoft.com/office/powerpoint/2010/main" val="81881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Przykładowa struktura sieci syjamskiej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12/21</a:t>
            </a:r>
          </a:p>
        </p:txBody>
      </p:sp>
      <p:grpSp>
        <p:nvGrpSpPr>
          <p:cNvPr id="96" name="Grupa 95">
            <a:extLst>
              <a:ext uri="{FF2B5EF4-FFF2-40B4-BE49-F238E27FC236}">
                <a16:creationId xmlns:a16="http://schemas.microsoft.com/office/drawing/2014/main" id="{F55EF64D-364B-4053-89B7-CEDEB5DAFE3A}"/>
              </a:ext>
            </a:extLst>
          </p:cNvPr>
          <p:cNvGrpSpPr/>
          <p:nvPr/>
        </p:nvGrpSpPr>
        <p:grpSpPr>
          <a:xfrm>
            <a:off x="526568" y="1181170"/>
            <a:ext cx="12189307" cy="5311702"/>
            <a:chOff x="526568" y="1124388"/>
            <a:chExt cx="12189307" cy="5311702"/>
          </a:xfrm>
        </p:grpSpPr>
        <p:pic>
          <p:nvPicPr>
            <p:cNvPr id="89" name="Obraz 88" descr="Obraz zawierający kwiat, roślina, zewnętrzne, zielony&#10;&#10;Opis wygenerowany automatycznie">
              <a:extLst>
                <a:ext uri="{FF2B5EF4-FFF2-40B4-BE49-F238E27FC236}">
                  <a16:creationId xmlns:a16="http://schemas.microsoft.com/office/drawing/2014/main" id="{7D3B17D4-194C-4F57-9C47-96DB6327D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592" y="4517064"/>
              <a:ext cx="1050699" cy="1020229"/>
            </a:xfrm>
            <a:prstGeom prst="rect">
              <a:avLst/>
            </a:prstGeom>
          </p:spPr>
        </p:pic>
        <p:grpSp>
          <p:nvGrpSpPr>
            <p:cNvPr id="95" name="Grupa 94">
              <a:extLst>
                <a:ext uri="{FF2B5EF4-FFF2-40B4-BE49-F238E27FC236}">
                  <a16:creationId xmlns:a16="http://schemas.microsoft.com/office/drawing/2014/main" id="{4D7BA1E8-DE0E-4503-9067-FDC99E73C645}"/>
                </a:ext>
              </a:extLst>
            </p:cNvPr>
            <p:cNvGrpSpPr/>
            <p:nvPr/>
          </p:nvGrpSpPr>
          <p:grpSpPr>
            <a:xfrm>
              <a:off x="526568" y="1124388"/>
              <a:ext cx="12189307" cy="5311702"/>
              <a:chOff x="526568" y="1124388"/>
              <a:chExt cx="12189307" cy="5311702"/>
            </a:xfrm>
          </p:grpSpPr>
          <p:grpSp>
            <p:nvGrpSpPr>
              <p:cNvPr id="5" name="Grupa 4">
                <a:extLst>
                  <a:ext uri="{FF2B5EF4-FFF2-40B4-BE49-F238E27FC236}">
                    <a16:creationId xmlns:a16="http://schemas.microsoft.com/office/drawing/2014/main" id="{EBAAC0A7-A0A9-4A86-A0FD-895A21C04B76}"/>
                  </a:ext>
                </a:extLst>
              </p:cNvPr>
              <p:cNvGrpSpPr/>
              <p:nvPr/>
            </p:nvGrpSpPr>
            <p:grpSpPr>
              <a:xfrm>
                <a:off x="526568" y="1124388"/>
                <a:ext cx="10589865" cy="3700870"/>
                <a:chOff x="-1731223" y="2299661"/>
                <a:chExt cx="18178026" cy="6352724"/>
              </a:xfrm>
            </p:grpSpPr>
            <p:pic>
              <p:nvPicPr>
                <p:cNvPr id="9" name="Obraz 8" descr="Obraz zawierający tekst, zegar, czas, zamknąć&#10;&#10;Opis wygenerowany automatycznie">
                  <a:extLst>
                    <a:ext uri="{FF2B5EF4-FFF2-40B4-BE49-F238E27FC236}">
                      <a16:creationId xmlns:a16="http://schemas.microsoft.com/office/drawing/2014/main" id="{4FE32D8F-776D-40BE-8DAC-8E09AFEAB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2226" y="3304991"/>
                  <a:ext cx="1677330" cy="1734360"/>
                </a:xfrm>
                <a:prstGeom prst="rect">
                  <a:avLst/>
                </a:prstGeom>
              </p:spPr>
            </p:pic>
            <p:cxnSp>
              <p:nvCxnSpPr>
                <p:cNvPr id="10" name="Łącznik prosty ze strzałką 9">
                  <a:extLst>
                    <a:ext uri="{FF2B5EF4-FFF2-40B4-BE49-F238E27FC236}">
                      <a16:creationId xmlns:a16="http://schemas.microsoft.com/office/drawing/2014/main" id="{D46D6047-B7CA-4851-A8A6-26A2FD82A5CB}"/>
                    </a:ext>
                  </a:extLst>
                </p:cNvPr>
                <p:cNvCxnSpPr/>
                <p:nvPr/>
              </p:nvCxnSpPr>
              <p:spPr>
                <a:xfrm>
                  <a:off x="2414677" y="4172171"/>
                  <a:ext cx="620785" cy="0"/>
                </a:xfrm>
                <a:prstGeom prst="straightConnector1">
                  <a:avLst/>
                </a:prstGeom>
                <a:ln w="44450" cmpd="sng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pole tekstowe 10">
                      <a:extLst>
                        <a:ext uri="{FF2B5EF4-FFF2-40B4-BE49-F238E27FC236}">
                          <a16:creationId xmlns:a16="http://schemas.microsoft.com/office/drawing/2014/main" id="{9C8821C5-563A-4CF8-AC2D-5AC2A02B51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224" y="5961782"/>
                      <a:ext cx="1677331" cy="6339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pl-PL" sz="1800" dirty="0"/>
                        <a:t>obraz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l-PL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 dirty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pl-PL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a14:m>
                      <a:endParaRPr lang="pl-PL" dirty="0"/>
                    </a:p>
                  </p:txBody>
                </p:sp>
              </mc:Choice>
              <mc:Fallback xmlns="">
                <p:sp>
                  <p:nvSpPr>
                    <p:cNvPr id="11" name="pole tekstowe 10">
                      <a:extLst>
                        <a:ext uri="{FF2B5EF4-FFF2-40B4-BE49-F238E27FC236}">
                          <a16:creationId xmlns:a16="http://schemas.microsoft.com/office/drawing/2014/main" id="{9C8821C5-563A-4CF8-AC2D-5AC2A02B51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24" y="5961782"/>
                      <a:ext cx="1677331" cy="63397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969"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l-P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Prostokąt 13">
                  <a:extLst>
                    <a:ext uri="{FF2B5EF4-FFF2-40B4-BE49-F238E27FC236}">
                      <a16:creationId xmlns:a16="http://schemas.microsoft.com/office/drawing/2014/main" id="{68EB9AFE-CF2F-4049-A5C0-F6928FD19F06}"/>
                    </a:ext>
                  </a:extLst>
                </p:cNvPr>
                <p:cNvSpPr/>
                <p:nvPr/>
              </p:nvSpPr>
              <p:spPr>
                <a:xfrm>
                  <a:off x="3170583" y="3036674"/>
                  <a:ext cx="1416790" cy="2002677"/>
                </a:xfrm>
                <a:custGeom>
                  <a:avLst/>
                  <a:gdLst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86348 w 1386348"/>
                    <a:gd name="connsiteY2" fmla="*/ 2002677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76516 w 1386348"/>
                    <a:gd name="connsiteY2" fmla="*/ 1461903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415845"/>
                    <a:gd name="connsiteY0" fmla="*/ 452284 h 2002677"/>
                    <a:gd name="connsiteX1" fmla="*/ 1415845 w 1415845"/>
                    <a:gd name="connsiteY1" fmla="*/ 0 h 2002677"/>
                    <a:gd name="connsiteX2" fmla="*/ 1406013 w 1415845"/>
                    <a:gd name="connsiteY2" fmla="*/ 1461903 h 2002677"/>
                    <a:gd name="connsiteX3" fmla="*/ 29497 w 1415845"/>
                    <a:gd name="connsiteY3" fmla="*/ 2002677 h 2002677"/>
                    <a:gd name="connsiteX4" fmla="*/ 0 w 1415845"/>
                    <a:gd name="connsiteY4" fmla="*/ 452284 h 2002677"/>
                    <a:gd name="connsiteX0" fmla="*/ 0 w 1416790"/>
                    <a:gd name="connsiteY0" fmla="*/ 452284 h 2002677"/>
                    <a:gd name="connsiteX1" fmla="*/ 1415845 w 1416790"/>
                    <a:gd name="connsiteY1" fmla="*/ 0 h 2002677"/>
                    <a:gd name="connsiteX2" fmla="*/ 1415845 w 1416790"/>
                    <a:gd name="connsiteY2" fmla="*/ 1511065 h 2002677"/>
                    <a:gd name="connsiteX3" fmla="*/ 29497 w 1416790"/>
                    <a:gd name="connsiteY3" fmla="*/ 2002677 h 2002677"/>
                    <a:gd name="connsiteX4" fmla="*/ 0 w 1416790"/>
                    <a:gd name="connsiteY4" fmla="*/ 452284 h 200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6790" h="2002677">
                      <a:moveTo>
                        <a:pt x="0" y="452284"/>
                      </a:moveTo>
                      <a:lnTo>
                        <a:pt x="1415845" y="0"/>
                      </a:lnTo>
                      <a:cubicBezTo>
                        <a:pt x="1412568" y="487301"/>
                        <a:pt x="1419122" y="1023764"/>
                        <a:pt x="1415845" y="1511065"/>
                      </a:cubicBezTo>
                      <a:lnTo>
                        <a:pt x="29497" y="2002677"/>
                      </a:lnTo>
                      <a:lnTo>
                        <a:pt x="0" y="4522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3" name="Prostokąt 13">
                  <a:extLst>
                    <a:ext uri="{FF2B5EF4-FFF2-40B4-BE49-F238E27FC236}">
                      <a16:creationId xmlns:a16="http://schemas.microsoft.com/office/drawing/2014/main" id="{3FCAFD00-D002-42F5-BE48-ADC41886C3A6}"/>
                    </a:ext>
                  </a:extLst>
                </p:cNvPr>
                <p:cNvSpPr/>
                <p:nvPr/>
              </p:nvSpPr>
              <p:spPr>
                <a:xfrm>
                  <a:off x="3305704" y="3170832"/>
                  <a:ext cx="1416790" cy="2002677"/>
                </a:xfrm>
                <a:custGeom>
                  <a:avLst/>
                  <a:gdLst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86348 w 1386348"/>
                    <a:gd name="connsiteY2" fmla="*/ 2002677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76516 w 1386348"/>
                    <a:gd name="connsiteY2" fmla="*/ 1461903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415845"/>
                    <a:gd name="connsiteY0" fmla="*/ 452284 h 2002677"/>
                    <a:gd name="connsiteX1" fmla="*/ 1415845 w 1415845"/>
                    <a:gd name="connsiteY1" fmla="*/ 0 h 2002677"/>
                    <a:gd name="connsiteX2" fmla="*/ 1406013 w 1415845"/>
                    <a:gd name="connsiteY2" fmla="*/ 1461903 h 2002677"/>
                    <a:gd name="connsiteX3" fmla="*/ 29497 w 1415845"/>
                    <a:gd name="connsiteY3" fmla="*/ 2002677 h 2002677"/>
                    <a:gd name="connsiteX4" fmla="*/ 0 w 1415845"/>
                    <a:gd name="connsiteY4" fmla="*/ 452284 h 2002677"/>
                    <a:gd name="connsiteX0" fmla="*/ 0 w 1416790"/>
                    <a:gd name="connsiteY0" fmla="*/ 452284 h 2002677"/>
                    <a:gd name="connsiteX1" fmla="*/ 1415845 w 1416790"/>
                    <a:gd name="connsiteY1" fmla="*/ 0 h 2002677"/>
                    <a:gd name="connsiteX2" fmla="*/ 1415845 w 1416790"/>
                    <a:gd name="connsiteY2" fmla="*/ 1511065 h 2002677"/>
                    <a:gd name="connsiteX3" fmla="*/ 29497 w 1416790"/>
                    <a:gd name="connsiteY3" fmla="*/ 2002677 h 2002677"/>
                    <a:gd name="connsiteX4" fmla="*/ 0 w 1416790"/>
                    <a:gd name="connsiteY4" fmla="*/ 452284 h 200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6790" h="2002677">
                      <a:moveTo>
                        <a:pt x="0" y="452284"/>
                      </a:moveTo>
                      <a:lnTo>
                        <a:pt x="1415845" y="0"/>
                      </a:lnTo>
                      <a:cubicBezTo>
                        <a:pt x="1412568" y="487301"/>
                        <a:pt x="1419122" y="1023764"/>
                        <a:pt x="1415845" y="1511065"/>
                      </a:cubicBezTo>
                      <a:lnTo>
                        <a:pt x="29497" y="2002677"/>
                      </a:lnTo>
                      <a:lnTo>
                        <a:pt x="0" y="4522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4" name="Prostokąt 13">
                  <a:extLst>
                    <a:ext uri="{FF2B5EF4-FFF2-40B4-BE49-F238E27FC236}">
                      <a16:creationId xmlns:a16="http://schemas.microsoft.com/office/drawing/2014/main" id="{3E3939F9-8BD7-4E64-923F-C794CDDFDB0F}"/>
                    </a:ext>
                  </a:extLst>
                </p:cNvPr>
                <p:cNvSpPr/>
                <p:nvPr/>
              </p:nvSpPr>
              <p:spPr>
                <a:xfrm>
                  <a:off x="3441712" y="3275259"/>
                  <a:ext cx="1416790" cy="2002677"/>
                </a:xfrm>
                <a:custGeom>
                  <a:avLst/>
                  <a:gdLst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86348 w 1386348"/>
                    <a:gd name="connsiteY2" fmla="*/ 2002677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76516 w 1386348"/>
                    <a:gd name="connsiteY2" fmla="*/ 1461903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415845"/>
                    <a:gd name="connsiteY0" fmla="*/ 452284 h 2002677"/>
                    <a:gd name="connsiteX1" fmla="*/ 1415845 w 1415845"/>
                    <a:gd name="connsiteY1" fmla="*/ 0 h 2002677"/>
                    <a:gd name="connsiteX2" fmla="*/ 1406013 w 1415845"/>
                    <a:gd name="connsiteY2" fmla="*/ 1461903 h 2002677"/>
                    <a:gd name="connsiteX3" fmla="*/ 29497 w 1415845"/>
                    <a:gd name="connsiteY3" fmla="*/ 2002677 h 2002677"/>
                    <a:gd name="connsiteX4" fmla="*/ 0 w 1415845"/>
                    <a:gd name="connsiteY4" fmla="*/ 452284 h 2002677"/>
                    <a:gd name="connsiteX0" fmla="*/ 0 w 1416790"/>
                    <a:gd name="connsiteY0" fmla="*/ 452284 h 2002677"/>
                    <a:gd name="connsiteX1" fmla="*/ 1415845 w 1416790"/>
                    <a:gd name="connsiteY1" fmla="*/ 0 h 2002677"/>
                    <a:gd name="connsiteX2" fmla="*/ 1415845 w 1416790"/>
                    <a:gd name="connsiteY2" fmla="*/ 1511065 h 2002677"/>
                    <a:gd name="connsiteX3" fmla="*/ 29497 w 1416790"/>
                    <a:gd name="connsiteY3" fmla="*/ 2002677 h 2002677"/>
                    <a:gd name="connsiteX4" fmla="*/ 0 w 1416790"/>
                    <a:gd name="connsiteY4" fmla="*/ 452284 h 200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6790" h="2002677">
                      <a:moveTo>
                        <a:pt x="0" y="452284"/>
                      </a:moveTo>
                      <a:lnTo>
                        <a:pt x="1415845" y="0"/>
                      </a:lnTo>
                      <a:cubicBezTo>
                        <a:pt x="1412568" y="487301"/>
                        <a:pt x="1419122" y="1023764"/>
                        <a:pt x="1415845" y="1511065"/>
                      </a:cubicBezTo>
                      <a:lnTo>
                        <a:pt x="29497" y="2002677"/>
                      </a:lnTo>
                      <a:lnTo>
                        <a:pt x="0" y="4522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5" name="pole tekstowe 14">
                  <a:extLst>
                    <a:ext uri="{FF2B5EF4-FFF2-40B4-BE49-F238E27FC236}">
                      <a16:creationId xmlns:a16="http://schemas.microsoft.com/office/drawing/2014/main" id="{CA13137C-4A13-4D18-A8D5-EBD8C981F384}"/>
                    </a:ext>
                  </a:extLst>
                </p:cNvPr>
                <p:cNvSpPr txBox="1"/>
                <p:nvPr/>
              </p:nvSpPr>
              <p:spPr>
                <a:xfrm>
                  <a:off x="3305704" y="5961781"/>
                  <a:ext cx="193180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l-PL" dirty="0"/>
                    <a:t>w</a:t>
                  </a:r>
                  <a:r>
                    <a:rPr lang="pl-PL" sz="1800" dirty="0"/>
                    <a:t>arstwy splotowe</a:t>
                  </a:r>
                  <a:endParaRPr lang="pl-PL" dirty="0"/>
                </a:p>
              </p:txBody>
            </p:sp>
            <p:cxnSp>
              <p:nvCxnSpPr>
                <p:cNvPr id="16" name="Łącznik prosty ze strzałką 15">
                  <a:extLst>
                    <a:ext uri="{FF2B5EF4-FFF2-40B4-BE49-F238E27FC236}">
                      <a16:creationId xmlns:a16="http://schemas.microsoft.com/office/drawing/2014/main" id="{07A8CAF5-01EF-4FBF-BFF0-0F4DD3057256}"/>
                    </a:ext>
                  </a:extLst>
                </p:cNvPr>
                <p:cNvCxnSpPr/>
                <p:nvPr/>
              </p:nvCxnSpPr>
              <p:spPr>
                <a:xfrm>
                  <a:off x="5116011" y="4260073"/>
                  <a:ext cx="620785" cy="0"/>
                </a:xfrm>
                <a:prstGeom prst="straightConnector1">
                  <a:avLst/>
                </a:prstGeom>
                <a:ln w="44450" cmpd="sng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upa 16">
                  <a:extLst>
                    <a:ext uri="{FF2B5EF4-FFF2-40B4-BE49-F238E27FC236}">
                      <a16:creationId xmlns:a16="http://schemas.microsoft.com/office/drawing/2014/main" id="{3DC9FDF7-55CF-4D21-99CC-0D26E3200B2A}"/>
                    </a:ext>
                  </a:extLst>
                </p:cNvPr>
                <p:cNvGrpSpPr/>
                <p:nvPr/>
              </p:nvGrpSpPr>
              <p:grpSpPr>
                <a:xfrm>
                  <a:off x="6015932" y="2710634"/>
                  <a:ext cx="2120117" cy="3131925"/>
                  <a:chOff x="6820353" y="3047825"/>
                  <a:chExt cx="2120117" cy="3131925"/>
                </a:xfrm>
              </p:grpSpPr>
              <p:grpSp>
                <p:nvGrpSpPr>
                  <p:cNvPr id="20" name="Grupa 19">
                    <a:extLst>
                      <a:ext uri="{FF2B5EF4-FFF2-40B4-BE49-F238E27FC236}">
                        <a16:creationId xmlns:a16="http://schemas.microsoft.com/office/drawing/2014/main" id="{3DF3F263-E66E-4BA6-98E1-A865C005E2F2}"/>
                      </a:ext>
                    </a:extLst>
                  </p:cNvPr>
                  <p:cNvGrpSpPr/>
                  <p:nvPr/>
                </p:nvGrpSpPr>
                <p:grpSpPr>
                  <a:xfrm>
                    <a:off x="6820353" y="3047825"/>
                    <a:ext cx="511276" cy="3131925"/>
                    <a:chOff x="6564715" y="2781036"/>
                    <a:chExt cx="511276" cy="3131925"/>
                  </a:xfrm>
                </p:grpSpPr>
                <p:sp>
                  <p:nvSpPr>
                    <p:cNvPr id="43" name="Owal 42">
                      <a:extLst>
                        <a:ext uri="{FF2B5EF4-FFF2-40B4-BE49-F238E27FC236}">
                          <a16:creationId xmlns:a16="http://schemas.microsoft.com/office/drawing/2014/main" id="{6BD920AC-EF19-4FBB-A2D8-5B372FA76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4715" y="2781036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4" name="Owal 43">
                      <a:extLst>
                        <a:ext uri="{FF2B5EF4-FFF2-40B4-BE49-F238E27FC236}">
                          <a16:creationId xmlns:a16="http://schemas.microsoft.com/office/drawing/2014/main" id="{BB663473-388A-4544-935A-CB8457D5C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4715" y="3654586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5" name="Owal 44">
                      <a:extLst>
                        <a:ext uri="{FF2B5EF4-FFF2-40B4-BE49-F238E27FC236}">
                          <a16:creationId xmlns:a16="http://schemas.microsoft.com/office/drawing/2014/main" id="{0714E52B-48F1-492D-A50E-AF0C26EC7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4715" y="4528136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6" name="Owal 45">
                      <a:extLst>
                        <a:ext uri="{FF2B5EF4-FFF2-40B4-BE49-F238E27FC236}">
                          <a16:creationId xmlns:a16="http://schemas.microsoft.com/office/drawing/2014/main" id="{01DB6693-441E-4B40-B906-CF4FA6557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4715" y="5401685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grpSp>
                <p:nvGrpSpPr>
                  <p:cNvPr id="21" name="Grupa 20">
                    <a:extLst>
                      <a:ext uri="{FF2B5EF4-FFF2-40B4-BE49-F238E27FC236}">
                        <a16:creationId xmlns:a16="http://schemas.microsoft.com/office/drawing/2014/main" id="{F6E4A7DE-9900-45C2-B116-0412E28D41C3}"/>
                      </a:ext>
                    </a:extLst>
                  </p:cNvPr>
                  <p:cNvGrpSpPr/>
                  <p:nvPr/>
                </p:nvGrpSpPr>
                <p:grpSpPr>
                  <a:xfrm>
                    <a:off x="7714138" y="3429000"/>
                    <a:ext cx="511276" cy="2252061"/>
                    <a:chOff x="7341463" y="3149624"/>
                    <a:chExt cx="511276" cy="2252061"/>
                  </a:xfrm>
                </p:grpSpPr>
                <p:sp>
                  <p:nvSpPr>
                    <p:cNvPr id="40" name="Owal 39">
                      <a:extLst>
                        <a:ext uri="{FF2B5EF4-FFF2-40B4-BE49-F238E27FC236}">
                          <a16:creationId xmlns:a16="http://schemas.microsoft.com/office/drawing/2014/main" id="{7AD12AB5-B979-447A-8048-DDC4C80BB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1463" y="3149624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1" name="Owal 40">
                      <a:extLst>
                        <a:ext uri="{FF2B5EF4-FFF2-40B4-BE49-F238E27FC236}">
                          <a16:creationId xmlns:a16="http://schemas.microsoft.com/office/drawing/2014/main" id="{46C57EBD-2979-4EDB-9D21-7FB335D96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1463" y="4020017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2" name="Owal 41">
                      <a:extLst>
                        <a:ext uri="{FF2B5EF4-FFF2-40B4-BE49-F238E27FC236}">
                          <a16:creationId xmlns:a16="http://schemas.microsoft.com/office/drawing/2014/main" id="{C484BB7B-8A2D-4F29-866D-3B6F88B13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1463" y="4890409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cxnSp>
                <p:nvCxnSpPr>
                  <p:cNvPr id="22" name="Łącznik prosty 21">
                    <a:extLst>
                      <a:ext uri="{FF2B5EF4-FFF2-40B4-BE49-F238E27FC236}">
                        <a16:creationId xmlns:a16="http://schemas.microsoft.com/office/drawing/2014/main" id="{88BB3823-F11F-47DA-8A43-1FA6690C3CE5}"/>
                      </a:ext>
                    </a:extLst>
                  </p:cNvPr>
                  <p:cNvCxnSpPr>
                    <a:cxnSpLocks/>
                    <a:stCxn id="43" idx="6"/>
                    <a:endCxn id="40" idx="2"/>
                  </p:cNvCxnSpPr>
                  <p:nvPr/>
                </p:nvCxnSpPr>
                <p:spPr>
                  <a:xfrm>
                    <a:off x="7331629" y="3303463"/>
                    <a:ext cx="382509" cy="381175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Łącznik prosty 22">
                    <a:extLst>
                      <a:ext uri="{FF2B5EF4-FFF2-40B4-BE49-F238E27FC236}">
                        <a16:creationId xmlns:a16="http://schemas.microsoft.com/office/drawing/2014/main" id="{71808F28-E3B2-472C-97C9-2BDE7F6A127E}"/>
                      </a:ext>
                    </a:extLst>
                  </p:cNvPr>
                  <p:cNvCxnSpPr>
                    <a:cxnSpLocks/>
                    <a:stCxn id="43" idx="6"/>
                    <a:endCxn id="41" idx="2"/>
                  </p:cNvCxnSpPr>
                  <p:nvPr/>
                </p:nvCxnSpPr>
                <p:spPr>
                  <a:xfrm>
                    <a:off x="7331629" y="3303463"/>
                    <a:ext cx="382509" cy="1251568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Łącznik prosty 23">
                    <a:extLst>
                      <a:ext uri="{FF2B5EF4-FFF2-40B4-BE49-F238E27FC236}">
                        <a16:creationId xmlns:a16="http://schemas.microsoft.com/office/drawing/2014/main" id="{9BA12557-8498-4EFB-9E4A-B772A6E12804}"/>
                      </a:ext>
                    </a:extLst>
                  </p:cNvPr>
                  <p:cNvCxnSpPr>
                    <a:cxnSpLocks/>
                    <a:stCxn id="43" idx="6"/>
                    <a:endCxn id="42" idx="2"/>
                  </p:cNvCxnSpPr>
                  <p:nvPr/>
                </p:nvCxnSpPr>
                <p:spPr>
                  <a:xfrm>
                    <a:off x="7331629" y="3303463"/>
                    <a:ext cx="382509" cy="2121960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Łącznik prosty 24">
                    <a:extLst>
                      <a:ext uri="{FF2B5EF4-FFF2-40B4-BE49-F238E27FC236}">
                        <a16:creationId xmlns:a16="http://schemas.microsoft.com/office/drawing/2014/main" id="{791DCBE8-3C0B-48F4-9DBC-21C60B3B7E20}"/>
                      </a:ext>
                    </a:extLst>
                  </p:cNvPr>
                  <p:cNvCxnSpPr>
                    <a:cxnSpLocks/>
                    <a:stCxn id="44" idx="6"/>
                    <a:endCxn id="40" idx="2"/>
                  </p:cNvCxnSpPr>
                  <p:nvPr/>
                </p:nvCxnSpPr>
                <p:spPr>
                  <a:xfrm flipV="1">
                    <a:off x="7331629" y="3684638"/>
                    <a:ext cx="382509" cy="492375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Łącznik prosty 25">
                    <a:extLst>
                      <a:ext uri="{FF2B5EF4-FFF2-40B4-BE49-F238E27FC236}">
                        <a16:creationId xmlns:a16="http://schemas.microsoft.com/office/drawing/2014/main" id="{073A22FD-658B-4537-B027-EF020409E594}"/>
                      </a:ext>
                    </a:extLst>
                  </p:cNvPr>
                  <p:cNvCxnSpPr>
                    <a:cxnSpLocks/>
                    <a:stCxn id="44" idx="6"/>
                    <a:endCxn id="41" idx="2"/>
                  </p:cNvCxnSpPr>
                  <p:nvPr/>
                </p:nvCxnSpPr>
                <p:spPr>
                  <a:xfrm>
                    <a:off x="7331629" y="4177013"/>
                    <a:ext cx="382509" cy="378018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Łącznik prosty 26">
                    <a:extLst>
                      <a:ext uri="{FF2B5EF4-FFF2-40B4-BE49-F238E27FC236}">
                        <a16:creationId xmlns:a16="http://schemas.microsoft.com/office/drawing/2014/main" id="{0FA011AC-2896-44CF-B3A5-2366B6BDBCDE}"/>
                      </a:ext>
                    </a:extLst>
                  </p:cNvPr>
                  <p:cNvCxnSpPr>
                    <a:cxnSpLocks/>
                    <a:stCxn id="44" idx="6"/>
                    <a:endCxn id="42" idx="2"/>
                  </p:cNvCxnSpPr>
                  <p:nvPr/>
                </p:nvCxnSpPr>
                <p:spPr>
                  <a:xfrm>
                    <a:off x="7331629" y="4177013"/>
                    <a:ext cx="382509" cy="1248410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Łącznik prosty 27">
                    <a:extLst>
                      <a:ext uri="{FF2B5EF4-FFF2-40B4-BE49-F238E27FC236}">
                        <a16:creationId xmlns:a16="http://schemas.microsoft.com/office/drawing/2014/main" id="{35B1DC45-A4A6-4A2B-97D2-25F5A8273C22}"/>
                      </a:ext>
                    </a:extLst>
                  </p:cNvPr>
                  <p:cNvCxnSpPr>
                    <a:cxnSpLocks/>
                    <a:stCxn id="45" idx="6"/>
                    <a:endCxn id="40" idx="2"/>
                  </p:cNvCxnSpPr>
                  <p:nvPr/>
                </p:nvCxnSpPr>
                <p:spPr>
                  <a:xfrm flipV="1">
                    <a:off x="7331629" y="3684638"/>
                    <a:ext cx="382509" cy="1365925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Łącznik prosty 28">
                    <a:extLst>
                      <a:ext uri="{FF2B5EF4-FFF2-40B4-BE49-F238E27FC236}">
                        <a16:creationId xmlns:a16="http://schemas.microsoft.com/office/drawing/2014/main" id="{ACCE01E8-29D2-4566-AFF3-D638E4FEF23D}"/>
                      </a:ext>
                    </a:extLst>
                  </p:cNvPr>
                  <p:cNvCxnSpPr>
                    <a:cxnSpLocks/>
                    <a:stCxn id="45" idx="6"/>
                    <a:endCxn id="41" idx="2"/>
                  </p:cNvCxnSpPr>
                  <p:nvPr/>
                </p:nvCxnSpPr>
                <p:spPr>
                  <a:xfrm flipV="1">
                    <a:off x="7331629" y="4555031"/>
                    <a:ext cx="382509" cy="495532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Łącznik prosty 29">
                    <a:extLst>
                      <a:ext uri="{FF2B5EF4-FFF2-40B4-BE49-F238E27FC236}">
                        <a16:creationId xmlns:a16="http://schemas.microsoft.com/office/drawing/2014/main" id="{689CA16F-C5C2-4635-A6CC-9F5746F36D3A}"/>
                      </a:ext>
                    </a:extLst>
                  </p:cNvPr>
                  <p:cNvCxnSpPr>
                    <a:cxnSpLocks/>
                    <a:stCxn id="45" idx="6"/>
                    <a:endCxn id="42" idx="2"/>
                  </p:cNvCxnSpPr>
                  <p:nvPr/>
                </p:nvCxnSpPr>
                <p:spPr>
                  <a:xfrm>
                    <a:off x="7331629" y="5050563"/>
                    <a:ext cx="382509" cy="374860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Łącznik prosty 30">
                    <a:extLst>
                      <a:ext uri="{FF2B5EF4-FFF2-40B4-BE49-F238E27FC236}">
                        <a16:creationId xmlns:a16="http://schemas.microsoft.com/office/drawing/2014/main" id="{7E28D9E8-E24E-4DBE-AA76-A1BC0BECDC88}"/>
                      </a:ext>
                    </a:extLst>
                  </p:cNvPr>
                  <p:cNvCxnSpPr>
                    <a:cxnSpLocks/>
                    <a:stCxn id="46" idx="6"/>
                    <a:endCxn id="40" idx="2"/>
                  </p:cNvCxnSpPr>
                  <p:nvPr/>
                </p:nvCxnSpPr>
                <p:spPr>
                  <a:xfrm flipV="1">
                    <a:off x="7331629" y="3684638"/>
                    <a:ext cx="382509" cy="2239474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Łącznik prosty 31">
                    <a:extLst>
                      <a:ext uri="{FF2B5EF4-FFF2-40B4-BE49-F238E27FC236}">
                        <a16:creationId xmlns:a16="http://schemas.microsoft.com/office/drawing/2014/main" id="{133BF69D-FCD8-45DC-9334-CB753396146E}"/>
                      </a:ext>
                    </a:extLst>
                  </p:cNvPr>
                  <p:cNvCxnSpPr>
                    <a:cxnSpLocks/>
                    <a:stCxn id="46" idx="6"/>
                    <a:endCxn id="41" idx="2"/>
                  </p:cNvCxnSpPr>
                  <p:nvPr/>
                </p:nvCxnSpPr>
                <p:spPr>
                  <a:xfrm flipV="1">
                    <a:off x="7331629" y="4555031"/>
                    <a:ext cx="382509" cy="1369081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Łącznik prosty 32">
                    <a:extLst>
                      <a:ext uri="{FF2B5EF4-FFF2-40B4-BE49-F238E27FC236}">
                        <a16:creationId xmlns:a16="http://schemas.microsoft.com/office/drawing/2014/main" id="{C6DCCAAA-0B1F-471C-A4B7-39336A49EA51}"/>
                      </a:ext>
                    </a:extLst>
                  </p:cNvPr>
                  <p:cNvCxnSpPr>
                    <a:cxnSpLocks/>
                    <a:stCxn id="46" idx="6"/>
                    <a:endCxn id="42" idx="2"/>
                  </p:cNvCxnSpPr>
                  <p:nvPr/>
                </p:nvCxnSpPr>
                <p:spPr>
                  <a:xfrm flipV="1">
                    <a:off x="7331629" y="5425423"/>
                    <a:ext cx="382509" cy="498689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Łącznik prosty 33">
                    <a:extLst>
                      <a:ext uri="{FF2B5EF4-FFF2-40B4-BE49-F238E27FC236}">
                        <a16:creationId xmlns:a16="http://schemas.microsoft.com/office/drawing/2014/main" id="{1D802C18-42A4-4A9A-BFE8-3BC746B1BD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25414" y="3686631"/>
                    <a:ext cx="385964" cy="1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Łącznik prosty 34">
                    <a:extLst>
                      <a:ext uri="{FF2B5EF4-FFF2-40B4-BE49-F238E27FC236}">
                        <a16:creationId xmlns:a16="http://schemas.microsoft.com/office/drawing/2014/main" id="{015EF87D-6D1F-43D2-89E9-3F14F789D5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51312" y="4554551"/>
                    <a:ext cx="385964" cy="1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Łącznik prosty 35">
                    <a:extLst>
                      <a:ext uri="{FF2B5EF4-FFF2-40B4-BE49-F238E27FC236}">
                        <a16:creationId xmlns:a16="http://schemas.microsoft.com/office/drawing/2014/main" id="{B3094FA7-9113-4F1C-AB8C-ACDA8A7E04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51312" y="5422470"/>
                    <a:ext cx="385964" cy="1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pole tekstowe 36">
                        <a:extLst>
                          <a:ext uri="{FF2B5EF4-FFF2-40B4-BE49-F238E27FC236}">
                            <a16:creationId xmlns:a16="http://schemas.microsoft.com/office/drawing/2014/main" id="{5B09208D-9EE1-46DD-A59D-82E5A38D25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98042" y="3499972"/>
                        <a:ext cx="277297" cy="6339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l-PL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l-PL" dirty="0"/>
                      </a:p>
                    </p:txBody>
                  </p:sp>
                </mc:Choice>
                <mc:Fallback xmlns="">
                  <p:sp>
                    <p:nvSpPr>
                      <p:cNvPr id="37" name="pole tekstowe 36">
                        <a:extLst>
                          <a:ext uri="{FF2B5EF4-FFF2-40B4-BE49-F238E27FC236}">
                            <a16:creationId xmlns:a16="http://schemas.microsoft.com/office/drawing/2014/main" id="{5B09208D-9EE1-46DD-A59D-82E5A38D25D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98042" y="3499972"/>
                        <a:ext cx="277297" cy="63397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5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l-P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pole tekstowe 37">
                        <a:extLst>
                          <a:ext uri="{FF2B5EF4-FFF2-40B4-BE49-F238E27FC236}">
                            <a16:creationId xmlns:a16="http://schemas.microsoft.com/office/drawing/2014/main" id="{2CE11D34-5B3F-41D9-A94A-7D2AF293E2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03662" y="4345161"/>
                        <a:ext cx="216950" cy="6339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l-PL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l-PL" dirty="0"/>
                      </a:p>
                    </p:txBody>
                  </p:sp>
                </mc:Choice>
                <mc:Fallback xmlns="">
                  <p:sp>
                    <p:nvSpPr>
                      <p:cNvPr id="38" name="pole tekstowe 37">
                        <a:extLst>
                          <a:ext uri="{FF2B5EF4-FFF2-40B4-BE49-F238E27FC236}">
                            <a16:creationId xmlns:a16="http://schemas.microsoft.com/office/drawing/2014/main" id="{2CE11D34-5B3F-41D9-A94A-7D2AF293E2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03662" y="4345161"/>
                        <a:ext cx="216950" cy="63397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2095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l-P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pole tekstowe 38">
                        <a:extLst>
                          <a:ext uri="{FF2B5EF4-FFF2-40B4-BE49-F238E27FC236}">
                            <a16:creationId xmlns:a16="http://schemas.microsoft.com/office/drawing/2014/main" id="{1033069F-9666-4C5B-B0F2-78A3FC9770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63173" y="5202455"/>
                        <a:ext cx="277297" cy="6339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l-PL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dirty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l-PL" dirty="0"/>
                      </a:p>
                    </p:txBody>
                  </p:sp>
                </mc:Choice>
                <mc:Fallback xmlns="">
                  <p:sp>
                    <p:nvSpPr>
                      <p:cNvPr id="39" name="pole tekstowe 38">
                        <a:extLst>
                          <a:ext uri="{FF2B5EF4-FFF2-40B4-BE49-F238E27FC236}">
                            <a16:creationId xmlns:a16="http://schemas.microsoft.com/office/drawing/2014/main" id="{1033069F-9666-4C5B-B0F2-78A3FC9770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63173" y="5202455"/>
                        <a:ext cx="277297" cy="63397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16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l-P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" name="pole tekstowe 17">
                  <a:extLst>
                    <a:ext uri="{FF2B5EF4-FFF2-40B4-BE49-F238E27FC236}">
                      <a16:creationId xmlns:a16="http://schemas.microsoft.com/office/drawing/2014/main" id="{9995D803-1087-4063-9FB1-97E763A11E8D}"/>
                    </a:ext>
                  </a:extLst>
                </p:cNvPr>
                <p:cNvSpPr txBox="1"/>
                <p:nvPr/>
              </p:nvSpPr>
              <p:spPr>
                <a:xfrm>
                  <a:off x="6084382" y="5961781"/>
                  <a:ext cx="193180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l-PL" dirty="0"/>
                    <a:t>w</a:t>
                  </a:r>
                  <a:r>
                    <a:rPr lang="pl-PL" sz="1800" dirty="0"/>
                    <a:t>arstwy płaskie</a:t>
                  </a:r>
                  <a:endParaRPr lang="pl-PL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pole tekstowe 18">
                      <a:extLst>
                        <a:ext uri="{FF2B5EF4-FFF2-40B4-BE49-F238E27FC236}">
                          <a16:creationId xmlns:a16="http://schemas.microsoft.com/office/drawing/2014/main" id="{2CE39A3F-A1B6-42EB-9785-0E31CC04F3F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6789505" y="4170048"/>
                      <a:ext cx="4217441" cy="6339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pl-PL" b="1" dirty="0"/>
                        <a:t>wektor reprezentacji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l-PL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8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pl-PL" sz="1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a14:m>
                      <a:endParaRPr lang="pl-PL" dirty="0"/>
                    </a:p>
                  </p:txBody>
                </p:sp>
              </mc:Choice>
              <mc:Fallback xmlns="">
                <p:sp>
                  <p:nvSpPr>
                    <p:cNvPr id="19" name="pole tekstowe 18">
                      <a:extLst>
                        <a:ext uri="{FF2B5EF4-FFF2-40B4-BE49-F238E27FC236}">
                          <a16:creationId xmlns:a16="http://schemas.microsoft.com/office/drawing/2014/main" id="{2CE39A3F-A1B6-42EB-9785-0E31CC04F3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6789505" y="4170048"/>
                      <a:ext cx="4217441" cy="6339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0000" r="-26667" b="-14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l-P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pole tekstowe 86">
                  <a:extLst>
                    <a:ext uri="{FF2B5EF4-FFF2-40B4-BE49-F238E27FC236}">
                      <a16:creationId xmlns:a16="http://schemas.microsoft.com/office/drawing/2014/main" id="{75F88544-571B-4DF7-A7C4-893257F67DAD}"/>
                    </a:ext>
                  </a:extLst>
                </p:cNvPr>
                <p:cNvSpPr txBox="1"/>
                <p:nvPr/>
              </p:nvSpPr>
              <p:spPr>
                <a:xfrm rot="16200000">
                  <a:off x="-3281039" y="3849477"/>
                  <a:ext cx="4684574" cy="15849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l-PL" dirty="0"/>
                    <a:t>Sieć A </a:t>
                  </a:r>
                </a:p>
                <a:p>
                  <a:pPr algn="ctr"/>
                  <a:r>
                    <a:rPr lang="pl-PL" dirty="0"/>
                    <a:t>(wagi warstw sieci identyczne z siecią B)</a:t>
                  </a:r>
                </a:p>
              </p:txBody>
            </p:sp>
            <p:sp>
              <p:nvSpPr>
                <p:cNvPr id="97" name="pole tekstowe 96">
                  <a:extLst>
                    <a:ext uri="{FF2B5EF4-FFF2-40B4-BE49-F238E27FC236}">
                      <a16:creationId xmlns:a16="http://schemas.microsoft.com/office/drawing/2014/main" id="{F5A860A0-E6DC-4EFF-A989-0C0C8E0EE9A0}"/>
                    </a:ext>
                  </a:extLst>
                </p:cNvPr>
                <p:cNvSpPr txBox="1"/>
                <p:nvPr/>
              </p:nvSpPr>
              <p:spPr>
                <a:xfrm>
                  <a:off x="11816593" y="7542926"/>
                  <a:ext cx="4630210" cy="11094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l-PL" dirty="0"/>
                    <a:t>dystans euklidesowy między reprezentacjami</a:t>
                  </a:r>
                </a:p>
              </p:txBody>
            </p:sp>
          </p:grpSp>
          <p:grpSp>
            <p:nvGrpSpPr>
              <p:cNvPr id="47" name="Grupa 46">
                <a:extLst>
                  <a:ext uri="{FF2B5EF4-FFF2-40B4-BE49-F238E27FC236}">
                    <a16:creationId xmlns:a16="http://schemas.microsoft.com/office/drawing/2014/main" id="{5FD1E971-EAF0-4AF6-928F-6FF88FF8F875}"/>
                  </a:ext>
                </a:extLst>
              </p:cNvPr>
              <p:cNvGrpSpPr/>
              <p:nvPr/>
            </p:nvGrpSpPr>
            <p:grpSpPr>
              <a:xfrm>
                <a:off x="1885950" y="4131109"/>
                <a:ext cx="4388937" cy="2263335"/>
                <a:chOff x="602224" y="2710634"/>
                <a:chExt cx="7533825" cy="3885124"/>
              </a:xfrm>
            </p:grpSpPr>
            <p:cxnSp>
              <p:nvCxnSpPr>
                <p:cNvPr id="49" name="Łącznik prosty ze strzałką 48">
                  <a:extLst>
                    <a:ext uri="{FF2B5EF4-FFF2-40B4-BE49-F238E27FC236}">
                      <a16:creationId xmlns:a16="http://schemas.microsoft.com/office/drawing/2014/main" id="{51D5DFE8-4A26-4766-9EFA-FC96574B31A5}"/>
                    </a:ext>
                  </a:extLst>
                </p:cNvPr>
                <p:cNvCxnSpPr/>
                <p:nvPr/>
              </p:nvCxnSpPr>
              <p:spPr>
                <a:xfrm>
                  <a:off x="2414677" y="4172171"/>
                  <a:ext cx="620785" cy="0"/>
                </a:xfrm>
                <a:prstGeom prst="straightConnector1">
                  <a:avLst/>
                </a:prstGeom>
                <a:ln w="44450" cmpd="sng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pole tekstowe 49">
                      <a:extLst>
                        <a:ext uri="{FF2B5EF4-FFF2-40B4-BE49-F238E27FC236}">
                          <a16:creationId xmlns:a16="http://schemas.microsoft.com/office/drawing/2014/main" id="{4FB815F3-B443-45F6-B744-99011F014F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224" y="5961782"/>
                      <a:ext cx="1677331" cy="6339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pl-PL" sz="1800" dirty="0"/>
                        <a:t>obraz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l-PL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800" b="1" i="1" dirty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pl-PL" sz="18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a14:m>
                      <a:endParaRPr lang="pl-PL" dirty="0"/>
                    </a:p>
                  </p:txBody>
                </p:sp>
              </mc:Choice>
              <mc:Fallback xmlns="">
                <p:sp>
                  <p:nvSpPr>
                    <p:cNvPr id="50" name="pole tekstowe 49">
                      <a:extLst>
                        <a:ext uri="{FF2B5EF4-FFF2-40B4-BE49-F238E27FC236}">
                          <a16:creationId xmlns:a16="http://schemas.microsoft.com/office/drawing/2014/main" id="{4FB815F3-B443-45F6-B744-99011F014F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24" y="5961782"/>
                      <a:ext cx="1677331" cy="63397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4969"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l-P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1" name="Prostokąt 13">
                  <a:extLst>
                    <a:ext uri="{FF2B5EF4-FFF2-40B4-BE49-F238E27FC236}">
                      <a16:creationId xmlns:a16="http://schemas.microsoft.com/office/drawing/2014/main" id="{6AB0BA86-0B02-45CF-AF50-FD2FE1D25625}"/>
                    </a:ext>
                  </a:extLst>
                </p:cNvPr>
                <p:cNvSpPr/>
                <p:nvPr/>
              </p:nvSpPr>
              <p:spPr>
                <a:xfrm>
                  <a:off x="3170583" y="3036674"/>
                  <a:ext cx="1416790" cy="2002677"/>
                </a:xfrm>
                <a:custGeom>
                  <a:avLst/>
                  <a:gdLst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86348 w 1386348"/>
                    <a:gd name="connsiteY2" fmla="*/ 2002677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76516 w 1386348"/>
                    <a:gd name="connsiteY2" fmla="*/ 1461903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415845"/>
                    <a:gd name="connsiteY0" fmla="*/ 452284 h 2002677"/>
                    <a:gd name="connsiteX1" fmla="*/ 1415845 w 1415845"/>
                    <a:gd name="connsiteY1" fmla="*/ 0 h 2002677"/>
                    <a:gd name="connsiteX2" fmla="*/ 1406013 w 1415845"/>
                    <a:gd name="connsiteY2" fmla="*/ 1461903 h 2002677"/>
                    <a:gd name="connsiteX3" fmla="*/ 29497 w 1415845"/>
                    <a:gd name="connsiteY3" fmla="*/ 2002677 h 2002677"/>
                    <a:gd name="connsiteX4" fmla="*/ 0 w 1415845"/>
                    <a:gd name="connsiteY4" fmla="*/ 452284 h 2002677"/>
                    <a:gd name="connsiteX0" fmla="*/ 0 w 1416790"/>
                    <a:gd name="connsiteY0" fmla="*/ 452284 h 2002677"/>
                    <a:gd name="connsiteX1" fmla="*/ 1415845 w 1416790"/>
                    <a:gd name="connsiteY1" fmla="*/ 0 h 2002677"/>
                    <a:gd name="connsiteX2" fmla="*/ 1415845 w 1416790"/>
                    <a:gd name="connsiteY2" fmla="*/ 1511065 h 2002677"/>
                    <a:gd name="connsiteX3" fmla="*/ 29497 w 1416790"/>
                    <a:gd name="connsiteY3" fmla="*/ 2002677 h 2002677"/>
                    <a:gd name="connsiteX4" fmla="*/ 0 w 1416790"/>
                    <a:gd name="connsiteY4" fmla="*/ 452284 h 200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6790" h="2002677">
                      <a:moveTo>
                        <a:pt x="0" y="452284"/>
                      </a:moveTo>
                      <a:lnTo>
                        <a:pt x="1415845" y="0"/>
                      </a:lnTo>
                      <a:cubicBezTo>
                        <a:pt x="1412568" y="487301"/>
                        <a:pt x="1419122" y="1023764"/>
                        <a:pt x="1415845" y="1511065"/>
                      </a:cubicBezTo>
                      <a:lnTo>
                        <a:pt x="29497" y="2002677"/>
                      </a:lnTo>
                      <a:lnTo>
                        <a:pt x="0" y="4522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2" name="Prostokąt 13">
                  <a:extLst>
                    <a:ext uri="{FF2B5EF4-FFF2-40B4-BE49-F238E27FC236}">
                      <a16:creationId xmlns:a16="http://schemas.microsoft.com/office/drawing/2014/main" id="{3FE4E53C-7E73-45E9-A457-E7CBF040066A}"/>
                    </a:ext>
                  </a:extLst>
                </p:cNvPr>
                <p:cNvSpPr/>
                <p:nvPr/>
              </p:nvSpPr>
              <p:spPr>
                <a:xfrm>
                  <a:off x="3305704" y="3170832"/>
                  <a:ext cx="1416790" cy="2002677"/>
                </a:xfrm>
                <a:custGeom>
                  <a:avLst/>
                  <a:gdLst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86348 w 1386348"/>
                    <a:gd name="connsiteY2" fmla="*/ 2002677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76516 w 1386348"/>
                    <a:gd name="connsiteY2" fmla="*/ 1461903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415845"/>
                    <a:gd name="connsiteY0" fmla="*/ 452284 h 2002677"/>
                    <a:gd name="connsiteX1" fmla="*/ 1415845 w 1415845"/>
                    <a:gd name="connsiteY1" fmla="*/ 0 h 2002677"/>
                    <a:gd name="connsiteX2" fmla="*/ 1406013 w 1415845"/>
                    <a:gd name="connsiteY2" fmla="*/ 1461903 h 2002677"/>
                    <a:gd name="connsiteX3" fmla="*/ 29497 w 1415845"/>
                    <a:gd name="connsiteY3" fmla="*/ 2002677 h 2002677"/>
                    <a:gd name="connsiteX4" fmla="*/ 0 w 1415845"/>
                    <a:gd name="connsiteY4" fmla="*/ 452284 h 2002677"/>
                    <a:gd name="connsiteX0" fmla="*/ 0 w 1416790"/>
                    <a:gd name="connsiteY0" fmla="*/ 452284 h 2002677"/>
                    <a:gd name="connsiteX1" fmla="*/ 1415845 w 1416790"/>
                    <a:gd name="connsiteY1" fmla="*/ 0 h 2002677"/>
                    <a:gd name="connsiteX2" fmla="*/ 1415845 w 1416790"/>
                    <a:gd name="connsiteY2" fmla="*/ 1511065 h 2002677"/>
                    <a:gd name="connsiteX3" fmla="*/ 29497 w 1416790"/>
                    <a:gd name="connsiteY3" fmla="*/ 2002677 h 2002677"/>
                    <a:gd name="connsiteX4" fmla="*/ 0 w 1416790"/>
                    <a:gd name="connsiteY4" fmla="*/ 452284 h 200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6790" h="2002677">
                      <a:moveTo>
                        <a:pt x="0" y="452284"/>
                      </a:moveTo>
                      <a:lnTo>
                        <a:pt x="1415845" y="0"/>
                      </a:lnTo>
                      <a:cubicBezTo>
                        <a:pt x="1412568" y="487301"/>
                        <a:pt x="1419122" y="1023764"/>
                        <a:pt x="1415845" y="1511065"/>
                      </a:cubicBezTo>
                      <a:lnTo>
                        <a:pt x="29497" y="2002677"/>
                      </a:lnTo>
                      <a:lnTo>
                        <a:pt x="0" y="4522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3" name="Prostokąt 13">
                  <a:extLst>
                    <a:ext uri="{FF2B5EF4-FFF2-40B4-BE49-F238E27FC236}">
                      <a16:creationId xmlns:a16="http://schemas.microsoft.com/office/drawing/2014/main" id="{B25AB140-845D-43EE-8904-3D0485FDFDF4}"/>
                    </a:ext>
                  </a:extLst>
                </p:cNvPr>
                <p:cNvSpPr/>
                <p:nvPr/>
              </p:nvSpPr>
              <p:spPr>
                <a:xfrm>
                  <a:off x="3441712" y="3275259"/>
                  <a:ext cx="1416790" cy="2002677"/>
                </a:xfrm>
                <a:custGeom>
                  <a:avLst/>
                  <a:gdLst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86348 w 1386348"/>
                    <a:gd name="connsiteY2" fmla="*/ 2002677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386348"/>
                    <a:gd name="connsiteY0" fmla="*/ 0 h 2002677"/>
                    <a:gd name="connsiteX1" fmla="*/ 1386348 w 1386348"/>
                    <a:gd name="connsiteY1" fmla="*/ 0 h 2002677"/>
                    <a:gd name="connsiteX2" fmla="*/ 1376516 w 1386348"/>
                    <a:gd name="connsiteY2" fmla="*/ 1461903 h 2002677"/>
                    <a:gd name="connsiteX3" fmla="*/ 0 w 1386348"/>
                    <a:gd name="connsiteY3" fmla="*/ 2002677 h 2002677"/>
                    <a:gd name="connsiteX4" fmla="*/ 0 w 1386348"/>
                    <a:gd name="connsiteY4" fmla="*/ 0 h 2002677"/>
                    <a:gd name="connsiteX0" fmla="*/ 0 w 1415845"/>
                    <a:gd name="connsiteY0" fmla="*/ 452284 h 2002677"/>
                    <a:gd name="connsiteX1" fmla="*/ 1415845 w 1415845"/>
                    <a:gd name="connsiteY1" fmla="*/ 0 h 2002677"/>
                    <a:gd name="connsiteX2" fmla="*/ 1406013 w 1415845"/>
                    <a:gd name="connsiteY2" fmla="*/ 1461903 h 2002677"/>
                    <a:gd name="connsiteX3" fmla="*/ 29497 w 1415845"/>
                    <a:gd name="connsiteY3" fmla="*/ 2002677 h 2002677"/>
                    <a:gd name="connsiteX4" fmla="*/ 0 w 1415845"/>
                    <a:gd name="connsiteY4" fmla="*/ 452284 h 2002677"/>
                    <a:gd name="connsiteX0" fmla="*/ 0 w 1416790"/>
                    <a:gd name="connsiteY0" fmla="*/ 452284 h 2002677"/>
                    <a:gd name="connsiteX1" fmla="*/ 1415845 w 1416790"/>
                    <a:gd name="connsiteY1" fmla="*/ 0 h 2002677"/>
                    <a:gd name="connsiteX2" fmla="*/ 1415845 w 1416790"/>
                    <a:gd name="connsiteY2" fmla="*/ 1511065 h 2002677"/>
                    <a:gd name="connsiteX3" fmla="*/ 29497 w 1416790"/>
                    <a:gd name="connsiteY3" fmla="*/ 2002677 h 2002677"/>
                    <a:gd name="connsiteX4" fmla="*/ 0 w 1416790"/>
                    <a:gd name="connsiteY4" fmla="*/ 452284 h 2002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6790" h="2002677">
                      <a:moveTo>
                        <a:pt x="0" y="452284"/>
                      </a:moveTo>
                      <a:lnTo>
                        <a:pt x="1415845" y="0"/>
                      </a:lnTo>
                      <a:cubicBezTo>
                        <a:pt x="1412568" y="487301"/>
                        <a:pt x="1419122" y="1023764"/>
                        <a:pt x="1415845" y="1511065"/>
                      </a:cubicBezTo>
                      <a:lnTo>
                        <a:pt x="29497" y="2002677"/>
                      </a:lnTo>
                      <a:lnTo>
                        <a:pt x="0" y="4522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4" name="pole tekstowe 53">
                  <a:extLst>
                    <a:ext uri="{FF2B5EF4-FFF2-40B4-BE49-F238E27FC236}">
                      <a16:creationId xmlns:a16="http://schemas.microsoft.com/office/drawing/2014/main" id="{CF0CB167-534A-4148-B1D4-CF6A4B6CBF68}"/>
                    </a:ext>
                  </a:extLst>
                </p:cNvPr>
                <p:cNvSpPr txBox="1"/>
                <p:nvPr/>
              </p:nvSpPr>
              <p:spPr>
                <a:xfrm>
                  <a:off x="3305704" y="5961781"/>
                  <a:ext cx="193180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l-PL" dirty="0"/>
                    <a:t>w</a:t>
                  </a:r>
                  <a:r>
                    <a:rPr lang="pl-PL" sz="1800" dirty="0"/>
                    <a:t>arstwy splotowe</a:t>
                  </a:r>
                  <a:endParaRPr lang="pl-PL" dirty="0"/>
                </a:p>
              </p:txBody>
            </p:sp>
            <p:cxnSp>
              <p:nvCxnSpPr>
                <p:cNvPr id="55" name="Łącznik prosty ze strzałką 54">
                  <a:extLst>
                    <a:ext uri="{FF2B5EF4-FFF2-40B4-BE49-F238E27FC236}">
                      <a16:creationId xmlns:a16="http://schemas.microsoft.com/office/drawing/2014/main" id="{2B60CB29-4211-41D7-A7BD-7D2B249DA885}"/>
                    </a:ext>
                  </a:extLst>
                </p:cNvPr>
                <p:cNvCxnSpPr/>
                <p:nvPr/>
              </p:nvCxnSpPr>
              <p:spPr>
                <a:xfrm>
                  <a:off x="5116011" y="4260073"/>
                  <a:ext cx="620785" cy="0"/>
                </a:xfrm>
                <a:prstGeom prst="straightConnector1">
                  <a:avLst/>
                </a:prstGeom>
                <a:ln w="44450" cmpd="sng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upa 55">
                  <a:extLst>
                    <a:ext uri="{FF2B5EF4-FFF2-40B4-BE49-F238E27FC236}">
                      <a16:creationId xmlns:a16="http://schemas.microsoft.com/office/drawing/2014/main" id="{1F6B0E3E-5C5F-4621-B212-71ABD40837A7}"/>
                    </a:ext>
                  </a:extLst>
                </p:cNvPr>
                <p:cNvGrpSpPr/>
                <p:nvPr/>
              </p:nvGrpSpPr>
              <p:grpSpPr>
                <a:xfrm>
                  <a:off x="6015932" y="2710634"/>
                  <a:ext cx="2120117" cy="3131925"/>
                  <a:chOff x="6820353" y="3047825"/>
                  <a:chExt cx="2120117" cy="3131925"/>
                </a:xfrm>
              </p:grpSpPr>
              <p:grpSp>
                <p:nvGrpSpPr>
                  <p:cNvPr id="59" name="Grupa 58">
                    <a:extLst>
                      <a:ext uri="{FF2B5EF4-FFF2-40B4-BE49-F238E27FC236}">
                        <a16:creationId xmlns:a16="http://schemas.microsoft.com/office/drawing/2014/main" id="{89832409-821B-4A96-A313-E059551ABEB0}"/>
                      </a:ext>
                    </a:extLst>
                  </p:cNvPr>
                  <p:cNvGrpSpPr/>
                  <p:nvPr/>
                </p:nvGrpSpPr>
                <p:grpSpPr>
                  <a:xfrm>
                    <a:off x="6820353" y="3047825"/>
                    <a:ext cx="511276" cy="3131925"/>
                    <a:chOff x="6564715" y="2781036"/>
                    <a:chExt cx="511276" cy="3131925"/>
                  </a:xfrm>
                </p:grpSpPr>
                <p:sp>
                  <p:nvSpPr>
                    <p:cNvPr id="82" name="Owal 81">
                      <a:extLst>
                        <a:ext uri="{FF2B5EF4-FFF2-40B4-BE49-F238E27FC236}">
                          <a16:creationId xmlns:a16="http://schemas.microsoft.com/office/drawing/2014/main" id="{2504ED87-46C8-432F-97F2-1EEB8633A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4715" y="2781036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83" name="Owal 82">
                      <a:extLst>
                        <a:ext uri="{FF2B5EF4-FFF2-40B4-BE49-F238E27FC236}">
                          <a16:creationId xmlns:a16="http://schemas.microsoft.com/office/drawing/2014/main" id="{C0AE9D2C-A5B1-4333-B436-873E04B77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4715" y="3654586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84" name="Owal 83">
                      <a:extLst>
                        <a:ext uri="{FF2B5EF4-FFF2-40B4-BE49-F238E27FC236}">
                          <a16:creationId xmlns:a16="http://schemas.microsoft.com/office/drawing/2014/main" id="{AF9CB2A2-C3D0-420C-BA44-6FC34AED5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4715" y="4528136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85" name="Owal 84">
                      <a:extLst>
                        <a:ext uri="{FF2B5EF4-FFF2-40B4-BE49-F238E27FC236}">
                          <a16:creationId xmlns:a16="http://schemas.microsoft.com/office/drawing/2014/main" id="{83D398A6-D8B9-45E7-AD59-FBB4A25BF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4715" y="5401685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grpSp>
                <p:nvGrpSpPr>
                  <p:cNvPr id="60" name="Grupa 59">
                    <a:extLst>
                      <a:ext uri="{FF2B5EF4-FFF2-40B4-BE49-F238E27FC236}">
                        <a16:creationId xmlns:a16="http://schemas.microsoft.com/office/drawing/2014/main" id="{6FA149F0-0743-4B4B-989E-C3BCA7071F02}"/>
                      </a:ext>
                    </a:extLst>
                  </p:cNvPr>
                  <p:cNvGrpSpPr/>
                  <p:nvPr/>
                </p:nvGrpSpPr>
                <p:grpSpPr>
                  <a:xfrm>
                    <a:off x="7714138" y="3429000"/>
                    <a:ext cx="511276" cy="2252061"/>
                    <a:chOff x="7341463" y="3149624"/>
                    <a:chExt cx="511276" cy="2252061"/>
                  </a:xfrm>
                </p:grpSpPr>
                <p:sp>
                  <p:nvSpPr>
                    <p:cNvPr id="79" name="Owal 78">
                      <a:extLst>
                        <a:ext uri="{FF2B5EF4-FFF2-40B4-BE49-F238E27FC236}">
                          <a16:creationId xmlns:a16="http://schemas.microsoft.com/office/drawing/2014/main" id="{D12D8957-1228-469E-B3E5-17B9F56DE3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1463" y="3149624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80" name="Owal 79">
                      <a:extLst>
                        <a:ext uri="{FF2B5EF4-FFF2-40B4-BE49-F238E27FC236}">
                          <a16:creationId xmlns:a16="http://schemas.microsoft.com/office/drawing/2014/main" id="{57F8174E-8139-407D-9B21-A535BA1A37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1463" y="4020017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81" name="Owal 80">
                      <a:extLst>
                        <a:ext uri="{FF2B5EF4-FFF2-40B4-BE49-F238E27FC236}">
                          <a16:creationId xmlns:a16="http://schemas.microsoft.com/office/drawing/2014/main" id="{051EEF98-630E-4BCB-90EC-12991F497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1463" y="4890409"/>
                      <a:ext cx="511276" cy="5112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mpd="sng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cxnSp>
                <p:nvCxnSpPr>
                  <p:cNvPr id="61" name="Łącznik prosty 60">
                    <a:extLst>
                      <a:ext uri="{FF2B5EF4-FFF2-40B4-BE49-F238E27FC236}">
                        <a16:creationId xmlns:a16="http://schemas.microsoft.com/office/drawing/2014/main" id="{E645C449-840B-4AB8-AE52-4FD8B8EE0D37}"/>
                      </a:ext>
                    </a:extLst>
                  </p:cNvPr>
                  <p:cNvCxnSpPr>
                    <a:cxnSpLocks/>
                    <a:stCxn id="82" idx="6"/>
                    <a:endCxn id="79" idx="2"/>
                  </p:cNvCxnSpPr>
                  <p:nvPr/>
                </p:nvCxnSpPr>
                <p:spPr>
                  <a:xfrm>
                    <a:off x="7331629" y="3303463"/>
                    <a:ext cx="382509" cy="381175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Łącznik prosty 61">
                    <a:extLst>
                      <a:ext uri="{FF2B5EF4-FFF2-40B4-BE49-F238E27FC236}">
                        <a16:creationId xmlns:a16="http://schemas.microsoft.com/office/drawing/2014/main" id="{4E8BC6CD-031E-4D24-9781-9E18CA643F15}"/>
                      </a:ext>
                    </a:extLst>
                  </p:cNvPr>
                  <p:cNvCxnSpPr>
                    <a:cxnSpLocks/>
                    <a:stCxn id="82" idx="6"/>
                    <a:endCxn id="80" idx="2"/>
                  </p:cNvCxnSpPr>
                  <p:nvPr/>
                </p:nvCxnSpPr>
                <p:spPr>
                  <a:xfrm>
                    <a:off x="7331629" y="3303463"/>
                    <a:ext cx="382509" cy="1251568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Łącznik prosty 62">
                    <a:extLst>
                      <a:ext uri="{FF2B5EF4-FFF2-40B4-BE49-F238E27FC236}">
                        <a16:creationId xmlns:a16="http://schemas.microsoft.com/office/drawing/2014/main" id="{748E6E1A-80FB-437A-B80A-1B950B778E2D}"/>
                      </a:ext>
                    </a:extLst>
                  </p:cNvPr>
                  <p:cNvCxnSpPr>
                    <a:cxnSpLocks/>
                    <a:stCxn id="82" idx="6"/>
                    <a:endCxn id="81" idx="2"/>
                  </p:cNvCxnSpPr>
                  <p:nvPr/>
                </p:nvCxnSpPr>
                <p:spPr>
                  <a:xfrm>
                    <a:off x="7331629" y="3303463"/>
                    <a:ext cx="382509" cy="2121960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Łącznik prosty 63">
                    <a:extLst>
                      <a:ext uri="{FF2B5EF4-FFF2-40B4-BE49-F238E27FC236}">
                        <a16:creationId xmlns:a16="http://schemas.microsoft.com/office/drawing/2014/main" id="{227DED08-712A-4E6B-B2BF-5AF471AEDB96}"/>
                      </a:ext>
                    </a:extLst>
                  </p:cNvPr>
                  <p:cNvCxnSpPr>
                    <a:cxnSpLocks/>
                    <a:stCxn id="83" idx="6"/>
                    <a:endCxn id="79" idx="2"/>
                  </p:cNvCxnSpPr>
                  <p:nvPr/>
                </p:nvCxnSpPr>
                <p:spPr>
                  <a:xfrm flipV="1">
                    <a:off x="7331629" y="3684638"/>
                    <a:ext cx="382509" cy="492375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Łącznik prosty 64">
                    <a:extLst>
                      <a:ext uri="{FF2B5EF4-FFF2-40B4-BE49-F238E27FC236}">
                        <a16:creationId xmlns:a16="http://schemas.microsoft.com/office/drawing/2014/main" id="{1926D779-17F5-4ABB-B858-77CAA7DD9E8A}"/>
                      </a:ext>
                    </a:extLst>
                  </p:cNvPr>
                  <p:cNvCxnSpPr>
                    <a:cxnSpLocks/>
                    <a:stCxn id="83" idx="6"/>
                    <a:endCxn id="80" idx="2"/>
                  </p:cNvCxnSpPr>
                  <p:nvPr/>
                </p:nvCxnSpPr>
                <p:spPr>
                  <a:xfrm>
                    <a:off x="7331629" y="4177013"/>
                    <a:ext cx="382509" cy="378018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Łącznik prosty 65">
                    <a:extLst>
                      <a:ext uri="{FF2B5EF4-FFF2-40B4-BE49-F238E27FC236}">
                        <a16:creationId xmlns:a16="http://schemas.microsoft.com/office/drawing/2014/main" id="{0645121E-8E6E-4A60-AC75-14B9DE36E77B}"/>
                      </a:ext>
                    </a:extLst>
                  </p:cNvPr>
                  <p:cNvCxnSpPr>
                    <a:cxnSpLocks/>
                    <a:stCxn id="83" idx="6"/>
                    <a:endCxn id="81" idx="2"/>
                  </p:cNvCxnSpPr>
                  <p:nvPr/>
                </p:nvCxnSpPr>
                <p:spPr>
                  <a:xfrm>
                    <a:off x="7331629" y="4177013"/>
                    <a:ext cx="382509" cy="1248410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Łącznik prosty 66">
                    <a:extLst>
                      <a:ext uri="{FF2B5EF4-FFF2-40B4-BE49-F238E27FC236}">
                        <a16:creationId xmlns:a16="http://schemas.microsoft.com/office/drawing/2014/main" id="{1A8A56B9-CE9D-4E68-BB07-879B1F9CDFAE}"/>
                      </a:ext>
                    </a:extLst>
                  </p:cNvPr>
                  <p:cNvCxnSpPr>
                    <a:cxnSpLocks/>
                    <a:stCxn id="84" idx="6"/>
                    <a:endCxn id="79" idx="2"/>
                  </p:cNvCxnSpPr>
                  <p:nvPr/>
                </p:nvCxnSpPr>
                <p:spPr>
                  <a:xfrm flipV="1">
                    <a:off x="7331629" y="3684638"/>
                    <a:ext cx="382509" cy="1365925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Łącznik prosty 67">
                    <a:extLst>
                      <a:ext uri="{FF2B5EF4-FFF2-40B4-BE49-F238E27FC236}">
                        <a16:creationId xmlns:a16="http://schemas.microsoft.com/office/drawing/2014/main" id="{81AE1FDA-5F6F-47C3-92A5-F5051D2389FE}"/>
                      </a:ext>
                    </a:extLst>
                  </p:cNvPr>
                  <p:cNvCxnSpPr>
                    <a:cxnSpLocks/>
                    <a:stCxn id="84" idx="6"/>
                    <a:endCxn id="80" idx="2"/>
                  </p:cNvCxnSpPr>
                  <p:nvPr/>
                </p:nvCxnSpPr>
                <p:spPr>
                  <a:xfrm flipV="1">
                    <a:off x="7331629" y="4555031"/>
                    <a:ext cx="382509" cy="495532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Łącznik prosty 68">
                    <a:extLst>
                      <a:ext uri="{FF2B5EF4-FFF2-40B4-BE49-F238E27FC236}">
                        <a16:creationId xmlns:a16="http://schemas.microsoft.com/office/drawing/2014/main" id="{2E1D5100-C61D-4C30-83FF-AE124E97A5DD}"/>
                      </a:ext>
                    </a:extLst>
                  </p:cNvPr>
                  <p:cNvCxnSpPr>
                    <a:cxnSpLocks/>
                    <a:stCxn id="84" idx="6"/>
                    <a:endCxn id="81" idx="2"/>
                  </p:cNvCxnSpPr>
                  <p:nvPr/>
                </p:nvCxnSpPr>
                <p:spPr>
                  <a:xfrm>
                    <a:off x="7331629" y="5050563"/>
                    <a:ext cx="382509" cy="374860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Łącznik prosty 69">
                    <a:extLst>
                      <a:ext uri="{FF2B5EF4-FFF2-40B4-BE49-F238E27FC236}">
                        <a16:creationId xmlns:a16="http://schemas.microsoft.com/office/drawing/2014/main" id="{A59F713B-825F-47DE-AE24-65F715F383FE}"/>
                      </a:ext>
                    </a:extLst>
                  </p:cNvPr>
                  <p:cNvCxnSpPr>
                    <a:cxnSpLocks/>
                    <a:stCxn id="85" idx="6"/>
                    <a:endCxn id="79" idx="2"/>
                  </p:cNvCxnSpPr>
                  <p:nvPr/>
                </p:nvCxnSpPr>
                <p:spPr>
                  <a:xfrm flipV="1">
                    <a:off x="7331629" y="3684638"/>
                    <a:ext cx="382509" cy="2239474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Łącznik prosty 70">
                    <a:extLst>
                      <a:ext uri="{FF2B5EF4-FFF2-40B4-BE49-F238E27FC236}">
                        <a16:creationId xmlns:a16="http://schemas.microsoft.com/office/drawing/2014/main" id="{17160AC4-2999-4C4B-B333-7BE524F04ADB}"/>
                      </a:ext>
                    </a:extLst>
                  </p:cNvPr>
                  <p:cNvCxnSpPr>
                    <a:cxnSpLocks/>
                    <a:stCxn id="85" idx="6"/>
                    <a:endCxn id="80" idx="2"/>
                  </p:cNvCxnSpPr>
                  <p:nvPr/>
                </p:nvCxnSpPr>
                <p:spPr>
                  <a:xfrm flipV="1">
                    <a:off x="7331629" y="4555031"/>
                    <a:ext cx="382509" cy="1369081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Łącznik prosty 71">
                    <a:extLst>
                      <a:ext uri="{FF2B5EF4-FFF2-40B4-BE49-F238E27FC236}">
                        <a16:creationId xmlns:a16="http://schemas.microsoft.com/office/drawing/2014/main" id="{BD1791C6-B34A-4F77-B69E-61BFE926FB31}"/>
                      </a:ext>
                    </a:extLst>
                  </p:cNvPr>
                  <p:cNvCxnSpPr>
                    <a:cxnSpLocks/>
                    <a:stCxn id="85" idx="6"/>
                    <a:endCxn id="81" idx="2"/>
                  </p:cNvCxnSpPr>
                  <p:nvPr/>
                </p:nvCxnSpPr>
                <p:spPr>
                  <a:xfrm flipV="1">
                    <a:off x="7331629" y="5425423"/>
                    <a:ext cx="382509" cy="498689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Łącznik prosty 72">
                    <a:extLst>
                      <a:ext uri="{FF2B5EF4-FFF2-40B4-BE49-F238E27FC236}">
                        <a16:creationId xmlns:a16="http://schemas.microsoft.com/office/drawing/2014/main" id="{BFE1C856-49FD-46F7-A365-1442FAB269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25414" y="3686631"/>
                    <a:ext cx="385964" cy="1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Łącznik prosty 73">
                    <a:extLst>
                      <a:ext uri="{FF2B5EF4-FFF2-40B4-BE49-F238E27FC236}">
                        <a16:creationId xmlns:a16="http://schemas.microsoft.com/office/drawing/2014/main" id="{265A261C-1D51-435C-8541-7780E12B58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51312" y="4554551"/>
                    <a:ext cx="385964" cy="1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Łącznik prosty 74">
                    <a:extLst>
                      <a:ext uri="{FF2B5EF4-FFF2-40B4-BE49-F238E27FC236}">
                        <a16:creationId xmlns:a16="http://schemas.microsoft.com/office/drawing/2014/main" id="{BF3BF091-E2EF-4105-8F54-F665FAA9BB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51312" y="5422470"/>
                    <a:ext cx="385964" cy="1"/>
                  </a:xfrm>
                  <a:prstGeom prst="line">
                    <a:avLst/>
                  </a:prstGeom>
                  <a:ln w="22225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pole tekstowe 75">
                        <a:extLst>
                          <a:ext uri="{FF2B5EF4-FFF2-40B4-BE49-F238E27FC236}">
                            <a16:creationId xmlns:a16="http://schemas.microsoft.com/office/drawing/2014/main" id="{A20EE87B-551A-47EF-8459-6785E7C610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98042" y="3499972"/>
                        <a:ext cx="277297" cy="6339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l-PL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l-PL" dirty="0"/>
                      </a:p>
                    </p:txBody>
                  </p:sp>
                </mc:Choice>
                <mc:Fallback xmlns="">
                  <p:sp>
                    <p:nvSpPr>
                      <p:cNvPr id="76" name="pole tekstowe 75">
                        <a:extLst>
                          <a:ext uri="{FF2B5EF4-FFF2-40B4-BE49-F238E27FC236}">
                            <a16:creationId xmlns:a16="http://schemas.microsoft.com/office/drawing/2014/main" id="{A20EE87B-551A-47EF-8459-6785E7C610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98042" y="3499972"/>
                        <a:ext cx="277297" cy="633976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r="-16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l-P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pole tekstowe 76">
                        <a:extLst>
                          <a:ext uri="{FF2B5EF4-FFF2-40B4-BE49-F238E27FC236}">
                            <a16:creationId xmlns:a16="http://schemas.microsoft.com/office/drawing/2014/main" id="{BE15C9ED-D082-4C98-A902-719A12D5D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03662" y="4345161"/>
                        <a:ext cx="216950" cy="6339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l-PL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l-PL" dirty="0"/>
                      </a:p>
                    </p:txBody>
                  </p:sp>
                </mc:Choice>
                <mc:Fallback xmlns="">
                  <p:sp>
                    <p:nvSpPr>
                      <p:cNvPr id="77" name="pole tekstowe 76">
                        <a:extLst>
                          <a:ext uri="{FF2B5EF4-FFF2-40B4-BE49-F238E27FC236}">
                            <a16:creationId xmlns:a16="http://schemas.microsoft.com/office/drawing/2014/main" id="{BE15C9ED-D082-4C98-A902-719A12D5D57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03662" y="4345161"/>
                        <a:ext cx="216950" cy="633976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r="-2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l-P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pole tekstowe 77">
                        <a:extLst>
                          <a:ext uri="{FF2B5EF4-FFF2-40B4-BE49-F238E27FC236}">
                            <a16:creationId xmlns:a16="http://schemas.microsoft.com/office/drawing/2014/main" id="{9736387A-9B73-4BE1-9361-2900B68D9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63173" y="5202455"/>
                        <a:ext cx="277297" cy="6339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l-PL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b="0" i="1" dirty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pl-PL" dirty="0"/>
                      </a:p>
                    </p:txBody>
                  </p:sp>
                </mc:Choice>
                <mc:Fallback xmlns="">
                  <p:sp>
                    <p:nvSpPr>
                      <p:cNvPr id="78" name="pole tekstowe 77">
                        <a:extLst>
                          <a:ext uri="{FF2B5EF4-FFF2-40B4-BE49-F238E27FC236}">
                            <a16:creationId xmlns:a16="http://schemas.microsoft.com/office/drawing/2014/main" id="{9736387A-9B73-4BE1-9361-2900B68D99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63173" y="5202455"/>
                        <a:ext cx="277297" cy="633976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r="-16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pl-P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7" name="pole tekstowe 56">
                  <a:extLst>
                    <a:ext uri="{FF2B5EF4-FFF2-40B4-BE49-F238E27FC236}">
                      <a16:creationId xmlns:a16="http://schemas.microsoft.com/office/drawing/2014/main" id="{7C6E7D09-179E-49F9-B103-C6CF5EFE44C2}"/>
                    </a:ext>
                  </a:extLst>
                </p:cNvPr>
                <p:cNvSpPr txBox="1"/>
                <p:nvPr/>
              </p:nvSpPr>
              <p:spPr>
                <a:xfrm>
                  <a:off x="6084382" y="5961781"/>
                  <a:ext cx="193180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l-PL" dirty="0"/>
                    <a:t>w</a:t>
                  </a:r>
                  <a:r>
                    <a:rPr lang="pl-PL" sz="1800" dirty="0"/>
                    <a:t>arstwy płaskie</a:t>
                  </a:r>
                  <a:endParaRPr lang="pl-PL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pole tekstowe 85">
                    <a:extLst>
                      <a:ext uri="{FF2B5EF4-FFF2-40B4-BE49-F238E27FC236}">
                        <a16:creationId xmlns:a16="http://schemas.microsoft.com/office/drawing/2014/main" id="{C05A7F3C-842A-4083-84C8-A91835E4550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490501" y="4858716"/>
                    <a:ext cx="245693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l-PL" b="1" dirty="0"/>
                      <a:t>wektor reprezentacji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l-PL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800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pl-PL" sz="1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86" name="pole tekstowe 85">
                    <a:extLst>
                      <a:ext uri="{FF2B5EF4-FFF2-40B4-BE49-F238E27FC236}">
                        <a16:creationId xmlns:a16="http://schemas.microsoft.com/office/drawing/2014/main" id="{C05A7F3C-842A-4083-84C8-A91835E455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490501" y="4858716"/>
                    <a:ext cx="245693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000" r="-26667" b="-1489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pole tekstowe 87">
                <a:extLst>
                  <a:ext uri="{FF2B5EF4-FFF2-40B4-BE49-F238E27FC236}">
                    <a16:creationId xmlns:a16="http://schemas.microsoft.com/office/drawing/2014/main" id="{F15FC2FE-AE9B-47FC-9E2D-04162E108BDA}"/>
                  </a:ext>
                </a:extLst>
              </p:cNvPr>
              <p:cNvSpPr txBox="1"/>
              <p:nvPr/>
            </p:nvSpPr>
            <p:spPr>
              <a:xfrm rot="16200000">
                <a:off x="-366600" y="4609892"/>
                <a:ext cx="272906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dirty="0"/>
                  <a:t>Sieć B </a:t>
                </a:r>
              </a:p>
              <a:p>
                <a:pPr algn="ctr"/>
                <a:r>
                  <a:rPr lang="pl-PL" dirty="0"/>
                  <a:t>(wagi warstw sieci identyczne z siecią A)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pole tekstowe 90">
                    <a:extLst>
                      <a:ext uri="{FF2B5EF4-FFF2-40B4-BE49-F238E27FC236}">
                        <a16:creationId xmlns:a16="http://schemas.microsoft.com/office/drawing/2014/main" id="{D1E4BC58-4418-48AB-BFC2-3B4B5E6F2786}"/>
                      </a:ext>
                    </a:extLst>
                  </p:cNvPr>
                  <p:cNvSpPr txBox="1"/>
                  <p:nvPr/>
                </p:nvSpPr>
                <p:spPr>
                  <a:xfrm>
                    <a:off x="6619875" y="3519203"/>
                    <a:ext cx="6096000" cy="42774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l-PL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l-PL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l-PL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l-PL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l-PL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pl-PL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l-PL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r>
                                        <a:rPr lang="pl-PL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91" name="pole tekstowe 90">
                    <a:extLst>
                      <a:ext uri="{FF2B5EF4-FFF2-40B4-BE49-F238E27FC236}">
                        <a16:creationId xmlns:a16="http://schemas.microsoft.com/office/drawing/2014/main" id="{D1E4BC58-4418-48AB-BFC2-3B4B5E6F2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9875" y="3519203"/>
                    <a:ext cx="6096000" cy="42774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Łącznik prosty ze strzałką 91">
                <a:extLst>
                  <a:ext uri="{FF2B5EF4-FFF2-40B4-BE49-F238E27FC236}">
                    <a16:creationId xmlns:a16="http://schemas.microsoft.com/office/drawing/2014/main" id="{726C077F-B90A-4B97-8946-C15DF2E13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870" y="2390776"/>
                <a:ext cx="839605" cy="648652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Łącznik prosty ze strzałką 93">
                <a:extLst>
                  <a:ext uri="{FF2B5EF4-FFF2-40B4-BE49-F238E27FC236}">
                    <a16:creationId xmlns:a16="http://schemas.microsoft.com/office/drawing/2014/main" id="{83855C3F-1A65-463A-9D15-B1A497F046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17864" y="4422905"/>
                <a:ext cx="839605" cy="648652"/>
              </a:xfrm>
              <a:prstGeom prst="straightConnector1">
                <a:avLst/>
              </a:prstGeom>
              <a:ln w="44450" cmpd="sng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749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Sposoby trenowania algorytmów obliczających metryki dystansu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Algorytm uczący się metryk dystansu </a:t>
            </a:r>
            <a:r>
              <a:rPr lang="pl-PL" sz="2400" b="1" dirty="0"/>
              <a:t>trenowany</a:t>
            </a:r>
            <a:r>
              <a:rPr lang="pl-PL" sz="2400" dirty="0"/>
              <a:t> jest na </a:t>
            </a:r>
            <a:r>
              <a:rPr lang="pl-PL" sz="2400" b="1" dirty="0"/>
              <a:t>danych, które posiadają etykiety</a:t>
            </a:r>
            <a:r>
              <a:rPr lang="pl-PL" sz="2400" dirty="0"/>
              <a:t>.</a:t>
            </a:r>
          </a:p>
          <a:p>
            <a:pPr marL="0" indent="0" algn="just">
              <a:buNone/>
            </a:pPr>
            <a:r>
              <a:rPr lang="pl-PL" sz="2400" dirty="0"/>
              <a:t>Trening przebywa w taki sposób, że </a:t>
            </a:r>
            <a:r>
              <a:rPr lang="pl-PL" sz="2400" b="1" dirty="0"/>
              <a:t>iteracyjnie zmienia reprezentacje wzorców </a:t>
            </a:r>
            <a:r>
              <a:rPr lang="pl-PL" sz="2400" dirty="0"/>
              <a:t>(poprzez zmianę wag sieci w trakcie treningu)</a:t>
            </a:r>
            <a:r>
              <a:rPr lang="pl-PL" sz="2400" b="1" dirty="0"/>
              <a:t> </a:t>
            </a:r>
            <a:r>
              <a:rPr lang="pl-PL" sz="2400" dirty="0"/>
              <a:t>ze zbioru treningowego tak, aby:</a:t>
            </a:r>
          </a:p>
          <a:p>
            <a:pPr algn="just"/>
            <a:r>
              <a:rPr lang="pl-PL" sz="2400" b="1" dirty="0"/>
              <a:t>dystanse</a:t>
            </a:r>
            <a:r>
              <a:rPr lang="pl-PL" sz="2400" dirty="0"/>
              <a:t> pomiędzy przykładami </a:t>
            </a:r>
            <a:r>
              <a:rPr lang="pl-PL" sz="2400" b="1" dirty="0"/>
              <a:t>z tej samej klasy</a:t>
            </a:r>
            <a:r>
              <a:rPr lang="pl-PL" sz="2400" dirty="0"/>
              <a:t> (podobnymi) </a:t>
            </a:r>
            <a:r>
              <a:rPr lang="pl-PL" sz="2400" b="1" dirty="0"/>
              <a:t>zmniejszały</a:t>
            </a:r>
            <a:r>
              <a:rPr lang="pl-PL" sz="2400" dirty="0"/>
              <a:t> się z iteracji na iteracje,</a:t>
            </a:r>
          </a:p>
          <a:p>
            <a:pPr algn="just"/>
            <a:r>
              <a:rPr lang="pl-PL" sz="2400" b="1" dirty="0"/>
              <a:t>dystanse</a:t>
            </a:r>
            <a:r>
              <a:rPr lang="pl-PL" sz="2400" dirty="0"/>
              <a:t> pomiędzy przykładami </a:t>
            </a:r>
            <a:r>
              <a:rPr lang="pl-PL" sz="2400" b="1" dirty="0"/>
              <a:t>z różnych klas </a:t>
            </a:r>
            <a:r>
              <a:rPr lang="pl-PL" sz="2400" dirty="0"/>
              <a:t>(różniącymi się) </a:t>
            </a:r>
            <a:r>
              <a:rPr lang="pl-PL" sz="2400" b="1" dirty="0"/>
              <a:t>zwiększały</a:t>
            </a:r>
            <a:r>
              <a:rPr lang="pl-PL" sz="2400" dirty="0"/>
              <a:t> się z iteracji na iteracje.</a:t>
            </a:r>
          </a:p>
          <a:p>
            <a:pPr marL="0" indent="0" algn="just">
              <a:buNone/>
            </a:pPr>
            <a:r>
              <a:rPr lang="pl-PL" sz="2400" dirty="0"/>
              <a:t>Po osiągnięciu </a:t>
            </a:r>
            <a:r>
              <a:rPr lang="pl-PL" sz="2400" b="1" dirty="0"/>
              <a:t>minimalnej progowej </a:t>
            </a:r>
            <a:r>
              <a:rPr lang="pl-PL" sz="2400" dirty="0"/>
              <a:t>odległości pomiędzy przykładami różniącymi się </a:t>
            </a:r>
            <a:r>
              <a:rPr lang="pl-PL" sz="2400" b="1" dirty="0"/>
              <a:t>algorytm jest wstrzymywany</a:t>
            </a:r>
            <a:r>
              <a:rPr lang="pl-PL" sz="2400" dirty="0"/>
              <a:t>. Możliwe jest także np. narzucenie maksymalnej dopuszczalnej odległości pomiędzy przykładami z tej samej klasy (podobnymi).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13/21</a:t>
            </a:r>
          </a:p>
        </p:txBody>
      </p:sp>
    </p:spTree>
    <p:extLst>
      <p:ext uri="{BB962C8B-B14F-4D97-AF65-F5344CB8AC3E}">
        <p14:creationId xmlns:p14="http://schemas.microsoft.com/office/powerpoint/2010/main" val="270452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Sposoby trenowania algorytmów obliczających metryki dystansu – ogólna zasada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14/21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F3C71290-D974-4695-883E-EDF1931931F9}"/>
              </a:ext>
            </a:extLst>
          </p:cNvPr>
          <p:cNvGrpSpPr/>
          <p:nvPr/>
        </p:nvGrpSpPr>
        <p:grpSpPr>
          <a:xfrm rot="5400000">
            <a:off x="1177839" y="2563905"/>
            <a:ext cx="1721076" cy="1730190"/>
            <a:chOff x="1643497" y="2311029"/>
            <a:chExt cx="2688131" cy="2702366"/>
          </a:xfrm>
        </p:grpSpPr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30B00A38-9709-41B7-9A83-0BA074EAA6EF}"/>
                </a:ext>
              </a:extLst>
            </p:cNvPr>
            <p:cNvSpPr/>
            <p:nvPr/>
          </p:nvSpPr>
          <p:spPr>
            <a:xfrm rot="17100000">
              <a:off x="1582167" y="4310247"/>
              <a:ext cx="831920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3DACF81F-7A10-41B7-8CD5-7CF6D5E614FE}"/>
                </a:ext>
              </a:extLst>
            </p:cNvPr>
            <p:cNvSpPr/>
            <p:nvPr/>
          </p:nvSpPr>
          <p:spPr>
            <a:xfrm rot="12271110">
              <a:off x="2563202" y="3738073"/>
              <a:ext cx="1768426" cy="30328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38C56082-9A77-4C8D-B14D-FD5C3033A4E9}"/>
                </a:ext>
              </a:extLst>
            </p:cNvPr>
            <p:cNvSpPr/>
            <p:nvPr/>
          </p:nvSpPr>
          <p:spPr>
            <a:xfrm rot="13123694">
              <a:off x="3507164" y="2564952"/>
              <a:ext cx="452530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D52F9523-C560-409A-8762-2C4C993EFC89}"/>
                </a:ext>
              </a:extLst>
            </p:cNvPr>
            <p:cNvSpPr/>
            <p:nvPr/>
          </p:nvSpPr>
          <p:spPr>
            <a:xfrm rot="10317784">
              <a:off x="1643497" y="2311029"/>
              <a:ext cx="1225935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9AFA34B5-FB57-4333-B427-09EBECC66EC6}"/>
                </a:ext>
              </a:extLst>
            </p:cNvPr>
            <p:cNvSpPr/>
            <p:nvPr/>
          </p:nvSpPr>
          <p:spPr>
            <a:xfrm>
              <a:off x="2498643" y="2941165"/>
              <a:ext cx="809841" cy="51546"/>
            </a:xfrm>
            <a:custGeom>
              <a:avLst/>
              <a:gdLst>
                <a:gd name="connsiteX0" fmla="*/ 354 w 809841"/>
                <a:gd name="connsiteY0" fmla="*/ 121 h 51546"/>
                <a:gd name="connsiteX1" fmla="*/ 810195 w 809841"/>
                <a:gd name="connsiteY1" fmla="*/ 51668 h 5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41" h="51546">
                  <a:moveTo>
                    <a:pt x="354" y="121"/>
                  </a:moveTo>
                  <a:lnTo>
                    <a:pt x="810195" y="51668"/>
                  </a:lnTo>
                </a:path>
              </a:pathLst>
            </a:custGeom>
            <a:noFill/>
            <a:ln w="13763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1F28321F-2EFA-45A2-82A1-E9F8A4658F1E}"/>
                </a:ext>
              </a:extLst>
            </p:cNvPr>
            <p:cNvSpPr/>
            <p:nvPr/>
          </p:nvSpPr>
          <p:spPr>
            <a:xfrm>
              <a:off x="2238806" y="3150326"/>
              <a:ext cx="184192" cy="952234"/>
            </a:xfrm>
            <a:custGeom>
              <a:avLst/>
              <a:gdLst>
                <a:gd name="connsiteX0" fmla="*/ 354 w 809841"/>
                <a:gd name="connsiteY0" fmla="*/ 121 h 51546"/>
                <a:gd name="connsiteX1" fmla="*/ 810195 w 809841"/>
                <a:gd name="connsiteY1" fmla="*/ 51668 h 5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41" h="51546">
                  <a:moveTo>
                    <a:pt x="354" y="121"/>
                  </a:moveTo>
                  <a:lnTo>
                    <a:pt x="810195" y="51668"/>
                  </a:lnTo>
                </a:path>
              </a:pathLst>
            </a:custGeom>
            <a:noFill/>
            <a:ln w="13763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31A02CFD-ADEF-4C54-ADE4-E25A16289A82}"/>
                </a:ext>
              </a:extLst>
            </p:cNvPr>
            <p:cNvSpPr/>
            <p:nvPr/>
          </p:nvSpPr>
          <p:spPr>
            <a:xfrm>
              <a:off x="2580003" y="4394622"/>
              <a:ext cx="338646" cy="51544"/>
            </a:xfrm>
            <a:custGeom>
              <a:avLst/>
              <a:gdLst>
                <a:gd name="connsiteX0" fmla="*/ 389 w 338646"/>
                <a:gd name="connsiteY0" fmla="*/ 135 h 51544"/>
                <a:gd name="connsiteX1" fmla="*/ 339035 w 338646"/>
                <a:gd name="connsiteY1" fmla="*/ 51679 h 5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8646" h="51544">
                  <a:moveTo>
                    <a:pt x="389" y="135"/>
                  </a:moveTo>
                  <a:lnTo>
                    <a:pt x="339035" y="51679"/>
                  </a:lnTo>
                </a:path>
              </a:pathLst>
            </a:custGeom>
            <a:noFill/>
            <a:ln w="41122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BFB41E4A-EDC0-471D-998F-F20CF55CC9A2}"/>
                </a:ext>
              </a:extLst>
            </p:cNvPr>
            <p:cNvSpPr/>
            <p:nvPr/>
          </p:nvSpPr>
          <p:spPr>
            <a:xfrm rot="5138278">
              <a:off x="3517286" y="3344495"/>
              <a:ext cx="671456" cy="188646"/>
            </a:xfrm>
            <a:custGeom>
              <a:avLst/>
              <a:gdLst>
                <a:gd name="connsiteX0" fmla="*/ 389 w 338646"/>
                <a:gd name="connsiteY0" fmla="*/ 135 h 51544"/>
                <a:gd name="connsiteX1" fmla="*/ 339035 w 338646"/>
                <a:gd name="connsiteY1" fmla="*/ 51679 h 5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8646" h="51544">
                  <a:moveTo>
                    <a:pt x="389" y="135"/>
                  </a:moveTo>
                  <a:lnTo>
                    <a:pt x="339035" y="51679"/>
                  </a:lnTo>
                </a:path>
              </a:pathLst>
            </a:custGeom>
            <a:noFill/>
            <a:ln w="41122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D2DFB4A2-C168-41C7-B7AE-AA672F0C9071}"/>
              </a:ext>
            </a:extLst>
          </p:cNvPr>
          <p:cNvGrpSpPr/>
          <p:nvPr/>
        </p:nvGrpSpPr>
        <p:grpSpPr>
          <a:xfrm rot="5400000">
            <a:off x="3728912" y="2497564"/>
            <a:ext cx="1931130" cy="1862873"/>
            <a:chOff x="931124" y="2103792"/>
            <a:chExt cx="3016213" cy="2909603"/>
          </a:xfrm>
        </p:grpSpPr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6B30E71F-189D-47AD-AFF6-CF59BD5CAFAE}"/>
                </a:ext>
              </a:extLst>
            </p:cNvPr>
            <p:cNvSpPr/>
            <p:nvPr/>
          </p:nvSpPr>
          <p:spPr>
            <a:xfrm rot="17100000">
              <a:off x="1582167" y="4310247"/>
              <a:ext cx="831920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48670FD6-CD46-4571-A2B7-796C4ABA26A7}"/>
                </a:ext>
              </a:extLst>
            </p:cNvPr>
            <p:cNvSpPr/>
            <p:nvPr/>
          </p:nvSpPr>
          <p:spPr>
            <a:xfrm rot="12271110">
              <a:off x="2101388" y="4404705"/>
              <a:ext cx="1768426" cy="30328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77458046-330E-4231-9998-BF0088F68316}"/>
                </a:ext>
              </a:extLst>
            </p:cNvPr>
            <p:cNvSpPr/>
            <p:nvPr/>
          </p:nvSpPr>
          <p:spPr>
            <a:xfrm rot="13123694">
              <a:off x="2497790" y="2103792"/>
              <a:ext cx="452529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A8342DCC-98FF-48E2-978B-38D03D1A5EB4}"/>
                </a:ext>
              </a:extLst>
            </p:cNvPr>
            <p:cNvSpPr/>
            <p:nvPr/>
          </p:nvSpPr>
          <p:spPr>
            <a:xfrm rot="10317784">
              <a:off x="931124" y="2187972"/>
              <a:ext cx="1225935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196865D-3B8E-40EB-93DE-EBF91D70F464}"/>
                </a:ext>
              </a:extLst>
            </p:cNvPr>
            <p:cNvSpPr/>
            <p:nvPr/>
          </p:nvSpPr>
          <p:spPr>
            <a:xfrm>
              <a:off x="2498643" y="2941165"/>
              <a:ext cx="809841" cy="51546"/>
            </a:xfrm>
            <a:custGeom>
              <a:avLst/>
              <a:gdLst>
                <a:gd name="connsiteX0" fmla="*/ 354 w 809841"/>
                <a:gd name="connsiteY0" fmla="*/ 121 h 51546"/>
                <a:gd name="connsiteX1" fmla="*/ 810195 w 809841"/>
                <a:gd name="connsiteY1" fmla="*/ 51668 h 5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41" h="51546">
                  <a:moveTo>
                    <a:pt x="354" y="121"/>
                  </a:moveTo>
                  <a:lnTo>
                    <a:pt x="810195" y="51668"/>
                  </a:lnTo>
                </a:path>
              </a:pathLst>
            </a:custGeom>
            <a:noFill/>
            <a:ln w="13763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420AEE6D-CE6B-499D-B734-97FBBA98BB09}"/>
                </a:ext>
              </a:extLst>
            </p:cNvPr>
            <p:cNvSpPr/>
            <p:nvPr/>
          </p:nvSpPr>
          <p:spPr>
            <a:xfrm>
              <a:off x="2238806" y="3150326"/>
              <a:ext cx="184192" cy="952234"/>
            </a:xfrm>
            <a:custGeom>
              <a:avLst/>
              <a:gdLst>
                <a:gd name="connsiteX0" fmla="*/ 354 w 809841"/>
                <a:gd name="connsiteY0" fmla="*/ 121 h 51546"/>
                <a:gd name="connsiteX1" fmla="*/ 810195 w 809841"/>
                <a:gd name="connsiteY1" fmla="*/ 51668 h 5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41" h="51546">
                  <a:moveTo>
                    <a:pt x="354" y="121"/>
                  </a:moveTo>
                  <a:lnTo>
                    <a:pt x="810195" y="51668"/>
                  </a:lnTo>
                </a:path>
              </a:pathLst>
            </a:custGeom>
            <a:noFill/>
            <a:ln w="13763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927AB6F9-2891-4B84-8A9B-1207C1A128C8}"/>
                </a:ext>
              </a:extLst>
            </p:cNvPr>
            <p:cNvSpPr/>
            <p:nvPr/>
          </p:nvSpPr>
          <p:spPr>
            <a:xfrm>
              <a:off x="3038596" y="3780205"/>
              <a:ext cx="338646" cy="51544"/>
            </a:xfrm>
            <a:custGeom>
              <a:avLst/>
              <a:gdLst>
                <a:gd name="connsiteX0" fmla="*/ 389 w 338646"/>
                <a:gd name="connsiteY0" fmla="*/ 135 h 51544"/>
                <a:gd name="connsiteX1" fmla="*/ 339035 w 338646"/>
                <a:gd name="connsiteY1" fmla="*/ 51679 h 5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8646" h="51544">
                  <a:moveTo>
                    <a:pt x="389" y="135"/>
                  </a:moveTo>
                  <a:lnTo>
                    <a:pt x="339035" y="51679"/>
                  </a:lnTo>
                </a:path>
              </a:pathLst>
            </a:custGeom>
            <a:noFill/>
            <a:ln w="41122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A65B976B-7E42-456A-B2B2-C14427427BEA}"/>
                </a:ext>
              </a:extLst>
            </p:cNvPr>
            <p:cNvSpPr/>
            <p:nvPr/>
          </p:nvSpPr>
          <p:spPr>
            <a:xfrm rot="5138278">
              <a:off x="3517286" y="3344495"/>
              <a:ext cx="671456" cy="188646"/>
            </a:xfrm>
            <a:custGeom>
              <a:avLst/>
              <a:gdLst>
                <a:gd name="connsiteX0" fmla="*/ 389 w 338646"/>
                <a:gd name="connsiteY0" fmla="*/ 135 h 51544"/>
                <a:gd name="connsiteX1" fmla="*/ 339035 w 338646"/>
                <a:gd name="connsiteY1" fmla="*/ 51679 h 5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8646" h="51544">
                  <a:moveTo>
                    <a:pt x="389" y="135"/>
                  </a:moveTo>
                  <a:lnTo>
                    <a:pt x="339035" y="51679"/>
                  </a:lnTo>
                </a:path>
              </a:pathLst>
            </a:custGeom>
            <a:noFill/>
            <a:ln w="41122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BC24E21E-F1D8-4C50-98CA-DF074DDF9E45}"/>
              </a:ext>
            </a:extLst>
          </p:cNvPr>
          <p:cNvGrpSpPr/>
          <p:nvPr/>
        </p:nvGrpSpPr>
        <p:grpSpPr>
          <a:xfrm rot="5400000">
            <a:off x="6308490" y="2524465"/>
            <a:ext cx="2163051" cy="1809070"/>
            <a:chOff x="933037" y="2187826"/>
            <a:chExt cx="3378449" cy="2825569"/>
          </a:xfrm>
        </p:grpSpPr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C27862FE-67F9-4591-9BCB-CE50FD5C6D54}"/>
                </a:ext>
              </a:extLst>
            </p:cNvPr>
            <p:cNvSpPr/>
            <p:nvPr/>
          </p:nvSpPr>
          <p:spPr>
            <a:xfrm rot="17100000">
              <a:off x="1582167" y="4310247"/>
              <a:ext cx="831920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7" name="Dowolny kształt: kształt 46">
              <a:extLst>
                <a:ext uri="{FF2B5EF4-FFF2-40B4-BE49-F238E27FC236}">
                  <a16:creationId xmlns:a16="http://schemas.microsoft.com/office/drawing/2014/main" id="{A4E9F1D2-F2E6-4D4A-917E-F89C946AC73F}"/>
                </a:ext>
              </a:extLst>
            </p:cNvPr>
            <p:cNvSpPr/>
            <p:nvPr/>
          </p:nvSpPr>
          <p:spPr>
            <a:xfrm rot="12271110">
              <a:off x="2101388" y="4404705"/>
              <a:ext cx="1768426" cy="30328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sp>
          <p:nvSpPr>
            <p:cNvPr id="48" name="Dowolny kształt: kształt 47">
              <a:extLst>
                <a:ext uri="{FF2B5EF4-FFF2-40B4-BE49-F238E27FC236}">
                  <a16:creationId xmlns:a16="http://schemas.microsoft.com/office/drawing/2014/main" id="{A4DB8F6B-BEBF-420E-8BBC-0BBC688C0151}"/>
                </a:ext>
              </a:extLst>
            </p:cNvPr>
            <p:cNvSpPr/>
            <p:nvPr/>
          </p:nvSpPr>
          <p:spPr>
            <a:xfrm rot="13123694">
              <a:off x="1834857" y="2187826"/>
              <a:ext cx="452530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9" name="Dowolny kształt: kształt 48">
              <a:extLst>
                <a:ext uri="{FF2B5EF4-FFF2-40B4-BE49-F238E27FC236}">
                  <a16:creationId xmlns:a16="http://schemas.microsoft.com/office/drawing/2014/main" id="{94F6A8E2-6008-44C0-99DB-AF764AC1F391}"/>
                </a:ext>
              </a:extLst>
            </p:cNvPr>
            <p:cNvSpPr/>
            <p:nvPr/>
          </p:nvSpPr>
          <p:spPr>
            <a:xfrm rot="10317784">
              <a:off x="933037" y="2923494"/>
              <a:ext cx="1225936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sp>
          <p:nvSpPr>
            <p:cNvPr id="50" name="Dowolny kształt: kształt 49">
              <a:extLst>
                <a:ext uri="{FF2B5EF4-FFF2-40B4-BE49-F238E27FC236}">
                  <a16:creationId xmlns:a16="http://schemas.microsoft.com/office/drawing/2014/main" id="{0098A297-E9C9-495C-BE87-3A99B870D4F1}"/>
                </a:ext>
              </a:extLst>
            </p:cNvPr>
            <p:cNvSpPr/>
            <p:nvPr/>
          </p:nvSpPr>
          <p:spPr>
            <a:xfrm>
              <a:off x="3083660" y="2634725"/>
              <a:ext cx="809842" cy="51545"/>
            </a:xfrm>
            <a:custGeom>
              <a:avLst/>
              <a:gdLst>
                <a:gd name="connsiteX0" fmla="*/ 354 w 809841"/>
                <a:gd name="connsiteY0" fmla="*/ 121 h 51546"/>
                <a:gd name="connsiteX1" fmla="*/ 810195 w 809841"/>
                <a:gd name="connsiteY1" fmla="*/ 51668 h 5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41" h="51546">
                  <a:moveTo>
                    <a:pt x="354" y="121"/>
                  </a:moveTo>
                  <a:lnTo>
                    <a:pt x="810195" y="51668"/>
                  </a:lnTo>
                </a:path>
              </a:pathLst>
            </a:custGeom>
            <a:noFill/>
            <a:ln w="13763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1" name="Dowolny kształt: kształt 50">
              <a:extLst>
                <a:ext uri="{FF2B5EF4-FFF2-40B4-BE49-F238E27FC236}">
                  <a16:creationId xmlns:a16="http://schemas.microsoft.com/office/drawing/2014/main" id="{FDFEBD1B-4233-4D72-BFDA-2552583CB369}"/>
                </a:ext>
              </a:extLst>
            </p:cNvPr>
            <p:cNvSpPr/>
            <p:nvPr/>
          </p:nvSpPr>
          <p:spPr>
            <a:xfrm>
              <a:off x="3119893" y="3192433"/>
              <a:ext cx="184192" cy="952234"/>
            </a:xfrm>
            <a:custGeom>
              <a:avLst/>
              <a:gdLst>
                <a:gd name="connsiteX0" fmla="*/ 354 w 809841"/>
                <a:gd name="connsiteY0" fmla="*/ 121 h 51546"/>
                <a:gd name="connsiteX1" fmla="*/ 810195 w 809841"/>
                <a:gd name="connsiteY1" fmla="*/ 51668 h 5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41" h="51546">
                  <a:moveTo>
                    <a:pt x="354" y="121"/>
                  </a:moveTo>
                  <a:lnTo>
                    <a:pt x="810195" y="51668"/>
                  </a:lnTo>
                </a:path>
              </a:pathLst>
            </a:custGeom>
            <a:noFill/>
            <a:ln w="13763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1F6F9BDE-43E7-47D9-A440-39FC084881BE}"/>
                </a:ext>
              </a:extLst>
            </p:cNvPr>
            <p:cNvSpPr/>
            <p:nvPr/>
          </p:nvSpPr>
          <p:spPr>
            <a:xfrm>
              <a:off x="3488581" y="3495884"/>
              <a:ext cx="338646" cy="51544"/>
            </a:xfrm>
            <a:custGeom>
              <a:avLst/>
              <a:gdLst>
                <a:gd name="connsiteX0" fmla="*/ 389 w 338646"/>
                <a:gd name="connsiteY0" fmla="*/ 135 h 51544"/>
                <a:gd name="connsiteX1" fmla="*/ 339035 w 338646"/>
                <a:gd name="connsiteY1" fmla="*/ 51679 h 5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8646" h="51544">
                  <a:moveTo>
                    <a:pt x="389" y="135"/>
                  </a:moveTo>
                  <a:lnTo>
                    <a:pt x="339035" y="51679"/>
                  </a:lnTo>
                </a:path>
              </a:pathLst>
            </a:custGeom>
            <a:noFill/>
            <a:ln w="41122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737C2D17-672B-4E66-86B1-7C31473B7CD3}"/>
                </a:ext>
              </a:extLst>
            </p:cNvPr>
            <p:cNvSpPr/>
            <p:nvPr/>
          </p:nvSpPr>
          <p:spPr>
            <a:xfrm rot="5138278">
              <a:off x="3930297" y="3137982"/>
              <a:ext cx="671457" cy="90921"/>
            </a:xfrm>
            <a:custGeom>
              <a:avLst/>
              <a:gdLst>
                <a:gd name="connsiteX0" fmla="*/ 389 w 338646"/>
                <a:gd name="connsiteY0" fmla="*/ 135 h 51544"/>
                <a:gd name="connsiteX1" fmla="*/ 339035 w 338646"/>
                <a:gd name="connsiteY1" fmla="*/ 51679 h 5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8646" h="51544">
                  <a:moveTo>
                    <a:pt x="389" y="135"/>
                  </a:moveTo>
                  <a:lnTo>
                    <a:pt x="339035" y="51679"/>
                  </a:lnTo>
                </a:path>
              </a:pathLst>
            </a:custGeom>
            <a:noFill/>
            <a:ln w="41122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70FCD36A-73DD-4A7C-B44D-E20F1C732D65}"/>
              </a:ext>
            </a:extLst>
          </p:cNvPr>
          <p:cNvGrpSpPr/>
          <p:nvPr/>
        </p:nvGrpSpPr>
        <p:grpSpPr>
          <a:xfrm rot="5400000">
            <a:off x="8603578" y="2824622"/>
            <a:ext cx="2309840" cy="1208756"/>
            <a:chOff x="1007936" y="2629219"/>
            <a:chExt cx="3607718" cy="1887945"/>
          </a:xfrm>
        </p:grpSpPr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EAEF13F8-5FFD-4364-AF7A-BA97747CB6A9}"/>
                </a:ext>
              </a:extLst>
            </p:cNvPr>
            <p:cNvSpPr/>
            <p:nvPr/>
          </p:nvSpPr>
          <p:spPr>
            <a:xfrm rot="17100000">
              <a:off x="1397672" y="3814016"/>
              <a:ext cx="831921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25369922-D85D-4B6A-8005-5C009081863E}"/>
                </a:ext>
              </a:extLst>
            </p:cNvPr>
            <p:cNvSpPr/>
            <p:nvPr/>
          </p:nvSpPr>
          <p:spPr>
            <a:xfrm rot="12271110">
              <a:off x="1604124" y="3852481"/>
              <a:ext cx="1768426" cy="30328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8586A3F9-F7F5-4746-8C36-5A2042BD0CA2}"/>
                </a:ext>
              </a:extLst>
            </p:cNvPr>
            <p:cNvSpPr/>
            <p:nvPr/>
          </p:nvSpPr>
          <p:spPr>
            <a:xfrm rot="13123694">
              <a:off x="1671936" y="2660296"/>
              <a:ext cx="452530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4BB2ED61-1B20-424A-B290-D7949CAFA36A}"/>
                </a:ext>
              </a:extLst>
            </p:cNvPr>
            <p:cNvSpPr/>
            <p:nvPr/>
          </p:nvSpPr>
          <p:spPr>
            <a:xfrm rot="10317784">
              <a:off x="1007936" y="3266438"/>
              <a:ext cx="1225936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sp>
          <p:nvSpPr>
            <p:cNvPr id="59" name="Dowolny kształt: kształt 58">
              <a:extLst>
                <a:ext uri="{FF2B5EF4-FFF2-40B4-BE49-F238E27FC236}">
                  <a16:creationId xmlns:a16="http://schemas.microsoft.com/office/drawing/2014/main" id="{F27733E8-7C22-454C-A8BD-352C7B5A15F8}"/>
                </a:ext>
              </a:extLst>
            </p:cNvPr>
            <p:cNvSpPr/>
            <p:nvPr/>
          </p:nvSpPr>
          <p:spPr>
            <a:xfrm>
              <a:off x="3458866" y="2629219"/>
              <a:ext cx="809842" cy="51546"/>
            </a:xfrm>
            <a:custGeom>
              <a:avLst/>
              <a:gdLst>
                <a:gd name="connsiteX0" fmla="*/ 354 w 809841"/>
                <a:gd name="connsiteY0" fmla="*/ 121 h 51546"/>
                <a:gd name="connsiteX1" fmla="*/ 810195 w 809841"/>
                <a:gd name="connsiteY1" fmla="*/ 51668 h 5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41" h="51546">
                  <a:moveTo>
                    <a:pt x="354" y="121"/>
                  </a:moveTo>
                  <a:lnTo>
                    <a:pt x="810195" y="51668"/>
                  </a:lnTo>
                </a:path>
              </a:pathLst>
            </a:custGeom>
            <a:noFill/>
            <a:ln w="13763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60" name="Dowolny kształt: kształt 59">
              <a:extLst>
                <a:ext uri="{FF2B5EF4-FFF2-40B4-BE49-F238E27FC236}">
                  <a16:creationId xmlns:a16="http://schemas.microsoft.com/office/drawing/2014/main" id="{1DB9930B-DF9D-479F-8874-B8B311B08BFD}"/>
                </a:ext>
              </a:extLst>
            </p:cNvPr>
            <p:cNvSpPr/>
            <p:nvPr/>
          </p:nvSpPr>
          <p:spPr>
            <a:xfrm>
              <a:off x="3595995" y="2798872"/>
              <a:ext cx="184192" cy="952235"/>
            </a:xfrm>
            <a:custGeom>
              <a:avLst/>
              <a:gdLst>
                <a:gd name="connsiteX0" fmla="*/ 354 w 809841"/>
                <a:gd name="connsiteY0" fmla="*/ 121 h 51546"/>
                <a:gd name="connsiteX1" fmla="*/ 810195 w 809841"/>
                <a:gd name="connsiteY1" fmla="*/ 51668 h 5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41" h="51546">
                  <a:moveTo>
                    <a:pt x="354" y="121"/>
                  </a:moveTo>
                  <a:lnTo>
                    <a:pt x="810195" y="51668"/>
                  </a:lnTo>
                </a:path>
              </a:pathLst>
            </a:custGeom>
            <a:noFill/>
            <a:ln w="13763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61" name="Dowolny kształt: kształt 60">
              <a:extLst>
                <a:ext uri="{FF2B5EF4-FFF2-40B4-BE49-F238E27FC236}">
                  <a16:creationId xmlns:a16="http://schemas.microsoft.com/office/drawing/2014/main" id="{A8612E1D-C84C-489C-A574-D6B0332A8AB8}"/>
                </a:ext>
              </a:extLst>
            </p:cNvPr>
            <p:cNvSpPr/>
            <p:nvPr/>
          </p:nvSpPr>
          <p:spPr>
            <a:xfrm>
              <a:off x="3867632" y="3138614"/>
              <a:ext cx="338646" cy="51544"/>
            </a:xfrm>
            <a:custGeom>
              <a:avLst/>
              <a:gdLst>
                <a:gd name="connsiteX0" fmla="*/ 389 w 338646"/>
                <a:gd name="connsiteY0" fmla="*/ 135 h 51544"/>
                <a:gd name="connsiteX1" fmla="*/ 339035 w 338646"/>
                <a:gd name="connsiteY1" fmla="*/ 51679 h 5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8646" h="51544">
                  <a:moveTo>
                    <a:pt x="389" y="135"/>
                  </a:moveTo>
                  <a:lnTo>
                    <a:pt x="339035" y="51679"/>
                  </a:lnTo>
                </a:path>
              </a:pathLst>
            </a:custGeom>
            <a:noFill/>
            <a:ln w="41122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sp>
          <p:nvSpPr>
            <p:cNvPr id="62" name="Dowolny kształt: kształt 61">
              <a:extLst>
                <a:ext uri="{FF2B5EF4-FFF2-40B4-BE49-F238E27FC236}">
                  <a16:creationId xmlns:a16="http://schemas.microsoft.com/office/drawing/2014/main" id="{8E49B50E-3FEE-44FE-97FF-B066A39346EC}"/>
                </a:ext>
              </a:extLst>
            </p:cNvPr>
            <p:cNvSpPr/>
            <p:nvPr/>
          </p:nvSpPr>
          <p:spPr>
            <a:xfrm rot="5138278">
              <a:off x="4234465" y="2954049"/>
              <a:ext cx="671457" cy="90921"/>
            </a:xfrm>
            <a:custGeom>
              <a:avLst/>
              <a:gdLst>
                <a:gd name="connsiteX0" fmla="*/ 389 w 338646"/>
                <a:gd name="connsiteY0" fmla="*/ 135 h 51544"/>
                <a:gd name="connsiteX1" fmla="*/ 339035 w 338646"/>
                <a:gd name="connsiteY1" fmla="*/ 51679 h 5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8646" h="51544">
                  <a:moveTo>
                    <a:pt x="389" y="135"/>
                  </a:moveTo>
                  <a:lnTo>
                    <a:pt x="339035" y="51679"/>
                  </a:lnTo>
                </a:path>
              </a:pathLst>
            </a:custGeom>
            <a:noFill/>
            <a:ln w="41122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</p:grp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95CBD1D7-45AA-4743-88FB-B3586DA069CD}"/>
              </a:ext>
            </a:extLst>
          </p:cNvPr>
          <p:cNvSpPr txBox="1"/>
          <p:nvPr/>
        </p:nvSpPr>
        <p:spPr>
          <a:xfrm>
            <a:off x="1451191" y="4873071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iteracja 1.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4D28D392-22FB-4F1E-9A42-56ECFD76AD01}"/>
              </a:ext>
            </a:extLst>
          </p:cNvPr>
          <p:cNvSpPr txBox="1"/>
          <p:nvPr/>
        </p:nvSpPr>
        <p:spPr>
          <a:xfrm>
            <a:off x="4066483" y="4873071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iteracja 2.</a:t>
            </a:r>
          </a:p>
        </p:txBody>
      </p: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3E82CFC4-7046-480C-A45E-008F6F0622A8}"/>
              </a:ext>
            </a:extLst>
          </p:cNvPr>
          <p:cNvSpPr txBox="1"/>
          <p:nvPr/>
        </p:nvSpPr>
        <p:spPr>
          <a:xfrm>
            <a:off x="9625193" y="4981199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iteracja 4.</a:t>
            </a:r>
          </a:p>
        </p:txBody>
      </p:sp>
      <p:sp>
        <p:nvSpPr>
          <p:cNvPr id="66" name="pole tekstowe 65">
            <a:extLst>
              <a:ext uri="{FF2B5EF4-FFF2-40B4-BE49-F238E27FC236}">
                <a16:creationId xmlns:a16="http://schemas.microsoft.com/office/drawing/2014/main" id="{0296A381-1F57-49E4-BA97-11B1D28B7688}"/>
              </a:ext>
            </a:extLst>
          </p:cNvPr>
          <p:cNvSpPr txBox="1"/>
          <p:nvPr/>
        </p:nvSpPr>
        <p:spPr>
          <a:xfrm>
            <a:off x="7168969" y="4988901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iteracja 3.</a:t>
            </a:r>
          </a:p>
        </p:txBody>
      </p:sp>
    </p:spTree>
    <p:extLst>
      <p:ext uri="{BB962C8B-B14F-4D97-AF65-F5344CB8AC3E}">
        <p14:creationId xmlns:p14="http://schemas.microsoft.com/office/powerpoint/2010/main" val="105567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Algorytm straty kontrastowej (</a:t>
            </a:r>
            <a:r>
              <a:rPr lang="pl-PL" i="1" dirty="0"/>
              <a:t>ang. </a:t>
            </a:r>
            <a:r>
              <a:rPr lang="pl-PL" i="1" dirty="0" err="1"/>
              <a:t>contrastive</a:t>
            </a:r>
            <a:r>
              <a:rPr lang="pl-PL" i="1" dirty="0"/>
              <a:t> </a:t>
            </a:r>
            <a:r>
              <a:rPr lang="pl-PL" i="1" dirty="0" err="1"/>
              <a:t>loss</a:t>
            </a:r>
            <a:r>
              <a:rPr lang="pl-PL" dirty="0"/>
              <a:t>)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794508" y="1546639"/>
            <a:ext cx="10515600" cy="46569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Najprostszy sposób trenowania algorytmu obliczającego odległości pomiędzy wektorami reprezentacji jest algorytm wykorzystujący stratę kontrastującą. Algorytm treningu polega na </a:t>
            </a:r>
            <a:r>
              <a:rPr lang="pl-PL" sz="2400" b="1" dirty="0"/>
              <a:t>wyborze par</a:t>
            </a:r>
            <a:r>
              <a:rPr lang="pl-PL" sz="2400" dirty="0"/>
              <a:t> reprezentacji. </a:t>
            </a:r>
          </a:p>
          <a:p>
            <a:pPr marL="0" indent="0" algn="just">
              <a:buNone/>
            </a:pPr>
            <a:r>
              <a:rPr lang="pl-PL" sz="2400" dirty="0"/>
              <a:t>Jeśli reprezentacje te należą do </a:t>
            </a:r>
            <a:r>
              <a:rPr lang="pl-PL" sz="2400" b="1" dirty="0"/>
              <a:t>tej samej klasy</a:t>
            </a:r>
            <a:r>
              <a:rPr lang="pl-PL" sz="2400" dirty="0"/>
              <a:t>, to wagi sieci neuronowej uaktualniane są tak, aby </a:t>
            </a:r>
            <a:r>
              <a:rPr lang="pl-PL" sz="2400" b="1" dirty="0"/>
              <a:t>reprezentacje te były bliżej </a:t>
            </a:r>
            <a:r>
              <a:rPr lang="pl-PL" sz="2400" dirty="0"/>
              <a:t>siebie. Jeśli reprezentacje należą do </a:t>
            </a:r>
            <a:r>
              <a:rPr lang="pl-PL" sz="2400" b="1" dirty="0"/>
              <a:t>różnych klas </a:t>
            </a:r>
            <a:r>
              <a:rPr lang="pl-PL" sz="2400" dirty="0"/>
              <a:t>– </a:t>
            </a:r>
            <a:r>
              <a:rPr lang="pl-PL" sz="2400" b="1" dirty="0"/>
              <a:t>uaktualnienie wag oddala </a:t>
            </a:r>
            <a:r>
              <a:rPr lang="pl-PL" sz="2400" dirty="0"/>
              <a:t>reprezentacje od siebie.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15/21</a:t>
            </a:r>
          </a:p>
        </p:txBody>
      </p:sp>
      <p:grpSp>
        <p:nvGrpSpPr>
          <p:cNvPr id="189" name="Grupa 188">
            <a:extLst>
              <a:ext uri="{FF2B5EF4-FFF2-40B4-BE49-F238E27FC236}">
                <a16:creationId xmlns:a16="http://schemas.microsoft.com/office/drawing/2014/main" id="{A7FBA356-B5E2-41B8-B20A-7FD0AA5905F9}"/>
              </a:ext>
            </a:extLst>
          </p:cNvPr>
          <p:cNvGrpSpPr/>
          <p:nvPr/>
        </p:nvGrpSpPr>
        <p:grpSpPr>
          <a:xfrm>
            <a:off x="2585695" y="4006857"/>
            <a:ext cx="6681398" cy="1304504"/>
            <a:chOff x="2016056" y="4938481"/>
            <a:chExt cx="7909552" cy="1544294"/>
          </a:xfrm>
        </p:grpSpPr>
        <p:grpSp>
          <p:nvGrpSpPr>
            <p:cNvPr id="135" name="Grupa 134">
              <a:extLst>
                <a:ext uri="{FF2B5EF4-FFF2-40B4-BE49-F238E27FC236}">
                  <a16:creationId xmlns:a16="http://schemas.microsoft.com/office/drawing/2014/main" id="{8475F359-AB49-4AF4-BC2A-CBD6F1C12CDC}"/>
                </a:ext>
              </a:extLst>
            </p:cNvPr>
            <p:cNvGrpSpPr/>
            <p:nvPr/>
          </p:nvGrpSpPr>
          <p:grpSpPr>
            <a:xfrm>
              <a:off x="2016056" y="5005143"/>
              <a:ext cx="2157484" cy="1410971"/>
              <a:chOff x="3061693" y="4892960"/>
              <a:chExt cx="2157484" cy="1410971"/>
            </a:xfrm>
          </p:grpSpPr>
          <p:grpSp>
            <p:nvGrpSpPr>
              <p:cNvPr id="100" name="Grupa 99">
                <a:extLst>
                  <a:ext uri="{FF2B5EF4-FFF2-40B4-BE49-F238E27FC236}">
                    <a16:creationId xmlns:a16="http://schemas.microsoft.com/office/drawing/2014/main" id="{A2D4C72B-014E-4DBA-A50A-DBBD2605F210}"/>
                  </a:ext>
                </a:extLst>
              </p:cNvPr>
              <p:cNvGrpSpPr/>
              <p:nvPr/>
            </p:nvGrpSpPr>
            <p:grpSpPr>
              <a:xfrm>
                <a:off x="3061693" y="5372182"/>
                <a:ext cx="1272174" cy="194584"/>
                <a:chOff x="1556743" y="5039570"/>
                <a:chExt cx="1272174" cy="194584"/>
              </a:xfrm>
            </p:grpSpPr>
            <p:sp>
              <p:nvSpPr>
                <p:cNvPr id="14" name="Owal 13">
                  <a:extLst>
                    <a:ext uri="{FF2B5EF4-FFF2-40B4-BE49-F238E27FC236}">
                      <a16:creationId xmlns:a16="http://schemas.microsoft.com/office/drawing/2014/main" id="{C516DE7A-6CF4-44AE-A0B9-BA6BF192AEB5}"/>
                    </a:ext>
                  </a:extLst>
                </p:cNvPr>
                <p:cNvSpPr/>
                <p:nvPr/>
              </p:nvSpPr>
              <p:spPr>
                <a:xfrm>
                  <a:off x="1556743" y="5039570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9" name="Owal 78">
                  <a:extLst>
                    <a:ext uri="{FF2B5EF4-FFF2-40B4-BE49-F238E27FC236}">
                      <a16:creationId xmlns:a16="http://schemas.microsoft.com/office/drawing/2014/main" id="{362958E2-5549-4695-8577-A446B20BE2DC}"/>
                    </a:ext>
                  </a:extLst>
                </p:cNvPr>
                <p:cNvSpPr/>
                <p:nvPr/>
              </p:nvSpPr>
              <p:spPr>
                <a:xfrm flipH="1">
                  <a:off x="2634333" y="5039570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  <p:grpSp>
            <p:nvGrpSpPr>
              <p:cNvPr id="84" name="Grupa 83">
                <a:extLst>
                  <a:ext uri="{FF2B5EF4-FFF2-40B4-BE49-F238E27FC236}">
                    <a16:creationId xmlns:a16="http://schemas.microsoft.com/office/drawing/2014/main" id="{D7452626-3DC0-4562-95F9-3E4DB9F3C2EE}"/>
                  </a:ext>
                </a:extLst>
              </p:cNvPr>
              <p:cNvGrpSpPr/>
              <p:nvPr/>
            </p:nvGrpSpPr>
            <p:grpSpPr>
              <a:xfrm rot="19626485">
                <a:off x="3503196" y="4892960"/>
                <a:ext cx="1272173" cy="194584"/>
                <a:chOff x="1770022" y="4920244"/>
                <a:chExt cx="1272173" cy="194584"/>
              </a:xfrm>
            </p:grpSpPr>
            <p:sp>
              <p:nvSpPr>
                <p:cNvPr id="90" name="Owal 89">
                  <a:extLst>
                    <a:ext uri="{FF2B5EF4-FFF2-40B4-BE49-F238E27FC236}">
                      <a16:creationId xmlns:a16="http://schemas.microsoft.com/office/drawing/2014/main" id="{A4CD99AF-EB43-4393-B7A3-34D5E40EFAB7}"/>
                    </a:ext>
                  </a:extLst>
                </p:cNvPr>
                <p:cNvSpPr/>
                <p:nvPr/>
              </p:nvSpPr>
              <p:spPr>
                <a:xfrm>
                  <a:off x="1770022" y="4920244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9" name="Owal 88">
                  <a:extLst>
                    <a:ext uri="{FF2B5EF4-FFF2-40B4-BE49-F238E27FC236}">
                      <a16:creationId xmlns:a16="http://schemas.microsoft.com/office/drawing/2014/main" id="{99D91B80-7C36-4D2D-994D-5D476E7462D5}"/>
                    </a:ext>
                  </a:extLst>
                </p:cNvPr>
                <p:cNvSpPr/>
                <p:nvPr/>
              </p:nvSpPr>
              <p:spPr>
                <a:xfrm flipH="1">
                  <a:off x="2847611" y="4920244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  <p:grpSp>
            <p:nvGrpSpPr>
              <p:cNvPr id="101" name="Grupa 100">
                <a:extLst>
                  <a:ext uri="{FF2B5EF4-FFF2-40B4-BE49-F238E27FC236}">
                    <a16:creationId xmlns:a16="http://schemas.microsoft.com/office/drawing/2014/main" id="{EAD953CD-4B73-4E9F-B424-DA3938F39B3E}"/>
                  </a:ext>
                </a:extLst>
              </p:cNvPr>
              <p:cNvGrpSpPr/>
              <p:nvPr/>
            </p:nvGrpSpPr>
            <p:grpSpPr>
              <a:xfrm>
                <a:off x="3963017" y="6099201"/>
                <a:ext cx="1003288" cy="204730"/>
                <a:chOff x="2458067" y="5766589"/>
                <a:chExt cx="1003288" cy="204730"/>
              </a:xfrm>
            </p:grpSpPr>
            <p:sp>
              <p:nvSpPr>
                <p:cNvPr id="16" name="Owal 15">
                  <a:extLst>
                    <a:ext uri="{FF2B5EF4-FFF2-40B4-BE49-F238E27FC236}">
                      <a16:creationId xmlns:a16="http://schemas.microsoft.com/office/drawing/2014/main" id="{4CF2E67D-52A9-4A65-B495-305F384C7EE2}"/>
                    </a:ext>
                  </a:extLst>
                </p:cNvPr>
                <p:cNvSpPr/>
                <p:nvPr/>
              </p:nvSpPr>
              <p:spPr>
                <a:xfrm>
                  <a:off x="2458067" y="5766589"/>
                  <a:ext cx="194584" cy="194584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98" name="Owal 97">
                  <a:extLst>
                    <a:ext uri="{FF2B5EF4-FFF2-40B4-BE49-F238E27FC236}">
                      <a16:creationId xmlns:a16="http://schemas.microsoft.com/office/drawing/2014/main" id="{11A6FD20-92A8-42FC-B919-BF7D9C5C3743}"/>
                    </a:ext>
                  </a:extLst>
                </p:cNvPr>
                <p:cNvSpPr/>
                <p:nvPr/>
              </p:nvSpPr>
              <p:spPr>
                <a:xfrm flipH="1">
                  <a:off x="3266771" y="5776735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  <p:grpSp>
            <p:nvGrpSpPr>
              <p:cNvPr id="102" name="Grupa 101">
                <a:extLst>
                  <a:ext uri="{FF2B5EF4-FFF2-40B4-BE49-F238E27FC236}">
                    <a16:creationId xmlns:a16="http://schemas.microsoft.com/office/drawing/2014/main" id="{49B51187-88E3-4FED-BF10-75727A49CA8F}"/>
                  </a:ext>
                </a:extLst>
              </p:cNvPr>
              <p:cNvGrpSpPr/>
              <p:nvPr/>
            </p:nvGrpSpPr>
            <p:grpSpPr>
              <a:xfrm rot="19908685">
                <a:off x="4215889" y="5500187"/>
                <a:ext cx="1003288" cy="204730"/>
                <a:chOff x="2458067" y="5766589"/>
                <a:chExt cx="1003288" cy="204730"/>
              </a:xfrm>
            </p:grpSpPr>
            <p:sp>
              <p:nvSpPr>
                <p:cNvPr id="103" name="Owal 102">
                  <a:extLst>
                    <a:ext uri="{FF2B5EF4-FFF2-40B4-BE49-F238E27FC236}">
                      <a16:creationId xmlns:a16="http://schemas.microsoft.com/office/drawing/2014/main" id="{95C9920E-61EC-49A1-81A0-FC1F230930A3}"/>
                    </a:ext>
                  </a:extLst>
                </p:cNvPr>
                <p:cNvSpPr/>
                <p:nvPr/>
              </p:nvSpPr>
              <p:spPr>
                <a:xfrm>
                  <a:off x="2458067" y="5766589"/>
                  <a:ext cx="194584" cy="194584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105" name="Owal 104">
                  <a:extLst>
                    <a:ext uri="{FF2B5EF4-FFF2-40B4-BE49-F238E27FC236}">
                      <a16:creationId xmlns:a16="http://schemas.microsoft.com/office/drawing/2014/main" id="{12C7341D-4171-4114-8152-C96F5E490BCB}"/>
                    </a:ext>
                  </a:extLst>
                </p:cNvPr>
                <p:cNvSpPr/>
                <p:nvPr/>
              </p:nvSpPr>
              <p:spPr>
                <a:xfrm flipH="1">
                  <a:off x="3266771" y="5776735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</p:grpSp>
        <p:grpSp>
          <p:nvGrpSpPr>
            <p:cNvPr id="134" name="Grupa 133">
              <a:extLst>
                <a:ext uri="{FF2B5EF4-FFF2-40B4-BE49-F238E27FC236}">
                  <a16:creationId xmlns:a16="http://schemas.microsoft.com/office/drawing/2014/main" id="{4B84C474-CA88-4556-8D51-6C1B210E3768}"/>
                </a:ext>
              </a:extLst>
            </p:cNvPr>
            <p:cNvGrpSpPr/>
            <p:nvPr/>
          </p:nvGrpSpPr>
          <p:grpSpPr>
            <a:xfrm>
              <a:off x="5136634" y="4938481"/>
              <a:ext cx="2129917" cy="1544294"/>
              <a:chOff x="6909984" y="4608626"/>
              <a:chExt cx="2129917" cy="1544294"/>
            </a:xfrm>
          </p:grpSpPr>
          <p:cxnSp>
            <p:nvCxnSpPr>
              <p:cNvPr id="107" name="Łącznik prosty 106">
                <a:extLst>
                  <a:ext uri="{FF2B5EF4-FFF2-40B4-BE49-F238E27FC236}">
                    <a16:creationId xmlns:a16="http://schemas.microsoft.com/office/drawing/2014/main" id="{8905692D-3ED0-4BD2-98E1-C32297365FFB}"/>
                  </a:ext>
                </a:extLst>
              </p:cNvPr>
              <p:cNvCxnSpPr>
                <a:stCxn id="112" idx="6"/>
                <a:endCxn id="111" idx="6"/>
              </p:cNvCxnSpPr>
              <p:nvPr/>
            </p:nvCxnSpPr>
            <p:spPr>
              <a:xfrm>
                <a:off x="7104568" y="5326901"/>
                <a:ext cx="550448" cy="0"/>
              </a:xfrm>
              <a:prstGeom prst="line">
                <a:avLst/>
              </a:prstGeom>
              <a:ln w="25400" cmpd="sng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upa 107">
                <a:extLst>
                  <a:ext uri="{FF2B5EF4-FFF2-40B4-BE49-F238E27FC236}">
                    <a16:creationId xmlns:a16="http://schemas.microsoft.com/office/drawing/2014/main" id="{1F36AADD-5BBE-4676-A64B-D34894D33DF1}"/>
                  </a:ext>
                </a:extLst>
              </p:cNvPr>
              <p:cNvGrpSpPr/>
              <p:nvPr/>
            </p:nvGrpSpPr>
            <p:grpSpPr>
              <a:xfrm>
                <a:off x="6909984" y="5229609"/>
                <a:ext cx="466994" cy="194584"/>
                <a:chOff x="1770022" y="4920244"/>
                <a:chExt cx="466994" cy="194584"/>
              </a:xfrm>
            </p:grpSpPr>
            <p:sp>
              <p:nvSpPr>
                <p:cNvPr id="112" name="Owal 111">
                  <a:extLst>
                    <a:ext uri="{FF2B5EF4-FFF2-40B4-BE49-F238E27FC236}">
                      <a16:creationId xmlns:a16="http://schemas.microsoft.com/office/drawing/2014/main" id="{CC898339-4F7F-466B-9164-194F06A376D8}"/>
                    </a:ext>
                  </a:extLst>
                </p:cNvPr>
                <p:cNvSpPr/>
                <p:nvPr/>
              </p:nvSpPr>
              <p:spPr>
                <a:xfrm>
                  <a:off x="1770022" y="4920244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cxnSp>
              <p:nvCxnSpPr>
                <p:cNvPr id="113" name="Łącznik prosty ze strzałką 112">
                  <a:extLst>
                    <a:ext uri="{FF2B5EF4-FFF2-40B4-BE49-F238E27FC236}">
                      <a16:creationId xmlns:a16="http://schemas.microsoft.com/office/drawing/2014/main" id="{5634E8A3-2AC2-484E-9208-65D6CBC3F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4606" y="5008311"/>
                  <a:ext cx="272410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upa 108">
                <a:extLst>
                  <a:ext uri="{FF2B5EF4-FFF2-40B4-BE49-F238E27FC236}">
                    <a16:creationId xmlns:a16="http://schemas.microsoft.com/office/drawing/2014/main" id="{46C9FB13-69A9-4297-8208-1883EABD8627}"/>
                  </a:ext>
                </a:extLst>
              </p:cNvPr>
              <p:cNvGrpSpPr/>
              <p:nvPr/>
            </p:nvGrpSpPr>
            <p:grpSpPr>
              <a:xfrm>
                <a:off x="7382606" y="5229609"/>
                <a:ext cx="466994" cy="194584"/>
                <a:chOff x="2361923" y="5039570"/>
                <a:chExt cx="466994" cy="194584"/>
              </a:xfrm>
            </p:grpSpPr>
            <p:cxnSp>
              <p:nvCxnSpPr>
                <p:cNvPr id="110" name="Łącznik prosty ze strzałką 109">
                  <a:extLst>
                    <a:ext uri="{FF2B5EF4-FFF2-40B4-BE49-F238E27FC236}">
                      <a16:creationId xmlns:a16="http://schemas.microsoft.com/office/drawing/2014/main" id="{3B0801A8-B242-44F7-A894-9AD98F9A2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61923" y="5127637"/>
                  <a:ext cx="272410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wal 110">
                  <a:extLst>
                    <a:ext uri="{FF2B5EF4-FFF2-40B4-BE49-F238E27FC236}">
                      <a16:creationId xmlns:a16="http://schemas.microsoft.com/office/drawing/2014/main" id="{6D77413C-5844-458C-ABF8-1E2B9F9C4A27}"/>
                    </a:ext>
                  </a:extLst>
                </p:cNvPr>
                <p:cNvSpPr/>
                <p:nvPr/>
              </p:nvSpPr>
              <p:spPr>
                <a:xfrm flipH="1">
                  <a:off x="2634333" y="5039570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  <p:cxnSp>
            <p:nvCxnSpPr>
              <p:cNvPr id="115" name="Łącznik prosty 114">
                <a:extLst>
                  <a:ext uri="{FF2B5EF4-FFF2-40B4-BE49-F238E27FC236}">
                    <a16:creationId xmlns:a16="http://schemas.microsoft.com/office/drawing/2014/main" id="{B8DCBEFF-C98F-4D62-A912-1FF1EE397388}"/>
                  </a:ext>
                </a:extLst>
              </p:cNvPr>
              <p:cNvCxnSpPr>
                <a:stCxn id="120" idx="6"/>
                <a:endCxn id="119" idx="6"/>
              </p:cNvCxnSpPr>
              <p:nvPr/>
            </p:nvCxnSpPr>
            <p:spPr>
              <a:xfrm flipV="1">
                <a:off x="7532961" y="4684786"/>
                <a:ext cx="497836" cy="338368"/>
              </a:xfrm>
              <a:prstGeom prst="line">
                <a:avLst/>
              </a:prstGeom>
              <a:ln w="25400" cmpd="sng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Grupa 115">
                <a:extLst>
                  <a:ext uri="{FF2B5EF4-FFF2-40B4-BE49-F238E27FC236}">
                    <a16:creationId xmlns:a16="http://schemas.microsoft.com/office/drawing/2014/main" id="{720F1DC6-69A9-4813-8557-160B65D7B679}"/>
                  </a:ext>
                </a:extLst>
              </p:cNvPr>
              <p:cNvGrpSpPr/>
              <p:nvPr/>
            </p:nvGrpSpPr>
            <p:grpSpPr>
              <a:xfrm rot="19626485">
                <a:off x="7332139" y="4904730"/>
                <a:ext cx="466994" cy="194584"/>
                <a:chOff x="1770022" y="4920244"/>
                <a:chExt cx="466994" cy="194584"/>
              </a:xfrm>
            </p:grpSpPr>
            <p:sp>
              <p:nvSpPr>
                <p:cNvPr id="120" name="Owal 119">
                  <a:extLst>
                    <a:ext uri="{FF2B5EF4-FFF2-40B4-BE49-F238E27FC236}">
                      <a16:creationId xmlns:a16="http://schemas.microsoft.com/office/drawing/2014/main" id="{435B8490-3DAB-49AE-A88B-F4517C11C3F5}"/>
                    </a:ext>
                  </a:extLst>
                </p:cNvPr>
                <p:cNvSpPr/>
                <p:nvPr/>
              </p:nvSpPr>
              <p:spPr>
                <a:xfrm>
                  <a:off x="1770022" y="4920244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cxnSp>
              <p:nvCxnSpPr>
                <p:cNvPr id="121" name="Łącznik prosty ze strzałką 120">
                  <a:extLst>
                    <a:ext uri="{FF2B5EF4-FFF2-40B4-BE49-F238E27FC236}">
                      <a16:creationId xmlns:a16="http://schemas.microsoft.com/office/drawing/2014/main" id="{A14CBEA1-A70E-4A7D-A3DC-B992B85E5A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4606" y="5008311"/>
                  <a:ext cx="272410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upa 116">
                <a:extLst>
                  <a:ext uri="{FF2B5EF4-FFF2-40B4-BE49-F238E27FC236}">
                    <a16:creationId xmlns:a16="http://schemas.microsoft.com/office/drawing/2014/main" id="{AE33E98A-EBB3-4C41-91CC-04BEA3BA6FDC}"/>
                  </a:ext>
                </a:extLst>
              </p:cNvPr>
              <p:cNvGrpSpPr/>
              <p:nvPr/>
            </p:nvGrpSpPr>
            <p:grpSpPr>
              <a:xfrm rot="19626485" flipH="1">
                <a:off x="7764625" y="4608626"/>
                <a:ext cx="466994" cy="194584"/>
                <a:chOff x="1770022" y="4920244"/>
                <a:chExt cx="466994" cy="194584"/>
              </a:xfrm>
            </p:grpSpPr>
            <p:cxnSp>
              <p:nvCxnSpPr>
                <p:cNvPr id="118" name="Łącznik prosty ze strzałką 117">
                  <a:extLst>
                    <a:ext uri="{FF2B5EF4-FFF2-40B4-BE49-F238E27FC236}">
                      <a16:creationId xmlns:a16="http://schemas.microsoft.com/office/drawing/2014/main" id="{B5FA543B-4A6B-45C7-A6AE-7C4BDC85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4606" y="5008311"/>
                  <a:ext cx="272410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wal 118">
                  <a:extLst>
                    <a:ext uri="{FF2B5EF4-FFF2-40B4-BE49-F238E27FC236}">
                      <a16:creationId xmlns:a16="http://schemas.microsoft.com/office/drawing/2014/main" id="{A623C83B-C83B-4869-B35B-C75954356255}"/>
                    </a:ext>
                  </a:extLst>
                </p:cNvPr>
                <p:cNvSpPr/>
                <p:nvPr/>
              </p:nvSpPr>
              <p:spPr>
                <a:xfrm>
                  <a:off x="1770022" y="4920244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  <p:grpSp>
            <p:nvGrpSpPr>
              <p:cNvPr id="122" name="Grupa 121">
                <a:extLst>
                  <a:ext uri="{FF2B5EF4-FFF2-40B4-BE49-F238E27FC236}">
                    <a16:creationId xmlns:a16="http://schemas.microsoft.com/office/drawing/2014/main" id="{16B3FF85-E89D-495E-95B4-70DC3BA96A2E}"/>
                  </a:ext>
                </a:extLst>
              </p:cNvPr>
              <p:cNvGrpSpPr/>
              <p:nvPr/>
            </p:nvGrpSpPr>
            <p:grpSpPr>
              <a:xfrm>
                <a:off x="7430659" y="5953263"/>
                <a:ext cx="1382425" cy="199657"/>
                <a:chOff x="2261454" y="5771695"/>
                <a:chExt cx="1382425" cy="199657"/>
              </a:xfrm>
            </p:grpSpPr>
            <p:sp>
              <p:nvSpPr>
                <p:cNvPr id="123" name="Owal 122">
                  <a:extLst>
                    <a:ext uri="{FF2B5EF4-FFF2-40B4-BE49-F238E27FC236}">
                      <a16:creationId xmlns:a16="http://schemas.microsoft.com/office/drawing/2014/main" id="{DEA6A4D6-09F9-4C54-BDC1-873FD7EA025F}"/>
                    </a:ext>
                  </a:extLst>
                </p:cNvPr>
                <p:cNvSpPr/>
                <p:nvPr/>
              </p:nvSpPr>
              <p:spPr>
                <a:xfrm>
                  <a:off x="2261454" y="5771695"/>
                  <a:ext cx="194584" cy="194584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cxnSp>
              <p:nvCxnSpPr>
                <p:cNvPr id="124" name="Łącznik prosty ze strzałką 123">
                  <a:extLst>
                    <a:ext uri="{FF2B5EF4-FFF2-40B4-BE49-F238E27FC236}">
                      <a16:creationId xmlns:a16="http://schemas.microsoft.com/office/drawing/2014/main" id="{9C78620B-D6B0-40B1-A18F-7AB7FDB24FAF}"/>
                    </a:ext>
                  </a:extLst>
                </p:cNvPr>
                <p:cNvCxnSpPr>
                  <a:cxnSpLocks/>
                  <a:stCxn id="125" idx="6"/>
                  <a:endCxn id="123" idx="6"/>
                </p:cNvCxnSpPr>
                <p:nvPr/>
              </p:nvCxnSpPr>
              <p:spPr>
                <a:xfrm flipH="1" flipV="1">
                  <a:off x="2456038" y="5868987"/>
                  <a:ext cx="993257" cy="5073"/>
                </a:xfrm>
                <a:prstGeom prst="straightConnector1">
                  <a:avLst/>
                </a:prstGeom>
                <a:ln w="44450" cmpd="sng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wal 124">
                  <a:extLst>
                    <a:ext uri="{FF2B5EF4-FFF2-40B4-BE49-F238E27FC236}">
                      <a16:creationId xmlns:a16="http://schemas.microsoft.com/office/drawing/2014/main" id="{7EBC90F6-BD50-4697-9153-17EABCEF95E3}"/>
                    </a:ext>
                  </a:extLst>
                </p:cNvPr>
                <p:cNvSpPr/>
                <p:nvPr/>
              </p:nvSpPr>
              <p:spPr>
                <a:xfrm flipH="1">
                  <a:off x="3449295" y="5776768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  <p:grpSp>
            <p:nvGrpSpPr>
              <p:cNvPr id="126" name="Grupa 125">
                <a:extLst>
                  <a:ext uri="{FF2B5EF4-FFF2-40B4-BE49-F238E27FC236}">
                    <a16:creationId xmlns:a16="http://schemas.microsoft.com/office/drawing/2014/main" id="{CE08488A-C2C8-463D-9D4F-408D4496EBB9}"/>
                  </a:ext>
                </a:extLst>
              </p:cNvPr>
              <p:cNvGrpSpPr/>
              <p:nvPr/>
            </p:nvGrpSpPr>
            <p:grpSpPr>
              <a:xfrm rot="19908685">
                <a:off x="7700272" y="5231661"/>
                <a:ext cx="1339629" cy="447184"/>
                <a:chOff x="2277815" y="5643135"/>
                <a:chExt cx="1339629" cy="447184"/>
              </a:xfrm>
            </p:grpSpPr>
            <p:sp>
              <p:nvSpPr>
                <p:cNvPr id="127" name="Owal 126">
                  <a:extLst>
                    <a:ext uri="{FF2B5EF4-FFF2-40B4-BE49-F238E27FC236}">
                      <a16:creationId xmlns:a16="http://schemas.microsoft.com/office/drawing/2014/main" id="{523703B2-3F21-4C76-BCAC-988A32F11527}"/>
                    </a:ext>
                  </a:extLst>
                </p:cNvPr>
                <p:cNvSpPr/>
                <p:nvPr/>
              </p:nvSpPr>
              <p:spPr>
                <a:xfrm>
                  <a:off x="2277815" y="5768419"/>
                  <a:ext cx="194584" cy="194584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cxnSp>
              <p:nvCxnSpPr>
                <p:cNvPr id="128" name="Łącznik prosty ze strzałką 127">
                  <a:extLst>
                    <a:ext uri="{FF2B5EF4-FFF2-40B4-BE49-F238E27FC236}">
                      <a16:creationId xmlns:a16="http://schemas.microsoft.com/office/drawing/2014/main" id="{B8AAD35F-4617-453C-B238-A75091CA3D0D}"/>
                    </a:ext>
                  </a:extLst>
                </p:cNvPr>
                <p:cNvCxnSpPr>
                  <a:cxnSpLocks/>
                  <a:stCxn id="129" idx="6"/>
                  <a:endCxn id="127" idx="6"/>
                </p:cNvCxnSpPr>
                <p:nvPr/>
              </p:nvCxnSpPr>
              <p:spPr>
                <a:xfrm rot="1691315" flipH="1">
                  <a:off x="2528283" y="5643135"/>
                  <a:ext cx="838694" cy="447184"/>
                </a:xfrm>
                <a:prstGeom prst="straightConnector1">
                  <a:avLst/>
                </a:prstGeom>
                <a:ln w="44450" cmpd="sng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wal 128">
                  <a:extLst>
                    <a:ext uri="{FF2B5EF4-FFF2-40B4-BE49-F238E27FC236}">
                      <a16:creationId xmlns:a16="http://schemas.microsoft.com/office/drawing/2014/main" id="{893D7599-08CA-4C33-B402-1D74B7993590}"/>
                    </a:ext>
                  </a:extLst>
                </p:cNvPr>
                <p:cNvSpPr/>
                <p:nvPr/>
              </p:nvSpPr>
              <p:spPr>
                <a:xfrm flipH="1">
                  <a:off x="3422860" y="5770451"/>
                  <a:ext cx="194584" cy="19458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</p:grpSp>
        <p:sp>
          <p:nvSpPr>
            <p:cNvPr id="136" name="Strzałka: w prawo 135">
              <a:extLst>
                <a:ext uri="{FF2B5EF4-FFF2-40B4-BE49-F238E27FC236}">
                  <a16:creationId xmlns:a16="http://schemas.microsoft.com/office/drawing/2014/main" id="{68B4F23F-4B1A-4B17-A0D3-BCFE724281E7}"/>
                </a:ext>
              </a:extLst>
            </p:cNvPr>
            <p:cNvSpPr/>
            <p:nvPr/>
          </p:nvSpPr>
          <p:spPr>
            <a:xfrm>
              <a:off x="7321664" y="5512916"/>
              <a:ext cx="576445" cy="395425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mpd="sng">
              <a:solidFill>
                <a:schemeClr val="bg2">
                  <a:lumMod val="1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87" name="Grupa 186">
              <a:extLst>
                <a:ext uri="{FF2B5EF4-FFF2-40B4-BE49-F238E27FC236}">
                  <a16:creationId xmlns:a16="http://schemas.microsoft.com/office/drawing/2014/main" id="{7E4C49FC-7797-4D8C-8C69-D3D2771C0586}"/>
                </a:ext>
              </a:extLst>
            </p:cNvPr>
            <p:cNvGrpSpPr/>
            <p:nvPr/>
          </p:nvGrpSpPr>
          <p:grpSpPr>
            <a:xfrm>
              <a:off x="7976444" y="4948848"/>
              <a:ext cx="1949164" cy="1523561"/>
              <a:chOff x="7878441" y="4826900"/>
              <a:chExt cx="1949164" cy="1523561"/>
            </a:xfrm>
          </p:grpSpPr>
          <p:grpSp>
            <p:nvGrpSpPr>
              <p:cNvPr id="168" name="Grupa 167">
                <a:extLst>
                  <a:ext uri="{FF2B5EF4-FFF2-40B4-BE49-F238E27FC236}">
                    <a16:creationId xmlns:a16="http://schemas.microsoft.com/office/drawing/2014/main" id="{CDDF64D5-D7A7-467E-B7C7-18EB8F6687A9}"/>
                  </a:ext>
                </a:extLst>
              </p:cNvPr>
              <p:cNvGrpSpPr/>
              <p:nvPr/>
            </p:nvGrpSpPr>
            <p:grpSpPr>
              <a:xfrm>
                <a:off x="8648200" y="5888040"/>
                <a:ext cx="229004" cy="280685"/>
                <a:chOff x="8714098" y="5842973"/>
                <a:chExt cx="229004" cy="280685"/>
              </a:xfrm>
            </p:grpSpPr>
            <p:cxnSp>
              <p:nvCxnSpPr>
                <p:cNvPr id="160" name="Łącznik prosty ze strzałką 159">
                  <a:extLst>
                    <a:ext uri="{FF2B5EF4-FFF2-40B4-BE49-F238E27FC236}">
                      <a16:creationId xmlns:a16="http://schemas.microsoft.com/office/drawing/2014/main" id="{633AA4E4-5AFA-4249-B472-00B78E1D3D0A}"/>
                    </a:ext>
                  </a:extLst>
                </p:cNvPr>
                <p:cNvCxnSpPr>
                  <a:cxnSpLocks/>
                  <a:stCxn id="146" idx="2"/>
                </p:cNvCxnSpPr>
                <p:nvPr/>
              </p:nvCxnSpPr>
              <p:spPr>
                <a:xfrm flipH="1">
                  <a:off x="8714098" y="5986223"/>
                  <a:ext cx="45959" cy="137435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Owal 145">
                  <a:extLst>
                    <a:ext uri="{FF2B5EF4-FFF2-40B4-BE49-F238E27FC236}">
                      <a16:creationId xmlns:a16="http://schemas.microsoft.com/office/drawing/2014/main" id="{7FB8BE1A-A7E9-46E5-BD4D-E4BE0336338A}"/>
                    </a:ext>
                  </a:extLst>
                </p:cNvPr>
                <p:cNvSpPr/>
                <p:nvPr/>
              </p:nvSpPr>
              <p:spPr>
                <a:xfrm rot="19908685">
                  <a:off x="8748518" y="5842973"/>
                  <a:ext cx="194584" cy="194584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  <p:grpSp>
            <p:nvGrpSpPr>
              <p:cNvPr id="166" name="Grupa 165">
                <a:extLst>
                  <a:ext uri="{FF2B5EF4-FFF2-40B4-BE49-F238E27FC236}">
                    <a16:creationId xmlns:a16="http://schemas.microsoft.com/office/drawing/2014/main" id="{64EC80DC-223C-4769-A597-67BD1AE494D4}"/>
                  </a:ext>
                </a:extLst>
              </p:cNvPr>
              <p:cNvGrpSpPr/>
              <p:nvPr/>
            </p:nvGrpSpPr>
            <p:grpSpPr>
              <a:xfrm>
                <a:off x="8459780" y="6120035"/>
                <a:ext cx="224357" cy="230426"/>
                <a:chOff x="8411482" y="6132883"/>
                <a:chExt cx="224357" cy="230426"/>
              </a:xfrm>
            </p:grpSpPr>
            <p:cxnSp>
              <p:nvCxnSpPr>
                <p:cNvPr id="163" name="Łącznik prosty ze strzałką 162">
                  <a:extLst>
                    <a:ext uri="{FF2B5EF4-FFF2-40B4-BE49-F238E27FC236}">
                      <a16:creationId xmlns:a16="http://schemas.microsoft.com/office/drawing/2014/main" id="{8A6B9C22-4870-46D8-AABA-676771289FFB}"/>
                    </a:ext>
                  </a:extLst>
                </p:cNvPr>
                <p:cNvCxnSpPr>
                  <a:cxnSpLocks/>
                  <a:stCxn id="149" idx="7"/>
                </p:cNvCxnSpPr>
                <p:nvPr/>
              </p:nvCxnSpPr>
              <p:spPr>
                <a:xfrm flipV="1">
                  <a:off x="8577570" y="6132883"/>
                  <a:ext cx="58269" cy="64338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wal 148">
                  <a:extLst>
                    <a:ext uri="{FF2B5EF4-FFF2-40B4-BE49-F238E27FC236}">
                      <a16:creationId xmlns:a16="http://schemas.microsoft.com/office/drawing/2014/main" id="{AE1909EA-65EC-4401-833B-4DB091EFFEBB}"/>
                    </a:ext>
                  </a:extLst>
                </p:cNvPr>
                <p:cNvSpPr/>
                <p:nvPr/>
              </p:nvSpPr>
              <p:spPr>
                <a:xfrm>
                  <a:off x="8411482" y="6168725"/>
                  <a:ext cx="194584" cy="194584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  <p:grpSp>
            <p:nvGrpSpPr>
              <p:cNvPr id="170" name="Grupa 169">
                <a:extLst>
                  <a:ext uri="{FF2B5EF4-FFF2-40B4-BE49-F238E27FC236}">
                    <a16:creationId xmlns:a16="http://schemas.microsoft.com/office/drawing/2014/main" id="{5AEA3D8A-0C59-450E-AEF8-28E87F3FEA52}"/>
                  </a:ext>
                </a:extLst>
              </p:cNvPr>
              <p:cNvGrpSpPr/>
              <p:nvPr/>
            </p:nvGrpSpPr>
            <p:grpSpPr>
              <a:xfrm rot="4536003">
                <a:off x="9194661" y="4955958"/>
                <a:ext cx="541505" cy="338368"/>
                <a:chOff x="8486940" y="4900248"/>
                <a:chExt cx="541505" cy="338368"/>
              </a:xfrm>
            </p:grpSpPr>
            <p:cxnSp>
              <p:nvCxnSpPr>
                <p:cNvPr id="171" name="Łącznik prosty 170">
                  <a:extLst>
                    <a:ext uri="{FF2B5EF4-FFF2-40B4-BE49-F238E27FC236}">
                      <a16:creationId xmlns:a16="http://schemas.microsoft.com/office/drawing/2014/main" id="{6C3FC6B4-7571-4BB3-A484-6BC38FEDEC3A}"/>
                    </a:ext>
                  </a:extLst>
                </p:cNvPr>
                <p:cNvCxnSpPr/>
                <p:nvPr/>
              </p:nvCxnSpPr>
              <p:spPr>
                <a:xfrm flipV="1">
                  <a:off x="8513784" y="4900248"/>
                  <a:ext cx="497836" cy="338368"/>
                </a:xfrm>
                <a:prstGeom prst="line">
                  <a:avLst/>
                </a:prstGeom>
                <a:ln w="2540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Łącznik prosty ze strzałką 171">
                  <a:extLst>
                    <a:ext uri="{FF2B5EF4-FFF2-40B4-BE49-F238E27FC236}">
                      <a16:creationId xmlns:a16="http://schemas.microsoft.com/office/drawing/2014/main" id="{661F3D48-DD90-474F-BB9C-00AC97864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626485">
                  <a:off x="8486940" y="5156903"/>
                  <a:ext cx="272410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Łącznik prosty ze strzałką 172">
                  <a:extLst>
                    <a:ext uri="{FF2B5EF4-FFF2-40B4-BE49-F238E27FC236}">
                      <a16:creationId xmlns:a16="http://schemas.microsoft.com/office/drawing/2014/main" id="{44FD940A-FCA5-4A23-8DE5-41D1B31EE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626485" flipH="1">
                  <a:off x="8756035" y="4966469"/>
                  <a:ext cx="272410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upa 173">
                <a:extLst>
                  <a:ext uri="{FF2B5EF4-FFF2-40B4-BE49-F238E27FC236}">
                    <a16:creationId xmlns:a16="http://schemas.microsoft.com/office/drawing/2014/main" id="{3270C7A1-556A-47C8-9CD9-B656B241C96B}"/>
                  </a:ext>
                </a:extLst>
              </p:cNvPr>
              <p:cNvGrpSpPr/>
              <p:nvPr/>
            </p:nvGrpSpPr>
            <p:grpSpPr>
              <a:xfrm rot="4536003">
                <a:off x="8862131" y="5608109"/>
                <a:ext cx="563794" cy="338368"/>
                <a:chOff x="8513784" y="4900248"/>
                <a:chExt cx="563794" cy="338368"/>
              </a:xfrm>
            </p:grpSpPr>
            <p:cxnSp>
              <p:nvCxnSpPr>
                <p:cNvPr id="175" name="Łącznik prosty 174">
                  <a:extLst>
                    <a:ext uri="{FF2B5EF4-FFF2-40B4-BE49-F238E27FC236}">
                      <a16:creationId xmlns:a16="http://schemas.microsoft.com/office/drawing/2014/main" id="{81F8035E-1106-4D8C-9148-933137562BB9}"/>
                    </a:ext>
                  </a:extLst>
                </p:cNvPr>
                <p:cNvCxnSpPr/>
                <p:nvPr/>
              </p:nvCxnSpPr>
              <p:spPr>
                <a:xfrm flipV="1">
                  <a:off x="8513784" y="4900248"/>
                  <a:ext cx="497836" cy="338368"/>
                </a:xfrm>
                <a:prstGeom prst="line">
                  <a:avLst/>
                </a:prstGeom>
                <a:ln w="2540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Łącznik prosty ze strzałką 175">
                  <a:extLst>
                    <a:ext uri="{FF2B5EF4-FFF2-40B4-BE49-F238E27FC236}">
                      <a16:creationId xmlns:a16="http://schemas.microsoft.com/office/drawing/2014/main" id="{48F238AF-9277-4F87-933E-6BBFA8C04C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063997">
                  <a:off x="8686968" y="5017548"/>
                  <a:ext cx="116956" cy="12720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Łącznik prosty ze strzałką 176">
                  <a:extLst>
                    <a:ext uri="{FF2B5EF4-FFF2-40B4-BE49-F238E27FC236}">
                      <a16:creationId xmlns:a16="http://schemas.microsoft.com/office/drawing/2014/main" id="{673DBBCB-DA84-43C9-857D-9CBC442E1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626485" flipH="1">
                  <a:off x="8805168" y="4920662"/>
                  <a:ext cx="272410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upa 182">
                <a:extLst>
                  <a:ext uri="{FF2B5EF4-FFF2-40B4-BE49-F238E27FC236}">
                    <a16:creationId xmlns:a16="http://schemas.microsoft.com/office/drawing/2014/main" id="{6F3B5F82-9DD9-4BFD-BC7B-960CB2194369}"/>
                  </a:ext>
                </a:extLst>
              </p:cNvPr>
              <p:cNvGrpSpPr/>
              <p:nvPr/>
            </p:nvGrpSpPr>
            <p:grpSpPr>
              <a:xfrm rot="11407210">
                <a:off x="7950585" y="5216317"/>
                <a:ext cx="563794" cy="338368"/>
                <a:chOff x="8513784" y="4900248"/>
                <a:chExt cx="563794" cy="338368"/>
              </a:xfrm>
            </p:grpSpPr>
            <p:cxnSp>
              <p:nvCxnSpPr>
                <p:cNvPr id="184" name="Łącznik prosty 183">
                  <a:extLst>
                    <a:ext uri="{FF2B5EF4-FFF2-40B4-BE49-F238E27FC236}">
                      <a16:creationId xmlns:a16="http://schemas.microsoft.com/office/drawing/2014/main" id="{AE50A08F-7EDC-4C4B-AD69-6DAC766B0550}"/>
                    </a:ext>
                  </a:extLst>
                </p:cNvPr>
                <p:cNvCxnSpPr/>
                <p:nvPr/>
              </p:nvCxnSpPr>
              <p:spPr>
                <a:xfrm flipV="1">
                  <a:off x="8513784" y="4900248"/>
                  <a:ext cx="497836" cy="338368"/>
                </a:xfrm>
                <a:prstGeom prst="line">
                  <a:avLst/>
                </a:prstGeom>
                <a:ln w="2540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Łącznik prosty ze strzałką 184">
                  <a:extLst>
                    <a:ext uri="{FF2B5EF4-FFF2-40B4-BE49-F238E27FC236}">
                      <a16:creationId xmlns:a16="http://schemas.microsoft.com/office/drawing/2014/main" id="{4BE34A5E-FAC5-4B22-8416-75415F618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063997">
                  <a:off x="8686968" y="5017548"/>
                  <a:ext cx="116956" cy="12720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Łącznik prosty ze strzałką 185">
                  <a:extLst>
                    <a:ext uri="{FF2B5EF4-FFF2-40B4-BE49-F238E27FC236}">
                      <a16:creationId xmlns:a16="http://schemas.microsoft.com/office/drawing/2014/main" id="{A1A19A17-C81C-4C40-A021-8818F2F20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626485" flipH="1">
                  <a:off x="8805168" y="4920662"/>
                  <a:ext cx="272410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Owal 150">
                <a:extLst>
                  <a:ext uri="{FF2B5EF4-FFF2-40B4-BE49-F238E27FC236}">
                    <a16:creationId xmlns:a16="http://schemas.microsoft.com/office/drawing/2014/main" id="{95F047EE-C821-4743-8ADF-2943F18CB1F1}"/>
                  </a:ext>
                </a:extLst>
              </p:cNvPr>
              <p:cNvSpPr/>
              <p:nvPr/>
            </p:nvSpPr>
            <p:spPr>
              <a:xfrm flipH="1">
                <a:off x="9336643" y="5865663"/>
                <a:ext cx="194584" cy="19458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148" name="Owal 147">
                <a:extLst>
                  <a:ext uri="{FF2B5EF4-FFF2-40B4-BE49-F238E27FC236}">
                    <a16:creationId xmlns:a16="http://schemas.microsoft.com/office/drawing/2014/main" id="{4251339F-BF4E-4368-9456-236F9B3DEF34}"/>
                  </a:ext>
                </a:extLst>
              </p:cNvPr>
              <p:cNvSpPr/>
              <p:nvPr/>
            </p:nvSpPr>
            <p:spPr>
              <a:xfrm rot="19908685" flipH="1">
                <a:off x="9633021" y="5233914"/>
                <a:ext cx="194584" cy="19458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153" name="Owal 152">
                <a:extLst>
                  <a:ext uri="{FF2B5EF4-FFF2-40B4-BE49-F238E27FC236}">
                    <a16:creationId xmlns:a16="http://schemas.microsoft.com/office/drawing/2014/main" id="{7326051B-0EEF-4BFF-BDA6-F31512EA2B85}"/>
                  </a:ext>
                </a:extLst>
              </p:cNvPr>
              <p:cNvSpPr/>
              <p:nvPr/>
            </p:nvSpPr>
            <p:spPr>
              <a:xfrm rot="19626485" flipH="1">
                <a:off x="9121467" y="4826900"/>
                <a:ext cx="194584" cy="19458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157" name="Owal 156">
                <a:extLst>
                  <a:ext uri="{FF2B5EF4-FFF2-40B4-BE49-F238E27FC236}">
                    <a16:creationId xmlns:a16="http://schemas.microsoft.com/office/drawing/2014/main" id="{ED7086B2-2B92-4E8C-9188-707F0D151548}"/>
                  </a:ext>
                </a:extLst>
              </p:cNvPr>
              <p:cNvSpPr/>
              <p:nvPr/>
            </p:nvSpPr>
            <p:spPr>
              <a:xfrm flipH="1">
                <a:off x="8881902" y="5553327"/>
                <a:ext cx="194584" cy="19458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154" name="Owal 153">
                <a:extLst>
                  <a:ext uri="{FF2B5EF4-FFF2-40B4-BE49-F238E27FC236}">
                    <a16:creationId xmlns:a16="http://schemas.microsoft.com/office/drawing/2014/main" id="{5F74E5D2-408D-46E1-BC79-4AAE81A7C085}"/>
                  </a:ext>
                </a:extLst>
              </p:cNvPr>
              <p:cNvSpPr/>
              <p:nvPr/>
            </p:nvSpPr>
            <p:spPr>
              <a:xfrm rot="19626485">
                <a:off x="8302186" y="5228719"/>
                <a:ext cx="194584" cy="19458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58" name="Owal 157">
                <a:extLst>
                  <a:ext uri="{FF2B5EF4-FFF2-40B4-BE49-F238E27FC236}">
                    <a16:creationId xmlns:a16="http://schemas.microsoft.com/office/drawing/2014/main" id="{5E298DF8-6E68-4135-937A-3570953CA213}"/>
                  </a:ext>
                </a:extLst>
              </p:cNvPr>
              <p:cNvSpPr/>
              <p:nvPr/>
            </p:nvSpPr>
            <p:spPr>
              <a:xfrm>
                <a:off x="7878441" y="5448982"/>
                <a:ext cx="194584" cy="194584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88" name="Strzałka: w prawo 187">
              <a:extLst>
                <a:ext uri="{FF2B5EF4-FFF2-40B4-BE49-F238E27FC236}">
                  <a16:creationId xmlns:a16="http://schemas.microsoft.com/office/drawing/2014/main" id="{583D7E57-30CA-415F-AD73-079CECF837F2}"/>
                </a:ext>
              </a:extLst>
            </p:cNvPr>
            <p:cNvSpPr/>
            <p:nvPr/>
          </p:nvSpPr>
          <p:spPr>
            <a:xfrm>
              <a:off x="4220297" y="5512916"/>
              <a:ext cx="576445" cy="395425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mpd="sng">
              <a:solidFill>
                <a:schemeClr val="bg2">
                  <a:lumMod val="1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1" name="pole tekstowe 190">
            <a:extLst>
              <a:ext uri="{FF2B5EF4-FFF2-40B4-BE49-F238E27FC236}">
                <a16:creationId xmlns:a16="http://schemas.microsoft.com/office/drawing/2014/main" id="{DC9F60F9-8799-40A5-98B2-F688B4BEE0E2}"/>
              </a:ext>
            </a:extLst>
          </p:cNvPr>
          <p:cNvSpPr txBox="1"/>
          <p:nvPr/>
        </p:nvSpPr>
        <p:spPr>
          <a:xfrm>
            <a:off x="1054744" y="5487665"/>
            <a:ext cx="9571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Ilustracja treningu algorytmu metodą </a:t>
            </a:r>
            <a:r>
              <a:rPr lang="pl-PL" i="1" dirty="0" err="1"/>
              <a:t>contrastive</a:t>
            </a:r>
            <a:r>
              <a:rPr lang="pl-PL" i="1" dirty="0"/>
              <a:t> </a:t>
            </a:r>
            <a:r>
              <a:rPr lang="pl-PL" i="1" dirty="0" err="1"/>
              <a:t>loss</a:t>
            </a:r>
            <a:r>
              <a:rPr lang="pl-PL" dirty="0"/>
              <a:t>. Punkty mogą należeć do dwóch klas – zielonej i niebieskiej. W miarę treningu punkty z tych samych klas są do siebie zbliżane, a punkty z różniących się klas – oddalane. Przybliżanie punktów często nie jest dokonywane, jeżeli odległość między nimi jest mniejsza od minimalnego progu.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326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Algorytm straty trójkowej (</a:t>
            </a:r>
            <a:r>
              <a:rPr lang="pl-PL" i="1" dirty="0"/>
              <a:t>ang. triplet </a:t>
            </a:r>
            <a:r>
              <a:rPr lang="pl-PL" i="1" dirty="0" err="1"/>
              <a:t>loss</a:t>
            </a:r>
            <a:r>
              <a:rPr lang="pl-PL" dirty="0"/>
              <a:t>)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Innym algorytmem jest </a:t>
            </a:r>
            <a:r>
              <a:rPr lang="pl-PL" sz="2400" b="1" dirty="0"/>
              <a:t>algorytm trójkowy </a:t>
            </a:r>
            <a:r>
              <a:rPr lang="pl-PL" sz="2400" dirty="0"/>
              <a:t>w którym wybierany jest jeden punkt  kotwiczny (</a:t>
            </a:r>
            <a:r>
              <a:rPr lang="pl-PL" sz="2400" i="1" dirty="0"/>
              <a:t>ang. </a:t>
            </a:r>
            <a:r>
              <a:rPr lang="pl-PL" sz="2400" i="1" dirty="0" err="1"/>
              <a:t>anchor</a:t>
            </a:r>
            <a:r>
              <a:rPr lang="pl-PL" sz="2400" i="1" dirty="0"/>
              <a:t>, </a:t>
            </a:r>
            <a:r>
              <a:rPr lang="pl-PL" sz="2400" dirty="0"/>
              <a:t>zaznaczony pogrubionym konturem na rysunku)., względem którego </a:t>
            </a:r>
            <a:r>
              <a:rPr lang="pl-PL" sz="2400" b="1" dirty="0"/>
              <a:t>przybliżany jest wybrany punkt </a:t>
            </a:r>
            <a:r>
              <a:rPr lang="pl-PL" sz="2400" dirty="0"/>
              <a:t>z </a:t>
            </a:r>
            <a:r>
              <a:rPr lang="pl-PL" sz="2400" b="1" dirty="0"/>
              <a:t>klasy</a:t>
            </a:r>
            <a:r>
              <a:rPr lang="pl-PL" sz="2400" dirty="0"/>
              <a:t> do której punkt kotwiczny </a:t>
            </a:r>
            <a:r>
              <a:rPr lang="pl-PL" sz="2400" b="1" dirty="0"/>
              <a:t>przynależy</a:t>
            </a:r>
            <a:r>
              <a:rPr lang="pl-PL" sz="2400" dirty="0"/>
              <a:t>, a jednocześnie </a:t>
            </a:r>
            <a:r>
              <a:rPr lang="pl-PL" sz="2400" b="1" dirty="0"/>
              <a:t>oddalany jest punkt z dowolnej innej </a:t>
            </a:r>
            <a:r>
              <a:rPr lang="pl-PL" sz="2400" dirty="0"/>
              <a:t>klasy.</a:t>
            </a:r>
          </a:p>
          <a:p>
            <a:pPr marL="0" indent="0" algn="just">
              <a:buNone/>
            </a:pPr>
            <a:r>
              <a:rPr lang="pl-PL" sz="2400" dirty="0"/>
              <a:t>Proces powtarzany jest do czasu aż nie zostaną spełnione założenia dotyczące maksymalnych i minimalnych dopuszczalnych odległości między punktami w zbiorze danych treningowych.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16/21</a:t>
            </a:r>
          </a:p>
        </p:txBody>
      </p:sp>
      <p:grpSp>
        <p:nvGrpSpPr>
          <p:cNvPr id="127" name="Grupa 126">
            <a:extLst>
              <a:ext uri="{FF2B5EF4-FFF2-40B4-BE49-F238E27FC236}">
                <a16:creationId xmlns:a16="http://schemas.microsoft.com/office/drawing/2014/main" id="{5619F369-7D7F-48A2-8B81-1F84F9198142}"/>
              </a:ext>
            </a:extLst>
          </p:cNvPr>
          <p:cNvGrpSpPr/>
          <p:nvPr/>
        </p:nvGrpSpPr>
        <p:grpSpPr>
          <a:xfrm>
            <a:off x="2327017" y="4197254"/>
            <a:ext cx="6854141" cy="2295618"/>
            <a:chOff x="2222242" y="4353135"/>
            <a:chExt cx="6854141" cy="2295618"/>
          </a:xfrm>
        </p:grpSpPr>
        <p:grpSp>
          <p:nvGrpSpPr>
            <p:cNvPr id="3" name="Grupa 2">
              <a:extLst>
                <a:ext uri="{FF2B5EF4-FFF2-40B4-BE49-F238E27FC236}">
                  <a16:creationId xmlns:a16="http://schemas.microsoft.com/office/drawing/2014/main" id="{62FB492A-D1E7-45BD-829C-2497C4471B41}"/>
                </a:ext>
              </a:extLst>
            </p:cNvPr>
            <p:cNvGrpSpPr/>
            <p:nvPr/>
          </p:nvGrpSpPr>
          <p:grpSpPr>
            <a:xfrm>
              <a:off x="2222242" y="4353135"/>
              <a:ext cx="1783995" cy="1439046"/>
              <a:chOff x="2610862" y="4361289"/>
              <a:chExt cx="1783995" cy="1439046"/>
            </a:xfrm>
          </p:grpSpPr>
          <p:sp>
            <p:nvSpPr>
              <p:cNvPr id="70" name="Owal 69">
                <a:extLst>
                  <a:ext uri="{FF2B5EF4-FFF2-40B4-BE49-F238E27FC236}">
                    <a16:creationId xmlns:a16="http://schemas.microsoft.com/office/drawing/2014/main" id="{D5E4EE91-EB6F-4FD2-A025-6A4EBE1B8072}"/>
                  </a:ext>
                </a:extLst>
              </p:cNvPr>
              <p:cNvSpPr/>
              <p:nvPr/>
            </p:nvSpPr>
            <p:spPr>
              <a:xfrm>
                <a:off x="2610862" y="5013263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1" name="Owal 70">
                <a:extLst>
                  <a:ext uri="{FF2B5EF4-FFF2-40B4-BE49-F238E27FC236}">
                    <a16:creationId xmlns:a16="http://schemas.microsoft.com/office/drawing/2014/main" id="{CB5856A4-7526-4AF9-826D-126C168B01DC}"/>
                  </a:ext>
                </a:extLst>
              </p:cNvPr>
              <p:cNvSpPr/>
              <p:nvPr/>
            </p:nvSpPr>
            <p:spPr>
              <a:xfrm flipH="1">
                <a:off x="3521129" y="5013263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68" name="Owal 67">
                <a:extLst>
                  <a:ext uri="{FF2B5EF4-FFF2-40B4-BE49-F238E27FC236}">
                    <a16:creationId xmlns:a16="http://schemas.microsoft.com/office/drawing/2014/main" id="{FA658F53-D056-4CDF-A3B4-57F4D0FCDCD8}"/>
                  </a:ext>
                </a:extLst>
              </p:cNvPr>
              <p:cNvSpPr/>
              <p:nvPr/>
            </p:nvSpPr>
            <p:spPr>
              <a:xfrm rot="19626485">
                <a:off x="3056770" y="4855615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9" name="Owal 68">
                <a:extLst>
                  <a:ext uri="{FF2B5EF4-FFF2-40B4-BE49-F238E27FC236}">
                    <a16:creationId xmlns:a16="http://schemas.microsoft.com/office/drawing/2014/main" id="{DE67FFBF-829B-4666-BA25-8F9E3B974123}"/>
                  </a:ext>
                </a:extLst>
              </p:cNvPr>
              <p:cNvSpPr/>
              <p:nvPr/>
            </p:nvSpPr>
            <p:spPr>
              <a:xfrm rot="19626485" flipH="1">
                <a:off x="3821118" y="4361289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66" name="Owal 65">
                <a:extLst>
                  <a:ext uri="{FF2B5EF4-FFF2-40B4-BE49-F238E27FC236}">
                    <a16:creationId xmlns:a16="http://schemas.microsoft.com/office/drawing/2014/main" id="{41995FBA-B20A-42C3-AEF9-474F49D59C98}"/>
                  </a:ext>
                </a:extLst>
              </p:cNvPr>
              <p:cNvSpPr/>
              <p:nvPr/>
            </p:nvSpPr>
            <p:spPr>
              <a:xfrm>
                <a:off x="3372233" y="5627394"/>
                <a:ext cx="164370" cy="164370"/>
              </a:xfrm>
              <a:prstGeom prst="ellipse">
                <a:avLst/>
              </a:prstGeom>
              <a:solidFill>
                <a:srgbClr val="0070C0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67" name="Owal 66">
                <a:extLst>
                  <a:ext uri="{FF2B5EF4-FFF2-40B4-BE49-F238E27FC236}">
                    <a16:creationId xmlns:a16="http://schemas.microsoft.com/office/drawing/2014/main" id="{C186EC95-CC46-4539-B242-8F610048E492}"/>
                  </a:ext>
                </a:extLst>
              </p:cNvPr>
              <p:cNvSpPr/>
              <p:nvPr/>
            </p:nvSpPr>
            <p:spPr>
              <a:xfrm flipH="1">
                <a:off x="4055366" y="5635965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64" name="Owal 63">
                <a:extLst>
                  <a:ext uri="{FF2B5EF4-FFF2-40B4-BE49-F238E27FC236}">
                    <a16:creationId xmlns:a16="http://schemas.microsoft.com/office/drawing/2014/main" id="{0ED31E15-76C6-49EB-92A7-24FEF2B3872E}"/>
                  </a:ext>
                </a:extLst>
              </p:cNvPr>
              <p:cNvSpPr/>
              <p:nvPr/>
            </p:nvSpPr>
            <p:spPr>
              <a:xfrm rot="19908685">
                <a:off x="3624326" y="5283248"/>
                <a:ext cx="164370" cy="164370"/>
              </a:xfrm>
              <a:prstGeom prst="ellipse">
                <a:avLst/>
              </a:prstGeom>
              <a:solidFill>
                <a:srgbClr val="0070C0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65" name="Owal 64">
                <a:extLst>
                  <a:ext uri="{FF2B5EF4-FFF2-40B4-BE49-F238E27FC236}">
                    <a16:creationId xmlns:a16="http://schemas.microsoft.com/office/drawing/2014/main" id="{EF9E9D36-40EB-4FAA-AB97-F4CEF41DFFEE}"/>
                  </a:ext>
                </a:extLst>
              </p:cNvPr>
              <p:cNvSpPr/>
              <p:nvPr/>
            </p:nvSpPr>
            <p:spPr>
              <a:xfrm rot="19908685" flipH="1">
                <a:off x="4230487" y="4968107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sp>
          <p:nvSpPr>
            <p:cNvPr id="13" name="Strzałka: w prawo 12">
              <a:extLst>
                <a:ext uri="{FF2B5EF4-FFF2-40B4-BE49-F238E27FC236}">
                  <a16:creationId xmlns:a16="http://schemas.microsoft.com/office/drawing/2014/main" id="{BC35BAC6-6966-4D11-BABD-4E6A3C56AD8E}"/>
                </a:ext>
              </a:extLst>
            </p:cNvPr>
            <p:cNvSpPr/>
            <p:nvPr/>
          </p:nvSpPr>
          <p:spPr>
            <a:xfrm>
              <a:off x="4084220" y="5029227"/>
              <a:ext cx="486938" cy="334025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mpd="sng">
              <a:solidFill>
                <a:schemeClr val="bg2">
                  <a:lumMod val="1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26" name="Grupa 125">
              <a:extLst>
                <a:ext uri="{FF2B5EF4-FFF2-40B4-BE49-F238E27FC236}">
                  <a16:creationId xmlns:a16="http://schemas.microsoft.com/office/drawing/2014/main" id="{04EF3B0D-D579-4FB2-BE21-FDF7170A1DD1}"/>
                </a:ext>
              </a:extLst>
            </p:cNvPr>
            <p:cNvGrpSpPr/>
            <p:nvPr/>
          </p:nvGrpSpPr>
          <p:grpSpPr>
            <a:xfrm>
              <a:off x="4718620" y="4472479"/>
              <a:ext cx="1783995" cy="1547079"/>
              <a:chOff x="4718620" y="4472479"/>
              <a:chExt cx="1783995" cy="1547079"/>
            </a:xfrm>
          </p:grpSpPr>
          <p:grpSp>
            <p:nvGrpSpPr>
              <p:cNvPr id="2" name="Grupa 1">
                <a:extLst>
                  <a:ext uri="{FF2B5EF4-FFF2-40B4-BE49-F238E27FC236}">
                    <a16:creationId xmlns:a16="http://schemas.microsoft.com/office/drawing/2014/main" id="{FC69D344-23AE-4EA8-A467-A0FA2B28D7CA}"/>
                  </a:ext>
                </a:extLst>
              </p:cNvPr>
              <p:cNvGrpSpPr/>
              <p:nvPr/>
            </p:nvGrpSpPr>
            <p:grpSpPr>
              <a:xfrm rot="1027750">
                <a:off x="5314090" y="5006700"/>
                <a:ext cx="464978" cy="7793"/>
                <a:chOff x="5411263" y="5151093"/>
                <a:chExt cx="464978" cy="7793"/>
              </a:xfrm>
            </p:grpSpPr>
            <p:cxnSp>
              <p:nvCxnSpPr>
                <p:cNvPr id="38" name="Łącznik prosty 37">
                  <a:extLst>
                    <a:ext uri="{FF2B5EF4-FFF2-40B4-BE49-F238E27FC236}">
                      <a16:creationId xmlns:a16="http://schemas.microsoft.com/office/drawing/2014/main" id="{5F4971A7-11B7-4BD1-83A0-6E47BB797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1263" y="5158886"/>
                  <a:ext cx="464977" cy="0"/>
                </a:xfrm>
                <a:prstGeom prst="line">
                  <a:avLst/>
                </a:prstGeom>
                <a:ln w="2540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ze strzałką 58">
                  <a:extLst>
                    <a:ext uri="{FF2B5EF4-FFF2-40B4-BE49-F238E27FC236}">
                      <a16:creationId xmlns:a16="http://schemas.microsoft.com/office/drawing/2014/main" id="{96C08DAC-E9A8-4D0B-B473-A33AF4687D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1263" y="5151093"/>
                  <a:ext cx="230112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ze strzałką 55">
                  <a:extLst>
                    <a:ext uri="{FF2B5EF4-FFF2-40B4-BE49-F238E27FC236}">
                      <a16:creationId xmlns:a16="http://schemas.microsoft.com/office/drawing/2014/main" id="{6AD32C13-032F-4586-A3E0-CB0A47128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46129" y="5151093"/>
                  <a:ext cx="230112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ze strzałką 46">
                <a:extLst>
                  <a:ext uri="{FF2B5EF4-FFF2-40B4-BE49-F238E27FC236}">
                    <a16:creationId xmlns:a16="http://schemas.microsoft.com/office/drawing/2014/main" id="{1417CC14-0DEB-4FDA-A489-EBF57F1587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6756" y="5141903"/>
                <a:ext cx="227970" cy="568971"/>
              </a:xfrm>
              <a:prstGeom prst="straightConnector1">
                <a:avLst/>
              </a:prstGeom>
              <a:ln w="44450" cmpd="sng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wal 72">
                <a:extLst>
                  <a:ext uri="{FF2B5EF4-FFF2-40B4-BE49-F238E27FC236}">
                    <a16:creationId xmlns:a16="http://schemas.microsoft.com/office/drawing/2014/main" id="{6D9D45D5-FEF4-47C2-BB63-291EDA8CB4DA}"/>
                  </a:ext>
                </a:extLst>
              </p:cNvPr>
              <p:cNvSpPr/>
              <p:nvPr/>
            </p:nvSpPr>
            <p:spPr>
              <a:xfrm>
                <a:off x="4718620" y="4974530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5715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4" name="Owal 73">
                <a:extLst>
                  <a:ext uri="{FF2B5EF4-FFF2-40B4-BE49-F238E27FC236}">
                    <a16:creationId xmlns:a16="http://schemas.microsoft.com/office/drawing/2014/main" id="{65CE3DFF-7DE1-49D3-B1F1-6CAA08B0E2EC}"/>
                  </a:ext>
                </a:extLst>
              </p:cNvPr>
              <p:cNvSpPr/>
              <p:nvPr/>
            </p:nvSpPr>
            <p:spPr>
              <a:xfrm flipH="1">
                <a:off x="5628887" y="4974530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5715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75" name="Owal 74">
                <a:extLst>
                  <a:ext uri="{FF2B5EF4-FFF2-40B4-BE49-F238E27FC236}">
                    <a16:creationId xmlns:a16="http://schemas.microsoft.com/office/drawing/2014/main" id="{70177259-B85B-4EE5-9589-16F1D5A57DC7}"/>
                  </a:ext>
                </a:extLst>
              </p:cNvPr>
              <p:cNvSpPr/>
              <p:nvPr/>
            </p:nvSpPr>
            <p:spPr>
              <a:xfrm rot="19626485">
                <a:off x="5277110" y="4859936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76" name="Owal 75">
                <a:extLst>
                  <a:ext uri="{FF2B5EF4-FFF2-40B4-BE49-F238E27FC236}">
                    <a16:creationId xmlns:a16="http://schemas.microsoft.com/office/drawing/2014/main" id="{DD0E40AD-7476-4B7C-A1C9-D1A550FCD599}"/>
                  </a:ext>
                </a:extLst>
              </p:cNvPr>
              <p:cNvSpPr/>
              <p:nvPr/>
            </p:nvSpPr>
            <p:spPr>
              <a:xfrm rot="19626485" flipH="1">
                <a:off x="5592353" y="4472479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77" name="Owal 76">
                <a:extLst>
                  <a:ext uri="{FF2B5EF4-FFF2-40B4-BE49-F238E27FC236}">
                    <a16:creationId xmlns:a16="http://schemas.microsoft.com/office/drawing/2014/main" id="{FFD83C3C-454C-4AD3-A682-8C04E141ACAA}"/>
                  </a:ext>
                </a:extLst>
              </p:cNvPr>
              <p:cNvSpPr/>
              <p:nvPr/>
            </p:nvSpPr>
            <p:spPr>
              <a:xfrm>
                <a:off x="5764980" y="5855188"/>
                <a:ext cx="164370" cy="164370"/>
              </a:xfrm>
              <a:prstGeom prst="ellipse">
                <a:avLst/>
              </a:prstGeom>
              <a:solidFill>
                <a:srgbClr val="0070C0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78" name="Owal 77">
                <a:extLst>
                  <a:ext uri="{FF2B5EF4-FFF2-40B4-BE49-F238E27FC236}">
                    <a16:creationId xmlns:a16="http://schemas.microsoft.com/office/drawing/2014/main" id="{04AEBF9B-FA0D-4B6A-95A6-9D0CF2409013}"/>
                  </a:ext>
                </a:extLst>
              </p:cNvPr>
              <p:cNvSpPr/>
              <p:nvPr/>
            </p:nvSpPr>
            <p:spPr>
              <a:xfrm flipH="1">
                <a:off x="6163124" y="5597232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79" name="Owal 78">
                <a:extLst>
                  <a:ext uri="{FF2B5EF4-FFF2-40B4-BE49-F238E27FC236}">
                    <a16:creationId xmlns:a16="http://schemas.microsoft.com/office/drawing/2014/main" id="{8D53877A-EA25-4A36-9CA7-BF51505546AE}"/>
                  </a:ext>
                </a:extLst>
              </p:cNvPr>
              <p:cNvSpPr/>
              <p:nvPr/>
            </p:nvSpPr>
            <p:spPr>
              <a:xfrm rot="19908685">
                <a:off x="5850480" y="5708492"/>
                <a:ext cx="164370" cy="164370"/>
              </a:xfrm>
              <a:prstGeom prst="ellipse">
                <a:avLst/>
              </a:prstGeom>
              <a:solidFill>
                <a:srgbClr val="0070C0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80" name="Owal 79">
                <a:extLst>
                  <a:ext uri="{FF2B5EF4-FFF2-40B4-BE49-F238E27FC236}">
                    <a16:creationId xmlns:a16="http://schemas.microsoft.com/office/drawing/2014/main" id="{8DD4EB91-B11E-431D-84AE-AA5CA10CDE89}"/>
                  </a:ext>
                </a:extLst>
              </p:cNvPr>
              <p:cNvSpPr/>
              <p:nvPr/>
            </p:nvSpPr>
            <p:spPr>
              <a:xfrm rot="19908685" flipH="1">
                <a:off x="6338245" y="4929374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cxnSp>
            <p:nvCxnSpPr>
              <p:cNvPr id="82" name="Łącznik prosty ze strzałką 81">
                <a:extLst>
                  <a:ext uri="{FF2B5EF4-FFF2-40B4-BE49-F238E27FC236}">
                    <a16:creationId xmlns:a16="http://schemas.microsoft.com/office/drawing/2014/main" id="{62C13D22-8CE1-4DB6-B036-D2AC905B9D0D}"/>
                  </a:ext>
                </a:extLst>
              </p:cNvPr>
              <p:cNvCxnSpPr>
                <a:cxnSpLocks/>
                <a:stCxn id="77" idx="1"/>
                <a:endCxn id="73" idx="5"/>
              </p:cNvCxnSpPr>
              <p:nvPr/>
            </p:nvCxnSpPr>
            <p:spPr>
              <a:xfrm flipH="1" flipV="1">
                <a:off x="4858919" y="5114829"/>
                <a:ext cx="930132" cy="764430"/>
              </a:xfrm>
              <a:prstGeom prst="straightConnector1">
                <a:avLst/>
              </a:prstGeom>
              <a:ln w="44450" cmpd="sng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upa 89">
                <a:extLst>
                  <a:ext uri="{FF2B5EF4-FFF2-40B4-BE49-F238E27FC236}">
                    <a16:creationId xmlns:a16="http://schemas.microsoft.com/office/drawing/2014/main" id="{BBF9F4D2-21A5-4A3A-9A12-3C1C3C80EC59}"/>
                  </a:ext>
                </a:extLst>
              </p:cNvPr>
              <p:cNvGrpSpPr/>
              <p:nvPr/>
            </p:nvGrpSpPr>
            <p:grpSpPr>
              <a:xfrm rot="21446690">
                <a:off x="4855628" y="4671753"/>
                <a:ext cx="763560" cy="342457"/>
                <a:chOff x="5489445" y="4672759"/>
                <a:chExt cx="763560" cy="342457"/>
              </a:xfrm>
            </p:grpSpPr>
            <p:cxnSp>
              <p:nvCxnSpPr>
                <p:cNvPr id="87" name="Łącznik prosty 86">
                  <a:extLst>
                    <a:ext uri="{FF2B5EF4-FFF2-40B4-BE49-F238E27FC236}">
                      <a16:creationId xmlns:a16="http://schemas.microsoft.com/office/drawing/2014/main" id="{627B2340-ECFF-420D-9AE3-F9283136B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3310" flipV="1">
                  <a:off x="5511325" y="4694255"/>
                  <a:ext cx="540453" cy="320961"/>
                </a:xfrm>
                <a:prstGeom prst="line">
                  <a:avLst/>
                </a:prstGeom>
                <a:ln w="2540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Łącznik prosty ze strzałką 87">
                  <a:extLst>
                    <a:ext uri="{FF2B5EF4-FFF2-40B4-BE49-F238E27FC236}">
                      <a16:creationId xmlns:a16="http://schemas.microsoft.com/office/drawing/2014/main" id="{451495CD-CB0F-4E36-BCAE-FF2E84DFE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043939">
                  <a:off x="5489445" y="4945682"/>
                  <a:ext cx="230112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Łącznik prosty ze strzałką 88">
                  <a:extLst>
                    <a:ext uri="{FF2B5EF4-FFF2-40B4-BE49-F238E27FC236}">
                      <a16:creationId xmlns:a16="http://schemas.microsoft.com/office/drawing/2014/main" id="{D6C2CE46-C3FA-46CD-99F7-1D4309B8C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043939" flipH="1">
                  <a:off x="6022893" y="4672759"/>
                  <a:ext cx="230112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Strzałka: w prawo 92">
              <a:extLst>
                <a:ext uri="{FF2B5EF4-FFF2-40B4-BE49-F238E27FC236}">
                  <a16:creationId xmlns:a16="http://schemas.microsoft.com/office/drawing/2014/main" id="{CCD60E7E-C402-4824-B32C-F0E0B6459EBF}"/>
                </a:ext>
              </a:extLst>
            </p:cNvPr>
            <p:cNvSpPr/>
            <p:nvPr/>
          </p:nvSpPr>
          <p:spPr>
            <a:xfrm>
              <a:off x="6654024" y="5027773"/>
              <a:ext cx="486938" cy="334025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mpd="sng">
              <a:solidFill>
                <a:schemeClr val="bg2">
                  <a:lumMod val="1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25" name="Grupa 124">
              <a:extLst>
                <a:ext uri="{FF2B5EF4-FFF2-40B4-BE49-F238E27FC236}">
                  <a16:creationId xmlns:a16="http://schemas.microsoft.com/office/drawing/2014/main" id="{4912DE7E-9F90-4089-9DF6-EDC4EAE735DD}"/>
                </a:ext>
              </a:extLst>
            </p:cNvPr>
            <p:cNvGrpSpPr/>
            <p:nvPr/>
          </p:nvGrpSpPr>
          <p:grpSpPr>
            <a:xfrm>
              <a:off x="7292388" y="4777681"/>
              <a:ext cx="1783995" cy="1871072"/>
              <a:chOff x="7292388" y="4777681"/>
              <a:chExt cx="1783995" cy="1871072"/>
            </a:xfrm>
          </p:grpSpPr>
          <p:grpSp>
            <p:nvGrpSpPr>
              <p:cNvPr id="121" name="Grupa 120">
                <a:extLst>
                  <a:ext uri="{FF2B5EF4-FFF2-40B4-BE49-F238E27FC236}">
                    <a16:creationId xmlns:a16="http://schemas.microsoft.com/office/drawing/2014/main" id="{33D84CDF-EA4B-4CA1-B6AD-1E0E52CD68BE}"/>
                  </a:ext>
                </a:extLst>
              </p:cNvPr>
              <p:cNvGrpSpPr/>
              <p:nvPr/>
            </p:nvGrpSpPr>
            <p:grpSpPr>
              <a:xfrm rot="7321708">
                <a:off x="8795399" y="5391641"/>
                <a:ext cx="376471" cy="69494"/>
                <a:chOff x="5876534" y="4672759"/>
                <a:chExt cx="376471" cy="69494"/>
              </a:xfrm>
            </p:grpSpPr>
            <p:cxnSp>
              <p:nvCxnSpPr>
                <p:cNvPr id="122" name="Łącznik prosty 121">
                  <a:extLst>
                    <a:ext uri="{FF2B5EF4-FFF2-40B4-BE49-F238E27FC236}">
                      <a16:creationId xmlns:a16="http://schemas.microsoft.com/office/drawing/2014/main" id="{BA044BCE-D48B-4666-BEBE-C8C13C147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894398">
                  <a:off x="6047577" y="4630067"/>
                  <a:ext cx="31549" cy="166131"/>
                </a:xfrm>
                <a:prstGeom prst="line">
                  <a:avLst/>
                </a:prstGeom>
                <a:ln w="2540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Łącznik prosty ze strzałką 122">
                  <a:extLst>
                    <a:ext uri="{FF2B5EF4-FFF2-40B4-BE49-F238E27FC236}">
                      <a16:creationId xmlns:a16="http://schemas.microsoft.com/office/drawing/2014/main" id="{7910EB56-8902-492B-AB5E-1B7722B59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043939">
                  <a:off x="5876534" y="4742253"/>
                  <a:ext cx="230112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Łącznik prosty ze strzałką 123">
                  <a:extLst>
                    <a:ext uri="{FF2B5EF4-FFF2-40B4-BE49-F238E27FC236}">
                      <a16:creationId xmlns:a16="http://schemas.microsoft.com/office/drawing/2014/main" id="{DAC5556A-4781-4254-89D4-A2C3931B7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043939" flipH="1">
                  <a:off x="6022893" y="4672759"/>
                  <a:ext cx="230112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wal 96">
                <a:extLst>
                  <a:ext uri="{FF2B5EF4-FFF2-40B4-BE49-F238E27FC236}">
                    <a16:creationId xmlns:a16="http://schemas.microsoft.com/office/drawing/2014/main" id="{907FBB37-BE5B-4F5D-A6DB-5C50F71A07B0}"/>
                  </a:ext>
                </a:extLst>
              </p:cNvPr>
              <p:cNvSpPr/>
              <p:nvPr/>
            </p:nvSpPr>
            <p:spPr>
              <a:xfrm>
                <a:off x="7292388" y="5194786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8" name="Owal 97">
                <a:extLst>
                  <a:ext uri="{FF2B5EF4-FFF2-40B4-BE49-F238E27FC236}">
                    <a16:creationId xmlns:a16="http://schemas.microsoft.com/office/drawing/2014/main" id="{53D02AF3-54E0-4217-A654-6A80EE8B9474}"/>
                  </a:ext>
                </a:extLst>
              </p:cNvPr>
              <p:cNvSpPr/>
              <p:nvPr/>
            </p:nvSpPr>
            <p:spPr>
              <a:xfrm flipH="1">
                <a:off x="8202655" y="5194786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5715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99" name="Owal 98">
                <a:extLst>
                  <a:ext uri="{FF2B5EF4-FFF2-40B4-BE49-F238E27FC236}">
                    <a16:creationId xmlns:a16="http://schemas.microsoft.com/office/drawing/2014/main" id="{E128137B-719E-40A1-AA6D-1A00D7201E3A}"/>
                  </a:ext>
                </a:extLst>
              </p:cNvPr>
              <p:cNvSpPr/>
              <p:nvPr/>
            </p:nvSpPr>
            <p:spPr>
              <a:xfrm rot="19626485">
                <a:off x="7850878" y="5080192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1" name="Owal 100">
                <a:extLst>
                  <a:ext uri="{FF2B5EF4-FFF2-40B4-BE49-F238E27FC236}">
                    <a16:creationId xmlns:a16="http://schemas.microsoft.com/office/drawing/2014/main" id="{D4BECBAC-2CFC-4903-83F9-B9AD60639CF8}"/>
                  </a:ext>
                </a:extLst>
              </p:cNvPr>
              <p:cNvSpPr/>
              <p:nvPr/>
            </p:nvSpPr>
            <p:spPr>
              <a:xfrm>
                <a:off x="8252192" y="6484383"/>
                <a:ext cx="164370" cy="164370"/>
              </a:xfrm>
              <a:prstGeom prst="ellipse">
                <a:avLst/>
              </a:prstGeom>
              <a:solidFill>
                <a:srgbClr val="0070C0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102" name="Owal 101">
                <a:extLst>
                  <a:ext uri="{FF2B5EF4-FFF2-40B4-BE49-F238E27FC236}">
                    <a16:creationId xmlns:a16="http://schemas.microsoft.com/office/drawing/2014/main" id="{B2665BE7-753D-41D2-AFD0-C9F95DA6BD10}"/>
                  </a:ext>
                </a:extLst>
              </p:cNvPr>
              <p:cNvSpPr/>
              <p:nvPr/>
            </p:nvSpPr>
            <p:spPr>
              <a:xfrm flipH="1">
                <a:off x="8882938" y="5545626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103" name="Owal 102">
                <a:extLst>
                  <a:ext uri="{FF2B5EF4-FFF2-40B4-BE49-F238E27FC236}">
                    <a16:creationId xmlns:a16="http://schemas.microsoft.com/office/drawing/2014/main" id="{3A7AF438-E96D-436B-8CA7-87DCEB52198B}"/>
                  </a:ext>
                </a:extLst>
              </p:cNvPr>
              <p:cNvSpPr/>
              <p:nvPr/>
            </p:nvSpPr>
            <p:spPr>
              <a:xfrm rot="19908685">
                <a:off x="8302045" y="6287700"/>
                <a:ext cx="164370" cy="164370"/>
              </a:xfrm>
              <a:prstGeom prst="ellipse">
                <a:avLst/>
              </a:prstGeom>
              <a:solidFill>
                <a:srgbClr val="0070C0"/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sp>
            <p:nvSpPr>
              <p:cNvPr id="104" name="Owal 103">
                <a:extLst>
                  <a:ext uri="{FF2B5EF4-FFF2-40B4-BE49-F238E27FC236}">
                    <a16:creationId xmlns:a16="http://schemas.microsoft.com/office/drawing/2014/main" id="{334C0928-A469-4793-90EC-B5723ACCCD28}"/>
                  </a:ext>
                </a:extLst>
              </p:cNvPr>
              <p:cNvSpPr/>
              <p:nvPr/>
            </p:nvSpPr>
            <p:spPr>
              <a:xfrm rot="19908685" flipH="1">
                <a:off x="8912013" y="5149630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5715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cxnSp>
            <p:nvCxnSpPr>
              <p:cNvPr id="105" name="Łącznik prosty ze strzałką 104">
                <a:extLst>
                  <a:ext uri="{FF2B5EF4-FFF2-40B4-BE49-F238E27FC236}">
                    <a16:creationId xmlns:a16="http://schemas.microsoft.com/office/drawing/2014/main" id="{A5436513-0607-4954-98CB-0EC748634F94}"/>
                  </a:ext>
                </a:extLst>
              </p:cNvPr>
              <p:cNvCxnSpPr>
                <a:cxnSpLocks/>
                <a:stCxn id="101" idx="0"/>
                <a:endCxn id="98" idx="4"/>
              </p:cNvCxnSpPr>
              <p:nvPr/>
            </p:nvCxnSpPr>
            <p:spPr>
              <a:xfrm flipH="1" flipV="1">
                <a:off x="8284840" y="5359156"/>
                <a:ext cx="49537" cy="1125227"/>
              </a:xfrm>
              <a:prstGeom prst="straightConnector1">
                <a:avLst/>
              </a:prstGeom>
              <a:ln w="44450" cmpd="sng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upa 105">
                <a:extLst>
                  <a:ext uri="{FF2B5EF4-FFF2-40B4-BE49-F238E27FC236}">
                    <a16:creationId xmlns:a16="http://schemas.microsoft.com/office/drawing/2014/main" id="{2111225E-1C94-4BBF-9BF0-A491841B89E2}"/>
                  </a:ext>
                </a:extLst>
              </p:cNvPr>
              <p:cNvGrpSpPr/>
              <p:nvPr/>
            </p:nvGrpSpPr>
            <p:grpSpPr>
              <a:xfrm rot="6705602">
                <a:off x="8071147" y="4991944"/>
                <a:ext cx="376471" cy="69494"/>
                <a:chOff x="5876534" y="4672759"/>
                <a:chExt cx="376471" cy="69494"/>
              </a:xfrm>
            </p:grpSpPr>
            <p:cxnSp>
              <p:nvCxnSpPr>
                <p:cNvPr id="107" name="Łącznik prosty 106">
                  <a:extLst>
                    <a:ext uri="{FF2B5EF4-FFF2-40B4-BE49-F238E27FC236}">
                      <a16:creationId xmlns:a16="http://schemas.microsoft.com/office/drawing/2014/main" id="{B4DCF119-3176-480D-8C98-83F4C645D44C}"/>
                    </a:ext>
                  </a:extLst>
                </p:cNvPr>
                <p:cNvCxnSpPr>
                  <a:cxnSpLocks/>
                  <a:stCxn id="100" idx="5"/>
                </p:cNvCxnSpPr>
                <p:nvPr/>
              </p:nvCxnSpPr>
              <p:spPr>
                <a:xfrm rot="14894398">
                  <a:off x="6047577" y="4630067"/>
                  <a:ext cx="31549" cy="166131"/>
                </a:xfrm>
                <a:prstGeom prst="line">
                  <a:avLst/>
                </a:prstGeom>
                <a:ln w="2540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Łącznik prosty ze strzałką 107">
                  <a:extLst>
                    <a:ext uri="{FF2B5EF4-FFF2-40B4-BE49-F238E27FC236}">
                      <a16:creationId xmlns:a16="http://schemas.microsoft.com/office/drawing/2014/main" id="{2BC40E80-17DA-4125-AA32-D1083D71D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043939">
                  <a:off x="5876534" y="4742253"/>
                  <a:ext cx="230112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Łącznik prosty ze strzałką 108">
                  <a:extLst>
                    <a:ext uri="{FF2B5EF4-FFF2-40B4-BE49-F238E27FC236}">
                      <a16:creationId xmlns:a16="http://schemas.microsoft.com/office/drawing/2014/main" id="{05456638-3F9D-4A13-BA4A-8868549E9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043939" flipH="1">
                  <a:off x="6022893" y="4672759"/>
                  <a:ext cx="230112" cy="0"/>
                </a:xfrm>
                <a:prstGeom prst="straightConnector1">
                  <a:avLst/>
                </a:prstGeom>
                <a:ln w="44450" cmpd="sng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Owal 99">
                <a:extLst>
                  <a:ext uri="{FF2B5EF4-FFF2-40B4-BE49-F238E27FC236}">
                    <a16:creationId xmlns:a16="http://schemas.microsoft.com/office/drawing/2014/main" id="{4BC7DB2E-BDB8-4F45-87AB-E80F9B9C7682}"/>
                  </a:ext>
                </a:extLst>
              </p:cNvPr>
              <p:cNvSpPr/>
              <p:nvPr/>
            </p:nvSpPr>
            <p:spPr>
              <a:xfrm rot="19626485" flipH="1">
                <a:off x="8173962" y="4777681"/>
                <a:ext cx="164370" cy="16437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  <p:cxnSp>
            <p:nvCxnSpPr>
              <p:cNvPr id="118" name="Łącznik prosty ze strzałką 117">
                <a:extLst>
                  <a:ext uri="{FF2B5EF4-FFF2-40B4-BE49-F238E27FC236}">
                    <a16:creationId xmlns:a16="http://schemas.microsoft.com/office/drawing/2014/main" id="{681584FE-73F4-46DC-AE26-843562F90D4F}"/>
                  </a:ext>
                </a:extLst>
              </p:cNvPr>
              <p:cNvCxnSpPr>
                <a:cxnSpLocks/>
                <a:stCxn id="103" idx="7"/>
                <a:endCxn id="104" idx="5"/>
              </p:cNvCxnSpPr>
              <p:nvPr/>
            </p:nvCxnSpPr>
            <p:spPr>
              <a:xfrm flipV="1">
                <a:off x="8408000" y="5310488"/>
                <a:ext cx="562428" cy="980724"/>
              </a:xfrm>
              <a:prstGeom prst="straightConnector1">
                <a:avLst/>
              </a:prstGeom>
              <a:ln w="44450" cmpd="sng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521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Algorytm straty magnesowej (</a:t>
            </a:r>
            <a:r>
              <a:rPr lang="pl-PL" i="1" dirty="0"/>
              <a:t>ang. magnet </a:t>
            </a:r>
            <a:r>
              <a:rPr lang="pl-PL" i="1" dirty="0" err="1"/>
              <a:t>loss</a:t>
            </a:r>
            <a:r>
              <a:rPr lang="pl-PL" dirty="0"/>
              <a:t>)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Innym przykładem algorytmu wykorzystywanego do tworzenia przestrzeni reprezentacji jest algorytm wykorzystujący stratę magnesowej. W przypadku tej funkcji straty </a:t>
            </a:r>
            <a:r>
              <a:rPr lang="pl-PL" sz="2400" b="1" dirty="0"/>
              <a:t>przesuwane są całe klastry punktów</a:t>
            </a:r>
            <a:r>
              <a:rPr lang="pl-PL" sz="2400" dirty="0"/>
              <a:t>, a w procesie ich przemieszczania wykorzystywana jest informacja </a:t>
            </a:r>
            <a:r>
              <a:rPr lang="pl-PL" sz="2400" b="1" dirty="0"/>
              <a:t>nie tylko o współrzędnych </a:t>
            </a:r>
            <a:r>
              <a:rPr lang="pl-PL" sz="2400" dirty="0"/>
              <a:t>pojedynczych reprezentacji, ale też np. </a:t>
            </a:r>
            <a:r>
              <a:rPr lang="pl-PL" sz="2400" b="1" dirty="0"/>
              <a:t>o nachodzeniu na siebie </a:t>
            </a:r>
            <a:r>
              <a:rPr lang="pl-PL" sz="2400" dirty="0"/>
              <a:t>klastrów punktów.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17/21</a:t>
            </a:r>
          </a:p>
        </p:txBody>
      </p:sp>
      <p:grpSp>
        <p:nvGrpSpPr>
          <p:cNvPr id="87" name="Grupa 86">
            <a:extLst>
              <a:ext uri="{FF2B5EF4-FFF2-40B4-BE49-F238E27FC236}">
                <a16:creationId xmlns:a16="http://schemas.microsoft.com/office/drawing/2014/main" id="{9D755969-5BE5-4E93-9595-D517743C69DF}"/>
              </a:ext>
            </a:extLst>
          </p:cNvPr>
          <p:cNvGrpSpPr/>
          <p:nvPr/>
        </p:nvGrpSpPr>
        <p:grpSpPr>
          <a:xfrm>
            <a:off x="2061340" y="3848501"/>
            <a:ext cx="7837292" cy="2520661"/>
            <a:chOff x="1795869" y="3885864"/>
            <a:chExt cx="7837292" cy="2520661"/>
          </a:xfrm>
        </p:grpSpPr>
        <p:grpSp>
          <p:nvGrpSpPr>
            <p:cNvPr id="71" name="Grupa 70">
              <a:extLst>
                <a:ext uri="{FF2B5EF4-FFF2-40B4-BE49-F238E27FC236}">
                  <a16:creationId xmlns:a16="http://schemas.microsoft.com/office/drawing/2014/main" id="{5AA94559-EFEC-43B8-894B-8232BE1C4D64}"/>
                </a:ext>
              </a:extLst>
            </p:cNvPr>
            <p:cNvGrpSpPr/>
            <p:nvPr/>
          </p:nvGrpSpPr>
          <p:grpSpPr>
            <a:xfrm>
              <a:off x="1795869" y="4127810"/>
              <a:ext cx="2023979" cy="1704995"/>
              <a:chOff x="2143481" y="4139139"/>
              <a:chExt cx="2023979" cy="1704995"/>
            </a:xfrm>
          </p:grpSpPr>
          <p:grpSp>
            <p:nvGrpSpPr>
              <p:cNvPr id="3" name="Grupa 2">
                <a:extLst>
                  <a:ext uri="{FF2B5EF4-FFF2-40B4-BE49-F238E27FC236}">
                    <a16:creationId xmlns:a16="http://schemas.microsoft.com/office/drawing/2014/main" id="{6BD53478-DE0B-41A0-B3D2-277C92D966A4}"/>
                  </a:ext>
                </a:extLst>
              </p:cNvPr>
              <p:cNvGrpSpPr/>
              <p:nvPr/>
            </p:nvGrpSpPr>
            <p:grpSpPr>
              <a:xfrm>
                <a:off x="3042874" y="4971441"/>
                <a:ext cx="537064" cy="809012"/>
                <a:chOff x="3042874" y="4971441"/>
                <a:chExt cx="537064" cy="809012"/>
              </a:xfrm>
            </p:grpSpPr>
            <p:sp>
              <p:nvSpPr>
                <p:cNvPr id="2" name="Owal 1">
                  <a:extLst>
                    <a:ext uri="{FF2B5EF4-FFF2-40B4-BE49-F238E27FC236}">
                      <a16:creationId xmlns:a16="http://schemas.microsoft.com/office/drawing/2014/main" id="{FECD862B-C31E-433B-B5C7-8EE08903B858}"/>
                    </a:ext>
                  </a:extLst>
                </p:cNvPr>
                <p:cNvSpPr/>
                <p:nvPr/>
              </p:nvSpPr>
              <p:spPr>
                <a:xfrm rot="2624624">
                  <a:off x="3042874" y="4971441"/>
                  <a:ext cx="537064" cy="80901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0" cmpd="sng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4" name="Owal 53">
                  <a:extLst>
                    <a:ext uri="{FF2B5EF4-FFF2-40B4-BE49-F238E27FC236}">
                      <a16:creationId xmlns:a16="http://schemas.microsoft.com/office/drawing/2014/main" id="{54C91F88-365E-4951-B8C5-7AFB3F077BB3}"/>
                    </a:ext>
                  </a:extLst>
                </p:cNvPr>
                <p:cNvSpPr/>
                <p:nvPr/>
              </p:nvSpPr>
              <p:spPr>
                <a:xfrm>
                  <a:off x="3088388" y="5463359"/>
                  <a:ext cx="164370" cy="164370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56" name="Owal 55">
                  <a:extLst>
                    <a:ext uri="{FF2B5EF4-FFF2-40B4-BE49-F238E27FC236}">
                      <a16:creationId xmlns:a16="http://schemas.microsoft.com/office/drawing/2014/main" id="{3C91D97D-F88A-4E6F-B459-C07FDEFFAE5B}"/>
                    </a:ext>
                  </a:extLst>
                </p:cNvPr>
                <p:cNvSpPr/>
                <p:nvPr/>
              </p:nvSpPr>
              <p:spPr>
                <a:xfrm rot="19908685">
                  <a:off x="3340481" y="5119213"/>
                  <a:ext cx="164370" cy="164370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  <p:grpSp>
            <p:nvGrpSpPr>
              <p:cNvPr id="58" name="Grupa 57">
                <a:extLst>
                  <a:ext uri="{FF2B5EF4-FFF2-40B4-BE49-F238E27FC236}">
                    <a16:creationId xmlns:a16="http://schemas.microsoft.com/office/drawing/2014/main" id="{6D8A65AA-E5AE-433A-B739-00C1130CBDD2}"/>
                  </a:ext>
                </a:extLst>
              </p:cNvPr>
              <p:cNvGrpSpPr/>
              <p:nvPr/>
            </p:nvGrpSpPr>
            <p:grpSpPr>
              <a:xfrm>
                <a:off x="2143481" y="4139139"/>
                <a:ext cx="2023979" cy="1704995"/>
                <a:chOff x="2143481" y="4139139"/>
                <a:chExt cx="2023979" cy="1704995"/>
              </a:xfrm>
            </p:grpSpPr>
            <p:sp>
              <p:nvSpPr>
                <p:cNvPr id="4" name="Owal 3">
                  <a:extLst>
                    <a:ext uri="{FF2B5EF4-FFF2-40B4-BE49-F238E27FC236}">
                      <a16:creationId xmlns:a16="http://schemas.microsoft.com/office/drawing/2014/main" id="{1B3E4332-6886-43F4-8C4F-98EDE03D70C1}"/>
                    </a:ext>
                  </a:extLst>
                </p:cNvPr>
                <p:cNvSpPr/>
                <p:nvPr/>
              </p:nvSpPr>
              <p:spPr>
                <a:xfrm>
                  <a:off x="2143481" y="4139139"/>
                  <a:ext cx="2023979" cy="1704995"/>
                </a:xfrm>
                <a:custGeom>
                  <a:avLst/>
                  <a:gdLst>
                    <a:gd name="connsiteX0" fmla="*/ 0 w 1690996"/>
                    <a:gd name="connsiteY0" fmla="*/ 337621 h 675241"/>
                    <a:gd name="connsiteX1" fmla="*/ 845498 w 1690996"/>
                    <a:gd name="connsiteY1" fmla="*/ 0 h 675241"/>
                    <a:gd name="connsiteX2" fmla="*/ 1690996 w 1690996"/>
                    <a:gd name="connsiteY2" fmla="*/ 337621 h 675241"/>
                    <a:gd name="connsiteX3" fmla="*/ 845498 w 1690996"/>
                    <a:gd name="connsiteY3" fmla="*/ 675242 h 675241"/>
                    <a:gd name="connsiteX4" fmla="*/ 0 w 1690996"/>
                    <a:gd name="connsiteY4" fmla="*/ 337621 h 675241"/>
                    <a:gd name="connsiteX0" fmla="*/ 963 w 1691959"/>
                    <a:gd name="connsiteY0" fmla="*/ 337621 h 865742"/>
                    <a:gd name="connsiteX1" fmla="*/ 846461 w 1691959"/>
                    <a:gd name="connsiteY1" fmla="*/ 0 h 865742"/>
                    <a:gd name="connsiteX2" fmla="*/ 1691959 w 1691959"/>
                    <a:gd name="connsiteY2" fmla="*/ 337621 h 865742"/>
                    <a:gd name="connsiteX3" fmla="*/ 986161 w 1691959"/>
                    <a:gd name="connsiteY3" fmla="*/ 865742 h 865742"/>
                    <a:gd name="connsiteX4" fmla="*/ 963 w 1691959"/>
                    <a:gd name="connsiteY4" fmla="*/ 337621 h 865742"/>
                    <a:gd name="connsiteX0" fmla="*/ 30137 w 1721133"/>
                    <a:gd name="connsiteY0" fmla="*/ 337621 h 871590"/>
                    <a:gd name="connsiteX1" fmla="*/ 875635 w 1721133"/>
                    <a:gd name="connsiteY1" fmla="*/ 0 h 871590"/>
                    <a:gd name="connsiteX2" fmla="*/ 1721133 w 1721133"/>
                    <a:gd name="connsiteY2" fmla="*/ 337621 h 871590"/>
                    <a:gd name="connsiteX3" fmla="*/ 1015335 w 1721133"/>
                    <a:gd name="connsiteY3" fmla="*/ 865742 h 871590"/>
                    <a:gd name="connsiteX4" fmla="*/ 266820 w 1721133"/>
                    <a:gd name="connsiteY4" fmla="*/ 603249 h 871590"/>
                    <a:gd name="connsiteX5" fmla="*/ 30137 w 1721133"/>
                    <a:gd name="connsiteY5" fmla="*/ 337621 h 871590"/>
                    <a:gd name="connsiteX0" fmla="*/ 584131 w 2275127"/>
                    <a:gd name="connsiteY0" fmla="*/ 337621 h 1198739"/>
                    <a:gd name="connsiteX1" fmla="*/ 1429629 w 2275127"/>
                    <a:gd name="connsiteY1" fmla="*/ 0 h 1198739"/>
                    <a:gd name="connsiteX2" fmla="*/ 2275127 w 2275127"/>
                    <a:gd name="connsiteY2" fmla="*/ 337621 h 1198739"/>
                    <a:gd name="connsiteX3" fmla="*/ 1569329 w 2275127"/>
                    <a:gd name="connsiteY3" fmla="*/ 865742 h 1198739"/>
                    <a:gd name="connsiteX4" fmla="*/ 33414 w 2275127"/>
                    <a:gd name="connsiteY4" fmla="*/ 1181099 h 1198739"/>
                    <a:gd name="connsiteX5" fmla="*/ 584131 w 2275127"/>
                    <a:gd name="connsiteY5" fmla="*/ 337621 h 1198739"/>
                    <a:gd name="connsiteX0" fmla="*/ 578126 w 2275472"/>
                    <a:gd name="connsiteY0" fmla="*/ 610707 h 1205125"/>
                    <a:gd name="connsiteX1" fmla="*/ 1429974 w 2275472"/>
                    <a:gd name="connsiteY1" fmla="*/ 6386 h 1205125"/>
                    <a:gd name="connsiteX2" fmla="*/ 2275472 w 2275472"/>
                    <a:gd name="connsiteY2" fmla="*/ 344007 h 1205125"/>
                    <a:gd name="connsiteX3" fmla="*/ 1569674 w 2275472"/>
                    <a:gd name="connsiteY3" fmla="*/ 872128 h 1205125"/>
                    <a:gd name="connsiteX4" fmla="*/ 33759 w 2275472"/>
                    <a:gd name="connsiteY4" fmla="*/ 1187485 h 1205125"/>
                    <a:gd name="connsiteX5" fmla="*/ 578126 w 2275472"/>
                    <a:gd name="connsiteY5" fmla="*/ 610707 h 1205125"/>
                    <a:gd name="connsiteX0" fmla="*/ 580220 w 2277566"/>
                    <a:gd name="connsiteY0" fmla="*/ 610707 h 1205125"/>
                    <a:gd name="connsiteX1" fmla="*/ 1432068 w 2277566"/>
                    <a:gd name="connsiteY1" fmla="*/ 6386 h 1205125"/>
                    <a:gd name="connsiteX2" fmla="*/ 2277566 w 2277566"/>
                    <a:gd name="connsiteY2" fmla="*/ 344007 h 1205125"/>
                    <a:gd name="connsiteX3" fmla="*/ 1571768 w 2277566"/>
                    <a:gd name="connsiteY3" fmla="*/ 872128 h 1205125"/>
                    <a:gd name="connsiteX4" fmla="*/ 35853 w 2277566"/>
                    <a:gd name="connsiteY4" fmla="*/ 1187485 h 1205125"/>
                    <a:gd name="connsiteX5" fmla="*/ 580220 w 2277566"/>
                    <a:gd name="connsiteY5" fmla="*/ 610707 h 1205125"/>
                    <a:gd name="connsiteX0" fmla="*/ 428978 w 2291424"/>
                    <a:gd name="connsiteY0" fmla="*/ 590916 h 1204384"/>
                    <a:gd name="connsiteX1" fmla="*/ 1445926 w 2291424"/>
                    <a:gd name="connsiteY1" fmla="*/ 5645 h 1204384"/>
                    <a:gd name="connsiteX2" fmla="*/ 2291424 w 2291424"/>
                    <a:gd name="connsiteY2" fmla="*/ 343266 h 1204384"/>
                    <a:gd name="connsiteX3" fmla="*/ 1585626 w 2291424"/>
                    <a:gd name="connsiteY3" fmla="*/ 871387 h 1204384"/>
                    <a:gd name="connsiteX4" fmla="*/ 49711 w 2291424"/>
                    <a:gd name="connsiteY4" fmla="*/ 1186744 h 1204384"/>
                    <a:gd name="connsiteX5" fmla="*/ 428978 w 2291424"/>
                    <a:gd name="connsiteY5" fmla="*/ 590916 h 1204384"/>
                    <a:gd name="connsiteX0" fmla="*/ 426537 w 2288983"/>
                    <a:gd name="connsiteY0" fmla="*/ 416497 h 1029965"/>
                    <a:gd name="connsiteX1" fmla="*/ 1526035 w 2288983"/>
                    <a:gd name="connsiteY1" fmla="*/ 21726 h 1029965"/>
                    <a:gd name="connsiteX2" fmla="*/ 2288983 w 2288983"/>
                    <a:gd name="connsiteY2" fmla="*/ 168847 h 1029965"/>
                    <a:gd name="connsiteX3" fmla="*/ 1583185 w 2288983"/>
                    <a:gd name="connsiteY3" fmla="*/ 696968 h 1029965"/>
                    <a:gd name="connsiteX4" fmla="*/ 47270 w 2288983"/>
                    <a:gd name="connsiteY4" fmla="*/ 1012325 h 1029965"/>
                    <a:gd name="connsiteX5" fmla="*/ 426537 w 2288983"/>
                    <a:gd name="connsiteY5" fmla="*/ 416497 h 1029965"/>
                    <a:gd name="connsiteX0" fmla="*/ 426537 w 2288983"/>
                    <a:gd name="connsiteY0" fmla="*/ 416497 h 1055253"/>
                    <a:gd name="connsiteX1" fmla="*/ 1526035 w 2288983"/>
                    <a:gd name="connsiteY1" fmla="*/ 21726 h 1055253"/>
                    <a:gd name="connsiteX2" fmla="*/ 2288983 w 2288983"/>
                    <a:gd name="connsiteY2" fmla="*/ 168847 h 1055253"/>
                    <a:gd name="connsiteX3" fmla="*/ 1259335 w 2288983"/>
                    <a:gd name="connsiteY3" fmla="*/ 906518 h 1055253"/>
                    <a:gd name="connsiteX4" fmla="*/ 47270 w 2288983"/>
                    <a:gd name="connsiteY4" fmla="*/ 1012325 h 1055253"/>
                    <a:gd name="connsiteX5" fmla="*/ 426537 w 2288983"/>
                    <a:gd name="connsiteY5" fmla="*/ 416497 h 1055253"/>
                    <a:gd name="connsiteX0" fmla="*/ 426537 w 2288983"/>
                    <a:gd name="connsiteY0" fmla="*/ 416497 h 1032479"/>
                    <a:gd name="connsiteX1" fmla="*/ 1526035 w 2288983"/>
                    <a:gd name="connsiteY1" fmla="*/ 21726 h 1032479"/>
                    <a:gd name="connsiteX2" fmla="*/ 2288983 w 2288983"/>
                    <a:gd name="connsiteY2" fmla="*/ 168847 h 1032479"/>
                    <a:gd name="connsiteX3" fmla="*/ 1259335 w 2288983"/>
                    <a:gd name="connsiteY3" fmla="*/ 906518 h 1032479"/>
                    <a:gd name="connsiteX4" fmla="*/ 47270 w 2288983"/>
                    <a:gd name="connsiteY4" fmla="*/ 1012325 h 1032479"/>
                    <a:gd name="connsiteX5" fmla="*/ 426537 w 2288983"/>
                    <a:gd name="connsiteY5" fmla="*/ 416497 h 1032479"/>
                    <a:gd name="connsiteX0" fmla="*/ 426537 w 2288983"/>
                    <a:gd name="connsiteY0" fmla="*/ 416497 h 1036185"/>
                    <a:gd name="connsiteX1" fmla="*/ 1526035 w 2288983"/>
                    <a:gd name="connsiteY1" fmla="*/ 21726 h 1036185"/>
                    <a:gd name="connsiteX2" fmla="*/ 2288983 w 2288983"/>
                    <a:gd name="connsiteY2" fmla="*/ 168847 h 1036185"/>
                    <a:gd name="connsiteX3" fmla="*/ 1259335 w 2288983"/>
                    <a:gd name="connsiteY3" fmla="*/ 950968 h 1036185"/>
                    <a:gd name="connsiteX4" fmla="*/ 47270 w 2288983"/>
                    <a:gd name="connsiteY4" fmla="*/ 1012325 h 1036185"/>
                    <a:gd name="connsiteX5" fmla="*/ 426537 w 2288983"/>
                    <a:gd name="connsiteY5" fmla="*/ 416497 h 1036185"/>
                    <a:gd name="connsiteX0" fmla="*/ 426537 w 2289524"/>
                    <a:gd name="connsiteY0" fmla="*/ 409090 h 1035894"/>
                    <a:gd name="connsiteX1" fmla="*/ 1526035 w 2289524"/>
                    <a:gd name="connsiteY1" fmla="*/ 14319 h 1035894"/>
                    <a:gd name="connsiteX2" fmla="*/ 2288983 w 2289524"/>
                    <a:gd name="connsiteY2" fmla="*/ 161440 h 1035894"/>
                    <a:gd name="connsiteX3" fmla="*/ 1641120 w 2289524"/>
                    <a:gd name="connsiteY3" fmla="*/ 858867 h 1035894"/>
                    <a:gd name="connsiteX4" fmla="*/ 1259335 w 2289524"/>
                    <a:gd name="connsiteY4" fmla="*/ 943561 h 1035894"/>
                    <a:gd name="connsiteX5" fmla="*/ 47270 w 2289524"/>
                    <a:gd name="connsiteY5" fmla="*/ 1004918 h 1035894"/>
                    <a:gd name="connsiteX6" fmla="*/ 426537 w 2289524"/>
                    <a:gd name="connsiteY6" fmla="*/ 409090 h 1035894"/>
                    <a:gd name="connsiteX0" fmla="*/ 426537 w 2289629"/>
                    <a:gd name="connsiteY0" fmla="*/ 409090 h 1711900"/>
                    <a:gd name="connsiteX1" fmla="*/ 1526035 w 2289629"/>
                    <a:gd name="connsiteY1" fmla="*/ 14319 h 1711900"/>
                    <a:gd name="connsiteX2" fmla="*/ 2288983 w 2289629"/>
                    <a:gd name="connsiteY2" fmla="*/ 161440 h 1711900"/>
                    <a:gd name="connsiteX3" fmla="*/ 1723670 w 2289629"/>
                    <a:gd name="connsiteY3" fmla="*/ 1697067 h 1711900"/>
                    <a:gd name="connsiteX4" fmla="*/ 1259335 w 2289629"/>
                    <a:gd name="connsiteY4" fmla="*/ 943561 h 1711900"/>
                    <a:gd name="connsiteX5" fmla="*/ 47270 w 2289629"/>
                    <a:gd name="connsiteY5" fmla="*/ 1004918 h 1711900"/>
                    <a:gd name="connsiteX6" fmla="*/ 426537 w 2289629"/>
                    <a:gd name="connsiteY6" fmla="*/ 409090 h 1711900"/>
                    <a:gd name="connsiteX0" fmla="*/ 426537 w 2023979"/>
                    <a:gd name="connsiteY0" fmla="*/ 402185 h 1704995"/>
                    <a:gd name="connsiteX1" fmla="*/ 1526035 w 2023979"/>
                    <a:gd name="connsiteY1" fmla="*/ 7414 h 1704995"/>
                    <a:gd name="connsiteX2" fmla="*/ 2022283 w 2023979"/>
                    <a:gd name="connsiteY2" fmla="*/ 745085 h 1704995"/>
                    <a:gd name="connsiteX3" fmla="*/ 1723670 w 2023979"/>
                    <a:gd name="connsiteY3" fmla="*/ 1690162 h 1704995"/>
                    <a:gd name="connsiteX4" fmla="*/ 1259335 w 2023979"/>
                    <a:gd name="connsiteY4" fmla="*/ 936656 h 1704995"/>
                    <a:gd name="connsiteX5" fmla="*/ 47270 w 2023979"/>
                    <a:gd name="connsiteY5" fmla="*/ 998013 h 1704995"/>
                    <a:gd name="connsiteX6" fmla="*/ 426537 w 2023979"/>
                    <a:gd name="connsiteY6" fmla="*/ 402185 h 1704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979" h="1704995">
                      <a:moveTo>
                        <a:pt x="426537" y="402185"/>
                      </a:moveTo>
                      <a:cubicBezTo>
                        <a:pt x="672998" y="237085"/>
                        <a:pt x="1260077" y="-49736"/>
                        <a:pt x="1526035" y="7414"/>
                      </a:cubicBezTo>
                      <a:cubicBezTo>
                        <a:pt x="1791993" y="64564"/>
                        <a:pt x="2003102" y="604327"/>
                        <a:pt x="2022283" y="745085"/>
                      </a:cubicBezTo>
                      <a:cubicBezTo>
                        <a:pt x="2041464" y="885843"/>
                        <a:pt x="1895278" y="1559809"/>
                        <a:pt x="1723670" y="1690162"/>
                      </a:cubicBezTo>
                      <a:cubicBezTo>
                        <a:pt x="1552062" y="1820516"/>
                        <a:pt x="1538735" y="1052014"/>
                        <a:pt x="1259335" y="936656"/>
                      </a:cubicBezTo>
                      <a:cubicBezTo>
                        <a:pt x="979935" y="821298"/>
                        <a:pt x="211470" y="1086033"/>
                        <a:pt x="47270" y="998013"/>
                      </a:cubicBezTo>
                      <a:cubicBezTo>
                        <a:pt x="-116930" y="909993"/>
                        <a:pt x="180076" y="567285"/>
                        <a:pt x="426537" y="40218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25400" cmpd="sng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Owal 49">
                  <a:extLst>
                    <a:ext uri="{FF2B5EF4-FFF2-40B4-BE49-F238E27FC236}">
                      <a16:creationId xmlns:a16="http://schemas.microsoft.com/office/drawing/2014/main" id="{F1217CD0-6564-4772-9E39-30ED6F3A6905}"/>
                    </a:ext>
                  </a:extLst>
                </p:cNvPr>
                <p:cNvSpPr/>
                <p:nvPr/>
              </p:nvSpPr>
              <p:spPr>
                <a:xfrm>
                  <a:off x="2327017" y="4849228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1" name="Owal 50">
                  <a:extLst>
                    <a:ext uri="{FF2B5EF4-FFF2-40B4-BE49-F238E27FC236}">
                      <a16:creationId xmlns:a16="http://schemas.microsoft.com/office/drawing/2014/main" id="{0483CB85-4E2D-4DC7-B5C6-EF9D947F2880}"/>
                    </a:ext>
                  </a:extLst>
                </p:cNvPr>
                <p:cNvSpPr/>
                <p:nvPr/>
              </p:nvSpPr>
              <p:spPr>
                <a:xfrm flipH="1">
                  <a:off x="3237284" y="4849228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52" name="Owal 51">
                  <a:extLst>
                    <a:ext uri="{FF2B5EF4-FFF2-40B4-BE49-F238E27FC236}">
                      <a16:creationId xmlns:a16="http://schemas.microsoft.com/office/drawing/2014/main" id="{06227D11-FEBE-4681-8E58-BC7FDA0963F4}"/>
                    </a:ext>
                  </a:extLst>
                </p:cNvPr>
                <p:cNvSpPr/>
                <p:nvPr/>
              </p:nvSpPr>
              <p:spPr>
                <a:xfrm rot="19626485">
                  <a:off x="2772925" y="4691580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3" name="Owal 52">
                  <a:extLst>
                    <a:ext uri="{FF2B5EF4-FFF2-40B4-BE49-F238E27FC236}">
                      <a16:creationId xmlns:a16="http://schemas.microsoft.com/office/drawing/2014/main" id="{D6E2AD0D-D9A2-4C34-86B5-072E03065F35}"/>
                    </a:ext>
                  </a:extLst>
                </p:cNvPr>
                <p:cNvSpPr/>
                <p:nvPr/>
              </p:nvSpPr>
              <p:spPr>
                <a:xfrm rot="19626485" flipH="1">
                  <a:off x="3537273" y="4197254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55" name="Owal 54">
                  <a:extLst>
                    <a:ext uri="{FF2B5EF4-FFF2-40B4-BE49-F238E27FC236}">
                      <a16:creationId xmlns:a16="http://schemas.microsoft.com/office/drawing/2014/main" id="{54A85F39-95C7-4C53-876A-B9DB519904C3}"/>
                    </a:ext>
                  </a:extLst>
                </p:cNvPr>
                <p:cNvSpPr/>
                <p:nvPr/>
              </p:nvSpPr>
              <p:spPr>
                <a:xfrm flipH="1">
                  <a:off x="3771521" y="5471930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57" name="Owal 56">
                  <a:extLst>
                    <a:ext uri="{FF2B5EF4-FFF2-40B4-BE49-F238E27FC236}">
                      <a16:creationId xmlns:a16="http://schemas.microsoft.com/office/drawing/2014/main" id="{7E780205-A4FC-4AD7-8CE9-76D984BDCBA5}"/>
                    </a:ext>
                  </a:extLst>
                </p:cNvPr>
                <p:cNvSpPr/>
                <p:nvPr/>
              </p:nvSpPr>
              <p:spPr>
                <a:xfrm rot="19908685" flipH="1">
                  <a:off x="3946642" y="4804072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</p:grpSp>
        <p:sp>
          <p:nvSpPr>
            <p:cNvPr id="10" name="Strzałka: w prawo 9">
              <a:extLst>
                <a:ext uri="{FF2B5EF4-FFF2-40B4-BE49-F238E27FC236}">
                  <a16:creationId xmlns:a16="http://schemas.microsoft.com/office/drawing/2014/main" id="{9D4759ED-455F-423C-B2DB-28D23B8F9215}"/>
                </a:ext>
              </a:extLst>
            </p:cNvPr>
            <p:cNvSpPr/>
            <p:nvPr/>
          </p:nvSpPr>
          <p:spPr>
            <a:xfrm>
              <a:off x="3973412" y="4871891"/>
              <a:ext cx="486938" cy="334025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mpd="sng">
              <a:solidFill>
                <a:schemeClr val="bg2">
                  <a:lumMod val="1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Strzałka: w prawo 11">
              <a:extLst>
                <a:ext uri="{FF2B5EF4-FFF2-40B4-BE49-F238E27FC236}">
                  <a16:creationId xmlns:a16="http://schemas.microsoft.com/office/drawing/2014/main" id="{66266493-A5FA-49CA-8962-6A1FC4190421}"/>
                </a:ext>
              </a:extLst>
            </p:cNvPr>
            <p:cNvSpPr/>
            <p:nvPr/>
          </p:nvSpPr>
          <p:spPr>
            <a:xfrm>
              <a:off x="6923070" y="4871891"/>
              <a:ext cx="486938" cy="334025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 cmpd="sng">
              <a:solidFill>
                <a:schemeClr val="bg2">
                  <a:lumMod val="1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72" name="Grupa 71">
              <a:extLst>
                <a:ext uri="{FF2B5EF4-FFF2-40B4-BE49-F238E27FC236}">
                  <a16:creationId xmlns:a16="http://schemas.microsoft.com/office/drawing/2014/main" id="{C8FC09F6-B515-457D-9863-1E7A7B8CD6C7}"/>
                </a:ext>
              </a:extLst>
            </p:cNvPr>
            <p:cNvGrpSpPr/>
            <p:nvPr/>
          </p:nvGrpSpPr>
          <p:grpSpPr>
            <a:xfrm>
              <a:off x="4679659" y="3985401"/>
              <a:ext cx="2023979" cy="1942498"/>
              <a:chOff x="4679659" y="3985401"/>
              <a:chExt cx="2023979" cy="1942498"/>
            </a:xfrm>
          </p:grpSpPr>
          <p:grpSp>
            <p:nvGrpSpPr>
              <p:cNvPr id="59" name="Grupa 58">
                <a:extLst>
                  <a:ext uri="{FF2B5EF4-FFF2-40B4-BE49-F238E27FC236}">
                    <a16:creationId xmlns:a16="http://schemas.microsoft.com/office/drawing/2014/main" id="{50AFD61E-149D-4E8B-88ED-06D6F021351C}"/>
                  </a:ext>
                </a:extLst>
              </p:cNvPr>
              <p:cNvGrpSpPr/>
              <p:nvPr/>
            </p:nvGrpSpPr>
            <p:grpSpPr>
              <a:xfrm>
                <a:off x="5278480" y="5118887"/>
                <a:ext cx="537064" cy="809012"/>
                <a:chOff x="3042874" y="4971441"/>
                <a:chExt cx="537064" cy="809012"/>
              </a:xfrm>
            </p:grpSpPr>
            <p:sp>
              <p:nvSpPr>
                <p:cNvPr id="60" name="Owal 59">
                  <a:extLst>
                    <a:ext uri="{FF2B5EF4-FFF2-40B4-BE49-F238E27FC236}">
                      <a16:creationId xmlns:a16="http://schemas.microsoft.com/office/drawing/2014/main" id="{4A009C51-9044-4B02-9AB5-02B3974C6399}"/>
                    </a:ext>
                  </a:extLst>
                </p:cNvPr>
                <p:cNvSpPr/>
                <p:nvPr/>
              </p:nvSpPr>
              <p:spPr>
                <a:xfrm rot="2624624">
                  <a:off x="3042874" y="4971441"/>
                  <a:ext cx="537064" cy="80901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0" cmpd="sng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1" name="Owal 60">
                  <a:extLst>
                    <a:ext uri="{FF2B5EF4-FFF2-40B4-BE49-F238E27FC236}">
                      <a16:creationId xmlns:a16="http://schemas.microsoft.com/office/drawing/2014/main" id="{F39473F8-9E54-4297-9204-EF1A1BB1DE10}"/>
                    </a:ext>
                  </a:extLst>
                </p:cNvPr>
                <p:cNvSpPr/>
                <p:nvPr/>
              </p:nvSpPr>
              <p:spPr>
                <a:xfrm>
                  <a:off x="3088388" y="5463359"/>
                  <a:ext cx="164370" cy="164370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62" name="Owal 61">
                  <a:extLst>
                    <a:ext uri="{FF2B5EF4-FFF2-40B4-BE49-F238E27FC236}">
                      <a16:creationId xmlns:a16="http://schemas.microsoft.com/office/drawing/2014/main" id="{50843807-A536-46A5-9804-5C9CC39AEF6A}"/>
                    </a:ext>
                  </a:extLst>
                </p:cNvPr>
                <p:cNvSpPr/>
                <p:nvPr/>
              </p:nvSpPr>
              <p:spPr>
                <a:xfrm rot="19908685">
                  <a:off x="3340481" y="5119213"/>
                  <a:ext cx="164370" cy="164370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  <p:grpSp>
            <p:nvGrpSpPr>
              <p:cNvPr id="63" name="Grupa 62">
                <a:extLst>
                  <a:ext uri="{FF2B5EF4-FFF2-40B4-BE49-F238E27FC236}">
                    <a16:creationId xmlns:a16="http://schemas.microsoft.com/office/drawing/2014/main" id="{409940DE-2BC9-4F69-8722-23C1588F4A71}"/>
                  </a:ext>
                </a:extLst>
              </p:cNvPr>
              <p:cNvGrpSpPr/>
              <p:nvPr/>
            </p:nvGrpSpPr>
            <p:grpSpPr>
              <a:xfrm>
                <a:off x="4679659" y="3985401"/>
                <a:ext cx="2023979" cy="1704995"/>
                <a:chOff x="2143481" y="4139139"/>
                <a:chExt cx="2023979" cy="1704995"/>
              </a:xfrm>
            </p:grpSpPr>
            <p:sp>
              <p:nvSpPr>
                <p:cNvPr id="64" name="Owal 3">
                  <a:extLst>
                    <a:ext uri="{FF2B5EF4-FFF2-40B4-BE49-F238E27FC236}">
                      <a16:creationId xmlns:a16="http://schemas.microsoft.com/office/drawing/2014/main" id="{5C169A9A-268C-4CA3-94EC-82203E35E6BC}"/>
                    </a:ext>
                  </a:extLst>
                </p:cNvPr>
                <p:cNvSpPr/>
                <p:nvPr/>
              </p:nvSpPr>
              <p:spPr>
                <a:xfrm>
                  <a:off x="2143481" y="4139139"/>
                  <a:ext cx="2023979" cy="1704995"/>
                </a:xfrm>
                <a:custGeom>
                  <a:avLst/>
                  <a:gdLst>
                    <a:gd name="connsiteX0" fmla="*/ 0 w 1690996"/>
                    <a:gd name="connsiteY0" fmla="*/ 337621 h 675241"/>
                    <a:gd name="connsiteX1" fmla="*/ 845498 w 1690996"/>
                    <a:gd name="connsiteY1" fmla="*/ 0 h 675241"/>
                    <a:gd name="connsiteX2" fmla="*/ 1690996 w 1690996"/>
                    <a:gd name="connsiteY2" fmla="*/ 337621 h 675241"/>
                    <a:gd name="connsiteX3" fmla="*/ 845498 w 1690996"/>
                    <a:gd name="connsiteY3" fmla="*/ 675242 h 675241"/>
                    <a:gd name="connsiteX4" fmla="*/ 0 w 1690996"/>
                    <a:gd name="connsiteY4" fmla="*/ 337621 h 675241"/>
                    <a:gd name="connsiteX0" fmla="*/ 963 w 1691959"/>
                    <a:gd name="connsiteY0" fmla="*/ 337621 h 865742"/>
                    <a:gd name="connsiteX1" fmla="*/ 846461 w 1691959"/>
                    <a:gd name="connsiteY1" fmla="*/ 0 h 865742"/>
                    <a:gd name="connsiteX2" fmla="*/ 1691959 w 1691959"/>
                    <a:gd name="connsiteY2" fmla="*/ 337621 h 865742"/>
                    <a:gd name="connsiteX3" fmla="*/ 986161 w 1691959"/>
                    <a:gd name="connsiteY3" fmla="*/ 865742 h 865742"/>
                    <a:gd name="connsiteX4" fmla="*/ 963 w 1691959"/>
                    <a:gd name="connsiteY4" fmla="*/ 337621 h 865742"/>
                    <a:gd name="connsiteX0" fmla="*/ 30137 w 1721133"/>
                    <a:gd name="connsiteY0" fmla="*/ 337621 h 871590"/>
                    <a:gd name="connsiteX1" fmla="*/ 875635 w 1721133"/>
                    <a:gd name="connsiteY1" fmla="*/ 0 h 871590"/>
                    <a:gd name="connsiteX2" fmla="*/ 1721133 w 1721133"/>
                    <a:gd name="connsiteY2" fmla="*/ 337621 h 871590"/>
                    <a:gd name="connsiteX3" fmla="*/ 1015335 w 1721133"/>
                    <a:gd name="connsiteY3" fmla="*/ 865742 h 871590"/>
                    <a:gd name="connsiteX4" fmla="*/ 266820 w 1721133"/>
                    <a:gd name="connsiteY4" fmla="*/ 603249 h 871590"/>
                    <a:gd name="connsiteX5" fmla="*/ 30137 w 1721133"/>
                    <a:gd name="connsiteY5" fmla="*/ 337621 h 871590"/>
                    <a:gd name="connsiteX0" fmla="*/ 584131 w 2275127"/>
                    <a:gd name="connsiteY0" fmla="*/ 337621 h 1198739"/>
                    <a:gd name="connsiteX1" fmla="*/ 1429629 w 2275127"/>
                    <a:gd name="connsiteY1" fmla="*/ 0 h 1198739"/>
                    <a:gd name="connsiteX2" fmla="*/ 2275127 w 2275127"/>
                    <a:gd name="connsiteY2" fmla="*/ 337621 h 1198739"/>
                    <a:gd name="connsiteX3" fmla="*/ 1569329 w 2275127"/>
                    <a:gd name="connsiteY3" fmla="*/ 865742 h 1198739"/>
                    <a:gd name="connsiteX4" fmla="*/ 33414 w 2275127"/>
                    <a:gd name="connsiteY4" fmla="*/ 1181099 h 1198739"/>
                    <a:gd name="connsiteX5" fmla="*/ 584131 w 2275127"/>
                    <a:gd name="connsiteY5" fmla="*/ 337621 h 1198739"/>
                    <a:gd name="connsiteX0" fmla="*/ 578126 w 2275472"/>
                    <a:gd name="connsiteY0" fmla="*/ 610707 h 1205125"/>
                    <a:gd name="connsiteX1" fmla="*/ 1429974 w 2275472"/>
                    <a:gd name="connsiteY1" fmla="*/ 6386 h 1205125"/>
                    <a:gd name="connsiteX2" fmla="*/ 2275472 w 2275472"/>
                    <a:gd name="connsiteY2" fmla="*/ 344007 h 1205125"/>
                    <a:gd name="connsiteX3" fmla="*/ 1569674 w 2275472"/>
                    <a:gd name="connsiteY3" fmla="*/ 872128 h 1205125"/>
                    <a:gd name="connsiteX4" fmla="*/ 33759 w 2275472"/>
                    <a:gd name="connsiteY4" fmla="*/ 1187485 h 1205125"/>
                    <a:gd name="connsiteX5" fmla="*/ 578126 w 2275472"/>
                    <a:gd name="connsiteY5" fmla="*/ 610707 h 1205125"/>
                    <a:gd name="connsiteX0" fmla="*/ 580220 w 2277566"/>
                    <a:gd name="connsiteY0" fmla="*/ 610707 h 1205125"/>
                    <a:gd name="connsiteX1" fmla="*/ 1432068 w 2277566"/>
                    <a:gd name="connsiteY1" fmla="*/ 6386 h 1205125"/>
                    <a:gd name="connsiteX2" fmla="*/ 2277566 w 2277566"/>
                    <a:gd name="connsiteY2" fmla="*/ 344007 h 1205125"/>
                    <a:gd name="connsiteX3" fmla="*/ 1571768 w 2277566"/>
                    <a:gd name="connsiteY3" fmla="*/ 872128 h 1205125"/>
                    <a:gd name="connsiteX4" fmla="*/ 35853 w 2277566"/>
                    <a:gd name="connsiteY4" fmla="*/ 1187485 h 1205125"/>
                    <a:gd name="connsiteX5" fmla="*/ 580220 w 2277566"/>
                    <a:gd name="connsiteY5" fmla="*/ 610707 h 1205125"/>
                    <a:gd name="connsiteX0" fmla="*/ 428978 w 2291424"/>
                    <a:gd name="connsiteY0" fmla="*/ 590916 h 1204384"/>
                    <a:gd name="connsiteX1" fmla="*/ 1445926 w 2291424"/>
                    <a:gd name="connsiteY1" fmla="*/ 5645 h 1204384"/>
                    <a:gd name="connsiteX2" fmla="*/ 2291424 w 2291424"/>
                    <a:gd name="connsiteY2" fmla="*/ 343266 h 1204384"/>
                    <a:gd name="connsiteX3" fmla="*/ 1585626 w 2291424"/>
                    <a:gd name="connsiteY3" fmla="*/ 871387 h 1204384"/>
                    <a:gd name="connsiteX4" fmla="*/ 49711 w 2291424"/>
                    <a:gd name="connsiteY4" fmla="*/ 1186744 h 1204384"/>
                    <a:gd name="connsiteX5" fmla="*/ 428978 w 2291424"/>
                    <a:gd name="connsiteY5" fmla="*/ 590916 h 1204384"/>
                    <a:gd name="connsiteX0" fmla="*/ 426537 w 2288983"/>
                    <a:gd name="connsiteY0" fmla="*/ 416497 h 1029965"/>
                    <a:gd name="connsiteX1" fmla="*/ 1526035 w 2288983"/>
                    <a:gd name="connsiteY1" fmla="*/ 21726 h 1029965"/>
                    <a:gd name="connsiteX2" fmla="*/ 2288983 w 2288983"/>
                    <a:gd name="connsiteY2" fmla="*/ 168847 h 1029965"/>
                    <a:gd name="connsiteX3" fmla="*/ 1583185 w 2288983"/>
                    <a:gd name="connsiteY3" fmla="*/ 696968 h 1029965"/>
                    <a:gd name="connsiteX4" fmla="*/ 47270 w 2288983"/>
                    <a:gd name="connsiteY4" fmla="*/ 1012325 h 1029965"/>
                    <a:gd name="connsiteX5" fmla="*/ 426537 w 2288983"/>
                    <a:gd name="connsiteY5" fmla="*/ 416497 h 1029965"/>
                    <a:gd name="connsiteX0" fmla="*/ 426537 w 2288983"/>
                    <a:gd name="connsiteY0" fmla="*/ 416497 h 1055253"/>
                    <a:gd name="connsiteX1" fmla="*/ 1526035 w 2288983"/>
                    <a:gd name="connsiteY1" fmla="*/ 21726 h 1055253"/>
                    <a:gd name="connsiteX2" fmla="*/ 2288983 w 2288983"/>
                    <a:gd name="connsiteY2" fmla="*/ 168847 h 1055253"/>
                    <a:gd name="connsiteX3" fmla="*/ 1259335 w 2288983"/>
                    <a:gd name="connsiteY3" fmla="*/ 906518 h 1055253"/>
                    <a:gd name="connsiteX4" fmla="*/ 47270 w 2288983"/>
                    <a:gd name="connsiteY4" fmla="*/ 1012325 h 1055253"/>
                    <a:gd name="connsiteX5" fmla="*/ 426537 w 2288983"/>
                    <a:gd name="connsiteY5" fmla="*/ 416497 h 1055253"/>
                    <a:gd name="connsiteX0" fmla="*/ 426537 w 2288983"/>
                    <a:gd name="connsiteY0" fmla="*/ 416497 h 1032479"/>
                    <a:gd name="connsiteX1" fmla="*/ 1526035 w 2288983"/>
                    <a:gd name="connsiteY1" fmla="*/ 21726 h 1032479"/>
                    <a:gd name="connsiteX2" fmla="*/ 2288983 w 2288983"/>
                    <a:gd name="connsiteY2" fmla="*/ 168847 h 1032479"/>
                    <a:gd name="connsiteX3" fmla="*/ 1259335 w 2288983"/>
                    <a:gd name="connsiteY3" fmla="*/ 906518 h 1032479"/>
                    <a:gd name="connsiteX4" fmla="*/ 47270 w 2288983"/>
                    <a:gd name="connsiteY4" fmla="*/ 1012325 h 1032479"/>
                    <a:gd name="connsiteX5" fmla="*/ 426537 w 2288983"/>
                    <a:gd name="connsiteY5" fmla="*/ 416497 h 1032479"/>
                    <a:gd name="connsiteX0" fmla="*/ 426537 w 2288983"/>
                    <a:gd name="connsiteY0" fmla="*/ 416497 h 1036185"/>
                    <a:gd name="connsiteX1" fmla="*/ 1526035 w 2288983"/>
                    <a:gd name="connsiteY1" fmla="*/ 21726 h 1036185"/>
                    <a:gd name="connsiteX2" fmla="*/ 2288983 w 2288983"/>
                    <a:gd name="connsiteY2" fmla="*/ 168847 h 1036185"/>
                    <a:gd name="connsiteX3" fmla="*/ 1259335 w 2288983"/>
                    <a:gd name="connsiteY3" fmla="*/ 950968 h 1036185"/>
                    <a:gd name="connsiteX4" fmla="*/ 47270 w 2288983"/>
                    <a:gd name="connsiteY4" fmla="*/ 1012325 h 1036185"/>
                    <a:gd name="connsiteX5" fmla="*/ 426537 w 2288983"/>
                    <a:gd name="connsiteY5" fmla="*/ 416497 h 1036185"/>
                    <a:gd name="connsiteX0" fmla="*/ 426537 w 2289524"/>
                    <a:gd name="connsiteY0" fmla="*/ 409090 h 1035894"/>
                    <a:gd name="connsiteX1" fmla="*/ 1526035 w 2289524"/>
                    <a:gd name="connsiteY1" fmla="*/ 14319 h 1035894"/>
                    <a:gd name="connsiteX2" fmla="*/ 2288983 w 2289524"/>
                    <a:gd name="connsiteY2" fmla="*/ 161440 h 1035894"/>
                    <a:gd name="connsiteX3" fmla="*/ 1641120 w 2289524"/>
                    <a:gd name="connsiteY3" fmla="*/ 858867 h 1035894"/>
                    <a:gd name="connsiteX4" fmla="*/ 1259335 w 2289524"/>
                    <a:gd name="connsiteY4" fmla="*/ 943561 h 1035894"/>
                    <a:gd name="connsiteX5" fmla="*/ 47270 w 2289524"/>
                    <a:gd name="connsiteY5" fmla="*/ 1004918 h 1035894"/>
                    <a:gd name="connsiteX6" fmla="*/ 426537 w 2289524"/>
                    <a:gd name="connsiteY6" fmla="*/ 409090 h 1035894"/>
                    <a:gd name="connsiteX0" fmla="*/ 426537 w 2289629"/>
                    <a:gd name="connsiteY0" fmla="*/ 409090 h 1711900"/>
                    <a:gd name="connsiteX1" fmla="*/ 1526035 w 2289629"/>
                    <a:gd name="connsiteY1" fmla="*/ 14319 h 1711900"/>
                    <a:gd name="connsiteX2" fmla="*/ 2288983 w 2289629"/>
                    <a:gd name="connsiteY2" fmla="*/ 161440 h 1711900"/>
                    <a:gd name="connsiteX3" fmla="*/ 1723670 w 2289629"/>
                    <a:gd name="connsiteY3" fmla="*/ 1697067 h 1711900"/>
                    <a:gd name="connsiteX4" fmla="*/ 1259335 w 2289629"/>
                    <a:gd name="connsiteY4" fmla="*/ 943561 h 1711900"/>
                    <a:gd name="connsiteX5" fmla="*/ 47270 w 2289629"/>
                    <a:gd name="connsiteY5" fmla="*/ 1004918 h 1711900"/>
                    <a:gd name="connsiteX6" fmla="*/ 426537 w 2289629"/>
                    <a:gd name="connsiteY6" fmla="*/ 409090 h 1711900"/>
                    <a:gd name="connsiteX0" fmla="*/ 426537 w 2023979"/>
                    <a:gd name="connsiteY0" fmla="*/ 402185 h 1704995"/>
                    <a:gd name="connsiteX1" fmla="*/ 1526035 w 2023979"/>
                    <a:gd name="connsiteY1" fmla="*/ 7414 h 1704995"/>
                    <a:gd name="connsiteX2" fmla="*/ 2022283 w 2023979"/>
                    <a:gd name="connsiteY2" fmla="*/ 745085 h 1704995"/>
                    <a:gd name="connsiteX3" fmla="*/ 1723670 w 2023979"/>
                    <a:gd name="connsiteY3" fmla="*/ 1690162 h 1704995"/>
                    <a:gd name="connsiteX4" fmla="*/ 1259335 w 2023979"/>
                    <a:gd name="connsiteY4" fmla="*/ 936656 h 1704995"/>
                    <a:gd name="connsiteX5" fmla="*/ 47270 w 2023979"/>
                    <a:gd name="connsiteY5" fmla="*/ 998013 h 1704995"/>
                    <a:gd name="connsiteX6" fmla="*/ 426537 w 2023979"/>
                    <a:gd name="connsiteY6" fmla="*/ 402185 h 1704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979" h="1704995">
                      <a:moveTo>
                        <a:pt x="426537" y="402185"/>
                      </a:moveTo>
                      <a:cubicBezTo>
                        <a:pt x="672998" y="237085"/>
                        <a:pt x="1260077" y="-49736"/>
                        <a:pt x="1526035" y="7414"/>
                      </a:cubicBezTo>
                      <a:cubicBezTo>
                        <a:pt x="1791993" y="64564"/>
                        <a:pt x="2003102" y="604327"/>
                        <a:pt x="2022283" y="745085"/>
                      </a:cubicBezTo>
                      <a:cubicBezTo>
                        <a:pt x="2041464" y="885843"/>
                        <a:pt x="1895278" y="1559809"/>
                        <a:pt x="1723670" y="1690162"/>
                      </a:cubicBezTo>
                      <a:cubicBezTo>
                        <a:pt x="1552062" y="1820516"/>
                        <a:pt x="1538735" y="1052014"/>
                        <a:pt x="1259335" y="936656"/>
                      </a:cubicBezTo>
                      <a:cubicBezTo>
                        <a:pt x="979935" y="821298"/>
                        <a:pt x="211470" y="1086033"/>
                        <a:pt x="47270" y="998013"/>
                      </a:cubicBezTo>
                      <a:cubicBezTo>
                        <a:pt x="-116930" y="909993"/>
                        <a:pt x="180076" y="567285"/>
                        <a:pt x="426537" y="40218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25400" cmpd="sng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5" name="Owal 64">
                  <a:extLst>
                    <a:ext uri="{FF2B5EF4-FFF2-40B4-BE49-F238E27FC236}">
                      <a16:creationId xmlns:a16="http://schemas.microsoft.com/office/drawing/2014/main" id="{AAB118F2-F3E6-4ACA-BCB2-D07457188750}"/>
                    </a:ext>
                  </a:extLst>
                </p:cNvPr>
                <p:cNvSpPr/>
                <p:nvPr/>
              </p:nvSpPr>
              <p:spPr>
                <a:xfrm>
                  <a:off x="2327017" y="4849228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6" name="Owal 65">
                  <a:extLst>
                    <a:ext uri="{FF2B5EF4-FFF2-40B4-BE49-F238E27FC236}">
                      <a16:creationId xmlns:a16="http://schemas.microsoft.com/office/drawing/2014/main" id="{E58D8D47-1037-44D1-A001-B9292B58392C}"/>
                    </a:ext>
                  </a:extLst>
                </p:cNvPr>
                <p:cNvSpPr/>
                <p:nvPr/>
              </p:nvSpPr>
              <p:spPr>
                <a:xfrm flipH="1">
                  <a:off x="3237284" y="4849228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67" name="Owal 66">
                  <a:extLst>
                    <a:ext uri="{FF2B5EF4-FFF2-40B4-BE49-F238E27FC236}">
                      <a16:creationId xmlns:a16="http://schemas.microsoft.com/office/drawing/2014/main" id="{036B7F86-A737-4BC7-B011-8A7D712514A3}"/>
                    </a:ext>
                  </a:extLst>
                </p:cNvPr>
                <p:cNvSpPr/>
                <p:nvPr/>
              </p:nvSpPr>
              <p:spPr>
                <a:xfrm rot="19626485">
                  <a:off x="2772925" y="4691580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8" name="Owal 67">
                  <a:extLst>
                    <a:ext uri="{FF2B5EF4-FFF2-40B4-BE49-F238E27FC236}">
                      <a16:creationId xmlns:a16="http://schemas.microsoft.com/office/drawing/2014/main" id="{63872204-ACD0-42F6-BC54-396DEC5FFD2A}"/>
                    </a:ext>
                  </a:extLst>
                </p:cNvPr>
                <p:cNvSpPr/>
                <p:nvPr/>
              </p:nvSpPr>
              <p:spPr>
                <a:xfrm rot="19626485" flipH="1">
                  <a:off x="3537273" y="4197254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69" name="Owal 68">
                  <a:extLst>
                    <a:ext uri="{FF2B5EF4-FFF2-40B4-BE49-F238E27FC236}">
                      <a16:creationId xmlns:a16="http://schemas.microsoft.com/office/drawing/2014/main" id="{DE1D97B8-6DEF-4D8D-AA28-86C1B58A186A}"/>
                    </a:ext>
                  </a:extLst>
                </p:cNvPr>
                <p:cNvSpPr/>
                <p:nvPr/>
              </p:nvSpPr>
              <p:spPr>
                <a:xfrm flipH="1">
                  <a:off x="3771521" y="5471930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70" name="Owal 69">
                  <a:extLst>
                    <a:ext uri="{FF2B5EF4-FFF2-40B4-BE49-F238E27FC236}">
                      <a16:creationId xmlns:a16="http://schemas.microsoft.com/office/drawing/2014/main" id="{1949395E-3265-412E-82F2-61EE661D72F3}"/>
                    </a:ext>
                  </a:extLst>
                </p:cNvPr>
                <p:cNvSpPr/>
                <p:nvPr/>
              </p:nvSpPr>
              <p:spPr>
                <a:xfrm rot="19908685" flipH="1">
                  <a:off x="3946642" y="4804072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</p:grpSp>
        <p:grpSp>
          <p:nvGrpSpPr>
            <p:cNvPr id="86" name="Grupa 85">
              <a:extLst>
                <a:ext uri="{FF2B5EF4-FFF2-40B4-BE49-F238E27FC236}">
                  <a16:creationId xmlns:a16="http://schemas.microsoft.com/office/drawing/2014/main" id="{FC12E20D-936D-4063-865F-E486A9C75719}"/>
                </a:ext>
              </a:extLst>
            </p:cNvPr>
            <p:cNvGrpSpPr/>
            <p:nvPr/>
          </p:nvGrpSpPr>
          <p:grpSpPr>
            <a:xfrm>
              <a:off x="7609182" y="3885864"/>
              <a:ext cx="2023979" cy="2520661"/>
              <a:chOff x="7636489" y="3695382"/>
              <a:chExt cx="2023979" cy="2520661"/>
            </a:xfrm>
          </p:grpSpPr>
          <p:grpSp>
            <p:nvGrpSpPr>
              <p:cNvPr id="74" name="Grupa 73">
                <a:extLst>
                  <a:ext uri="{FF2B5EF4-FFF2-40B4-BE49-F238E27FC236}">
                    <a16:creationId xmlns:a16="http://schemas.microsoft.com/office/drawing/2014/main" id="{5262669A-C6BD-4320-B357-666E2826B804}"/>
                  </a:ext>
                </a:extLst>
              </p:cNvPr>
              <p:cNvGrpSpPr/>
              <p:nvPr/>
            </p:nvGrpSpPr>
            <p:grpSpPr>
              <a:xfrm>
                <a:off x="7656945" y="5407031"/>
                <a:ext cx="537064" cy="809012"/>
                <a:chOff x="3042874" y="4971441"/>
                <a:chExt cx="537064" cy="809012"/>
              </a:xfrm>
            </p:grpSpPr>
            <p:sp>
              <p:nvSpPr>
                <p:cNvPr id="83" name="Owal 82">
                  <a:extLst>
                    <a:ext uri="{FF2B5EF4-FFF2-40B4-BE49-F238E27FC236}">
                      <a16:creationId xmlns:a16="http://schemas.microsoft.com/office/drawing/2014/main" id="{254E6A8C-83E6-4F7D-B1AD-E4E606C101DA}"/>
                    </a:ext>
                  </a:extLst>
                </p:cNvPr>
                <p:cNvSpPr/>
                <p:nvPr/>
              </p:nvSpPr>
              <p:spPr>
                <a:xfrm rot="2624624">
                  <a:off x="3042874" y="4971441"/>
                  <a:ext cx="537064" cy="80901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0" cmpd="sng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84" name="Owal 83">
                  <a:extLst>
                    <a:ext uri="{FF2B5EF4-FFF2-40B4-BE49-F238E27FC236}">
                      <a16:creationId xmlns:a16="http://schemas.microsoft.com/office/drawing/2014/main" id="{F1A74F6A-C079-4BB3-83B3-4ABDB2111CFF}"/>
                    </a:ext>
                  </a:extLst>
                </p:cNvPr>
                <p:cNvSpPr/>
                <p:nvPr/>
              </p:nvSpPr>
              <p:spPr>
                <a:xfrm>
                  <a:off x="3088388" y="5463359"/>
                  <a:ext cx="164370" cy="164370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85" name="Owal 84">
                  <a:extLst>
                    <a:ext uri="{FF2B5EF4-FFF2-40B4-BE49-F238E27FC236}">
                      <a16:creationId xmlns:a16="http://schemas.microsoft.com/office/drawing/2014/main" id="{ED4DF719-184D-4812-8E85-1F3A24C0A244}"/>
                    </a:ext>
                  </a:extLst>
                </p:cNvPr>
                <p:cNvSpPr/>
                <p:nvPr/>
              </p:nvSpPr>
              <p:spPr>
                <a:xfrm rot="19908685">
                  <a:off x="3340481" y="5119213"/>
                  <a:ext cx="164370" cy="164370"/>
                </a:xfrm>
                <a:prstGeom prst="ellipse">
                  <a:avLst/>
                </a:prstGeom>
                <a:solidFill>
                  <a:srgbClr val="0070C0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  <p:grpSp>
            <p:nvGrpSpPr>
              <p:cNvPr id="75" name="Grupa 74">
                <a:extLst>
                  <a:ext uri="{FF2B5EF4-FFF2-40B4-BE49-F238E27FC236}">
                    <a16:creationId xmlns:a16="http://schemas.microsoft.com/office/drawing/2014/main" id="{9DDA5E0F-8F1E-4140-B1F6-7EEF06FA0314}"/>
                  </a:ext>
                </a:extLst>
              </p:cNvPr>
              <p:cNvGrpSpPr/>
              <p:nvPr/>
            </p:nvGrpSpPr>
            <p:grpSpPr>
              <a:xfrm>
                <a:off x="7636489" y="3695382"/>
                <a:ext cx="2023979" cy="1704995"/>
                <a:chOff x="2143481" y="4139139"/>
                <a:chExt cx="2023979" cy="1704995"/>
              </a:xfrm>
            </p:grpSpPr>
            <p:sp>
              <p:nvSpPr>
                <p:cNvPr id="76" name="Owal 3">
                  <a:extLst>
                    <a:ext uri="{FF2B5EF4-FFF2-40B4-BE49-F238E27FC236}">
                      <a16:creationId xmlns:a16="http://schemas.microsoft.com/office/drawing/2014/main" id="{69F411D8-0B4D-454F-97F7-E91867B65375}"/>
                    </a:ext>
                  </a:extLst>
                </p:cNvPr>
                <p:cNvSpPr/>
                <p:nvPr/>
              </p:nvSpPr>
              <p:spPr>
                <a:xfrm>
                  <a:off x="2143481" y="4139139"/>
                  <a:ext cx="2023979" cy="1704995"/>
                </a:xfrm>
                <a:custGeom>
                  <a:avLst/>
                  <a:gdLst>
                    <a:gd name="connsiteX0" fmla="*/ 0 w 1690996"/>
                    <a:gd name="connsiteY0" fmla="*/ 337621 h 675241"/>
                    <a:gd name="connsiteX1" fmla="*/ 845498 w 1690996"/>
                    <a:gd name="connsiteY1" fmla="*/ 0 h 675241"/>
                    <a:gd name="connsiteX2" fmla="*/ 1690996 w 1690996"/>
                    <a:gd name="connsiteY2" fmla="*/ 337621 h 675241"/>
                    <a:gd name="connsiteX3" fmla="*/ 845498 w 1690996"/>
                    <a:gd name="connsiteY3" fmla="*/ 675242 h 675241"/>
                    <a:gd name="connsiteX4" fmla="*/ 0 w 1690996"/>
                    <a:gd name="connsiteY4" fmla="*/ 337621 h 675241"/>
                    <a:gd name="connsiteX0" fmla="*/ 963 w 1691959"/>
                    <a:gd name="connsiteY0" fmla="*/ 337621 h 865742"/>
                    <a:gd name="connsiteX1" fmla="*/ 846461 w 1691959"/>
                    <a:gd name="connsiteY1" fmla="*/ 0 h 865742"/>
                    <a:gd name="connsiteX2" fmla="*/ 1691959 w 1691959"/>
                    <a:gd name="connsiteY2" fmla="*/ 337621 h 865742"/>
                    <a:gd name="connsiteX3" fmla="*/ 986161 w 1691959"/>
                    <a:gd name="connsiteY3" fmla="*/ 865742 h 865742"/>
                    <a:gd name="connsiteX4" fmla="*/ 963 w 1691959"/>
                    <a:gd name="connsiteY4" fmla="*/ 337621 h 865742"/>
                    <a:gd name="connsiteX0" fmla="*/ 30137 w 1721133"/>
                    <a:gd name="connsiteY0" fmla="*/ 337621 h 871590"/>
                    <a:gd name="connsiteX1" fmla="*/ 875635 w 1721133"/>
                    <a:gd name="connsiteY1" fmla="*/ 0 h 871590"/>
                    <a:gd name="connsiteX2" fmla="*/ 1721133 w 1721133"/>
                    <a:gd name="connsiteY2" fmla="*/ 337621 h 871590"/>
                    <a:gd name="connsiteX3" fmla="*/ 1015335 w 1721133"/>
                    <a:gd name="connsiteY3" fmla="*/ 865742 h 871590"/>
                    <a:gd name="connsiteX4" fmla="*/ 266820 w 1721133"/>
                    <a:gd name="connsiteY4" fmla="*/ 603249 h 871590"/>
                    <a:gd name="connsiteX5" fmla="*/ 30137 w 1721133"/>
                    <a:gd name="connsiteY5" fmla="*/ 337621 h 871590"/>
                    <a:gd name="connsiteX0" fmla="*/ 584131 w 2275127"/>
                    <a:gd name="connsiteY0" fmla="*/ 337621 h 1198739"/>
                    <a:gd name="connsiteX1" fmla="*/ 1429629 w 2275127"/>
                    <a:gd name="connsiteY1" fmla="*/ 0 h 1198739"/>
                    <a:gd name="connsiteX2" fmla="*/ 2275127 w 2275127"/>
                    <a:gd name="connsiteY2" fmla="*/ 337621 h 1198739"/>
                    <a:gd name="connsiteX3" fmla="*/ 1569329 w 2275127"/>
                    <a:gd name="connsiteY3" fmla="*/ 865742 h 1198739"/>
                    <a:gd name="connsiteX4" fmla="*/ 33414 w 2275127"/>
                    <a:gd name="connsiteY4" fmla="*/ 1181099 h 1198739"/>
                    <a:gd name="connsiteX5" fmla="*/ 584131 w 2275127"/>
                    <a:gd name="connsiteY5" fmla="*/ 337621 h 1198739"/>
                    <a:gd name="connsiteX0" fmla="*/ 578126 w 2275472"/>
                    <a:gd name="connsiteY0" fmla="*/ 610707 h 1205125"/>
                    <a:gd name="connsiteX1" fmla="*/ 1429974 w 2275472"/>
                    <a:gd name="connsiteY1" fmla="*/ 6386 h 1205125"/>
                    <a:gd name="connsiteX2" fmla="*/ 2275472 w 2275472"/>
                    <a:gd name="connsiteY2" fmla="*/ 344007 h 1205125"/>
                    <a:gd name="connsiteX3" fmla="*/ 1569674 w 2275472"/>
                    <a:gd name="connsiteY3" fmla="*/ 872128 h 1205125"/>
                    <a:gd name="connsiteX4" fmla="*/ 33759 w 2275472"/>
                    <a:gd name="connsiteY4" fmla="*/ 1187485 h 1205125"/>
                    <a:gd name="connsiteX5" fmla="*/ 578126 w 2275472"/>
                    <a:gd name="connsiteY5" fmla="*/ 610707 h 1205125"/>
                    <a:gd name="connsiteX0" fmla="*/ 580220 w 2277566"/>
                    <a:gd name="connsiteY0" fmla="*/ 610707 h 1205125"/>
                    <a:gd name="connsiteX1" fmla="*/ 1432068 w 2277566"/>
                    <a:gd name="connsiteY1" fmla="*/ 6386 h 1205125"/>
                    <a:gd name="connsiteX2" fmla="*/ 2277566 w 2277566"/>
                    <a:gd name="connsiteY2" fmla="*/ 344007 h 1205125"/>
                    <a:gd name="connsiteX3" fmla="*/ 1571768 w 2277566"/>
                    <a:gd name="connsiteY3" fmla="*/ 872128 h 1205125"/>
                    <a:gd name="connsiteX4" fmla="*/ 35853 w 2277566"/>
                    <a:gd name="connsiteY4" fmla="*/ 1187485 h 1205125"/>
                    <a:gd name="connsiteX5" fmla="*/ 580220 w 2277566"/>
                    <a:gd name="connsiteY5" fmla="*/ 610707 h 1205125"/>
                    <a:gd name="connsiteX0" fmla="*/ 428978 w 2291424"/>
                    <a:gd name="connsiteY0" fmla="*/ 590916 h 1204384"/>
                    <a:gd name="connsiteX1" fmla="*/ 1445926 w 2291424"/>
                    <a:gd name="connsiteY1" fmla="*/ 5645 h 1204384"/>
                    <a:gd name="connsiteX2" fmla="*/ 2291424 w 2291424"/>
                    <a:gd name="connsiteY2" fmla="*/ 343266 h 1204384"/>
                    <a:gd name="connsiteX3" fmla="*/ 1585626 w 2291424"/>
                    <a:gd name="connsiteY3" fmla="*/ 871387 h 1204384"/>
                    <a:gd name="connsiteX4" fmla="*/ 49711 w 2291424"/>
                    <a:gd name="connsiteY4" fmla="*/ 1186744 h 1204384"/>
                    <a:gd name="connsiteX5" fmla="*/ 428978 w 2291424"/>
                    <a:gd name="connsiteY5" fmla="*/ 590916 h 1204384"/>
                    <a:gd name="connsiteX0" fmla="*/ 426537 w 2288983"/>
                    <a:gd name="connsiteY0" fmla="*/ 416497 h 1029965"/>
                    <a:gd name="connsiteX1" fmla="*/ 1526035 w 2288983"/>
                    <a:gd name="connsiteY1" fmla="*/ 21726 h 1029965"/>
                    <a:gd name="connsiteX2" fmla="*/ 2288983 w 2288983"/>
                    <a:gd name="connsiteY2" fmla="*/ 168847 h 1029965"/>
                    <a:gd name="connsiteX3" fmla="*/ 1583185 w 2288983"/>
                    <a:gd name="connsiteY3" fmla="*/ 696968 h 1029965"/>
                    <a:gd name="connsiteX4" fmla="*/ 47270 w 2288983"/>
                    <a:gd name="connsiteY4" fmla="*/ 1012325 h 1029965"/>
                    <a:gd name="connsiteX5" fmla="*/ 426537 w 2288983"/>
                    <a:gd name="connsiteY5" fmla="*/ 416497 h 1029965"/>
                    <a:gd name="connsiteX0" fmla="*/ 426537 w 2288983"/>
                    <a:gd name="connsiteY0" fmla="*/ 416497 h 1055253"/>
                    <a:gd name="connsiteX1" fmla="*/ 1526035 w 2288983"/>
                    <a:gd name="connsiteY1" fmla="*/ 21726 h 1055253"/>
                    <a:gd name="connsiteX2" fmla="*/ 2288983 w 2288983"/>
                    <a:gd name="connsiteY2" fmla="*/ 168847 h 1055253"/>
                    <a:gd name="connsiteX3" fmla="*/ 1259335 w 2288983"/>
                    <a:gd name="connsiteY3" fmla="*/ 906518 h 1055253"/>
                    <a:gd name="connsiteX4" fmla="*/ 47270 w 2288983"/>
                    <a:gd name="connsiteY4" fmla="*/ 1012325 h 1055253"/>
                    <a:gd name="connsiteX5" fmla="*/ 426537 w 2288983"/>
                    <a:gd name="connsiteY5" fmla="*/ 416497 h 1055253"/>
                    <a:gd name="connsiteX0" fmla="*/ 426537 w 2288983"/>
                    <a:gd name="connsiteY0" fmla="*/ 416497 h 1032479"/>
                    <a:gd name="connsiteX1" fmla="*/ 1526035 w 2288983"/>
                    <a:gd name="connsiteY1" fmla="*/ 21726 h 1032479"/>
                    <a:gd name="connsiteX2" fmla="*/ 2288983 w 2288983"/>
                    <a:gd name="connsiteY2" fmla="*/ 168847 h 1032479"/>
                    <a:gd name="connsiteX3" fmla="*/ 1259335 w 2288983"/>
                    <a:gd name="connsiteY3" fmla="*/ 906518 h 1032479"/>
                    <a:gd name="connsiteX4" fmla="*/ 47270 w 2288983"/>
                    <a:gd name="connsiteY4" fmla="*/ 1012325 h 1032479"/>
                    <a:gd name="connsiteX5" fmla="*/ 426537 w 2288983"/>
                    <a:gd name="connsiteY5" fmla="*/ 416497 h 1032479"/>
                    <a:gd name="connsiteX0" fmla="*/ 426537 w 2288983"/>
                    <a:gd name="connsiteY0" fmla="*/ 416497 h 1036185"/>
                    <a:gd name="connsiteX1" fmla="*/ 1526035 w 2288983"/>
                    <a:gd name="connsiteY1" fmla="*/ 21726 h 1036185"/>
                    <a:gd name="connsiteX2" fmla="*/ 2288983 w 2288983"/>
                    <a:gd name="connsiteY2" fmla="*/ 168847 h 1036185"/>
                    <a:gd name="connsiteX3" fmla="*/ 1259335 w 2288983"/>
                    <a:gd name="connsiteY3" fmla="*/ 950968 h 1036185"/>
                    <a:gd name="connsiteX4" fmla="*/ 47270 w 2288983"/>
                    <a:gd name="connsiteY4" fmla="*/ 1012325 h 1036185"/>
                    <a:gd name="connsiteX5" fmla="*/ 426537 w 2288983"/>
                    <a:gd name="connsiteY5" fmla="*/ 416497 h 1036185"/>
                    <a:gd name="connsiteX0" fmla="*/ 426537 w 2289524"/>
                    <a:gd name="connsiteY0" fmla="*/ 409090 h 1035894"/>
                    <a:gd name="connsiteX1" fmla="*/ 1526035 w 2289524"/>
                    <a:gd name="connsiteY1" fmla="*/ 14319 h 1035894"/>
                    <a:gd name="connsiteX2" fmla="*/ 2288983 w 2289524"/>
                    <a:gd name="connsiteY2" fmla="*/ 161440 h 1035894"/>
                    <a:gd name="connsiteX3" fmla="*/ 1641120 w 2289524"/>
                    <a:gd name="connsiteY3" fmla="*/ 858867 h 1035894"/>
                    <a:gd name="connsiteX4" fmla="*/ 1259335 w 2289524"/>
                    <a:gd name="connsiteY4" fmla="*/ 943561 h 1035894"/>
                    <a:gd name="connsiteX5" fmla="*/ 47270 w 2289524"/>
                    <a:gd name="connsiteY5" fmla="*/ 1004918 h 1035894"/>
                    <a:gd name="connsiteX6" fmla="*/ 426537 w 2289524"/>
                    <a:gd name="connsiteY6" fmla="*/ 409090 h 1035894"/>
                    <a:gd name="connsiteX0" fmla="*/ 426537 w 2289629"/>
                    <a:gd name="connsiteY0" fmla="*/ 409090 h 1711900"/>
                    <a:gd name="connsiteX1" fmla="*/ 1526035 w 2289629"/>
                    <a:gd name="connsiteY1" fmla="*/ 14319 h 1711900"/>
                    <a:gd name="connsiteX2" fmla="*/ 2288983 w 2289629"/>
                    <a:gd name="connsiteY2" fmla="*/ 161440 h 1711900"/>
                    <a:gd name="connsiteX3" fmla="*/ 1723670 w 2289629"/>
                    <a:gd name="connsiteY3" fmla="*/ 1697067 h 1711900"/>
                    <a:gd name="connsiteX4" fmla="*/ 1259335 w 2289629"/>
                    <a:gd name="connsiteY4" fmla="*/ 943561 h 1711900"/>
                    <a:gd name="connsiteX5" fmla="*/ 47270 w 2289629"/>
                    <a:gd name="connsiteY5" fmla="*/ 1004918 h 1711900"/>
                    <a:gd name="connsiteX6" fmla="*/ 426537 w 2289629"/>
                    <a:gd name="connsiteY6" fmla="*/ 409090 h 1711900"/>
                    <a:gd name="connsiteX0" fmla="*/ 426537 w 2023979"/>
                    <a:gd name="connsiteY0" fmla="*/ 402185 h 1704995"/>
                    <a:gd name="connsiteX1" fmla="*/ 1526035 w 2023979"/>
                    <a:gd name="connsiteY1" fmla="*/ 7414 h 1704995"/>
                    <a:gd name="connsiteX2" fmla="*/ 2022283 w 2023979"/>
                    <a:gd name="connsiteY2" fmla="*/ 745085 h 1704995"/>
                    <a:gd name="connsiteX3" fmla="*/ 1723670 w 2023979"/>
                    <a:gd name="connsiteY3" fmla="*/ 1690162 h 1704995"/>
                    <a:gd name="connsiteX4" fmla="*/ 1259335 w 2023979"/>
                    <a:gd name="connsiteY4" fmla="*/ 936656 h 1704995"/>
                    <a:gd name="connsiteX5" fmla="*/ 47270 w 2023979"/>
                    <a:gd name="connsiteY5" fmla="*/ 998013 h 1704995"/>
                    <a:gd name="connsiteX6" fmla="*/ 426537 w 2023979"/>
                    <a:gd name="connsiteY6" fmla="*/ 402185 h 1704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979" h="1704995">
                      <a:moveTo>
                        <a:pt x="426537" y="402185"/>
                      </a:moveTo>
                      <a:cubicBezTo>
                        <a:pt x="672998" y="237085"/>
                        <a:pt x="1260077" y="-49736"/>
                        <a:pt x="1526035" y="7414"/>
                      </a:cubicBezTo>
                      <a:cubicBezTo>
                        <a:pt x="1791993" y="64564"/>
                        <a:pt x="2003102" y="604327"/>
                        <a:pt x="2022283" y="745085"/>
                      </a:cubicBezTo>
                      <a:cubicBezTo>
                        <a:pt x="2041464" y="885843"/>
                        <a:pt x="1895278" y="1559809"/>
                        <a:pt x="1723670" y="1690162"/>
                      </a:cubicBezTo>
                      <a:cubicBezTo>
                        <a:pt x="1552062" y="1820516"/>
                        <a:pt x="1538735" y="1052014"/>
                        <a:pt x="1259335" y="936656"/>
                      </a:cubicBezTo>
                      <a:cubicBezTo>
                        <a:pt x="979935" y="821298"/>
                        <a:pt x="211470" y="1086033"/>
                        <a:pt x="47270" y="998013"/>
                      </a:cubicBezTo>
                      <a:cubicBezTo>
                        <a:pt x="-116930" y="909993"/>
                        <a:pt x="180076" y="567285"/>
                        <a:pt x="426537" y="402185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25400" cmpd="sng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77" name="Owal 76">
                  <a:extLst>
                    <a:ext uri="{FF2B5EF4-FFF2-40B4-BE49-F238E27FC236}">
                      <a16:creationId xmlns:a16="http://schemas.microsoft.com/office/drawing/2014/main" id="{B99BFD59-8675-49B5-98B0-C1C71E4D641C}"/>
                    </a:ext>
                  </a:extLst>
                </p:cNvPr>
                <p:cNvSpPr/>
                <p:nvPr/>
              </p:nvSpPr>
              <p:spPr>
                <a:xfrm>
                  <a:off x="2327017" y="4849228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8" name="Owal 77">
                  <a:extLst>
                    <a:ext uri="{FF2B5EF4-FFF2-40B4-BE49-F238E27FC236}">
                      <a16:creationId xmlns:a16="http://schemas.microsoft.com/office/drawing/2014/main" id="{373CA182-9E39-422E-A8F5-9E010DEFEFCA}"/>
                    </a:ext>
                  </a:extLst>
                </p:cNvPr>
                <p:cNvSpPr/>
                <p:nvPr/>
              </p:nvSpPr>
              <p:spPr>
                <a:xfrm flipH="1">
                  <a:off x="3237284" y="4849228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79" name="Owal 78">
                  <a:extLst>
                    <a:ext uri="{FF2B5EF4-FFF2-40B4-BE49-F238E27FC236}">
                      <a16:creationId xmlns:a16="http://schemas.microsoft.com/office/drawing/2014/main" id="{2B2C1B19-61A9-4D38-8EDC-7917BA361886}"/>
                    </a:ext>
                  </a:extLst>
                </p:cNvPr>
                <p:cNvSpPr/>
                <p:nvPr/>
              </p:nvSpPr>
              <p:spPr>
                <a:xfrm rot="19626485">
                  <a:off x="2772925" y="4691580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80" name="Owal 79">
                  <a:extLst>
                    <a:ext uri="{FF2B5EF4-FFF2-40B4-BE49-F238E27FC236}">
                      <a16:creationId xmlns:a16="http://schemas.microsoft.com/office/drawing/2014/main" id="{13B82DD0-26D9-4A05-9DA8-CE20ECBD8ED5}"/>
                    </a:ext>
                  </a:extLst>
                </p:cNvPr>
                <p:cNvSpPr/>
                <p:nvPr/>
              </p:nvSpPr>
              <p:spPr>
                <a:xfrm rot="19626485" flipH="1">
                  <a:off x="3537273" y="4197254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81" name="Owal 80">
                  <a:extLst>
                    <a:ext uri="{FF2B5EF4-FFF2-40B4-BE49-F238E27FC236}">
                      <a16:creationId xmlns:a16="http://schemas.microsoft.com/office/drawing/2014/main" id="{89420E79-9D35-47FA-9DDB-1AF0217EECA3}"/>
                    </a:ext>
                  </a:extLst>
                </p:cNvPr>
                <p:cNvSpPr/>
                <p:nvPr/>
              </p:nvSpPr>
              <p:spPr>
                <a:xfrm flipH="1">
                  <a:off x="3771521" y="5471930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  <p:sp>
              <p:nvSpPr>
                <p:cNvPr id="82" name="Owal 81">
                  <a:extLst>
                    <a:ext uri="{FF2B5EF4-FFF2-40B4-BE49-F238E27FC236}">
                      <a16:creationId xmlns:a16="http://schemas.microsoft.com/office/drawing/2014/main" id="{48B11412-5891-4AD6-9595-8ECF28E1C913}"/>
                    </a:ext>
                  </a:extLst>
                </p:cNvPr>
                <p:cNvSpPr/>
                <p:nvPr/>
              </p:nvSpPr>
              <p:spPr>
                <a:xfrm rot="19908685" flipH="1">
                  <a:off x="3946642" y="4804072"/>
                  <a:ext cx="164370" cy="16437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5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Sposoby trenowania algorytmów obliczających metryki dystansu – inne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Oprócz przytoczonych algorytmów istnieje </a:t>
            </a:r>
            <a:r>
              <a:rPr lang="pl-PL" sz="2400" b="1" dirty="0"/>
              <a:t>wiele innych metod </a:t>
            </a:r>
            <a:r>
              <a:rPr lang="pl-PL" sz="2400" dirty="0"/>
              <a:t>(i związanych z nimi funkcji straty) umożliwiających realizację algorytmów uczących się metryk odległości. Są to między innymi algorytmy:</a:t>
            </a:r>
          </a:p>
          <a:p>
            <a:pPr algn="just">
              <a:buFontTx/>
              <a:buChar char="-"/>
            </a:pPr>
            <a:r>
              <a:rPr lang="pl-PL" sz="2400" dirty="0"/>
              <a:t>straty konstelacyjnej (ang. </a:t>
            </a:r>
            <a:r>
              <a:rPr lang="pl-PL" sz="2400" i="1" dirty="0"/>
              <a:t>constellation </a:t>
            </a:r>
            <a:r>
              <a:rPr lang="pl-PL" sz="2400" i="1" dirty="0" err="1"/>
              <a:t>loss</a:t>
            </a:r>
            <a:r>
              <a:rPr lang="pl-PL" sz="2400" dirty="0"/>
              <a:t>),</a:t>
            </a:r>
          </a:p>
          <a:p>
            <a:pPr algn="just">
              <a:buFontTx/>
              <a:buChar char="-"/>
            </a:pPr>
            <a:r>
              <a:rPr lang="pl-PL" sz="2400" dirty="0"/>
              <a:t>straty wieloklasowej (ang. </a:t>
            </a:r>
            <a:r>
              <a:rPr lang="pl-PL" sz="2400" i="1" dirty="0" err="1"/>
              <a:t>multiclass</a:t>
            </a:r>
            <a:r>
              <a:rPr lang="pl-PL" sz="2400" i="1" dirty="0"/>
              <a:t> </a:t>
            </a:r>
            <a:r>
              <a:rPr lang="pl-PL" sz="2400" i="1" dirty="0" err="1"/>
              <a:t>loss</a:t>
            </a:r>
            <a:r>
              <a:rPr lang="pl-PL" sz="2400" dirty="0"/>
              <a:t>),</a:t>
            </a:r>
          </a:p>
          <a:p>
            <a:pPr algn="just">
              <a:buFontTx/>
              <a:buChar char="-"/>
            </a:pPr>
            <a:r>
              <a:rPr lang="pl-PL" sz="2400" dirty="0"/>
              <a:t>straty klasyfikacyjnej (</a:t>
            </a:r>
            <a:r>
              <a:rPr lang="pl-PL" sz="2400" i="1" dirty="0"/>
              <a:t>ang. </a:t>
            </a:r>
            <a:r>
              <a:rPr lang="pl-PL" sz="2400" i="1" dirty="0" err="1"/>
              <a:t>softmax</a:t>
            </a:r>
            <a:r>
              <a:rPr lang="pl-PL" sz="2400" i="1" dirty="0"/>
              <a:t> </a:t>
            </a:r>
            <a:r>
              <a:rPr lang="pl-PL" sz="2400" i="1" dirty="0" err="1"/>
              <a:t>loss</a:t>
            </a:r>
            <a:r>
              <a:rPr lang="pl-PL" sz="2400" dirty="0"/>
              <a:t>),</a:t>
            </a:r>
          </a:p>
          <a:p>
            <a:pPr algn="just">
              <a:buFontTx/>
              <a:buChar char="-"/>
            </a:pPr>
            <a:r>
              <a:rPr lang="pl-PL" sz="2400" dirty="0"/>
              <a:t>straty klasyfikacyjnej z adaptacyjnym marginesem (</a:t>
            </a:r>
            <a:r>
              <a:rPr lang="pl-PL" sz="2400" i="1" dirty="0"/>
              <a:t>ang. </a:t>
            </a:r>
            <a:r>
              <a:rPr lang="pl-PL" sz="2400" i="1" dirty="0" err="1"/>
              <a:t>adaptive</a:t>
            </a:r>
            <a:r>
              <a:rPr lang="pl-PL" sz="2400" i="1" dirty="0"/>
              <a:t> </a:t>
            </a:r>
            <a:r>
              <a:rPr lang="pl-PL" sz="2400" i="1" dirty="0" err="1"/>
              <a:t>margin</a:t>
            </a:r>
            <a:r>
              <a:rPr lang="pl-PL" sz="2400" i="1" dirty="0"/>
              <a:t>, AM-</a:t>
            </a:r>
            <a:r>
              <a:rPr lang="pl-PL" sz="2400" i="1" dirty="0" err="1"/>
              <a:t>softmax</a:t>
            </a:r>
            <a:r>
              <a:rPr lang="pl-PL" sz="2400" i="1" dirty="0"/>
              <a:t> </a:t>
            </a:r>
            <a:r>
              <a:rPr lang="pl-PL" sz="2400" i="1" dirty="0" err="1"/>
              <a:t>loss</a:t>
            </a:r>
            <a:r>
              <a:rPr lang="pl-PL" sz="2400" dirty="0"/>
              <a:t>).</a:t>
            </a:r>
          </a:p>
          <a:p>
            <a:pPr marL="0" indent="0" algn="just">
              <a:buNone/>
            </a:pPr>
            <a:r>
              <a:rPr lang="pl-PL" sz="2400" dirty="0"/>
              <a:t>Wybór konkretnego algorytmu często zależy od rodzaju rozwiązywanego problemu.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18/21</a:t>
            </a:r>
          </a:p>
        </p:txBody>
      </p:sp>
    </p:spTree>
    <p:extLst>
      <p:ext uri="{BB962C8B-B14F-4D97-AF65-F5344CB8AC3E}">
        <p14:creationId xmlns:p14="http://schemas.microsoft.com/office/powerpoint/2010/main" val="168304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Wybór metryki w zależności od liczby wymiarów przestrzeni reprezentacji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zawartości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l-PL" sz="2400" dirty="0"/>
                  <a:t>Jednym z </a:t>
                </a:r>
                <a:r>
                  <a:rPr lang="pl-PL" sz="2400" b="1" dirty="0" err="1"/>
                  <a:t>hiperparametrów</a:t>
                </a:r>
                <a:r>
                  <a:rPr lang="pl-PL" sz="2400" dirty="0"/>
                  <a:t> parametrów przestrzeni reprezentacji jest </a:t>
                </a:r>
                <a:r>
                  <a:rPr lang="pl-PL" sz="2400" b="1" dirty="0"/>
                  <a:t>liczba wymiarów wektora reprezentacji</a:t>
                </a:r>
                <a:r>
                  <a:rPr lang="pl-PL" sz="2400" dirty="0"/>
                  <a:t>. Wartość ta dobierana jest w procesie treningu sieci.</a:t>
                </a:r>
              </a:p>
              <a:p>
                <a:pPr marL="0" indent="0" algn="just">
                  <a:buNone/>
                </a:pPr>
                <a:r>
                  <a:rPr lang="pl-PL" sz="2400" dirty="0"/>
                  <a:t>Długość wektora reprezentacji może mieć wpł</a:t>
                </a:r>
                <a:r>
                  <a:rPr lang="pl-PL" sz="2400" b="1" dirty="0"/>
                  <a:t>yw na wybór optymalnej metryki odległości</a:t>
                </a:r>
                <a:r>
                  <a:rPr lang="pl-PL" sz="2400" dirty="0"/>
                  <a:t>. Wynika to z faktu, że im więcej wymiarów ma przestrzeń, tym </a:t>
                </a:r>
                <a:r>
                  <a:rPr lang="pl-PL" sz="2400" b="1" dirty="0"/>
                  <a:t>trudniej jest różnicować punkty ze względu na odległość </a:t>
                </a:r>
                <a:r>
                  <a:rPr lang="pl-PL" sz="2400" dirty="0"/>
                  <a:t>do najbliższych sąsiadów (tzw. klątwa wymiarowości).</a:t>
                </a:r>
              </a:p>
              <a:p>
                <a:pPr marL="0" indent="0" algn="just">
                  <a:buNone/>
                </a:pPr>
                <a:r>
                  <a:rPr lang="pl-PL" sz="2400" dirty="0"/>
                  <a:t>Ogólna zasada jest taka, że w przypadku przestrzeni o </a:t>
                </a:r>
                <a:r>
                  <a:rPr lang="pl-PL" sz="2400" b="1" dirty="0"/>
                  <a:t>wysokiej liczbie wymiarów </a:t>
                </a:r>
                <a:r>
                  <a:rPr lang="pl-PL" sz="2400" dirty="0"/>
                  <a:t>lepiej sprawdzają się metryki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sz="2400" i="1" baseline="-25000" dirty="0" err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l-PL" sz="2400" baseline="-25000" dirty="0"/>
                  <a:t> </a:t>
                </a:r>
                <a:r>
                  <a:rPr lang="pl-PL" sz="2400" dirty="0"/>
                  <a:t>o </a:t>
                </a:r>
                <a:r>
                  <a:rPr lang="pl-PL" sz="2400" b="1" dirty="0"/>
                  <a:t>niższej wartości parametru </a:t>
                </a:r>
                <a14:m>
                  <m:oMath xmlns:m="http://schemas.openxmlformats.org/officeDocument/2006/math">
                    <m:r>
                      <a:rPr lang="pl-PL" sz="24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pl-PL" sz="2400" dirty="0"/>
                  <a:t>. Przykładowo  - zamiast odległości euklidesowej lepiej sprawdzać się może odległość bazująca na metryce typu Manhattan.</a:t>
                </a:r>
              </a:p>
            </p:txBody>
          </p:sp>
        </mc:Choice>
        <mc:Fallback xmlns="">
          <p:sp>
            <p:nvSpPr>
              <p:cNvPr id="7" name="Symbol zastępczy zawartości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0" t="-1832" r="-9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19/21</a:t>
            </a:r>
          </a:p>
        </p:txBody>
      </p:sp>
    </p:spTree>
    <p:extLst>
      <p:ext uri="{BB962C8B-B14F-4D97-AF65-F5344CB8AC3E}">
        <p14:creationId xmlns:p14="http://schemas.microsoft.com/office/powerpoint/2010/main" val="236249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Jednym z zadań realizowanych przez algorytmy inteligentnej analizy danych (w tym danych multimedialnych) jest </a:t>
            </a:r>
            <a:r>
              <a:rPr lang="pl-PL" sz="2400" b="1" dirty="0"/>
              <a:t>opisywanie, porównywanie i poszukiwanie podobieństw </a:t>
            </a:r>
            <a:r>
              <a:rPr lang="pl-PL" sz="2400" dirty="0"/>
              <a:t>pomiędzy analizowanymi pakietami informacji.</a:t>
            </a:r>
          </a:p>
          <a:p>
            <a:pPr marL="0" indent="0" algn="just">
              <a:buNone/>
            </a:pPr>
            <a:r>
              <a:rPr lang="pl-PL" sz="2400" dirty="0"/>
              <a:t>Zadanie tego typu może być podstawą rozwiązywania takich problemów, jak:</a:t>
            </a:r>
          </a:p>
          <a:p>
            <a:pPr algn="just"/>
            <a:r>
              <a:rPr lang="pl-PL" sz="2400" dirty="0"/>
              <a:t>wyszukiwanie danych </a:t>
            </a:r>
            <a:r>
              <a:rPr lang="pl-PL" sz="2400" b="1" dirty="0"/>
              <a:t>podobnych do dostarczonego przykładu</a:t>
            </a:r>
            <a:r>
              <a:rPr lang="pl-PL" sz="2400" dirty="0"/>
              <a:t> (np. realizacja paradygmatu wyszukiwania przez przykład, </a:t>
            </a:r>
            <a:r>
              <a:rPr lang="pl-PL" sz="2400" i="1" dirty="0"/>
              <a:t>ang. </a:t>
            </a:r>
            <a:r>
              <a:rPr lang="pl-PL" sz="2400" i="1" dirty="0" err="1"/>
              <a:t>query</a:t>
            </a:r>
            <a:r>
              <a:rPr lang="pl-PL" sz="2400" i="1" dirty="0"/>
              <a:t> by </a:t>
            </a:r>
            <a:r>
              <a:rPr lang="pl-PL" sz="2400" i="1" dirty="0" err="1"/>
              <a:t>example</a:t>
            </a:r>
            <a:r>
              <a:rPr lang="pl-PL" sz="2400" dirty="0"/>
              <a:t>), </a:t>
            </a:r>
          </a:p>
          <a:p>
            <a:pPr algn="just"/>
            <a:r>
              <a:rPr lang="pl-PL" sz="2400" dirty="0"/>
              <a:t>projektowanie </a:t>
            </a:r>
            <a:r>
              <a:rPr lang="pl-PL" sz="2400" b="1" dirty="0"/>
              <a:t>klasyfikatorów</a:t>
            </a:r>
            <a:r>
              <a:rPr lang="pl-PL" sz="2400" dirty="0"/>
              <a:t>, w których bez dodatkowego treningu możliwa jest </a:t>
            </a:r>
            <a:r>
              <a:rPr lang="pl-PL" sz="2400" b="1" dirty="0"/>
              <a:t>zmiana liczby rozpoznawanych klas</a:t>
            </a:r>
            <a:r>
              <a:rPr lang="pl-PL" sz="2400" dirty="0"/>
              <a:t>, gdyż klasyfikacja opiera się na </a:t>
            </a:r>
            <a:r>
              <a:rPr lang="pl-PL" sz="2400" dirty="0" err="1"/>
              <a:t>minimalnodystansowej</a:t>
            </a:r>
            <a:r>
              <a:rPr lang="pl-PL" sz="2400" dirty="0"/>
              <a:t> </a:t>
            </a:r>
            <a:r>
              <a:rPr lang="pl-PL" sz="2400" b="1" dirty="0"/>
              <a:t>analizie podobieństwa </a:t>
            </a:r>
            <a:r>
              <a:rPr lang="pl-PL" sz="2400" dirty="0"/>
              <a:t>dwóch wzorców,</a:t>
            </a:r>
          </a:p>
          <a:p>
            <a:pPr algn="just"/>
            <a:r>
              <a:rPr lang="pl-PL" sz="2400" b="1" dirty="0"/>
              <a:t>porównywanie próbek danych biometrycznych </a:t>
            </a:r>
            <a:r>
              <a:rPr lang="pl-PL" sz="2400" dirty="0"/>
              <a:t>z przechowywanym w bazie danych wzorcem w celu realizacji biometrycznego uwierzytelnienia danej osoby.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 2/21</a:t>
            </a:r>
          </a:p>
        </p:txBody>
      </p:sp>
    </p:spTree>
    <p:extLst>
      <p:ext uri="{BB962C8B-B14F-4D97-AF65-F5344CB8AC3E}">
        <p14:creationId xmlns:p14="http://schemas.microsoft.com/office/powerpoint/2010/main" val="373106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Buduma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</a:t>
            </a:r>
            <a:r>
              <a:rPr lang="pl-P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.,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Locasio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</a:t>
            </a:r>
            <a:r>
              <a:rPr lang="pl-P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Fundamentals of Deep Learning. Designing next-generation machine intelligence algorithms, O’Reilly Media, Inc., 2017.</a:t>
            </a:r>
            <a:r>
              <a:rPr lang="pl-P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Goodfellow, I</a:t>
            </a:r>
            <a:r>
              <a:rPr lang="pl-P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.,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Bengio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</a:t>
            </a:r>
            <a:r>
              <a:rPr lang="pl-P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.,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Courville, Aaron, Deep Learning, The MIT Press, 2016.</a:t>
            </a:r>
            <a:r>
              <a:rPr lang="pl-PL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Medela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icón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A.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Constellation Loss: Improving the efficiency of deep metric learning loss functions for optimal embedding.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2019,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1905.10675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Aggarwal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C.,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Hinneburg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A.,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Keim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A., On the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Surprising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in High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Dimensional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Space. In: Van den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Bussche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J.,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Vianu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V. (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eds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) Database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— ICDT 2001. ICDT 2001.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Notes in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Science, vol 1973. Springer, Berlin, Heidelberg 2001. https://doi.org/10.1007/3-540-44503-X_27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Rippel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, O.,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Paluri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Dollar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, P.,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Bourdev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, L.,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learning with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discrimination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, 2015, arXiv:1511.05939.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D9FAD08-87A3-45DC-8B8B-EF702A0C46C1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/>
              <a:t>20/21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7392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B9C240-0C92-47F3-B6DB-649FABE5142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1283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Dziękuję za uwagę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7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Reprezentacja obiektu w postaci wektora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14854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Bardzo wygodną możliwością stwarzaną przez techniki wywodzące się z dziedzin uczenia maszynowego jest możliwość generowania tzw. </a:t>
            </a:r>
            <a:r>
              <a:rPr lang="pl-PL" sz="2400" b="1" i="1" dirty="0"/>
              <a:t>reprezentacji</a:t>
            </a:r>
            <a:r>
              <a:rPr lang="pl-PL" sz="2400" dirty="0"/>
              <a:t>, czyli </a:t>
            </a:r>
            <a:r>
              <a:rPr lang="pl-PL" sz="2400" b="1" dirty="0"/>
              <a:t>unikatowych wektorów liczb powiązanych z dostarczonymi danymi </a:t>
            </a:r>
            <a:r>
              <a:rPr lang="pl-PL" sz="2400" dirty="0"/>
              <a:t>(każdy element zbioru danych powiązany jest ze swoją </a:t>
            </a:r>
            <a:r>
              <a:rPr lang="pl-PL" sz="2400" i="1" dirty="0"/>
              <a:t>reprezentacją</a:t>
            </a:r>
            <a:r>
              <a:rPr lang="pl-PL" sz="2400" dirty="0"/>
              <a:t>).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 3/21</a:t>
            </a:r>
          </a:p>
        </p:txBody>
      </p:sp>
      <p:grpSp>
        <p:nvGrpSpPr>
          <p:cNvPr id="18" name="Grupa 17" descr="Przykładowe dwuelementowe reprezentacje przypisane do figur geometrycznych. Trójkąty charakteryzują się wysoką wartością w pierwszym elemencie wektora, a prostokąty wysoką wartością w drugim elemencie wektora.">
            <a:extLst>
              <a:ext uri="{FF2B5EF4-FFF2-40B4-BE49-F238E27FC236}">
                <a16:creationId xmlns:a16="http://schemas.microsoft.com/office/drawing/2014/main" id="{BEDAF5A7-7BCC-43F7-B79C-D8225DA0F013}"/>
              </a:ext>
            </a:extLst>
          </p:cNvPr>
          <p:cNvGrpSpPr/>
          <p:nvPr/>
        </p:nvGrpSpPr>
        <p:grpSpPr>
          <a:xfrm>
            <a:off x="1707238" y="3429000"/>
            <a:ext cx="8300113" cy="1841481"/>
            <a:chOff x="1195509" y="3213284"/>
            <a:chExt cx="8300113" cy="1841481"/>
          </a:xfrm>
        </p:grpSpPr>
        <p:sp>
          <p:nvSpPr>
            <p:cNvPr id="5" name="Dowolny kształt: kształt 4">
              <a:extLst>
                <a:ext uri="{FF2B5EF4-FFF2-40B4-BE49-F238E27FC236}">
                  <a16:creationId xmlns:a16="http://schemas.microsoft.com/office/drawing/2014/main" id="{9DEB0881-610F-4143-B231-BFE834D207F7}"/>
                </a:ext>
              </a:extLst>
            </p:cNvPr>
            <p:cNvSpPr/>
            <p:nvPr/>
          </p:nvSpPr>
          <p:spPr>
            <a:xfrm rot="17100000">
              <a:off x="1066737" y="3342056"/>
              <a:ext cx="831920" cy="574376"/>
            </a:xfrm>
            <a:custGeom>
              <a:avLst/>
              <a:gdLst>
                <a:gd name="connsiteX0" fmla="*/ -11 w 831920"/>
                <a:gd name="connsiteY0" fmla="*/ 427219 h 574376"/>
                <a:gd name="connsiteX1" fmla="*/ 831910 w 831920"/>
                <a:gd name="connsiteY1" fmla="*/ 574496 h 574376"/>
                <a:gd name="connsiteX2" fmla="*/ 463790 w 831920"/>
                <a:gd name="connsiteY2" fmla="*/ 119 h 57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1920" h="574376">
                  <a:moveTo>
                    <a:pt x="-11" y="427219"/>
                  </a:moveTo>
                  <a:lnTo>
                    <a:pt x="831910" y="574496"/>
                  </a:lnTo>
                  <a:lnTo>
                    <a:pt x="463790" y="119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36B9607E-0F3F-4DCC-8202-7FCA5415EBA6}"/>
                </a:ext>
              </a:extLst>
            </p:cNvPr>
            <p:cNvSpPr/>
            <p:nvPr/>
          </p:nvSpPr>
          <p:spPr>
            <a:xfrm rot="17100000">
              <a:off x="1267429" y="4660847"/>
              <a:ext cx="382829" cy="405008"/>
            </a:xfrm>
            <a:custGeom>
              <a:avLst/>
              <a:gdLst>
                <a:gd name="connsiteX0" fmla="*/ 198806 w 382829"/>
                <a:gd name="connsiteY0" fmla="*/ 121 h 405008"/>
                <a:gd name="connsiteX1" fmla="*/ 28 w 382829"/>
                <a:gd name="connsiteY1" fmla="*/ 405130 h 405008"/>
                <a:gd name="connsiteX2" fmla="*/ 382858 w 382829"/>
                <a:gd name="connsiteY2" fmla="*/ 405130 h 40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9" h="405008">
                  <a:moveTo>
                    <a:pt x="198806" y="121"/>
                  </a:moveTo>
                  <a:lnTo>
                    <a:pt x="28" y="405130"/>
                  </a:lnTo>
                  <a:lnTo>
                    <a:pt x="382858" y="405130"/>
                  </a:lnTo>
                  <a:close/>
                </a:path>
              </a:pathLst>
            </a:custGeom>
            <a:solidFill>
              <a:srgbClr val="FF4141"/>
            </a:solidFill>
            <a:ln w="7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95F11CA8-6CC4-4DEF-B24D-A589B58225F3}"/>
                </a:ext>
              </a:extLst>
            </p:cNvPr>
            <p:cNvSpPr/>
            <p:nvPr/>
          </p:nvSpPr>
          <p:spPr>
            <a:xfrm>
              <a:off x="5666779" y="3553760"/>
              <a:ext cx="809841" cy="51546"/>
            </a:xfrm>
            <a:custGeom>
              <a:avLst/>
              <a:gdLst>
                <a:gd name="connsiteX0" fmla="*/ 354 w 809841"/>
                <a:gd name="connsiteY0" fmla="*/ 121 h 51546"/>
                <a:gd name="connsiteX1" fmla="*/ 810195 w 809841"/>
                <a:gd name="connsiteY1" fmla="*/ 51668 h 5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841" h="51546">
                  <a:moveTo>
                    <a:pt x="354" y="121"/>
                  </a:moveTo>
                  <a:lnTo>
                    <a:pt x="810195" y="51668"/>
                  </a:lnTo>
                </a:path>
              </a:pathLst>
            </a:custGeom>
            <a:noFill/>
            <a:ln w="137636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FF2E548E-4CD6-4F76-9242-4A4D6C060BCC}"/>
                </a:ext>
              </a:extLst>
            </p:cNvPr>
            <p:cNvSpPr/>
            <p:nvPr/>
          </p:nvSpPr>
          <p:spPr>
            <a:xfrm>
              <a:off x="5800904" y="4880908"/>
              <a:ext cx="338646" cy="51544"/>
            </a:xfrm>
            <a:custGeom>
              <a:avLst/>
              <a:gdLst>
                <a:gd name="connsiteX0" fmla="*/ 389 w 338646"/>
                <a:gd name="connsiteY0" fmla="*/ 135 h 51544"/>
                <a:gd name="connsiteX1" fmla="*/ 339035 w 338646"/>
                <a:gd name="connsiteY1" fmla="*/ 51679 h 5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8646" h="51544">
                  <a:moveTo>
                    <a:pt x="389" y="135"/>
                  </a:moveTo>
                  <a:lnTo>
                    <a:pt x="339035" y="51679"/>
                  </a:lnTo>
                </a:path>
              </a:pathLst>
            </a:custGeom>
            <a:noFill/>
            <a:ln w="1376362" cap="flat">
              <a:solidFill>
                <a:srgbClr val="4E76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 dirty="0"/>
            </a:p>
          </p:txBody>
        </p:sp>
        <p:cxnSp>
          <p:nvCxnSpPr>
            <p:cNvPr id="3" name="Łącznik prosty ze strzałką 2">
              <a:extLst>
                <a:ext uri="{FF2B5EF4-FFF2-40B4-BE49-F238E27FC236}">
                  <a16:creationId xmlns:a16="http://schemas.microsoft.com/office/drawing/2014/main" id="{471FFC51-B358-484A-95A2-4A930DD28DDD}"/>
                </a:ext>
              </a:extLst>
            </p:cNvPr>
            <p:cNvCxnSpPr>
              <a:cxnSpLocks/>
            </p:cNvCxnSpPr>
            <p:nvPr/>
          </p:nvCxnSpPr>
          <p:spPr>
            <a:xfrm>
              <a:off x="2242404" y="3541258"/>
              <a:ext cx="872455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>
              <a:extLst>
                <a:ext uri="{FF2B5EF4-FFF2-40B4-BE49-F238E27FC236}">
                  <a16:creationId xmlns:a16="http://schemas.microsoft.com/office/drawing/2014/main" id="{172964DD-0EF8-417F-9A38-3EE2E0340795}"/>
                </a:ext>
              </a:extLst>
            </p:cNvPr>
            <p:cNvCxnSpPr>
              <a:cxnSpLocks/>
            </p:cNvCxnSpPr>
            <p:nvPr/>
          </p:nvCxnSpPr>
          <p:spPr>
            <a:xfrm>
              <a:off x="6907026" y="4821885"/>
              <a:ext cx="872455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D777BC90-5954-4BDA-8526-9C72EF473FA1}"/>
                </a:ext>
              </a:extLst>
            </p:cNvPr>
            <p:cNvCxnSpPr>
              <a:cxnSpLocks/>
            </p:cNvCxnSpPr>
            <p:nvPr/>
          </p:nvCxnSpPr>
          <p:spPr>
            <a:xfrm>
              <a:off x="6907026" y="3541258"/>
              <a:ext cx="872455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>
              <a:extLst>
                <a:ext uri="{FF2B5EF4-FFF2-40B4-BE49-F238E27FC236}">
                  <a16:creationId xmlns:a16="http://schemas.microsoft.com/office/drawing/2014/main" id="{47F5C202-3134-4FE5-94DE-AD7053B9A69C}"/>
                </a:ext>
              </a:extLst>
            </p:cNvPr>
            <p:cNvCxnSpPr>
              <a:cxnSpLocks/>
            </p:cNvCxnSpPr>
            <p:nvPr/>
          </p:nvCxnSpPr>
          <p:spPr>
            <a:xfrm>
              <a:off x="2321783" y="4821885"/>
              <a:ext cx="872455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4C449117-FCD5-4AF9-93C7-9F5C25F2BDBB}"/>
                </a:ext>
              </a:extLst>
            </p:cNvPr>
            <p:cNvSpPr txBox="1"/>
            <p:nvPr/>
          </p:nvSpPr>
          <p:spPr>
            <a:xfrm>
              <a:off x="3388398" y="3310426"/>
              <a:ext cx="1529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/>
                <a:t>[0,89 0,12]</a:t>
              </a:r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9061B779-D184-432D-B348-48E649E762A7}"/>
                </a:ext>
              </a:extLst>
            </p:cNvPr>
            <p:cNvSpPr txBox="1"/>
            <p:nvPr/>
          </p:nvSpPr>
          <p:spPr>
            <a:xfrm>
              <a:off x="3338699" y="4591053"/>
              <a:ext cx="1529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/>
                <a:t>[0,85 0,21]</a:t>
              </a:r>
            </a:p>
          </p:txBody>
        </p: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06EBF436-348B-44D8-B3F3-F16FB4866DBA}"/>
                </a:ext>
              </a:extLst>
            </p:cNvPr>
            <p:cNvSpPr txBox="1"/>
            <p:nvPr/>
          </p:nvSpPr>
          <p:spPr>
            <a:xfrm>
              <a:off x="7966036" y="3310426"/>
              <a:ext cx="1529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/>
                <a:t>[0,09 0,91]</a:t>
              </a:r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F31F7850-E4DD-4C3C-9359-426828897773}"/>
                </a:ext>
              </a:extLst>
            </p:cNvPr>
            <p:cNvSpPr txBox="1"/>
            <p:nvPr/>
          </p:nvSpPr>
          <p:spPr>
            <a:xfrm>
              <a:off x="7966036" y="4591053"/>
              <a:ext cx="1529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/>
                <a:t>[0,11 0,88]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05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Dystans pomiędzy dwoma punktami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ymbol zastępczy zawartości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l-PL" sz="2400" dirty="0"/>
                  <a:t>Wektory </a:t>
                </a:r>
                <a:r>
                  <a:rPr lang="pl-PL" sz="2400" b="1" dirty="0"/>
                  <a:t>reprezentacji</a:t>
                </a:r>
                <a:r>
                  <a:rPr lang="pl-PL" sz="2400" dirty="0"/>
                  <a:t>, które są użyteczne w zadaniach polegających na </a:t>
                </a:r>
                <a:r>
                  <a:rPr lang="pl-PL" sz="2400" b="1" dirty="0"/>
                  <a:t>porównywaniu wzorców </a:t>
                </a:r>
                <a:r>
                  <a:rPr lang="pl-PL" sz="2400" dirty="0"/>
                  <a:t>(zdjęć, rysunków, filmów, nagrań dźwiękowych, itd.) mają tę cechę, że na ich podstawie można obliczyć </a:t>
                </a:r>
                <a:r>
                  <a:rPr lang="pl-PL" sz="2400" b="1" i="1" dirty="0"/>
                  <a:t>dystans</a:t>
                </a:r>
                <a:r>
                  <a:rPr lang="pl-PL" sz="2400" dirty="0"/>
                  <a:t> pomiędzy dwoma reprezentacjami.</a:t>
                </a:r>
              </a:p>
              <a:p>
                <a:pPr marL="0" indent="0" algn="just">
                  <a:buNone/>
                </a:pPr>
                <a:r>
                  <a:rPr lang="pl-PL" sz="2400" dirty="0"/>
                  <a:t>Dystans ten obliczany może być na różne sposoby, jednak w większości przypadków podstawą do jego obliczenia jest </a:t>
                </a:r>
                <a:r>
                  <a:rPr lang="pl-PL" sz="2400" b="1" dirty="0"/>
                  <a:t>różnica pomiędzy współrzędnymi </a:t>
                </a:r>
                <a:r>
                  <a:rPr lang="pl-PL" sz="2400" dirty="0"/>
                  <a:t>dwóch punktów. Zakładając, że posiadamy dwa punkty w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/>
                  <a:t>-wymiarowej przestrzeni o współrzędnych</a:t>
                </a:r>
                <a14:m>
                  <m:oMath xmlns:m="http://schemas.openxmlformats.org/officeDocument/2006/math">
                    <m:r>
                      <a:rPr lang="pl-P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2400" dirty="0"/>
                  <a:t>oraz </a:t>
                </a:r>
                <a14:m>
                  <m:oMath xmlns:m="http://schemas.openxmlformats.org/officeDocument/2006/math">
                    <m:r>
                      <a:rPr lang="pl-PL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400" dirty="0"/>
                  <a:t>, wektor różnicy </a:t>
                </a:r>
                <a14:m>
                  <m:oMath xmlns:m="http://schemas.openxmlformats.org/officeDocument/2006/math">
                    <m:r>
                      <a:rPr lang="pl-PL" sz="2400" b="1" i="1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l-PL" sz="2400" dirty="0"/>
                  <a:t> wyznaczony pomiędzy punktami </a:t>
                </a:r>
                <a14:m>
                  <m:oMath xmlns:m="http://schemas.openxmlformats.org/officeDocument/2006/math">
                    <m:r>
                      <a:rPr lang="pl-PL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l-PL" sz="2400" dirty="0"/>
                  <a:t> i </a:t>
                </a:r>
                <a14:m>
                  <m:oMath xmlns:m="http://schemas.openxmlformats.org/officeDocument/2006/math">
                    <m:r>
                      <a:rPr lang="pl-PL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l-PL" sz="2400" dirty="0"/>
                  <a:t> może być obliczony jako:</a:t>
                </a:r>
              </a:p>
              <a:p>
                <a:pPr marL="0" indent="0" algn="just">
                  <a:buNone/>
                </a:pPr>
                <a:endParaRPr lang="pl-PL" sz="2400" b="1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1" i="1" smtClean="0"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l-PL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l-PL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l-PL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l-PL" sz="2400" b="1" dirty="0"/>
              </a:p>
              <a:p>
                <a:pPr marL="0" indent="0" algn="just">
                  <a:buNone/>
                </a:pPr>
                <a:endParaRPr lang="pl-PL" sz="2400" dirty="0"/>
              </a:p>
            </p:txBody>
          </p:sp>
        </mc:Choice>
        <mc:Fallback>
          <p:sp>
            <p:nvSpPr>
              <p:cNvPr id="7" name="Symbol zastępczy zawartości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0" t="-1832" r="-9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 4/21</a:t>
            </a:r>
          </a:p>
        </p:txBody>
      </p:sp>
    </p:spTree>
    <p:extLst>
      <p:ext uri="{BB962C8B-B14F-4D97-AF65-F5344CB8AC3E}">
        <p14:creationId xmlns:p14="http://schemas.microsoft.com/office/powerpoint/2010/main" val="57419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Dystans pomiędzy dwoma punktami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ymbol zastępczy zawartości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l-PL" sz="2400" dirty="0"/>
                  <a:t>Wektor różnicy </a:t>
                </a:r>
                <a14:m>
                  <m:oMath xmlns:m="http://schemas.openxmlformats.org/officeDocument/2006/math">
                    <m:r>
                      <a:rPr lang="pl-PL" sz="2400" b="1" i="1" smtClean="0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l-PL" sz="2400" dirty="0"/>
                  <a:t> może następnie być zredukowany do pojedynczej wartości skalarnej za pomocą tzw. metryki. Tak uzyskana wartość następnie może posłużyć jako metryka odległości pomiędzy punktami </a:t>
                </a:r>
                <a14:m>
                  <m:oMath xmlns:m="http://schemas.openxmlformats.org/officeDocument/2006/math">
                    <m:r>
                      <a:rPr lang="pl-PL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l-PL" sz="2400" dirty="0"/>
                  <a:t> i </a:t>
                </a:r>
                <a14:m>
                  <m:oMath xmlns:m="http://schemas.openxmlformats.org/officeDocument/2006/math">
                    <m:r>
                      <a:rPr lang="pl-PL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l-PL" sz="2400" dirty="0"/>
                  <a:t>. Na potrzeby wykładu ograniczymy się do metryk </a:t>
                </a:r>
                <a:r>
                  <a:rPr lang="pl-PL" sz="2400" dirty="0" err="1"/>
                  <a:t>L</a:t>
                </a:r>
                <a:r>
                  <a:rPr lang="pl-PL" sz="2400" baseline="-25000" dirty="0" err="1"/>
                  <a:t>p</a:t>
                </a:r>
                <a:r>
                  <a:rPr lang="pl-PL" sz="2400" dirty="0"/>
                  <a:t>,</a:t>
                </a:r>
                <a:r>
                  <a:rPr lang="pl-PL" sz="2400" baseline="-25000" dirty="0"/>
                  <a:t> </a:t>
                </a:r>
                <a:r>
                  <a:rPr lang="pl-PL" sz="2400" dirty="0"/>
                  <a:t>do których należy także metryka Euklidesowa.</a:t>
                </a:r>
              </a:p>
              <a:p>
                <a:pPr marL="0" indent="0" algn="just">
                  <a:buNone/>
                </a:pPr>
                <a:r>
                  <a:rPr lang="pl-PL" sz="2400" dirty="0"/>
                  <a:t>Metryka </a:t>
                </a:r>
                <a:r>
                  <a:rPr lang="pl-PL" sz="2400" dirty="0" err="1"/>
                  <a:t>L</a:t>
                </a:r>
                <a:r>
                  <a:rPr lang="pl-PL" sz="2400" baseline="-25000" dirty="0" err="1"/>
                  <a:t>p</a:t>
                </a:r>
                <a:r>
                  <a:rPr lang="pl-PL" sz="2400" dirty="0"/>
                  <a:t> obliczona dla wybranego wektora </a:t>
                </a:r>
                <a14:m>
                  <m:oMath xmlns:m="http://schemas.openxmlformats.org/officeDocument/2006/math">
                    <m:r>
                      <a:rPr lang="pl-PL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l-PL" sz="2400" dirty="0"/>
                  <a:t> dana jest następującym wzorem: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l-PL" sz="2400" dirty="0"/>
              </a:p>
              <a:p>
                <a:pPr marL="0" indent="0" algn="just">
                  <a:buNone/>
                </a:pPr>
                <a:endParaRPr lang="pl-PL" sz="2400" dirty="0"/>
              </a:p>
              <a:p>
                <a:pPr marL="0" indent="0" algn="just">
                  <a:buNone/>
                </a:pPr>
                <a:r>
                  <a:rPr lang="pl-PL" sz="2400" dirty="0"/>
                  <a:t>Stąd, jeżeli za </a:t>
                </a:r>
                <a14:m>
                  <m:oMath xmlns:m="http://schemas.openxmlformats.org/officeDocument/2006/math">
                    <m:r>
                      <a:rPr lang="pl-PL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l-PL" sz="2400" dirty="0"/>
                  <a:t> podstawimy wektor </a:t>
                </a:r>
                <a14:m>
                  <m:oMath xmlns:m="http://schemas.openxmlformats.org/officeDocument/2006/math">
                    <m:r>
                      <a:rPr lang="pl-PL" sz="2400" b="1" i="1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l-PL" sz="2400" dirty="0"/>
                  <a:t> otrzymamy następującą metrykę odległości:</a:t>
                </a:r>
                <a:endParaRPr lang="pl-PL" sz="24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l-PL" sz="24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l-PL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l-PL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>
          <p:sp>
            <p:nvSpPr>
              <p:cNvPr id="7" name="Symbol zastępczy zawartości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0" t="-1832" r="-9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 5/21</a:t>
            </a:r>
          </a:p>
        </p:txBody>
      </p:sp>
    </p:spTree>
    <p:extLst>
      <p:ext uri="{BB962C8B-B14F-4D97-AF65-F5344CB8AC3E}">
        <p14:creationId xmlns:p14="http://schemas.microsoft.com/office/powerpoint/2010/main" val="389077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Reprezentacje i metryki dystansu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ymbol zastępczy zawartości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288"/>
                <a:ext cx="10515600" cy="505491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l-PL" sz="2400" dirty="0"/>
                  <a:t>W szczególności, wybrane popularne warianty dystansów w wykorzystujących metryki </a:t>
                </a:r>
                <a:r>
                  <a:rPr lang="pl-PL" sz="2400" dirty="0" err="1"/>
                  <a:t>L</a:t>
                </a:r>
                <a:r>
                  <a:rPr lang="pl-PL" sz="2400" baseline="-25000" dirty="0" err="1"/>
                  <a:t>p</a:t>
                </a:r>
                <a:r>
                  <a:rPr lang="pl-PL" sz="2400" baseline="-25000" dirty="0"/>
                  <a:t> </a:t>
                </a:r>
                <a:r>
                  <a:rPr lang="pl-PL" sz="2400" dirty="0"/>
                  <a:t>, zdefiniowane w przestrzeni trójwymiarowej, obliczane są w następujący sposób:</a:t>
                </a:r>
              </a:p>
              <a:p>
                <a:pPr algn="just"/>
                <a:r>
                  <a:rPr lang="pl-PL" sz="2400" dirty="0"/>
                  <a:t>metryka  </a:t>
                </a:r>
                <a:r>
                  <a:rPr lang="pl-PL" sz="2400" dirty="0" err="1"/>
                  <a:t>Metryka</a:t>
                </a:r>
                <a:r>
                  <a:rPr lang="pl-PL" sz="2400" dirty="0"/>
                  <a:t> </a:t>
                </a:r>
                <a:r>
                  <a:rPr lang="pl-PL" sz="2400" b="1" dirty="0"/>
                  <a:t>L</a:t>
                </a:r>
                <a:r>
                  <a:rPr lang="pl-PL" sz="2400" b="1" baseline="-25000" dirty="0"/>
                  <a:t>1</a:t>
                </a:r>
                <a:r>
                  <a:rPr lang="pl-PL" sz="2400" baseline="-25000" dirty="0"/>
                  <a:t> </a:t>
                </a:r>
                <a:r>
                  <a:rPr lang="pl-PL" sz="2400" dirty="0"/>
                  <a:t>(tzw. miejska, </a:t>
                </a:r>
                <a:r>
                  <a:rPr lang="pl-PL" sz="2400" b="1" dirty="0"/>
                  <a:t>Manhattan</a:t>
                </a:r>
                <a:r>
                  <a:rPr lang="pl-PL" sz="2400" dirty="0"/>
                  <a:t>) :</a:t>
                </a:r>
              </a:p>
              <a:p>
                <a:pPr marL="0" indent="0">
                  <a:buNone/>
                </a:pPr>
                <a:r>
                  <a:rPr lang="pl-PL" sz="2400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d>
                              <m:d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l-PL" sz="2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l-PL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pl-PL" sz="2400" dirty="0"/>
              </a:p>
              <a:p>
                <a:pPr algn="just"/>
                <a:r>
                  <a:rPr lang="pl-PL" sz="2400" dirty="0"/>
                  <a:t>metryka  </a:t>
                </a:r>
                <a:r>
                  <a:rPr lang="pl-PL" sz="2400" dirty="0" err="1"/>
                  <a:t>Metryka</a:t>
                </a:r>
                <a:r>
                  <a:rPr lang="pl-PL" sz="2400" dirty="0"/>
                  <a:t> </a:t>
                </a:r>
                <a:r>
                  <a:rPr lang="pl-PL" sz="2400" b="1" dirty="0"/>
                  <a:t>L</a:t>
                </a:r>
                <a:r>
                  <a:rPr lang="pl-PL" sz="2400" b="1" baseline="-25000" dirty="0"/>
                  <a:t>2</a:t>
                </a:r>
                <a:r>
                  <a:rPr lang="pl-PL" sz="2400" baseline="-25000" dirty="0"/>
                  <a:t> </a:t>
                </a:r>
                <a:r>
                  <a:rPr lang="pl-PL" sz="2400" dirty="0"/>
                  <a:t>(</a:t>
                </a:r>
                <a:r>
                  <a:rPr lang="pl-PL" sz="2400" b="1" dirty="0"/>
                  <a:t>Euklidesowa</a:t>
                </a:r>
                <a:r>
                  <a:rPr lang="pl-PL" sz="2400" dirty="0"/>
                  <a:t>)</a:t>
                </a:r>
              </a:p>
              <a:p>
                <a:pPr marL="0" indent="0">
                  <a:buNone/>
                </a:pPr>
                <a:r>
                  <a:rPr lang="pl-PL" sz="2400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d>
                              <m:d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l-PL" sz="2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l-PL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l-PL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l-PL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l-PL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pl-PL" sz="2400" dirty="0"/>
              </a:p>
              <a:p>
                <a:pPr algn="just"/>
                <a:r>
                  <a:rPr lang="pl-PL" sz="2400" dirty="0"/>
                  <a:t>metryka  </a:t>
                </a:r>
                <a:r>
                  <a:rPr lang="pl-PL" sz="2400" dirty="0" err="1"/>
                  <a:t>Metryka</a:t>
                </a:r>
                <a:r>
                  <a:rPr lang="pl-PL" sz="2400" dirty="0"/>
                  <a:t> </a:t>
                </a:r>
                <a:r>
                  <a:rPr lang="pl-PL" sz="2400" b="1" dirty="0"/>
                  <a:t>L</a:t>
                </a:r>
                <a:r>
                  <a:rPr lang="pl-PL" sz="2400" b="1" i="0" baseline="-25000" dirty="0">
                    <a:solidFill>
                      <a:srgbClr val="202122"/>
                    </a:solidFill>
                    <a:effectLst/>
                    <a:latin typeface="Nimbus Roman No9 L"/>
                  </a:rPr>
                  <a:t> ∞</a:t>
                </a:r>
                <a:r>
                  <a:rPr lang="pl-PL" sz="2400" baseline="-25000" dirty="0"/>
                  <a:t> </a:t>
                </a:r>
                <a:r>
                  <a:rPr lang="pl-PL" sz="2400" dirty="0"/>
                  <a:t>(tzw. norma </a:t>
                </a:r>
                <a:r>
                  <a:rPr lang="pl-PL" sz="2400" b="1" dirty="0"/>
                  <a:t>maksimum</a:t>
                </a:r>
                <a:r>
                  <a:rPr lang="pl-PL" sz="2400" dirty="0"/>
                  <a:t>)</a:t>
                </a:r>
              </a:p>
              <a:p>
                <a:pPr marL="0" indent="0">
                  <a:buNone/>
                </a:pPr>
                <a:r>
                  <a:rPr lang="pl-PL" sz="2400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d>
                              <m:d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l-PL" sz="2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l-PL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m:rPr>
                            <m:nor/>
                          </m:rPr>
                          <a:rPr lang="pl-PL" sz="2400" baseline="-25000" dirty="0">
                            <a:solidFill>
                              <a:srgbClr val="202122"/>
                            </a:solidFill>
                            <a:latin typeface="Nimbus Roman No9 L"/>
                          </a:rPr>
                          <m:t>∞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l-PL" sz="2400" dirty="0"/>
              </a:p>
              <a:p>
                <a:pPr marL="0" indent="0" algn="just">
                  <a:buNone/>
                </a:pPr>
                <a:r>
                  <a:rPr lang="pl-PL" sz="2400" dirty="0"/>
                  <a:t>Należy wspomnieć, że </a:t>
                </a:r>
                <a:r>
                  <a:rPr lang="pl-PL" sz="2400" b="1" dirty="0"/>
                  <a:t>istnieją</a:t>
                </a:r>
                <a:r>
                  <a:rPr lang="pl-PL" sz="2400" dirty="0"/>
                  <a:t> też metryki, które w swojej definicji odległości między wektorami </a:t>
                </a:r>
                <a14:m>
                  <m:oMath xmlns:m="http://schemas.openxmlformats.org/officeDocument/2006/math">
                    <m:r>
                      <a:rPr lang="pl-PL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l-PL" sz="2400" dirty="0"/>
                  <a:t> oraz </a:t>
                </a:r>
                <a14:m>
                  <m:oMath xmlns:m="http://schemas.openxmlformats.org/officeDocument/2006/math">
                    <m:r>
                      <a:rPr lang="pl-PL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l-PL" sz="2400" dirty="0"/>
                  <a:t> </a:t>
                </a:r>
                <a:r>
                  <a:rPr lang="pl-PL" sz="2400" b="1" dirty="0"/>
                  <a:t>nie wykorzystują wektora różnicy </a:t>
                </a:r>
                <a14:m>
                  <m:oMath xmlns:m="http://schemas.openxmlformats.org/officeDocument/2006/math">
                    <m:r>
                      <a:rPr lang="pl-PL" sz="2400" b="1" i="1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l-PL" sz="2400" dirty="0"/>
                  <a:t> – np. dystans cosinusowy (</a:t>
                </a:r>
                <a:r>
                  <a:rPr lang="pl-PL" sz="2400" i="1" dirty="0"/>
                  <a:t>ang. </a:t>
                </a:r>
                <a:r>
                  <a:rPr lang="pl-PL" sz="2400" i="1" dirty="0" err="1"/>
                  <a:t>cosine</a:t>
                </a:r>
                <a:r>
                  <a:rPr lang="pl-PL" sz="2400" i="1" dirty="0"/>
                  <a:t> </a:t>
                </a:r>
                <a:r>
                  <a:rPr lang="pl-PL" sz="2400" i="1" dirty="0" err="1"/>
                  <a:t>distance</a:t>
                </a:r>
                <a:r>
                  <a:rPr lang="pl-PL" sz="2400" dirty="0"/>
                  <a:t>).</a:t>
                </a:r>
              </a:p>
            </p:txBody>
          </p:sp>
        </mc:Choice>
        <mc:Fallback>
          <p:sp>
            <p:nvSpPr>
              <p:cNvPr id="7" name="Symbol zastępczy zawartości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288"/>
                <a:ext cx="10515600" cy="5054918"/>
              </a:xfrm>
              <a:blipFill>
                <a:blip r:embed="rId3"/>
                <a:stretch>
                  <a:fillRect l="-928" t="-1689" r="-870" b="-16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 6/21</a:t>
            </a:r>
          </a:p>
        </p:txBody>
      </p:sp>
    </p:spTree>
    <p:extLst>
      <p:ext uri="{BB962C8B-B14F-4D97-AF65-F5344CB8AC3E}">
        <p14:creationId xmlns:p14="http://schemas.microsoft.com/office/powerpoint/2010/main" val="153310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Metryka </a:t>
            </a:r>
            <a:r>
              <a:rPr lang="pl-PL" dirty="0" err="1"/>
              <a:t>L</a:t>
            </a:r>
            <a:r>
              <a:rPr lang="pl-PL" baseline="-25000" dirty="0" err="1"/>
              <a:t>p</a:t>
            </a:r>
            <a:r>
              <a:rPr lang="pl-PL" dirty="0"/>
              <a:t> dystansu między dwoma punktami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 7/21</a:t>
            </a:r>
          </a:p>
        </p:txBody>
      </p:sp>
      <p:cxnSp>
        <p:nvCxnSpPr>
          <p:cNvPr id="153" name="Łącznik prosty 152">
            <a:extLst>
              <a:ext uri="{FF2B5EF4-FFF2-40B4-BE49-F238E27FC236}">
                <a16:creationId xmlns:a16="http://schemas.microsoft.com/office/drawing/2014/main" id="{EFA4AC65-E701-4DF2-BAD7-7B6397BCCAF5}"/>
              </a:ext>
            </a:extLst>
          </p:cNvPr>
          <p:cNvCxnSpPr>
            <a:cxnSpLocks/>
          </p:cNvCxnSpPr>
          <p:nvPr/>
        </p:nvCxnSpPr>
        <p:spPr>
          <a:xfrm>
            <a:off x="9324116" y="2659813"/>
            <a:ext cx="702723" cy="0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>
            <a:extLst>
              <a:ext uri="{FF2B5EF4-FFF2-40B4-BE49-F238E27FC236}">
                <a16:creationId xmlns:a16="http://schemas.microsoft.com/office/drawing/2014/main" id="{A9838B6F-F63B-4EB4-AB9A-590BFAF69EC9}"/>
              </a:ext>
            </a:extLst>
          </p:cNvPr>
          <p:cNvCxnSpPr>
            <a:cxnSpLocks/>
          </p:cNvCxnSpPr>
          <p:nvPr/>
        </p:nvCxnSpPr>
        <p:spPr>
          <a:xfrm>
            <a:off x="8626761" y="4084456"/>
            <a:ext cx="702723" cy="0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B2EF207A-3AAF-426D-B01E-78AE82FD571E}"/>
              </a:ext>
            </a:extLst>
          </p:cNvPr>
          <p:cNvCxnSpPr>
            <a:cxnSpLocks/>
          </p:cNvCxnSpPr>
          <p:nvPr/>
        </p:nvCxnSpPr>
        <p:spPr>
          <a:xfrm flipV="1">
            <a:off x="5250048" y="2659753"/>
            <a:ext cx="1393829" cy="1412010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a 6">
            <a:extLst>
              <a:ext uri="{FF2B5EF4-FFF2-40B4-BE49-F238E27FC236}">
                <a16:creationId xmlns:a16="http://schemas.microsoft.com/office/drawing/2014/main" id="{A82CA215-8225-4A19-812B-DBCA36E56703}"/>
              </a:ext>
            </a:extLst>
          </p:cNvPr>
          <p:cNvGrpSpPr/>
          <p:nvPr/>
        </p:nvGrpSpPr>
        <p:grpSpPr>
          <a:xfrm>
            <a:off x="1022564" y="1430635"/>
            <a:ext cx="3132822" cy="4488482"/>
            <a:chOff x="1022564" y="1430635"/>
            <a:chExt cx="3132822" cy="4488482"/>
          </a:xfrm>
        </p:grpSpPr>
        <p:grpSp>
          <p:nvGrpSpPr>
            <p:cNvPr id="3" name="Grupa 2">
              <a:extLst>
                <a:ext uri="{FF2B5EF4-FFF2-40B4-BE49-F238E27FC236}">
                  <a16:creationId xmlns:a16="http://schemas.microsoft.com/office/drawing/2014/main" id="{D64060C8-9197-4BC1-9EAC-657FB33AAA4B}"/>
                </a:ext>
              </a:extLst>
            </p:cNvPr>
            <p:cNvGrpSpPr/>
            <p:nvPr/>
          </p:nvGrpSpPr>
          <p:grpSpPr>
            <a:xfrm>
              <a:off x="1022564" y="1675911"/>
              <a:ext cx="3132822" cy="4243206"/>
              <a:chOff x="1022564" y="1675911"/>
              <a:chExt cx="3132822" cy="4243206"/>
            </a:xfrm>
          </p:grpSpPr>
          <p:sp>
            <p:nvSpPr>
              <p:cNvPr id="183" name="pole tekstowe 182">
                <a:extLst>
                  <a:ext uri="{FF2B5EF4-FFF2-40B4-BE49-F238E27FC236}">
                    <a16:creationId xmlns:a16="http://schemas.microsoft.com/office/drawing/2014/main" id="{32DA7DB2-BF2B-4A68-85E6-17A666EA42C6}"/>
                  </a:ext>
                </a:extLst>
              </p:cNvPr>
              <p:cNvSpPr txBox="1"/>
              <p:nvPr/>
            </p:nvSpPr>
            <p:spPr>
              <a:xfrm>
                <a:off x="1368351" y="5211231"/>
                <a:ext cx="24121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sz="2000" dirty="0"/>
                  <a:t>Metryka L</a:t>
                </a:r>
                <a:r>
                  <a:rPr lang="pl-PL" sz="2000" baseline="-25000" dirty="0"/>
                  <a:t>1</a:t>
                </a:r>
              </a:p>
              <a:p>
                <a:pPr algn="ctr"/>
                <a:r>
                  <a:rPr lang="pl-PL" sz="2000" dirty="0"/>
                  <a:t>(miejska, Manhattan)</a:t>
                </a:r>
              </a:p>
            </p:txBody>
          </p:sp>
          <p:grpSp>
            <p:nvGrpSpPr>
              <p:cNvPr id="2" name="Grupa 1">
                <a:extLst>
                  <a:ext uri="{FF2B5EF4-FFF2-40B4-BE49-F238E27FC236}">
                    <a16:creationId xmlns:a16="http://schemas.microsoft.com/office/drawing/2014/main" id="{6A507738-9AA1-4D89-9B2F-79A28113BB57}"/>
                  </a:ext>
                </a:extLst>
              </p:cNvPr>
              <p:cNvGrpSpPr/>
              <p:nvPr/>
            </p:nvGrpSpPr>
            <p:grpSpPr>
              <a:xfrm>
                <a:off x="1022564" y="1675911"/>
                <a:ext cx="3132822" cy="3326338"/>
                <a:chOff x="1022564" y="1675911"/>
                <a:chExt cx="3132822" cy="3326338"/>
              </a:xfrm>
            </p:grpSpPr>
            <p:grpSp>
              <p:nvGrpSpPr>
                <p:cNvPr id="182" name="Grupa 181">
                  <a:extLst>
                    <a:ext uri="{FF2B5EF4-FFF2-40B4-BE49-F238E27FC236}">
                      <a16:creationId xmlns:a16="http://schemas.microsoft.com/office/drawing/2014/main" id="{4309EE13-C1E3-437C-A9FA-BF0FADC8E0E8}"/>
                    </a:ext>
                  </a:extLst>
                </p:cNvPr>
                <p:cNvGrpSpPr/>
                <p:nvPr/>
              </p:nvGrpSpPr>
              <p:grpSpPr>
                <a:xfrm>
                  <a:off x="1211209" y="1948672"/>
                  <a:ext cx="2755392" cy="2807479"/>
                  <a:chOff x="1211209" y="1948672"/>
                  <a:chExt cx="2755392" cy="2807479"/>
                </a:xfrm>
              </p:grpSpPr>
              <p:grpSp>
                <p:nvGrpSpPr>
                  <p:cNvPr id="37" name="Grupa 36">
                    <a:extLst>
                      <a:ext uri="{FF2B5EF4-FFF2-40B4-BE49-F238E27FC236}">
                        <a16:creationId xmlns:a16="http://schemas.microsoft.com/office/drawing/2014/main" id="{F5811B6E-A885-4739-A972-A092265FFA6D}"/>
                      </a:ext>
                    </a:extLst>
                  </p:cNvPr>
                  <p:cNvGrpSpPr/>
                  <p:nvPr/>
                </p:nvGrpSpPr>
                <p:grpSpPr>
                  <a:xfrm>
                    <a:off x="1211209" y="1948672"/>
                    <a:ext cx="2755392" cy="2807479"/>
                    <a:chOff x="883920" y="1737089"/>
                    <a:chExt cx="2755392" cy="2807479"/>
                  </a:xfrm>
                </p:grpSpPr>
                <p:grpSp>
                  <p:nvGrpSpPr>
                    <p:cNvPr id="21" name="Grupa 20">
                      <a:extLst>
                        <a:ext uri="{FF2B5EF4-FFF2-40B4-BE49-F238E27FC236}">
                          <a16:creationId xmlns:a16="http://schemas.microsoft.com/office/drawing/2014/main" id="{79F98089-D0F0-41F0-9B94-225FB1227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6216" y="4379976"/>
                      <a:ext cx="2673096" cy="164592"/>
                      <a:chOff x="966216" y="4379976"/>
                      <a:chExt cx="2673096" cy="164592"/>
                    </a:xfrm>
                  </p:grpSpPr>
                  <p:cxnSp>
                    <p:nvCxnSpPr>
                      <p:cNvPr id="5" name="Łącznik prosty ze strzałką 4">
                        <a:extLst>
                          <a:ext uri="{FF2B5EF4-FFF2-40B4-BE49-F238E27FC236}">
                            <a16:creationId xmlns:a16="http://schemas.microsoft.com/office/drawing/2014/main" id="{95E8997B-C510-4F47-8DE1-B655DC5289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66216" y="4462272"/>
                        <a:ext cx="2673096" cy="0"/>
                      </a:xfrm>
                      <a:prstGeom prst="straightConnector1">
                        <a:avLst/>
                      </a:prstGeom>
                      <a:ln w="25400" cmpd="sng">
                        <a:solidFill>
                          <a:schemeClr val="tx1"/>
                        </a:solidFill>
                        <a:headEnd type="none" w="med" len="me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" name="Grupa 19">
                        <a:extLst>
                          <a:ext uri="{FF2B5EF4-FFF2-40B4-BE49-F238E27FC236}">
                            <a16:creationId xmlns:a16="http://schemas.microsoft.com/office/drawing/2014/main" id="{B556408F-06ED-4DC5-ACFD-A2238486F4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42669" y="4379976"/>
                        <a:ext cx="1414463" cy="164592"/>
                        <a:chOff x="1542669" y="4379976"/>
                        <a:chExt cx="1414463" cy="164592"/>
                      </a:xfrm>
                    </p:grpSpPr>
                    <p:cxnSp>
                      <p:nvCxnSpPr>
                        <p:cNvPr id="13" name="Łącznik prosty 12">
                          <a:extLst>
                            <a:ext uri="{FF2B5EF4-FFF2-40B4-BE49-F238E27FC236}">
                              <a16:creationId xmlns:a16="http://schemas.microsoft.com/office/drawing/2014/main" id="{1C93D752-6DA4-4087-9CB1-ADE41170C65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542669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Łącznik prosty 13">
                          <a:extLst>
                            <a:ext uri="{FF2B5EF4-FFF2-40B4-BE49-F238E27FC236}">
                              <a16:creationId xmlns:a16="http://schemas.microsoft.com/office/drawing/2014/main" id="{2A02069B-DCE0-4855-BDC7-77C42DB6435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49901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" name="Łącznik prosty 14">
                          <a:extLst>
                            <a:ext uri="{FF2B5EF4-FFF2-40B4-BE49-F238E27FC236}">
                              <a16:creationId xmlns:a16="http://schemas.microsoft.com/office/drawing/2014/main" id="{848E3774-1B5D-4C57-AD67-55BE6141FC3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57132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2" name="Grupa 21">
                      <a:extLst>
                        <a:ext uri="{FF2B5EF4-FFF2-40B4-BE49-F238E27FC236}">
                          <a16:creationId xmlns:a16="http://schemas.microsoft.com/office/drawing/2014/main" id="{2C6B65DD-767A-4FC4-B0E0-728D07D3FB68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-389001" y="3024759"/>
                      <a:ext cx="2710434" cy="164592"/>
                      <a:chOff x="966216" y="4379976"/>
                      <a:chExt cx="2673096" cy="164592"/>
                    </a:xfrm>
                  </p:grpSpPr>
                  <p:cxnSp>
                    <p:nvCxnSpPr>
                      <p:cNvPr id="23" name="Łącznik prosty ze strzałką 22">
                        <a:extLst>
                          <a:ext uri="{FF2B5EF4-FFF2-40B4-BE49-F238E27FC236}">
                            <a16:creationId xmlns:a16="http://schemas.microsoft.com/office/drawing/2014/main" id="{0F2EA09B-32D9-407A-BDE0-767BE925189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66216" y="4462272"/>
                        <a:ext cx="2673096" cy="0"/>
                      </a:xfrm>
                      <a:prstGeom prst="straightConnector1">
                        <a:avLst/>
                      </a:prstGeom>
                      <a:ln w="25400" cmpd="sng">
                        <a:solidFill>
                          <a:schemeClr val="tx1"/>
                        </a:solidFill>
                        <a:headEnd type="none" w="med" len="me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4" name="Grupa 23">
                        <a:extLst>
                          <a:ext uri="{FF2B5EF4-FFF2-40B4-BE49-F238E27FC236}">
                            <a16:creationId xmlns:a16="http://schemas.microsoft.com/office/drawing/2014/main" id="{496D9A19-6E0A-4CCC-9338-40047A9A20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42669" y="4379976"/>
                        <a:ext cx="1414463" cy="164592"/>
                        <a:chOff x="1542669" y="4379976"/>
                        <a:chExt cx="1414463" cy="164592"/>
                      </a:xfrm>
                    </p:grpSpPr>
                    <p:cxnSp>
                      <p:nvCxnSpPr>
                        <p:cNvPr id="25" name="Łącznik prosty 24">
                          <a:extLst>
                            <a:ext uri="{FF2B5EF4-FFF2-40B4-BE49-F238E27FC236}">
                              <a16:creationId xmlns:a16="http://schemas.microsoft.com/office/drawing/2014/main" id="{871BAA2F-CA66-42AD-97DA-46241500787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542669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" name="Łącznik prosty 25">
                          <a:extLst>
                            <a:ext uri="{FF2B5EF4-FFF2-40B4-BE49-F238E27FC236}">
                              <a16:creationId xmlns:a16="http://schemas.microsoft.com/office/drawing/2014/main" id="{904F75EC-CD24-45A0-BF2A-6C0CD85E647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49901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Łącznik prosty 26">
                          <a:extLst>
                            <a:ext uri="{FF2B5EF4-FFF2-40B4-BE49-F238E27FC236}">
                              <a16:creationId xmlns:a16="http://schemas.microsoft.com/office/drawing/2014/main" id="{9C9ABAD1-07D9-4A69-89A9-13C253030E6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57132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32" name="Grupa 31">
                      <a:extLst>
                        <a:ext uri="{FF2B5EF4-FFF2-40B4-BE49-F238E27FC236}">
                          <a16:creationId xmlns:a16="http://schemas.microsoft.com/office/drawing/2014/main" id="{A3A9D6DF-D57E-4AA4-BEB1-BA443F5A73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9784" y="2447814"/>
                      <a:ext cx="2673097" cy="1429953"/>
                      <a:chOff x="939784" y="2447814"/>
                      <a:chExt cx="2673097" cy="1429953"/>
                    </a:xfrm>
                  </p:grpSpPr>
                  <p:cxnSp>
                    <p:nvCxnSpPr>
                      <p:cNvPr id="29" name="Łącznik prosty 28">
                        <a:extLst>
                          <a:ext uri="{FF2B5EF4-FFF2-40B4-BE49-F238E27FC236}">
                            <a16:creationId xmlns:a16="http://schemas.microsoft.com/office/drawing/2014/main" id="{3B6135B2-2167-4585-A24A-85EE2D5281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3877767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Łącznik prosty 29">
                        <a:extLst>
                          <a:ext uri="{FF2B5EF4-FFF2-40B4-BE49-F238E27FC236}">
                            <a16:creationId xmlns:a16="http://schemas.microsoft.com/office/drawing/2014/main" id="{7B5118C2-CE95-4AAC-B725-59C3C2890B0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3164923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Łącznik prosty 30">
                        <a:extLst>
                          <a:ext uri="{FF2B5EF4-FFF2-40B4-BE49-F238E27FC236}">
                            <a16:creationId xmlns:a16="http://schemas.microsoft.com/office/drawing/2014/main" id="{AE730D5B-7068-47B8-AF81-806C46421D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2447814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upa 32">
                      <a:extLst>
                        <a:ext uri="{FF2B5EF4-FFF2-40B4-BE49-F238E27FC236}">
                          <a16:creationId xmlns:a16="http://schemas.microsoft.com/office/drawing/2014/main" id="{9C89D423-57DE-4CAD-94DB-82FC7D784155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921097" y="2358661"/>
                      <a:ext cx="2673097" cy="1429953"/>
                      <a:chOff x="939784" y="2447814"/>
                      <a:chExt cx="2673097" cy="1429953"/>
                    </a:xfrm>
                  </p:grpSpPr>
                  <p:cxnSp>
                    <p:nvCxnSpPr>
                      <p:cNvPr id="34" name="Łącznik prosty 33">
                        <a:extLst>
                          <a:ext uri="{FF2B5EF4-FFF2-40B4-BE49-F238E27FC236}">
                            <a16:creationId xmlns:a16="http://schemas.microsoft.com/office/drawing/2014/main" id="{8D53B147-7284-4DED-9246-58FAB47EC64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3877767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Łącznik prosty 34">
                        <a:extLst>
                          <a:ext uri="{FF2B5EF4-FFF2-40B4-BE49-F238E27FC236}">
                            <a16:creationId xmlns:a16="http://schemas.microsoft.com/office/drawing/2014/main" id="{B7145F65-67C9-4CF6-8A03-F8BED67BD6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3164923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Łącznik prosty 35">
                        <a:extLst>
                          <a:ext uri="{FF2B5EF4-FFF2-40B4-BE49-F238E27FC236}">
                            <a16:creationId xmlns:a16="http://schemas.microsoft.com/office/drawing/2014/main" id="{8D4BA02A-06E0-4ADE-8350-E9412878A7D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2447814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0" name="pole tekstowe 39">
                    <a:extLst>
                      <a:ext uri="{FF2B5EF4-FFF2-40B4-BE49-F238E27FC236}">
                        <a16:creationId xmlns:a16="http://schemas.microsoft.com/office/drawing/2014/main" id="{440ADD05-26BE-4709-AFB1-E465FAA83C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1766" y="4037893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sz="2000" dirty="0"/>
                      <a:t>A</a:t>
                    </a:r>
                  </a:p>
                </p:txBody>
              </p:sp>
              <p:sp>
                <p:nvSpPr>
                  <p:cNvPr id="41" name="pole tekstowe 40">
                    <a:extLst>
                      <a:ext uri="{FF2B5EF4-FFF2-40B4-BE49-F238E27FC236}">
                        <a16:creationId xmlns:a16="http://schemas.microsoft.com/office/drawing/2014/main" id="{74CCE4F6-8602-4E9C-8C0E-EC53CE89BC70}"/>
                      </a:ext>
                    </a:extLst>
                  </p:cNvPr>
                  <p:cNvSpPr txBox="1"/>
                  <p:nvPr/>
                </p:nvSpPr>
                <p:spPr>
                  <a:xfrm>
                    <a:off x="3261360" y="262260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sz="2000" dirty="0"/>
                      <a:t>B</a:t>
                    </a:r>
                  </a:p>
                </p:txBody>
              </p:sp>
              <p:cxnSp>
                <p:nvCxnSpPr>
                  <p:cNvPr id="174" name="Łącznik: łamany 173">
                    <a:extLst>
                      <a:ext uri="{FF2B5EF4-FFF2-40B4-BE49-F238E27FC236}">
                        <a16:creationId xmlns:a16="http://schemas.microsoft.com/office/drawing/2014/main" id="{33381E8C-9257-4B36-8DBB-A74587B32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58999" y="2663664"/>
                    <a:ext cx="1430842" cy="1420792"/>
                  </a:xfrm>
                  <a:prstGeom prst="bentConnector3">
                    <a:avLst>
                      <a:gd name="adj1" fmla="val 961"/>
                    </a:avLst>
                  </a:prstGeom>
                  <a:ln w="254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wal 38">
                    <a:extLst>
                      <a:ext uri="{FF2B5EF4-FFF2-40B4-BE49-F238E27FC236}">
                        <a16:creationId xmlns:a16="http://schemas.microsoft.com/office/drawing/2014/main" id="{8A3BA873-CC4B-4040-AC62-8B14CB4DD10D}"/>
                      </a:ext>
                    </a:extLst>
                  </p:cNvPr>
                  <p:cNvSpPr/>
                  <p:nvPr/>
                </p:nvSpPr>
                <p:spPr>
                  <a:xfrm>
                    <a:off x="3235986" y="2588828"/>
                    <a:ext cx="136383" cy="13260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5400" cmpd="sng">
                    <a:noFill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dirty="0"/>
                  </a:p>
                </p:txBody>
              </p:sp>
              <p:sp>
                <p:nvSpPr>
                  <p:cNvPr id="38" name="Owal 37">
                    <a:extLst>
                      <a:ext uri="{FF2B5EF4-FFF2-40B4-BE49-F238E27FC236}">
                        <a16:creationId xmlns:a16="http://schemas.microsoft.com/office/drawing/2014/main" id="{E0DB12E7-79A2-47F3-9088-4D61FACAE06B}"/>
                      </a:ext>
                    </a:extLst>
                  </p:cNvPr>
                  <p:cNvSpPr/>
                  <p:nvPr/>
                </p:nvSpPr>
                <p:spPr>
                  <a:xfrm>
                    <a:off x="1801766" y="4023048"/>
                    <a:ext cx="136383" cy="13260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5400" cmpd="sng">
                    <a:noFill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dirty="0"/>
                  </a:p>
                </p:txBody>
              </p:sp>
            </p:grpSp>
            <p:sp>
              <p:nvSpPr>
                <p:cNvPr id="184" name="pole tekstowe 183">
                  <a:extLst>
                    <a:ext uri="{FF2B5EF4-FFF2-40B4-BE49-F238E27FC236}">
                      <a16:creationId xmlns:a16="http://schemas.microsoft.com/office/drawing/2014/main" id="{F6E8653A-FF2B-4F22-883F-DBBEEC2DE13A}"/>
                    </a:ext>
                  </a:extLst>
                </p:cNvPr>
                <p:cNvSpPr txBox="1"/>
                <p:nvPr/>
              </p:nvSpPr>
              <p:spPr>
                <a:xfrm>
                  <a:off x="3860112" y="4602139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l-PL" sz="2000" dirty="0"/>
                    <a:t>x</a:t>
                  </a:r>
                </a:p>
              </p:txBody>
            </p:sp>
            <p:sp>
              <p:nvSpPr>
                <p:cNvPr id="188" name="pole tekstowe 187">
                  <a:extLst>
                    <a:ext uri="{FF2B5EF4-FFF2-40B4-BE49-F238E27FC236}">
                      <a16:creationId xmlns:a16="http://schemas.microsoft.com/office/drawing/2014/main" id="{4C99C1EA-C941-430D-9428-F1B9D34E1EA2}"/>
                    </a:ext>
                  </a:extLst>
                </p:cNvPr>
                <p:cNvSpPr txBox="1"/>
                <p:nvPr/>
              </p:nvSpPr>
              <p:spPr>
                <a:xfrm>
                  <a:off x="1022564" y="1675911"/>
                  <a:ext cx="30008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l-PL" sz="2000" dirty="0"/>
                    <a:t>y</a:t>
                  </a:r>
                </a:p>
              </p:txBody>
            </p:sp>
          </p:grpSp>
        </p:grpSp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62A36693-4A9C-47F0-9C93-7FA248B31DCC}"/>
                </a:ext>
              </a:extLst>
            </p:cNvPr>
            <p:cNvSpPr txBox="1"/>
            <p:nvPr/>
          </p:nvSpPr>
          <p:spPr>
            <a:xfrm>
              <a:off x="2144477" y="1430635"/>
              <a:ext cx="885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 err="1"/>
                <a:t>d</a:t>
              </a:r>
              <a:r>
                <a:rPr lang="pl-PL" sz="2000" baseline="-25000" dirty="0" err="1"/>
                <a:t>AB</a:t>
              </a:r>
              <a:r>
                <a:rPr lang="pl-PL" sz="2000" dirty="0"/>
                <a:t> = 4</a:t>
              </a:r>
            </a:p>
          </p:txBody>
        </p:sp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5A99A09D-70EF-4D9A-9D87-22124A779494}"/>
              </a:ext>
            </a:extLst>
          </p:cNvPr>
          <p:cNvGrpSpPr/>
          <p:nvPr/>
        </p:nvGrpSpPr>
        <p:grpSpPr>
          <a:xfrm>
            <a:off x="4379217" y="1426209"/>
            <a:ext cx="3132822" cy="4488482"/>
            <a:chOff x="1022564" y="1430635"/>
            <a:chExt cx="3132822" cy="4488482"/>
          </a:xfrm>
        </p:grpSpPr>
        <p:grpSp>
          <p:nvGrpSpPr>
            <p:cNvPr id="75" name="Grupa 74">
              <a:extLst>
                <a:ext uri="{FF2B5EF4-FFF2-40B4-BE49-F238E27FC236}">
                  <a16:creationId xmlns:a16="http://schemas.microsoft.com/office/drawing/2014/main" id="{6D82BEDB-CB33-4F94-B635-767CF8C86133}"/>
                </a:ext>
              </a:extLst>
            </p:cNvPr>
            <p:cNvGrpSpPr/>
            <p:nvPr/>
          </p:nvGrpSpPr>
          <p:grpSpPr>
            <a:xfrm>
              <a:off x="1022564" y="1675911"/>
              <a:ext cx="3132822" cy="4243206"/>
              <a:chOff x="1022564" y="1675911"/>
              <a:chExt cx="3132822" cy="4243206"/>
            </a:xfrm>
          </p:grpSpPr>
          <p:sp>
            <p:nvSpPr>
              <p:cNvPr id="77" name="pole tekstowe 76">
                <a:extLst>
                  <a:ext uri="{FF2B5EF4-FFF2-40B4-BE49-F238E27FC236}">
                    <a16:creationId xmlns:a16="http://schemas.microsoft.com/office/drawing/2014/main" id="{182B9254-B096-44D9-8124-F9DA7011FB15}"/>
                  </a:ext>
                </a:extLst>
              </p:cNvPr>
              <p:cNvSpPr txBox="1"/>
              <p:nvPr/>
            </p:nvSpPr>
            <p:spPr>
              <a:xfrm>
                <a:off x="1753874" y="5211231"/>
                <a:ext cx="16410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sz="2000" dirty="0"/>
                  <a:t>Metryka L</a:t>
                </a:r>
                <a:r>
                  <a:rPr lang="pl-PL" sz="2000" baseline="-25000" dirty="0"/>
                  <a:t>2</a:t>
                </a:r>
              </a:p>
              <a:p>
                <a:pPr algn="ctr"/>
                <a:r>
                  <a:rPr lang="pl-PL" sz="2000" dirty="0"/>
                  <a:t>(Euklidesowa)</a:t>
                </a:r>
              </a:p>
            </p:txBody>
          </p:sp>
          <p:grpSp>
            <p:nvGrpSpPr>
              <p:cNvPr id="78" name="Grupa 77">
                <a:extLst>
                  <a:ext uri="{FF2B5EF4-FFF2-40B4-BE49-F238E27FC236}">
                    <a16:creationId xmlns:a16="http://schemas.microsoft.com/office/drawing/2014/main" id="{41D49EDB-A4FF-40E4-96E5-617F1E6FD1EA}"/>
                  </a:ext>
                </a:extLst>
              </p:cNvPr>
              <p:cNvGrpSpPr/>
              <p:nvPr/>
            </p:nvGrpSpPr>
            <p:grpSpPr>
              <a:xfrm>
                <a:off x="1022564" y="1675911"/>
                <a:ext cx="3132822" cy="3326338"/>
                <a:chOff x="1022564" y="1675911"/>
                <a:chExt cx="3132822" cy="3326338"/>
              </a:xfrm>
            </p:grpSpPr>
            <p:grpSp>
              <p:nvGrpSpPr>
                <p:cNvPr id="79" name="Grupa 78">
                  <a:extLst>
                    <a:ext uri="{FF2B5EF4-FFF2-40B4-BE49-F238E27FC236}">
                      <a16:creationId xmlns:a16="http://schemas.microsoft.com/office/drawing/2014/main" id="{2D7AB3A0-9FF0-400B-96C1-78794830224C}"/>
                    </a:ext>
                  </a:extLst>
                </p:cNvPr>
                <p:cNvGrpSpPr/>
                <p:nvPr/>
              </p:nvGrpSpPr>
              <p:grpSpPr>
                <a:xfrm>
                  <a:off x="1211209" y="1948672"/>
                  <a:ext cx="2755392" cy="2807479"/>
                  <a:chOff x="1211209" y="1948672"/>
                  <a:chExt cx="2755392" cy="2807479"/>
                </a:xfrm>
              </p:grpSpPr>
              <p:grpSp>
                <p:nvGrpSpPr>
                  <p:cNvPr id="82" name="Grupa 81">
                    <a:extLst>
                      <a:ext uri="{FF2B5EF4-FFF2-40B4-BE49-F238E27FC236}">
                        <a16:creationId xmlns:a16="http://schemas.microsoft.com/office/drawing/2014/main" id="{8182EFF4-48AC-4FF7-94FB-0726C61AC851}"/>
                      </a:ext>
                    </a:extLst>
                  </p:cNvPr>
                  <p:cNvGrpSpPr/>
                  <p:nvPr/>
                </p:nvGrpSpPr>
                <p:grpSpPr>
                  <a:xfrm>
                    <a:off x="1211209" y="1948672"/>
                    <a:ext cx="2755392" cy="2807479"/>
                    <a:chOff x="883920" y="1737089"/>
                    <a:chExt cx="2755392" cy="2807479"/>
                  </a:xfrm>
                </p:grpSpPr>
                <p:grpSp>
                  <p:nvGrpSpPr>
                    <p:cNvPr id="88" name="Grupa 87">
                      <a:extLst>
                        <a:ext uri="{FF2B5EF4-FFF2-40B4-BE49-F238E27FC236}">
                          <a16:creationId xmlns:a16="http://schemas.microsoft.com/office/drawing/2014/main" id="{67E0A553-2C6D-4AFE-B3F1-7F62452412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6216" y="4379976"/>
                      <a:ext cx="2673096" cy="164592"/>
                      <a:chOff x="966216" y="4379976"/>
                      <a:chExt cx="2673096" cy="164592"/>
                    </a:xfrm>
                  </p:grpSpPr>
                  <p:cxnSp>
                    <p:nvCxnSpPr>
                      <p:cNvPr id="103" name="Łącznik prosty ze strzałką 102">
                        <a:extLst>
                          <a:ext uri="{FF2B5EF4-FFF2-40B4-BE49-F238E27FC236}">
                            <a16:creationId xmlns:a16="http://schemas.microsoft.com/office/drawing/2014/main" id="{045768C8-527F-4180-ACE0-653AB649970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66216" y="4462272"/>
                        <a:ext cx="2673096" cy="0"/>
                      </a:xfrm>
                      <a:prstGeom prst="straightConnector1">
                        <a:avLst/>
                      </a:prstGeom>
                      <a:ln w="25400" cmpd="sng">
                        <a:solidFill>
                          <a:schemeClr val="tx1"/>
                        </a:solidFill>
                        <a:headEnd type="none" w="med" len="me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4" name="Grupa 103">
                        <a:extLst>
                          <a:ext uri="{FF2B5EF4-FFF2-40B4-BE49-F238E27FC236}">
                            <a16:creationId xmlns:a16="http://schemas.microsoft.com/office/drawing/2014/main" id="{9D11D0F0-B294-4938-A219-3DB7D0BF18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42669" y="4379976"/>
                        <a:ext cx="1414463" cy="164592"/>
                        <a:chOff x="1542669" y="4379976"/>
                        <a:chExt cx="1414463" cy="164592"/>
                      </a:xfrm>
                    </p:grpSpPr>
                    <p:cxnSp>
                      <p:nvCxnSpPr>
                        <p:cNvPr id="105" name="Łącznik prosty 104">
                          <a:extLst>
                            <a:ext uri="{FF2B5EF4-FFF2-40B4-BE49-F238E27FC236}">
                              <a16:creationId xmlns:a16="http://schemas.microsoft.com/office/drawing/2014/main" id="{213794FC-CD17-4C42-A6D2-DC22B937F9A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542669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Łącznik prosty 105">
                          <a:extLst>
                            <a:ext uri="{FF2B5EF4-FFF2-40B4-BE49-F238E27FC236}">
                              <a16:creationId xmlns:a16="http://schemas.microsoft.com/office/drawing/2014/main" id="{1F0B8381-84EA-4249-B02D-D26079F8AF4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49901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Łącznik prosty 106">
                          <a:extLst>
                            <a:ext uri="{FF2B5EF4-FFF2-40B4-BE49-F238E27FC236}">
                              <a16:creationId xmlns:a16="http://schemas.microsoft.com/office/drawing/2014/main" id="{F529B3E3-5134-4F67-910F-159C350A1E1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57132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9" name="Grupa 88">
                      <a:extLst>
                        <a:ext uri="{FF2B5EF4-FFF2-40B4-BE49-F238E27FC236}">
                          <a16:creationId xmlns:a16="http://schemas.microsoft.com/office/drawing/2014/main" id="{7FEC4FDD-A256-46BF-A94B-8814F005CA5C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-389001" y="3024759"/>
                      <a:ext cx="2710434" cy="164592"/>
                      <a:chOff x="966216" y="4379976"/>
                      <a:chExt cx="2673096" cy="164592"/>
                    </a:xfrm>
                  </p:grpSpPr>
                  <p:cxnSp>
                    <p:nvCxnSpPr>
                      <p:cNvPr id="98" name="Łącznik prosty ze strzałką 97">
                        <a:extLst>
                          <a:ext uri="{FF2B5EF4-FFF2-40B4-BE49-F238E27FC236}">
                            <a16:creationId xmlns:a16="http://schemas.microsoft.com/office/drawing/2014/main" id="{B2B72DF9-A20D-48E8-BD5E-DCA2BD83206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66216" y="4462272"/>
                        <a:ext cx="2673096" cy="0"/>
                      </a:xfrm>
                      <a:prstGeom prst="straightConnector1">
                        <a:avLst/>
                      </a:prstGeom>
                      <a:ln w="25400" cmpd="sng">
                        <a:solidFill>
                          <a:schemeClr val="tx1"/>
                        </a:solidFill>
                        <a:headEnd type="none" w="med" len="me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9" name="Grupa 98">
                        <a:extLst>
                          <a:ext uri="{FF2B5EF4-FFF2-40B4-BE49-F238E27FC236}">
                            <a16:creationId xmlns:a16="http://schemas.microsoft.com/office/drawing/2014/main" id="{34C86087-AB4E-4D53-8487-503FA1DB64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42669" y="4379976"/>
                        <a:ext cx="1414463" cy="164592"/>
                        <a:chOff x="1542669" y="4379976"/>
                        <a:chExt cx="1414463" cy="164592"/>
                      </a:xfrm>
                    </p:grpSpPr>
                    <p:cxnSp>
                      <p:nvCxnSpPr>
                        <p:cNvPr id="100" name="Łącznik prosty 99">
                          <a:extLst>
                            <a:ext uri="{FF2B5EF4-FFF2-40B4-BE49-F238E27FC236}">
                              <a16:creationId xmlns:a16="http://schemas.microsoft.com/office/drawing/2014/main" id="{6528ECCE-3D41-4FDC-9BED-A3BFBFB5AE3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542669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" name="Łącznik prosty 100">
                          <a:extLst>
                            <a:ext uri="{FF2B5EF4-FFF2-40B4-BE49-F238E27FC236}">
                              <a16:creationId xmlns:a16="http://schemas.microsoft.com/office/drawing/2014/main" id="{B78BAC2A-6F9F-4256-886E-5C9BED1C6DD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49901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" name="Łącznik prosty 101">
                          <a:extLst>
                            <a:ext uri="{FF2B5EF4-FFF2-40B4-BE49-F238E27FC236}">
                              <a16:creationId xmlns:a16="http://schemas.microsoft.com/office/drawing/2014/main" id="{1151A43D-7E4D-4E10-9E19-0D8751C972C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57132" y="4379976"/>
                          <a:ext cx="0" cy="164592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90" name="Grupa 89">
                      <a:extLst>
                        <a:ext uri="{FF2B5EF4-FFF2-40B4-BE49-F238E27FC236}">
                          <a16:creationId xmlns:a16="http://schemas.microsoft.com/office/drawing/2014/main" id="{16942436-0BCF-4F21-93E0-2973A90368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9784" y="2447814"/>
                      <a:ext cx="2673097" cy="1429953"/>
                      <a:chOff x="939784" y="2447814"/>
                      <a:chExt cx="2673097" cy="1429953"/>
                    </a:xfrm>
                  </p:grpSpPr>
                  <p:cxnSp>
                    <p:nvCxnSpPr>
                      <p:cNvPr id="95" name="Łącznik prosty 94">
                        <a:extLst>
                          <a:ext uri="{FF2B5EF4-FFF2-40B4-BE49-F238E27FC236}">
                            <a16:creationId xmlns:a16="http://schemas.microsoft.com/office/drawing/2014/main" id="{86FF6AE7-9D40-4884-9749-40C541E1BE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3877767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Łącznik prosty 95">
                        <a:extLst>
                          <a:ext uri="{FF2B5EF4-FFF2-40B4-BE49-F238E27FC236}">
                            <a16:creationId xmlns:a16="http://schemas.microsoft.com/office/drawing/2014/main" id="{298B9F88-E00F-4C97-8614-0088C66939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3164923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Łącznik prosty 96">
                        <a:extLst>
                          <a:ext uri="{FF2B5EF4-FFF2-40B4-BE49-F238E27FC236}">
                            <a16:creationId xmlns:a16="http://schemas.microsoft.com/office/drawing/2014/main" id="{C71A196A-7136-4368-BE9D-A163614C1DA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2447814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1" name="Grupa 90">
                      <a:extLst>
                        <a:ext uri="{FF2B5EF4-FFF2-40B4-BE49-F238E27FC236}">
                          <a16:creationId xmlns:a16="http://schemas.microsoft.com/office/drawing/2014/main" id="{FEB824A7-F5D2-406B-BEE5-19DFB5188BF9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921097" y="2358661"/>
                      <a:ext cx="2673097" cy="1429953"/>
                      <a:chOff x="939784" y="2447814"/>
                      <a:chExt cx="2673097" cy="1429953"/>
                    </a:xfrm>
                  </p:grpSpPr>
                  <p:cxnSp>
                    <p:nvCxnSpPr>
                      <p:cNvPr id="92" name="Łącznik prosty 91">
                        <a:extLst>
                          <a:ext uri="{FF2B5EF4-FFF2-40B4-BE49-F238E27FC236}">
                            <a16:creationId xmlns:a16="http://schemas.microsoft.com/office/drawing/2014/main" id="{8F3398A3-21F5-47D6-8974-F35FE7324E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3877767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Łącznik prosty 92">
                        <a:extLst>
                          <a:ext uri="{FF2B5EF4-FFF2-40B4-BE49-F238E27FC236}">
                            <a16:creationId xmlns:a16="http://schemas.microsoft.com/office/drawing/2014/main" id="{CC0903B2-325D-4814-A402-6BE43DAEF4E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3164923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Łącznik prosty 93">
                        <a:extLst>
                          <a:ext uri="{FF2B5EF4-FFF2-40B4-BE49-F238E27FC236}">
                            <a16:creationId xmlns:a16="http://schemas.microsoft.com/office/drawing/2014/main" id="{D83AB90D-0D80-4295-82BD-D89A5D00B2B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39784" y="2447814"/>
                        <a:ext cx="2673097" cy="0"/>
                      </a:xfrm>
                      <a:prstGeom prst="line">
                        <a:avLst/>
                      </a:prstGeom>
                      <a:ln w="9525" cmpd="sng">
                        <a:solidFill>
                          <a:schemeClr val="tx1"/>
                        </a:solidFill>
                        <a:prstDash val="dash"/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3" name="pole tekstowe 82">
                    <a:extLst>
                      <a:ext uri="{FF2B5EF4-FFF2-40B4-BE49-F238E27FC236}">
                        <a16:creationId xmlns:a16="http://schemas.microsoft.com/office/drawing/2014/main" id="{96FA6650-B12D-4FEA-8C24-F78B36674A0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1766" y="4037893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sz="2000" dirty="0"/>
                      <a:t>A</a:t>
                    </a:r>
                  </a:p>
                </p:txBody>
              </p:sp>
              <p:sp>
                <p:nvSpPr>
                  <p:cNvPr id="84" name="pole tekstowe 83">
                    <a:extLst>
                      <a:ext uri="{FF2B5EF4-FFF2-40B4-BE49-F238E27FC236}">
                        <a16:creationId xmlns:a16="http://schemas.microsoft.com/office/drawing/2014/main" id="{44294E96-9A0F-4D67-90A5-0FA023497BFE}"/>
                      </a:ext>
                    </a:extLst>
                  </p:cNvPr>
                  <p:cNvSpPr txBox="1"/>
                  <p:nvPr/>
                </p:nvSpPr>
                <p:spPr>
                  <a:xfrm>
                    <a:off x="3261360" y="262260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sz="2000" dirty="0"/>
                      <a:t>B</a:t>
                    </a:r>
                  </a:p>
                </p:txBody>
              </p:sp>
              <p:sp>
                <p:nvSpPr>
                  <p:cNvPr id="86" name="Owal 85">
                    <a:extLst>
                      <a:ext uri="{FF2B5EF4-FFF2-40B4-BE49-F238E27FC236}">
                        <a16:creationId xmlns:a16="http://schemas.microsoft.com/office/drawing/2014/main" id="{F7083EBF-FED2-45C9-9B34-6579485F3E42}"/>
                      </a:ext>
                    </a:extLst>
                  </p:cNvPr>
                  <p:cNvSpPr/>
                  <p:nvPr/>
                </p:nvSpPr>
                <p:spPr>
                  <a:xfrm>
                    <a:off x="3235986" y="2588828"/>
                    <a:ext cx="136383" cy="13260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5400" cmpd="sng">
                    <a:noFill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dirty="0"/>
                  </a:p>
                </p:txBody>
              </p:sp>
              <p:sp>
                <p:nvSpPr>
                  <p:cNvPr id="87" name="Owal 86">
                    <a:extLst>
                      <a:ext uri="{FF2B5EF4-FFF2-40B4-BE49-F238E27FC236}">
                        <a16:creationId xmlns:a16="http://schemas.microsoft.com/office/drawing/2014/main" id="{E4954B14-2198-4343-BAD7-BC57D4AED254}"/>
                      </a:ext>
                    </a:extLst>
                  </p:cNvPr>
                  <p:cNvSpPr/>
                  <p:nvPr/>
                </p:nvSpPr>
                <p:spPr>
                  <a:xfrm>
                    <a:off x="1801766" y="4023048"/>
                    <a:ext cx="136383" cy="13260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5400" cmpd="sng">
                    <a:noFill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dirty="0"/>
                  </a:p>
                </p:txBody>
              </p:sp>
            </p:grpSp>
            <p:sp>
              <p:nvSpPr>
                <p:cNvPr id="80" name="pole tekstowe 79">
                  <a:extLst>
                    <a:ext uri="{FF2B5EF4-FFF2-40B4-BE49-F238E27FC236}">
                      <a16:creationId xmlns:a16="http://schemas.microsoft.com/office/drawing/2014/main" id="{51AF76C3-0D34-416A-ADCF-0AE68977668E}"/>
                    </a:ext>
                  </a:extLst>
                </p:cNvPr>
                <p:cNvSpPr txBox="1"/>
                <p:nvPr/>
              </p:nvSpPr>
              <p:spPr>
                <a:xfrm>
                  <a:off x="3860112" y="4602139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l-PL" sz="2000" dirty="0"/>
                    <a:t>x</a:t>
                  </a:r>
                </a:p>
              </p:txBody>
            </p:sp>
            <p:sp>
              <p:nvSpPr>
                <p:cNvPr id="81" name="pole tekstowe 80">
                  <a:extLst>
                    <a:ext uri="{FF2B5EF4-FFF2-40B4-BE49-F238E27FC236}">
                      <a16:creationId xmlns:a16="http://schemas.microsoft.com/office/drawing/2014/main" id="{EFE8EF51-269B-4C4B-B74C-89EFA641A2F4}"/>
                    </a:ext>
                  </a:extLst>
                </p:cNvPr>
                <p:cNvSpPr txBox="1"/>
                <p:nvPr/>
              </p:nvSpPr>
              <p:spPr>
                <a:xfrm>
                  <a:off x="1022564" y="1675911"/>
                  <a:ext cx="30008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l-PL" sz="2000" dirty="0"/>
                    <a:t>y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pole tekstowe 75">
                  <a:extLst>
                    <a:ext uri="{FF2B5EF4-FFF2-40B4-BE49-F238E27FC236}">
                      <a16:creationId xmlns:a16="http://schemas.microsoft.com/office/drawing/2014/main" id="{9D1BEA15-7282-4814-81CF-495AB42CDEE7}"/>
                    </a:ext>
                  </a:extLst>
                </p:cNvPr>
                <p:cNvSpPr txBox="1"/>
                <p:nvPr/>
              </p:nvSpPr>
              <p:spPr>
                <a:xfrm>
                  <a:off x="2144477" y="1430635"/>
                  <a:ext cx="1209114" cy="430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000" dirty="0"/>
                    <a:t>d</a:t>
                  </a:r>
                  <a:r>
                    <a:rPr lang="pl-PL" sz="2000" baseline="-25000" dirty="0" err="1"/>
                    <a:t>AB</a:t>
                  </a:r>
                  <a:r>
                    <a:rPr lang="pl-PL" sz="2000" dirty="0"/>
                    <a:t> = </a:t>
                  </a:r>
                  <a14:m>
                    <m:oMath xmlns:m="http://schemas.openxmlformats.org/officeDocument/2006/math">
                      <m:r>
                        <a:rPr lang="pl-PL" sz="2000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pl-PL" sz="20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endParaRPr lang="pl-PL" sz="2000" dirty="0"/>
                </a:p>
              </p:txBody>
            </p:sp>
          </mc:Choice>
          <mc:Fallback xmlns="">
            <p:sp>
              <p:nvSpPr>
                <p:cNvPr id="76" name="pole tekstowe 75">
                  <a:extLst>
                    <a:ext uri="{FF2B5EF4-FFF2-40B4-BE49-F238E27FC236}">
                      <a16:creationId xmlns:a16="http://schemas.microsoft.com/office/drawing/2014/main" id="{9D1BEA15-7282-4814-81CF-495AB42CD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4477" y="1430635"/>
                  <a:ext cx="1209114" cy="430118"/>
                </a:xfrm>
                <a:prstGeom prst="rect">
                  <a:avLst/>
                </a:prstGeom>
                <a:blipFill>
                  <a:blip r:embed="rId3"/>
                  <a:stretch>
                    <a:fillRect l="-5025" t="-1408" b="-23944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56B1ACDD-F039-47DA-A5BD-53F9330FE7AF}"/>
              </a:ext>
            </a:extLst>
          </p:cNvPr>
          <p:cNvSpPr txBox="1"/>
          <p:nvPr/>
        </p:nvSpPr>
        <p:spPr>
          <a:xfrm>
            <a:off x="8571665" y="5206805"/>
            <a:ext cx="1490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/>
              <a:t>Metryka L</a:t>
            </a:r>
            <a:r>
              <a:rPr lang="pl-PL" sz="2000" b="0" i="0" baseline="-25000" dirty="0">
                <a:solidFill>
                  <a:srgbClr val="202122"/>
                </a:solidFill>
                <a:effectLst/>
                <a:latin typeface="Nimbus Roman No9 L"/>
              </a:rPr>
              <a:t>∞</a:t>
            </a:r>
            <a:endParaRPr lang="pl-PL" sz="2000" baseline="-25000" dirty="0"/>
          </a:p>
          <a:p>
            <a:pPr algn="ctr"/>
            <a:r>
              <a:rPr lang="pl-PL" sz="2000" dirty="0"/>
              <a:t>(maksimum)</a:t>
            </a:r>
          </a:p>
        </p:txBody>
      </p:sp>
      <p:grpSp>
        <p:nvGrpSpPr>
          <p:cNvPr id="113" name="Grupa 112">
            <a:extLst>
              <a:ext uri="{FF2B5EF4-FFF2-40B4-BE49-F238E27FC236}">
                <a16:creationId xmlns:a16="http://schemas.microsoft.com/office/drawing/2014/main" id="{0238426D-6915-4D32-97DE-0AC2635483BC}"/>
              </a:ext>
            </a:extLst>
          </p:cNvPr>
          <p:cNvGrpSpPr/>
          <p:nvPr/>
        </p:nvGrpSpPr>
        <p:grpSpPr>
          <a:xfrm>
            <a:off x="7953627" y="1944246"/>
            <a:ext cx="2755392" cy="2807479"/>
            <a:chOff x="1211209" y="1948672"/>
            <a:chExt cx="2755392" cy="2807479"/>
          </a:xfrm>
        </p:grpSpPr>
        <p:grpSp>
          <p:nvGrpSpPr>
            <p:cNvPr id="116" name="Grupa 115">
              <a:extLst>
                <a:ext uri="{FF2B5EF4-FFF2-40B4-BE49-F238E27FC236}">
                  <a16:creationId xmlns:a16="http://schemas.microsoft.com/office/drawing/2014/main" id="{ACC4C3C2-EA60-4E23-B05E-6D0D84F96112}"/>
                </a:ext>
              </a:extLst>
            </p:cNvPr>
            <p:cNvGrpSpPr/>
            <p:nvPr/>
          </p:nvGrpSpPr>
          <p:grpSpPr>
            <a:xfrm>
              <a:off x="1211209" y="1948672"/>
              <a:ext cx="2755392" cy="2807479"/>
              <a:chOff x="883920" y="1737089"/>
              <a:chExt cx="2755392" cy="2807479"/>
            </a:xfrm>
          </p:grpSpPr>
          <p:grpSp>
            <p:nvGrpSpPr>
              <p:cNvPr id="122" name="Grupa 121">
                <a:extLst>
                  <a:ext uri="{FF2B5EF4-FFF2-40B4-BE49-F238E27FC236}">
                    <a16:creationId xmlns:a16="http://schemas.microsoft.com/office/drawing/2014/main" id="{B7435CA4-3A7D-4533-B8AC-574F75464856}"/>
                  </a:ext>
                </a:extLst>
              </p:cNvPr>
              <p:cNvGrpSpPr/>
              <p:nvPr/>
            </p:nvGrpSpPr>
            <p:grpSpPr>
              <a:xfrm>
                <a:off x="966216" y="4379976"/>
                <a:ext cx="2673096" cy="164592"/>
                <a:chOff x="966216" y="4379976"/>
                <a:chExt cx="2673096" cy="164592"/>
              </a:xfrm>
            </p:grpSpPr>
            <p:cxnSp>
              <p:nvCxnSpPr>
                <p:cNvPr id="137" name="Łącznik prosty ze strzałką 136">
                  <a:extLst>
                    <a:ext uri="{FF2B5EF4-FFF2-40B4-BE49-F238E27FC236}">
                      <a16:creationId xmlns:a16="http://schemas.microsoft.com/office/drawing/2014/main" id="{79EF562E-1867-4BC9-B0B8-0F27E8E9D9BE}"/>
                    </a:ext>
                  </a:extLst>
                </p:cNvPr>
                <p:cNvCxnSpPr/>
                <p:nvPr/>
              </p:nvCxnSpPr>
              <p:spPr>
                <a:xfrm>
                  <a:off x="966216" y="4462272"/>
                  <a:ext cx="2673096" cy="0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upa 137">
                  <a:extLst>
                    <a:ext uri="{FF2B5EF4-FFF2-40B4-BE49-F238E27FC236}">
                      <a16:creationId xmlns:a16="http://schemas.microsoft.com/office/drawing/2014/main" id="{0E4F3EFF-0080-4465-8659-045B39A45544}"/>
                    </a:ext>
                  </a:extLst>
                </p:cNvPr>
                <p:cNvGrpSpPr/>
                <p:nvPr/>
              </p:nvGrpSpPr>
              <p:grpSpPr>
                <a:xfrm>
                  <a:off x="1542669" y="4379976"/>
                  <a:ext cx="1414463" cy="164592"/>
                  <a:chOff x="1542669" y="4379976"/>
                  <a:chExt cx="1414463" cy="164592"/>
                </a:xfrm>
              </p:grpSpPr>
              <p:cxnSp>
                <p:nvCxnSpPr>
                  <p:cNvPr id="139" name="Łącznik prosty 138">
                    <a:extLst>
                      <a:ext uri="{FF2B5EF4-FFF2-40B4-BE49-F238E27FC236}">
                        <a16:creationId xmlns:a16="http://schemas.microsoft.com/office/drawing/2014/main" id="{591D7754-6CC2-4B10-9F95-AC1DE6241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42669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Łącznik prosty 139">
                    <a:extLst>
                      <a:ext uri="{FF2B5EF4-FFF2-40B4-BE49-F238E27FC236}">
                        <a16:creationId xmlns:a16="http://schemas.microsoft.com/office/drawing/2014/main" id="{666F06C7-5887-4824-BA15-DD4227CBC2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9901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Łącznik prosty 140">
                    <a:extLst>
                      <a:ext uri="{FF2B5EF4-FFF2-40B4-BE49-F238E27FC236}">
                        <a16:creationId xmlns:a16="http://schemas.microsoft.com/office/drawing/2014/main" id="{BAF5A6A3-34E3-4595-9C54-001B50A12D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57132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3" name="Grupa 122">
                <a:extLst>
                  <a:ext uri="{FF2B5EF4-FFF2-40B4-BE49-F238E27FC236}">
                    <a16:creationId xmlns:a16="http://schemas.microsoft.com/office/drawing/2014/main" id="{7230FAD2-6E59-47D8-82E2-C388888EAC38}"/>
                  </a:ext>
                </a:extLst>
              </p:cNvPr>
              <p:cNvGrpSpPr/>
              <p:nvPr/>
            </p:nvGrpSpPr>
            <p:grpSpPr>
              <a:xfrm rot="16200000">
                <a:off x="-389001" y="3024759"/>
                <a:ext cx="2710434" cy="164592"/>
                <a:chOff x="966216" y="4379976"/>
                <a:chExt cx="2673096" cy="164592"/>
              </a:xfrm>
            </p:grpSpPr>
            <p:cxnSp>
              <p:nvCxnSpPr>
                <p:cNvPr id="132" name="Łącznik prosty ze strzałką 131">
                  <a:extLst>
                    <a:ext uri="{FF2B5EF4-FFF2-40B4-BE49-F238E27FC236}">
                      <a16:creationId xmlns:a16="http://schemas.microsoft.com/office/drawing/2014/main" id="{87548BE9-2422-42EC-A594-8BC62CA590C9}"/>
                    </a:ext>
                  </a:extLst>
                </p:cNvPr>
                <p:cNvCxnSpPr/>
                <p:nvPr/>
              </p:nvCxnSpPr>
              <p:spPr>
                <a:xfrm>
                  <a:off x="966216" y="4462272"/>
                  <a:ext cx="2673096" cy="0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3" name="Grupa 132">
                  <a:extLst>
                    <a:ext uri="{FF2B5EF4-FFF2-40B4-BE49-F238E27FC236}">
                      <a16:creationId xmlns:a16="http://schemas.microsoft.com/office/drawing/2014/main" id="{250F9E5C-17CE-42E3-A058-ECC8C5E85423}"/>
                    </a:ext>
                  </a:extLst>
                </p:cNvPr>
                <p:cNvGrpSpPr/>
                <p:nvPr/>
              </p:nvGrpSpPr>
              <p:grpSpPr>
                <a:xfrm>
                  <a:off x="1542669" y="4379976"/>
                  <a:ext cx="1414463" cy="164592"/>
                  <a:chOff x="1542669" y="4379976"/>
                  <a:chExt cx="1414463" cy="164592"/>
                </a:xfrm>
              </p:grpSpPr>
              <p:cxnSp>
                <p:nvCxnSpPr>
                  <p:cNvPr id="134" name="Łącznik prosty 133">
                    <a:extLst>
                      <a:ext uri="{FF2B5EF4-FFF2-40B4-BE49-F238E27FC236}">
                        <a16:creationId xmlns:a16="http://schemas.microsoft.com/office/drawing/2014/main" id="{14C12C2F-3166-4FDB-AFC4-D36EEAB900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42669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Łącznik prosty 134">
                    <a:extLst>
                      <a:ext uri="{FF2B5EF4-FFF2-40B4-BE49-F238E27FC236}">
                        <a16:creationId xmlns:a16="http://schemas.microsoft.com/office/drawing/2014/main" id="{0A92BF6B-479A-42BA-B7A0-B42E4C6CB1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9901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Łącznik prosty 135">
                    <a:extLst>
                      <a:ext uri="{FF2B5EF4-FFF2-40B4-BE49-F238E27FC236}">
                        <a16:creationId xmlns:a16="http://schemas.microsoft.com/office/drawing/2014/main" id="{5C0C8477-01D3-4803-A9CC-2E81A0E425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57132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4" name="Grupa 123">
                <a:extLst>
                  <a:ext uri="{FF2B5EF4-FFF2-40B4-BE49-F238E27FC236}">
                    <a16:creationId xmlns:a16="http://schemas.microsoft.com/office/drawing/2014/main" id="{666741AD-BBF8-4462-BF93-89E3CC1F5BEE}"/>
                  </a:ext>
                </a:extLst>
              </p:cNvPr>
              <p:cNvGrpSpPr/>
              <p:nvPr/>
            </p:nvGrpSpPr>
            <p:grpSpPr>
              <a:xfrm>
                <a:off x="939784" y="2447814"/>
                <a:ext cx="2673097" cy="1429953"/>
                <a:chOff x="939784" y="2447814"/>
                <a:chExt cx="2673097" cy="1429953"/>
              </a:xfrm>
            </p:grpSpPr>
            <p:cxnSp>
              <p:nvCxnSpPr>
                <p:cNvPr id="129" name="Łącznik prosty 128">
                  <a:extLst>
                    <a:ext uri="{FF2B5EF4-FFF2-40B4-BE49-F238E27FC236}">
                      <a16:creationId xmlns:a16="http://schemas.microsoft.com/office/drawing/2014/main" id="{B62358F8-64AC-46E8-BA58-5C32C860F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3877767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>
                  <a:extLst>
                    <a:ext uri="{FF2B5EF4-FFF2-40B4-BE49-F238E27FC236}">
                      <a16:creationId xmlns:a16="http://schemas.microsoft.com/office/drawing/2014/main" id="{8FA22E6C-2F5A-4A00-A4D0-356909F2A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3164923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Łącznik prosty 130">
                  <a:extLst>
                    <a:ext uri="{FF2B5EF4-FFF2-40B4-BE49-F238E27FC236}">
                      <a16:creationId xmlns:a16="http://schemas.microsoft.com/office/drawing/2014/main" id="{5F2BCA8A-4EC6-4C33-B590-65696C4C8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2447814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upa 124">
                <a:extLst>
                  <a:ext uri="{FF2B5EF4-FFF2-40B4-BE49-F238E27FC236}">
                    <a16:creationId xmlns:a16="http://schemas.microsoft.com/office/drawing/2014/main" id="{F98ACFC1-6670-423E-819F-16CF58A82B4A}"/>
                  </a:ext>
                </a:extLst>
              </p:cNvPr>
              <p:cNvGrpSpPr/>
              <p:nvPr/>
            </p:nvGrpSpPr>
            <p:grpSpPr>
              <a:xfrm rot="16200000">
                <a:off x="921097" y="2358661"/>
                <a:ext cx="2673097" cy="1429953"/>
                <a:chOff x="939784" y="2447814"/>
                <a:chExt cx="2673097" cy="1429953"/>
              </a:xfrm>
            </p:grpSpPr>
            <p:cxnSp>
              <p:nvCxnSpPr>
                <p:cNvPr id="126" name="Łącznik prosty 125">
                  <a:extLst>
                    <a:ext uri="{FF2B5EF4-FFF2-40B4-BE49-F238E27FC236}">
                      <a16:creationId xmlns:a16="http://schemas.microsoft.com/office/drawing/2014/main" id="{13795250-A63C-481B-BCF0-F683D279EE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3877767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>
                  <a:extLst>
                    <a:ext uri="{FF2B5EF4-FFF2-40B4-BE49-F238E27FC236}">
                      <a16:creationId xmlns:a16="http://schemas.microsoft.com/office/drawing/2014/main" id="{B5BD4377-FBD5-406D-8358-E499918A6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3164923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>
                  <a:extLst>
                    <a:ext uri="{FF2B5EF4-FFF2-40B4-BE49-F238E27FC236}">
                      <a16:creationId xmlns:a16="http://schemas.microsoft.com/office/drawing/2014/main" id="{2132A076-5924-4E60-938C-F01857E08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2447814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pole tekstowe 116">
              <a:extLst>
                <a:ext uri="{FF2B5EF4-FFF2-40B4-BE49-F238E27FC236}">
                  <a16:creationId xmlns:a16="http://schemas.microsoft.com/office/drawing/2014/main" id="{81B15C8F-16F6-49F7-96E1-86B6CC0ECFF3}"/>
                </a:ext>
              </a:extLst>
            </p:cNvPr>
            <p:cNvSpPr txBox="1"/>
            <p:nvPr/>
          </p:nvSpPr>
          <p:spPr>
            <a:xfrm>
              <a:off x="1801766" y="403789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/>
                <a:t>A</a:t>
              </a:r>
            </a:p>
          </p:txBody>
        </p:sp>
        <p:sp>
          <p:nvSpPr>
            <p:cNvPr id="118" name="pole tekstowe 117">
              <a:extLst>
                <a:ext uri="{FF2B5EF4-FFF2-40B4-BE49-F238E27FC236}">
                  <a16:creationId xmlns:a16="http://schemas.microsoft.com/office/drawing/2014/main" id="{3B6B14B3-7B49-4A9A-A0DD-B9A6C36BF1E2}"/>
                </a:ext>
              </a:extLst>
            </p:cNvPr>
            <p:cNvSpPr txBox="1"/>
            <p:nvPr/>
          </p:nvSpPr>
          <p:spPr>
            <a:xfrm>
              <a:off x="3261360" y="262260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000" dirty="0"/>
                <a:t>B</a:t>
              </a:r>
            </a:p>
          </p:txBody>
        </p:sp>
        <p:sp>
          <p:nvSpPr>
            <p:cNvPr id="121" name="Owal 120">
              <a:extLst>
                <a:ext uri="{FF2B5EF4-FFF2-40B4-BE49-F238E27FC236}">
                  <a16:creationId xmlns:a16="http://schemas.microsoft.com/office/drawing/2014/main" id="{B08541A9-4B3A-4C47-80C0-640E5920FB12}"/>
                </a:ext>
              </a:extLst>
            </p:cNvPr>
            <p:cNvSpPr/>
            <p:nvPr/>
          </p:nvSpPr>
          <p:spPr>
            <a:xfrm>
              <a:off x="1801766" y="4023048"/>
              <a:ext cx="136383" cy="132604"/>
            </a:xfrm>
            <a:prstGeom prst="ellipse">
              <a:avLst/>
            </a:prstGeom>
            <a:solidFill>
              <a:srgbClr val="FF0000"/>
            </a:solidFill>
            <a:ln w="25400" cmpd="sng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0" name="Owal 119">
              <a:extLst>
                <a:ext uri="{FF2B5EF4-FFF2-40B4-BE49-F238E27FC236}">
                  <a16:creationId xmlns:a16="http://schemas.microsoft.com/office/drawing/2014/main" id="{2354A8E8-1C90-4391-8039-EF182E38808E}"/>
                </a:ext>
              </a:extLst>
            </p:cNvPr>
            <p:cNvSpPr/>
            <p:nvPr/>
          </p:nvSpPr>
          <p:spPr>
            <a:xfrm>
              <a:off x="3235986" y="2588828"/>
              <a:ext cx="136383" cy="132604"/>
            </a:xfrm>
            <a:prstGeom prst="ellipse">
              <a:avLst/>
            </a:prstGeom>
            <a:solidFill>
              <a:srgbClr val="FF0000"/>
            </a:solidFill>
            <a:ln w="25400" cmpd="sng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9E5DF985-C7CB-4B5A-ADC6-150F5FDEC094}"/>
              </a:ext>
            </a:extLst>
          </p:cNvPr>
          <p:cNvSpPr txBox="1"/>
          <p:nvPr/>
        </p:nvSpPr>
        <p:spPr>
          <a:xfrm>
            <a:off x="10602530" y="4597713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/>
              <a:t>x</a:t>
            </a: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B7F72A55-39EC-4A48-BECA-C53B3285DD19}"/>
              </a:ext>
            </a:extLst>
          </p:cNvPr>
          <p:cNvSpPr txBox="1"/>
          <p:nvPr/>
        </p:nvSpPr>
        <p:spPr>
          <a:xfrm>
            <a:off x="7764982" y="1671485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/>
              <a:t>y</a:t>
            </a:r>
          </a:p>
        </p:txBody>
      </p: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FF345AF5-1D4A-480B-8A1A-4C701A4ED965}"/>
              </a:ext>
            </a:extLst>
          </p:cNvPr>
          <p:cNvSpPr txBox="1"/>
          <p:nvPr/>
        </p:nvSpPr>
        <p:spPr>
          <a:xfrm>
            <a:off x="8886895" y="1426209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/>
              <a:t>d</a:t>
            </a:r>
            <a:r>
              <a:rPr lang="pl-PL" sz="2000" baseline="-25000" dirty="0" err="1"/>
              <a:t>AB</a:t>
            </a:r>
            <a:r>
              <a:rPr lang="pl-PL" sz="2000" dirty="0"/>
              <a:t> = 2</a:t>
            </a:r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8FCA05D3-6BC6-4C42-A81F-DA27B25C0A1A}"/>
              </a:ext>
            </a:extLst>
          </p:cNvPr>
          <p:cNvCxnSpPr>
            <a:cxnSpLocks/>
          </p:cNvCxnSpPr>
          <p:nvPr/>
        </p:nvCxnSpPr>
        <p:spPr>
          <a:xfrm flipV="1">
            <a:off x="9329484" y="2659630"/>
            <a:ext cx="0" cy="1425218"/>
          </a:xfrm>
          <a:prstGeom prst="line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C425DB8-3445-44B4-8D08-15289011A353}"/>
              </a:ext>
            </a:extLst>
          </p:cNvPr>
          <p:cNvGrpSpPr/>
          <p:nvPr/>
        </p:nvGrpSpPr>
        <p:grpSpPr>
          <a:xfrm>
            <a:off x="1037242" y="2477783"/>
            <a:ext cx="2237302" cy="2572309"/>
            <a:chOff x="1037242" y="2477783"/>
            <a:chExt cx="2237302" cy="2572309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E5473EEC-4A91-4F78-A86B-D14023D09BED}"/>
                </a:ext>
              </a:extLst>
            </p:cNvPr>
            <p:cNvSpPr txBox="1"/>
            <p:nvPr/>
          </p:nvSpPr>
          <p:spPr>
            <a:xfrm>
              <a:off x="1797613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08" name="pole tekstowe 107">
              <a:extLst>
                <a:ext uri="{FF2B5EF4-FFF2-40B4-BE49-F238E27FC236}">
                  <a16:creationId xmlns:a16="http://schemas.microsoft.com/office/drawing/2014/main" id="{BCEA61CF-1F6E-4E61-A927-57F52C46AC0C}"/>
                </a:ext>
              </a:extLst>
            </p:cNvPr>
            <p:cNvSpPr txBox="1"/>
            <p:nvPr/>
          </p:nvSpPr>
          <p:spPr>
            <a:xfrm>
              <a:off x="2501109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09" name="pole tekstowe 108">
              <a:extLst>
                <a:ext uri="{FF2B5EF4-FFF2-40B4-BE49-F238E27FC236}">
                  <a16:creationId xmlns:a16="http://schemas.microsoft.com/office/drawing/2014/main" id="{5C26B729-C5D9-4897-B778-45916DA02E72}"/>
                </a:ext>
              </a:extLst>
            </p:cNvPr>
            <p:cNvSpPr txBox="1"/>
            <p:nvPr/>
          </p:nvSpPr>
          <p:spPr>
            <a:xfrm>
              <a:off x="3217688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12" name="pole tekstowe 111">
              <a:extLst>
                <a:ext uri="{FF2B5EF4-FFF2-40B4-BE49-F238E27FC236}">
                  <a16:creationId xmlns:a16="http://schemas.microsoft.com/office/drawing/2014/main" id="{35A1B454-96D5-441D-8DB7-479A35CC5724}"/>
                </a:ext>
              </a:extLst>
            </p:cNvPr>
            <p:cNvSpPr txBox="1"/>
            <p:nvPr/>
          </p:nvSpPr>
          <p:spPr>
            <a:xfrm>
              <a:off x="1037242" y="3915179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19" name="pole tekstowe 118">
              <a:extLst>
                <a:ext uri="{FF2B5EF4-FFF2-40B4-BE49-F238E27FC236}">
                  <a16:creationId xmlns:a16="http://schemas.microsoft.com/office/drawing/2014/main" id="{4D71979E-63D7-4E9C-9C37-900D4410F162}"/>
                </a:ext>
              </a:extLst>
            </p:cNvPr>
            <p:cNvSpPr txBox="1"/>
            <p:nvPr/>
          </p:nvSpPr>
          <p:spPr>
            <a:xfrm>
              <a:off x="1037242" y="3196481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42" name="pole tekstowe 141">
              <a:extLst>
                <a:ext uri="{FF2B5EF4-FFF2-40B4-BE49-F238E27FC236}">
                  <a16:creationId xmlns:a16="http://schemas.microsoft.com/office/drawing/2014/main" id="{E719AEA6-2362-4DA2-945F-513C50AD8F91}"/>
                </a:ext>
              </a:extLst>
            </p:cNvPr>
            <p:cNvSpPr txBox="1"/>
            <p:nvPr/>
          </p:nvSpPr>
          <p:spPr>
            <a:xfrm>
              <a:off x="1037242" y="247778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43" name="pole tekstowe 142">
              <a:extLst>
                <a:ext uri="{FF2B5EF4-FFF2-40B4-BE49-F238E27FC236}">
                  <a16:creationId xmlns:a16="http://schemas.microsoft.com/office/drawing/2014/main" id="{908DD9B7-3E9C-49E9-8F03-308177BC5FC2}"/>
                </a:ext>
              </a:extLst>
            </p:cNvPr>
            <p:cNvSpPr txBox="1"/>
            <p:nvPr/>
          </p:nvSpPr>
          <p:spPr>
            <a:xfrm>
              <a:off x="1115095" y="461734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0</a:t>
              </a:r>
              <a:endParaRPr lang="pl-PL" sz="2000" dirty="0"/>
            </a:p>
          </p:txBody>
        </p:sp>
      </p:grpSp>
      <p:grpSp>
        <p:nvGrpSpPr>
          <p:cNvPr id="144" name="Grupa 143">
            <a:extLst>
              <a:ext uri="{FF2B5EF4-FFF2-40B4-BE49-F238E27FC236}">
                <a16:creationId xmlns:a16="http://schemas.microsoft.com/office/drawing/2014/main" id="{9BBE6718-5056-4C5C-82AA-D565E3B3D565}"/>
              </a:ext>
            </a:extLst>
          </p:cNvPr>
          <p:cNvGrpSpPr/>
          <p:nvPr/>
        </p:nvGrpSpPr>
        <p:grpSpPr>
          <a:xfrm>
            <a:off x="4405132" y="2489792"/>
            <a:ext cx="2237302" cy="2572309"/>
            <a:chOff x="1037242" y="2477783"/>
            <a:chExt cx="2237302" cy="2572309"/>
          </a:xfrm>
        </p:grpSpPr>
        <p:sp>
          <p:nvSpPr>
            <p:cNvPr id="145" name="pole tekstowe 144">
              <a:extLst>
                <a:ext uri="{FF2B5EF4-FFF2-40B4-BE49-F238E27FC236}">
                  <a16:creationId xmlns:a16="http://schemas.microsoft.com/office/drawing/2014/main" id="{24921B19-FB75-4C49-973E-3B788C16BEAF}"/>
                </a:ext>
              </a:extLst>
            </p:cNvPr>
            <p:cNvSpPr txBox="1"/>
            <p:nvPr/>
          </p:nvSpPr>
          <p:spPr>
            <a:xfrm>
              <a:off x="1797613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46" name="pole tekstowe 145">
              <a:extLst>
                <a:ext uri="{FF2B5EF4-FFF2-40B4-BE49-F238E27FC236}">
                  <a16:creationId xmlns:a16="http://schemas.microsoft.com/office/drawing/2014/main" id="{063A5BA7-0A12-4BAA-8D3D-45F8A142886A}"/>
                </a:ext>
              </a:extLst>
            </p:cNvPr>
            <p:cNvSpPr txBox="1"/>
            <p:nvPr/>
          </p:nvSpPr>
          <p:spPr>
            <a:xfrm>
              <a:off x="2501109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48" name="pole tekstowe 147">
              <a:extLst>
                <a:ext uri="{FF2B5EF4-FFF2-40B4-BE49-F238E27FC236}">
                  <a16:creationId xmlns:a16="http://schemas.microsoft.com/office/drawing/2014/main" id="{06E05CBB-5382-4B54-8370-EC914EAD5F15}"/>
                </a:ext>
              </a:extLst>
            </p:cNvPr>
            <p:cNvSpPr txBox="1"/>
            <p:nvPr/>
          </p:nvSpPr>
          <p:spPr>
            <a:xfrm>
              <a:off x="3217688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50" name="pole tekstowe 149">
              <a:extLst>
                <a:ext uri="{FF2B5EF4-FFF2-40B4-BE49-F238E27FC236}">
                  <a16:creationId xmlns:a16="http://schemas.microsoft.com/office/drawing/2014/main" id="{2F31355B-A178-47DD-AFD6-6E2B06655248}"/>
                </a:ext>
              </a:extLst>
            </p:cNvPr>
            <p:cNvSpPr txBox="1"/>
            <p:nvPr/>
          </p:nvSpPr>
          <p:spPr>
            <a:xfrm>
              <a:off x="1037242" y="3915179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51" name="pole tekstowe 150">
              <a:extLst>
                <a:ext uri="{FF2B5EF4-FFF2-40B4-BE49-F238E27FC236}">
                  <a16:creationId xmlns:a16="http://schemas.microsoft.com/office/drawing/2014/main" id="{18FA8FA9-B9F4-41D8-A2AA-CECF271DE2E4}"/>
                </a:ext>
              </a:extLst>
            </p:cNvPr>
            <p:cNvSpPr txBox="1"/>
            <p:nvPr/>
          </p:nvSpPr>
          <p:spPr>
            <a:xfrm>
              <a:off x="1037242" y="3196481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52" name="pole tekstowe 151">
              <a:extLst>
                <a:ext uri="{FF2B5EF4-FFF2-40B4-BE49-F238E27FC236}">
                  <a16:creationId xmlns:a16="http://schemas.microsoft.com/office/drawing/2014/main" id="{8160F631-7ED1-4D67-9ACD-9F84CD4292E7}"/>
                </a:ext>
              </a:extLst>
            </p:cNvPr>
            <p:cNvSpPr txBox="1"/>
            <p:nvPr/>
          </p:nvSpPr>
          <p:spPr>
            <a:xfrm>
              <a:off x="1037242" y="247778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54" name="pole tekstowe 153">
              <a:extLst>
                <a:ext uri="{FF2B5EF4-FFF2-40B4-BE49-F238E27FC236}">
                  <a16:creationId xmlns:a16="http://schemas.microsoft.com/office/drawing/2014/main" id="{DD536E37-D687-4CDA-9B97-B4E32CCFBD78}"/>
                </a:ext>
              </a:extLst>
            </p:cNvPr>
            <p:cNvSpPr txBox="1"/>
            <p:nvPr/>
          </p:nvSpPr>
          <p:spPr>
            <a:xfrm>
              <a:off x="1115095" y="461734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0</a:t>
              </a:r>
              <a:endParaRPr lang="pl-PL" sz="2000" dirty="0"/>
            </a:p>
          </p:txBody>
        </p:sp>
      </p:grpSp>
      <p:grpSp>
        <p:nvGrpSpPr>
          <p:cNvPr id="155" name="Grupa 154">
            <a:extLst>
              <a:ext uri="{FF2B5EF4-FFF2-40B4-BE49-F238E27FC236}">
                <a16:creationId xmlns:a16="http://schemas.microsoft.com/office/drawing/2014/main" id="{A2AF720F-DDF2-4A12-889C-B2E5A320140D}"/>
              </a:ext>
            </a:extLst>
          </p:cNvPr>
          <p:cNvGrpSpPr/>
          <p:nvPr/>
        </p:nvGrpSpPr>
        <p:grpSpPr>
          <a:xfrm>
            <a:off x="7777095" y="2500114"/>
            <a:ext cx="2237302" cy="2572309"/>
            <a:chOff x="1037242" y="2477783"/>
            <a:chExt cx="2237302" cy="2572309"/>
          </a:xfrm>
        </p:grpSpPr>
        <p:sp>
          <p:nvSpPr>
            <p:cNvPr id="156" name="pole tekstowe 155">
              <a:extLst>
                <a:ext uri="{FF2B5EF4-FFF2-40B4-BE49-F238E27FC236}">
                  <a16:creationId xmlns:a16="http://schemas.microsoft.com/office/drawing/2014/main" id="{72A2AB55-606C-494B-BEF9-B6916339D4B1}"/>
                </a:ext>
              </a:extLst>
            </p:cNvPr>
            <p:cNvSpPr txBox="1"/>
            <p:nvPr/>
          </p:nvSpPr>
          <p:spPr>
            <a:xfrm>
              <a:off x="1797613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57" name="pole tekstowe 156">
              <a:extLst>
                <a:ext uri="{FF2B5EF4-FFF2-40B4-BE49-F238E27FC236}">
                  <a16:creationId xmlns:a16="http://schemas.microsoft.com/office/drawing/2014/main" id="{B3CCA98F-327D-407F-9727-761EF2FECED9}"/>
                </a:ext>
              </a:extLst>
            </p:cNvPr>
            <p:cNvSpPr txBox="1"/>
            <p:nvPr/>
          </p:nvSpPr>
          <p:spPr>
            <a:xfrm>
              <a:off x="2501109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58" name="pole tekstowe 157">
              <a:extLst>
                <a:ext uri="{FF2B5EF4-FFF2-40B4-BE49-F238E27FC236}">
                  <a16:creationId xmlns:a16="http://schemas.microsoft.com/office/drawing/2014/main" id="{DF812B53-C82A-4977-AADC-A37A1C62653E}"/>
                </a:ext>
              </a:extLst>
            </p:cNvPr>
            <p:cNvSpPr txBox="1"/>
            <p:nvPr/>
          </p:nvSpPr>
          <p:spPr>
            <a:xfrm>
              <a:off x="3217688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59" name="pole tekstowe 158">
              <a:extLst>
                <a:ext uri="{FF2B5EF4-FFF2-40B4-BE49-F238E27FC236}">
                  <a16:creationId xmlns:a16="http://schemas.microsoft.com/office/drawing/2014/main" id="{09101CCB-2067-44E5-B901-B499FB1DCA6E}"/>
                </a:ext>
              </a:extLst>
            </p:cNvPr>
            <p:cNvSpPr txBox="1"/>
            <p:nvPr/>
          </p:nvSpPr>
          <p:spPr>
            <a:xfrm>
              <a:off x="1037242" y="3915179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60" name="pole tekstowe 159">
              <a:extLst>
                <a:ext uri="{FF2B5EF4-FFF2-40B4-BE49-F238E27FC236}">
                  <a16:creationId xmlns:a16="http://schemas.microsoft.com/office/drawing/2014/main" id="{858C029A-300D-4CF0-95B4-63DDDDF103F0}"/>
                </a:ext>
              </a:extLst>
            </p:cNvPr>
            <p:cNvSpPr txBox="1"/>
            <p:nvPr/>
          </p:nvSpPr>
          <p:spPr>
            <a:xfrm>
              <a:off x="1037242" y="3196481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61" name="pole tekstowe 160">
              <a:extLst>
                <a:ext uri="{FF2B5EF4-FFF2-40B4-BE49-F238E27FC236}">
                  <a16:creationId xmlns:a16="http://schemas.microsoft.com/office/drawing/2014/main" id="{FD3D3E54-1917-4F99-A503-499612FB3D25}"/>
                </a:ext>
              </a:extLst>
            </p:cNvPr>
            <p:cNvSpPr txBox="1"/>
            <p:nvPr/>
          </p:nvSpPr>
          <p:spPr>
            <a:xfrm>
              <a:off x="1037242" y="247778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62" name="pole tekstowe 161">
              <a:extLst>
                <a:ext uri="{FF2B5EF4-FFF2-40B4-BE49-F238E27FC236}">
                  <a16:creationId xmlns:a16="http://schemas.microsoft.com/office/drawing/2014/main" id="{CE39E016-5988-4510-9E84-75A3C56F0266}"/>
                </a:ext>
              </a:extLst>
            </p:cNvPr>
            <p:cNvSpPr txBox="1"/>
            <p:nvPr/>
          </p:nvSpPr>
          <p:spPr>
            <a:xfrm>
              <a:off x="1115095" y="461734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0</a:t>
              </a:r>
              <a:endParaRPr lang="pl-P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2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Sfera jednostkowa w metrykach dystansu </a:t>
            </a:r>
            <a:r>
              <a:rPr lang="pl-PL" dirty="0" err="1"/>
              <a:t>L</a:t>
            </a:r>
            <a:r>
              <a:rPr lang="pl-PL" baseline="-25000" dirty="0" err="1"/>
              <a:t>p</a:t>
            </a:r>
            <a:endParaRPr lang="pl-PL" baseline="-250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 8/21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0C900FDF-73AB-4A6C-A187-6621D9ED9D56}"/>
              </a:ext>
            </a:extLst>
          </p:cNvPr>
          <p:cNvGrpSpPr/>
          <p:nvPr/>
        </p:nvGrpSpPr>
        <p:grpSpPr>
          <a:xfrm>
            <a:off x="1207967" y="5889728"/>
            <a:ext cx="7793444" cy="369332"/>
            <a:chOff x="1183367" y="6090572"/>
            <a:chExt cx="7793444" cy="369332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52A91B35-253C-4E88-990E-42BD6EDCC27E}"/>
                </a:ext>
              </a:extLst>
            </p:cNvPr>
            <p:cNvSpPr txBox="1"/>
            <p:nvPr/>
          </p:nvSpPr>
          <p:spPr>
            <a:xfrm>
              <a:off x="1308558" y="6090572"/>
              <a:ext cx="7668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czerwona kropka oznacza środek sfery jednostkowej wyznaczonej przez metrykę</a:t>
              </a:r>
            </a:p>
          </p:txBody>
        </p:sp>
        <p:sp>
          <p:nvSpPr>
            <p:cNvPr id="98" name="Owal 97">
              <a:extLst>
                <a:ext uri="{FF2B5EF4-FFF2-40B4-BE49-F238E27FC236}">
                  <a16:creationId xmlns:a16="http://schemas.microsoft.com/office/drawing/2014/main" id="{99081608-FCBF-4F26-8DF8-531F25DC3861}"/>
                </a:ext>
              </a:extLst>
            </p:cNvPr>
            <p:cNvSpPr/>
            <p:nvPr/>
          </p:nvSpPr>
          <p:spPr>
            <a:xfrm>
              <a:off x="1183367" y="6224826"/>
              <a:ext cx="136383" cy="132604"/>
            </a:xfrm>
            <a:prstGeom prst="ellipse">
              <a:avLst/>
            </a:prstGeom>
            <a:solidFill>
              <a:srgbClr val="FF0000"/>
            </a:solidFill>
            <a:ln w="25400" cmpd="sng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114" name="Grupa 113">
            <a:extLst>
              <a:ext uri="{FF2B5EF4-FFF2-40B4-BE49-F238E27FC236}">
                <a16:creationId xmlns:a16="http://schemas.microsoft.com/office/drawing/2014/main" id="{CF0C102A-E9EF-40F3-ADE4-ACF41AE5DEC6}"/>
              </a:ext>
            </a:extLst>
          </p:cNvPr>
          <p:cNvGrpSpPr/>
          <p:nvPr/>
        </p:nvGrpSpPr>
        <p:grpSpPr>
          <a:xfrm>
            <a:off x="1057926" y="1441510"/>
            <a:ext cx="10076147" cy="4243206"/>
            <a:chOff x="980619" y="1659144"/>
            <a:chExt cx="10076147" cy="4243206"/>
          </a:xfrm>
        </p:grpSpPr>
        <p:cxnSp>
          <p:nvCxnSpPr>
            <p:cNvPr id="107" name="Łącznik prosty 106">
              <a:extLst>
                <a:ext uri="{FF2B5EF4-FFF2-40B4-BE49-F238E27FC236}">
                  <a16:creationId xmlns:a16="http://schemas.microsoft.com/office/drawing/2014/main" id="{5DE0FA06-0F7B-4DDF-8147-79DE54BF5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6746" y="3080455"/>
              <a:ext cx="639076" cy="283066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pole tekstowe 182">
              <a:extLst>
                <a:ext uri="{FF2B5EF4-FFF2-40B4-BE49-F238E27FC236}">
                  <a16:creationId xmlns:a16="http://schemas.microsoft.com/office/drawing/2014/main" id="{32DA7DB2-BF2B-4A68-85E6-17A666EA42C6}"/>
                </a:ext>
              </a:extLst>
            </p:cNvPr>
            <p:cNvSpPr txBox="1"/>
            <p:nvPr/>
          </p:nvSpPr>
          <p:spPr>
            <a:xfrm>
              <a:off x="1326406" y="5194464"/>
              <a:ext cx="2412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000" dirty="0"/>
                <a:t>Metryka L</a:t>
              </a:r>
              <a:r>
                <a:rPr lang="pl-PL" sz="2000" baseline="-25000" dirty="0"/>
                <a:t>1</a:t>
              </a:r>
            </a:p>
            <a:p>
              <a:pPr algn="ctr"/>
              <a:r>
                <a:rPr lang="pl-PL" sz="2000" dirty="0"/>
                <a:t>(miejska, Manhattan)</a:t>
              </a:r>
            </a:p>
          </p:txBody>
        </p:sp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79F98089-D0F0-41F0-9B94-225FB1227843}"/>
                </a:ext>
              </a:extLst>
            </p:cNvPr>
            <p:cNvGrpSpPr/>
            <p:nvPr/>
          </p:nvGrpSpPr>
          <p:grpSpPr>
            <a:xfrm>
              <a:off x="1251560" y="4574792"/>
              <a:ext cx="2673096" cy="164592"/>
              <a:chOff x="966216" y="4379976"/>
              <a:chExt cx="2673096" cy="164592"/>
            </a:xfrm>
          </p:grpSpPr>
          <p:cxnSp>
            <p:nvCxnSpPr>
              <p:cNvPr id="5" name="Łącznik prosty ze strzałką 4">
                <a:extLst>
                  <a:ext uri="{FF2B5EF4-FFF2-40B4-BE49-F238E27FC236}">
                    <a16:creationId xmlns:a16="http://schemas.microsoft.com/office/drawing/2014/main" id="{95E8997B-C510-4F47-8DE1-B655DC5289A3}"/>
                  </a:ext>
                </a:extLst>
              </p:cNvPr>
              <p:cNvCxnSpPr/>
              <p:nvPr/>
            </p:nvCxnSpPr>
            <p:spPr>
              <a:xfrm>
                <a:off x="966216" y="4462272"/>
                <a:ext cx="2673096" cy="0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B556408F-06ED-4DC5-ACFD-A2238486F405}"/>
                  </a:ext>
                </a:extLst>
              </p:cNvPr>
              <p:cNvGrpSpPr/>
              <p:nvPr/>
            </p:nvGrpSpPr>
            <p:grpSpPr>
              <a:xfrm>
                <a:off x="1542669" y="4379976"/>
                <a:ext cx="1414463" cy="164592"/>
                <a:chOff x="1542669" y="4379976"/>
                <a:chExt cx="1414463" cy="164592"/>
              </a:xfrm>
            </p:grpSpPr>
            <p:cxnSp>
              <p:nvCxnSpPr>
                <p:cNvPr id="13" name="Łącznik prosty 12">
                  <a:extLst>
                    <a:ext uri="{FF2B5EF4-FFF2-40B4-BE49-F238E27FC236}">
                      <a16:creationId xmlns:a16="http://schemas.microsoft.com/office/drawing/2014/main" id="{1C93D752-6DA4-4087-9CB1-ADE41170C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669" y="4379976"/>
                  <a:ext cx="0" cy="164592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Łącznik prosty 13">
                  <a:extLst>
                    <a:ext uri="{FF2B5EF4-FFF2-40B4-BE49-F238E27FC236}">
                      <a16:creationId xmlns:a16="http://schemas.microsoft.com/office/drawing/2014/main" id="{2A02069B-DCE0-4855-BDC7-77C42DB64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9901" y="4379976"/>
                  <a:ext cx="0" cy="164592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Łącznik prosty 14">
                  <a:extLst>
                    <a:ext uri="{FF2B5EF4-FFF2-40B4-BE49-F238E27FC236}">
                      <a16:creationId xmlns:a16="http://schemas.microsoft.com/office/drawing/2014/main" id="{848E3774-1B5D-4C57-AD67-55BE6141F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7132" y="4379976"/>
                  <a:ext cx="0" cy="164592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2C6B65DD-767A-4FC4-B0E0-728D07D3FB68}"/>
                </a:ext>
              </a:extLst>
            </p:cNvPr>
            <p:cNvGrpSpPr/>
            <p:nvPr/>
          </p:nvGrpSpPr>
          <p:grpSpPr>
            <a:xfrm rot="16200000">
              <a:off x="-103657" y="3219575"/>
              <a:ext cx="2710434" cy="164592"/>
              <a:chOff x="966216" y="4379976"/>
              <a:chExt cx="2673096" cy="164592"/>
            </a:xfrm>
          </p:grpSpPr>
          <p:cxnSp>
            <p:nvCxnSpPr>
              <p:cNvPr id="23" name="Łącznik prosty ze strzałką 22">
                <a:extLst>
                  <a:ext uri="{FF2B5EF4-FFF2-40B4-BE49-F238E27FC236}">
                    <a16:creationId xmlns:a16="http://schemas.microsoft.com/office/drawing/2014/main" id="{0F2EA09B-32D9-407A-BDE0-767BE925189F}"/>
                  </a:ext>
                </a:extLst>
              </p:cNvPr>
              <p:cNvCxnSpPr/>
              <p:nvPr/>
            </p:nvCxnSpPr>
            <p:spPr>
              <a:xfrm>
                <a:off x="966216" y="4462272"/>
                <a:ext cx="2673096" cy="0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upa 23">
                <a:extLst>
                  <a:ext uri="{FF2B5EF4-FFF2-40B4-BE49-F238E27FC236}">
                    <a16:creationId xmlns:a16="http://schemas.microsoft.com/office/drawing/2014/main" id="{496D9A19-6E0A-4CCC-9338-40047A9A20DB}"/>
                  </a:ext>
                </a:extLst>
              </p:cNvPr>
              <p:cNvGrpSpPr/>
              <p:nvPr/>
            </p:nvGrpSpPr>
            <p:grpSpPr>
              <a:xfrm>
                <a:off x="1542669" y="4379976"/>
                <a:ext cx="1414463" cy="164592"/>
                <a:chOff x="1542669" y="4379976"/>
                <a:chExt cx="1414463" cy="164592"/>
              </a:xfrm>
            </p:grpSpPr>
            <p:cxnSp>
              <p:nvCxnSpPr>
                <p:cNvPr id="25" name="Łącznik prosty 24">
                  <a:extLst>
                    <a:ext uri="{FF2B5EF4-FFF2-40B4-BE49-F238E27FC236}">
                      <a16:creationId xmlns:a16="http://schemas.microsoft.com/office/drawing/2014/main" id="{871BAA2F-CA66-42AD-97DA-462415007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669" y="4379976"/>
                  <a:ext cx="0" cy="164592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904F75EC-CD24-45A0-BF2A-6C0CD85E6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49901" y="4379976"/>
                  <a:ext cx="0" cy="164592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9C9ABAD1-07D9-4A69-89A9-13C253030E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7132" y="4379976"/>
                  <a:ext cx="0" cy="164592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upa 31">
              <a:extLst>
                <a:ext uri="{FF2B5EF4-FFF2-40B4-BE49-F238E27FC236}">
                  <a16:creationId xmlns:a16="http://schemas.microsoft.com/office/drawing/2014/main" id="{A3A9D6DF-D57E-4AA4-BEB1-BA443F5A7307}"/>
                </a:ext>
              </a:extLst>
            </p:cNvPr>
            <p:cNvGrpSpPr/>
            <p:nvPr/>
          </p:nvGrpSpPr>
          <p:grpSpPr>
            <a:xfrm>
              <a:off x="1225128" y="2642630"/>
              <a:ext cx="2673097" cy="1429953"/>
              <a:chOff x="939784" y="2447814"/>
              <a:chExt cx="2673097" cy="1429953"/>
            </a:xfrm>
          </p:grpSpPr>
          <p:cxnSp>
            <p:nvCxnSpPr>
              <p:cNvPr id="29" name="Łącznik prosty 28">
                <a:extLst>
                  <a:ext uri="{FF2B5EF4-FFF2-40B4-BE49-F238E27FC236}">
                    <a16:creationId xmlns:a16="http://schemas.microsoft.com/office/drawing/2014/main" id="{3B6135B2-2167-4585-A24A-85EE2D528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784" y="3877767"/>
                <a:ext cx="2673097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>
                <a:extLst>
                  <a:ext uri="{FF2B5EF4-FFF2-40B4-BE49-F238E27FC236}">
                    <a16:creationId xmlns:a16="http://schemas.microsoft.com/office/drawing/2014/main" id="{7B5118C2-CE95-4AAC-B725-59C3C2890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784" y="3164923"/>
                <a:ext cx="2673097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>
                <a:extLst>
                  <a:ext uri="{FF2B5EF4-FFF2-40B4-BE49-F238E27FC236}">
                    <a16:creationId xmlns:a16="http://schemas.microsoft.com/office/drawing/2014/main" id="{AE730D5B-7068-47B8-AF81-806C46421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784" y="2447814"/>
                <a:ext cx="2673097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a 32">
              <a:extLst>
                <a:ext uri="{FF2B5EF4-FFF2-40B4-BE49-F238E27FC236}">
                  <a16:creationId xmlns:a16="http://schemas.microsoft.com/office/drawing/2014/main" id="{9C89D423-57DE-4CAD-94DB-82FC7D784155}"/>
                </a:ext>
              </a:extLst>
            </p:cNvPr>
            <p:cNvGrpSpPr/>
            <p:nvPr/>
          </p:nvGrpSpPr>
          <p:grpSpPr>
            <a:xfrm rot="16200000">
              <a:off x="1206441" y="2553477"/>
              <a:ext cx="2673097" cy="1429953"/>
              <a:chOff x="939784" y="2447814"/>
              <a:chExt cx="2673097" cy="1429953"/>
            </a:xfrm>
          </p:grpSpPr>
          <p:cxnSp>
            <p:nvCxnSpPr>
              <p:cNvPr id="34" name="Łącznik prosty 33">
                <a:extLst>
                  <a:ext uri="{FF2B5EF4-FFF2-40B4-BE49-F238E27FC236}">
                    <a16:creationId xmlns:a16="http://schemas.microsoft.com/office/drawing/2014/main" id="{8D53B147-7284-4DED-9246-58FAB47EC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784" y="3877767"/>
                <a:ext cx="2673097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>
                <a:extLst>
                  <a:ext uri="{FF2B5EF4-FFF2-40B4-BE49-F238E27FC236}">
                    <a16:creationId xmlns:a16="http://schemas.microsoft.com/office/drawing/2014/main" id="{B7145F65-67C9-4CF6-8A03-F8BED67BD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784" y="3164923"/>
                <a:ext cx="2673097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>
                <a:extLst>
                  <a:ext uri="{FF2B5EF4-FFF2-40B4-BE49-F238E27FC236}">
                    <a16:creationId xmlns:a16="http://schemas.microsoft.com/office/drawing/2014/main" id="{8D4BA02A-06E0-4ADE-8350-E9412878A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784" y="2447814"/>
                <a:ext cx="2673097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pole tekstowe 183">
              <a:extLst>
                <a:ext uri="{FF2B5EF4-FFF2-40B4-BE49-F238E27FC236}">
                  <a16:creationId xmlns:a16="http://schemas.microsoft.com/office/drawing/2014/main" id="{F6E8653A-FF2B-4F22-883F-DBBEEC2DE13A}"/>
                </a:ext>
              </a:extLst>
            </p:cNvPr>
            <p:cNvSpPr txBox="1"/>
            <p:nvPr/>
          </p:nvSpPr>
          <p:spPr>
            <a:xfrm>
              <a:off x="3818167" y="458537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000" dirty="0"/>
                <a:t>x</a:t>
              </a:r>
            </a:p>
          </p:txBody>
        </p:sp>
        <p:sp>
          <p:nvSpPr>
            <p:cNvPr id="188" name="pole tekstowe 187">
              <a:extLst>
                <a:ext uri="{FF2B5EF4-FFF2-40B4-BE49-F238E27FC236}">
                  <a16:creationId xmlns:a16="http://schemas.microsoft.com/office/drawing/2014/main" id="{4C99C1EA-C941-430D-9428-F1B9D34E1EA2}"/>
                </a:ext>
              </a:extLst>
            </p:cNvPr>
            <p:cNvSpPr txBox="1"/>
            <p:nvPr/>
          </p:nvSpPr>
          <p:spPr>
            <a:xfrm>
              <a:off x="980619" y="1659144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000" dirty="0"/>
                <a:t>y</a:t>
              </a:r>
            </a:p>
          </p:txBody>
        </p:sp>
        <p:sp>
          <p:nvSpPr>
            <p:cNvPr id="2" name="Prostokąt 1">
              <a:extLst>
                <a:ext uri="{FF2B5EF4-FFF2-40B4-BE49-F238E27FC236}">
                  <a16:creationId xmlns:a16="http://schemas.microsoft.com/office/drawing/2014/main" id="{F0D6ECA7-B8E4-4A26-AF8A-84091C8C72F5}"/>
                </a:ext>
              </a:extLst>
            </p:cNvPr>
            <p:cNvSpPr/>
            <p:nvPr/>
          </p:nvSpPr>
          <p:spPr>
            <a:xfrm rot="2700000">
              <a:off x="2039558" y="2847773"/>
              <a:ext cx="1011127" cy="1011127"/>
            </a:xfrm>
            <a:prstGeom prst="rect">
              <a:avLst/>
            </a:prstGeom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pole tekstowe 38">
              <a:extLst>
                <a:ext uri="{FF2B5EF4-FFF2-40B4-BE49-F238E27FC236}">
                  <a16:creationId xmlns:a16="http://schemas.microsoft.com/office/drawing/2014/main" id="{16F6F337-BBE6-420C-AFD1-14FAC1A4E44D}"/>
                </a:ext>
              </a:extLst>
            </p:cNvPr>
            <p:cNvSpPr txBox="1"/>
            <p:nvPr/>
          </p:nvSpPr>
          <p:spPr>
            <a:xfrm>
              <a:off x="5183592" y="5194464"/>
              <a:ext cx="16410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000" dirty="0"/>
                <a:t>Metryka L</a:t>
              </a:r>
              <a:r>
                <a:rPr lang="pl-PL" sz="2000" baseline="-25000" dirty="0"/>
                <a:t>2</a:t>
              </a:r>
            </a:p>
            <a:p>
              <a:pPr algn="ctr"/>
              <a:r>
                <a:rPr lang="pl-PL" sz="2000" dirty="0"/>
                <a:t>(Euklidesowa)</a:t>
              </a:r>
            </a:p>
          </p:txBody>
        </p:sp>
        <p:grpSp>
          <p:nvGrpSpPr>
            <p:cNvPr id="41" name="Grupa 40">
              <a:extLst>
                <a:ext uri="{FF2B5EF4-FFF2-40B4-BE49-F238E27FC236}">
                  <a16:creationId xmlns:a16="http://schemas.microsoft.com/office/drawing/2014/main" id="{AF189CD7-CA94-4990-BC26-7621DD35B0ED}"/>
                </a:ext>
              </a:extLst>
            </p:cNvPr>
            <p:cNvGrpSpPr/>
            <p:nvPr/>
          </p:nvGrpSpPr>
          <p:grpSpPr>
            <a:xfrm>
              <a:off x="4640926" y="1931905"/>
              <a:ext cx="2755392" cy="2807479"/>
              <a:chOff x="883920" y="1737089"/>
              <a:chExt cx="2755392" cy="2807479"/>
            </a:xfrm>
          </p:grpSpPr>
          <p:grpSp>
            <p:nvGrpSpPr>
              <p:cNvPr id="49" name="Grupa 48">
                <a:extLst>
                  <a:ext uri="{FF2B5EF4-FFF2-40B4-BE49-F238E27FC236}">
                    <a16:creationId xmlns:a16="http://schemas.microsoft.com/office/drawing/2014/main" id="{E1230324-E888-4C97-9D25-BE661CF964AA}"/>
                  </a:ext>
                </a:extLst>
              </p:cNvPr>
              <p:cNvGrpSpPr/>
              <p:nvPr/>
            </p:nvGrpSpPr>
            <p:grpSpPr>
              <a:xfrm>
                <a:off x="966216" y="4379976"/>
                <a:ext cx="2673096" cy="164592"/>
                <a:chOff x="966216" y="4379976"/>
                <a:chExt cx="2673096" cy="164592"/>
              </a:xfrm>
            </p:grpSpPr>
            <p:cxnSp>
              <p:nvCxnSpPr>
                <p:cNvPr id="64" name="Łącznik prosty ze strzałką 63">
                  <a:extLst>
                    <a:ext uri="{FF2B5EF4-FFF2-40B4-BE49-F238E27FC236}">
                      <a16:creationId xmlns:a16="http://schemas.microsoft.com/office/drawing/2014/main" id="{330CB84A-4684-4182-BFFD-25BCF6A99AE3}"/>
                    </a:ext>
                  </a:extLst>
                </p:cNvPr>
                <p:cNvCxnSpPr/>
                <p:nvPr/>
              </p:nvCxnSpPr>
              <p:spPr>
                <a:xfrm>
                  <a:off x="966216" y="4462272"/>
                  <a:ext cx="2673096" cy="0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Grupa 64">
                  <a:extLst>
                    <a:ext uri="{FF2B5EF4-FFF2-40B4-BE49-F238E27FC236}">
                      <a16:creationId xmlns:a16="http://schemas.microsoft.com/office/drawing/2014/main" id="{EF60B402-D47C-4331-AD28-EACE22959999}"/>
                    </a:ext>
                  </a:extLst>
                </p:cNvPr>
                <p:cNvGrpSpPr/>
                <p:nvPr/>
              </p:nvGrpSpPr>
              <p:grpSpPr>
                <a:xfrm>
                  <a:off x="1542669" y="4379976"/>
                  <a:ext cx="1414463" cy="164592"/>
                  <a:chOff x="1542669" y="4379976"/>
                  <a:chExt cx="1414463" cy="164592"/>
                </a:xfrm>
              </p:grpSpPr>
              <p:cxnSp>
                <p:nvCxnSpPr>
                  <p:cNvPr id="66" name="Łącznik prosty 65">
                    <a:extLst>
                      <a:ext uri="{FF2B5EF4-FFF2-40B4-BE49-F238E27FC236}">
                        <a16:creationId xmlns:a16="http://schemas.microsoft.com/office/drawing/2014/main" id="{2CFDF21F-06AF-4EAB-8B88-EC633FD08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42669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Łącznik prosty 66">
                    <a:extLst>
                      <a:ext uri="{FF2B5EF4-FFF2-40B4-BE49-F238E27FC236}">
                        <a16:creationId xmlns:a16="http://schemas.microsoft.com/office/drawing/2014/main" id="{BD34D907-4D72-4416-8639-F823C366FB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9901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Łącznik prosty 67">
                    <a:extLst>
                      <a:ext uri="{FF2B5EF4-FFF2-40B4-BE49-F238E27FC236}">
                        <a16:creationId xmlns:a16="http://schemas.microsoft.com/office/drawing/2014/main" id="{697A2D0A-25AB-4976-9F22-CA7030D509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57132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" name="Grupa 49">
                <a:extLst>
                  <a:ext uri="{FF2B5EF4-FFF2-40B4-BE49-F238E27FC236}">
                    <a16:creationId xmlns:a16="http://schemas.microsoft.com/office/drawing/2014/main" id="{6FF56CD4-050E-4D74-8DD1-6B7A12694C6A}"/>
                  </a:ext>
                </a:extLst>
              </p:cNvPr>
              <p:cNvGrpSpPr/>
              <p:nvPr/>
            </p:nvGrpSpPr>
            <p:grpSpPr>
              <a:xfrm rot="16200000">
                <a:off x="-389001" y="3024759"/>
                <a:ext cx="2710434" cy="164592"/>
                <a:chOff x="966216" y="4379976"/>
                <a:chExt cx="2673096" cy="164592"/>
              </a:xfrm>
            </p:grpSpPr>
            <p:cxnSp>
              <p:nvCxnSpPr>
                <p:cNvPr id="59" name="Łącznik prosty ze strzałką 58">
                  <a:extLst>
                    <a:ext uri="{FF2B5EF4-FFF2-40B4-BE49-F238E27FC236}">
                      <a16:creationId xmlns:a16="http://schemas.microsoft.com/office/drawing/2014/main" id="{6CA40FA9-80C5-44A5-A748-0D0DDE4F2E09}"/>
                    </a:ext>
                  </a:extLst>
                </p:cNvPr>
                <p:cNvCxnSpPr/>
                <p:nvPr/>
              </p:nvCxnSpPr>
              <p:spPr>
                <a:xfrm>
                  <a:off x="966216" y="4462272"/>
                  <a:ext cx="2673096" cy="0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upa 59">
                  <a:extLst>
                    <a:ext uri="{FF2B5EF4-FFF2-40B4-BE49-F238E27FC236}">
                      <a16:creationId xmlns:a16="http://schemas.microsoft.com/office/drawing/2014/main" id="{A5A00E4D-E4FC-4578-9982-E2C33E7104D5}"/>
                    </a:ext>
                  </a:extLst>
                </p:cNvPr>
                <p:cNvGrpSpPr/>
                <p:nvPr/>
              </p:nvGrpSpPr>
              <p:grpSpPr>
                <a:xfrm>
                  <a:off x="1542669" y="4379976"/>
                  <a:ext cx="1414463" cy="164592"/>
                  <a:chOff x="1542669" y="4379976"/>
                  <a:chExt cx="1414463" cy="164592"/>
                </a:xfrm>
              </p:grpSpPr>
              <p:cxnSp>
                <p:nvCxnSpPr>
                  <p:cNvPr id="61" name="Łącznik prosty 60">
                    <a:extLst>
                      <a:ext uri="{FF2B5EF4-FFF2-40B4-BE49-F238E27FC236}">
                        <a16:creationId xmlns:a16="http://schemas.microsoft.com/office/drawing/2014/main" id="{E98148A1-15E3-4125-909F-69DA33B67E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42669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Łącznik prosty 61">
                    <a:extLst>
                      <a:ext uri="{FF2B5EF4-FFF2-40B4-BE49-F238E27FC236}">
                        <a16:creationId xmlns:a16="http://schemas.microsoft.com/office/drawing/2014/main" id="{6D124D0F-4F0B-4E19-AE1B-05B9334464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49901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Łącznik prosty 62">
                    <a:extLst>
                      <a:ext uri="{FF2B5EF4-FFF2-40B4-BE49-F238E27FC236}">
                        <a16:creationId xmlns:a16="http://schemas.microsoft.com/office/drawing/2014/main" id="{67C344E8-0E2E-483A-BE3B-3B9B8F7182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57132" y="4379976"/>
                    <a:ext cx="0" cy="164592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1" name="Grupa 50">
                <a:extLst>
                  <a:ext uri="{FF2B5EF4-FFF2-40B4-BE49-F238E27FC236}">
                    <a16:creationId xmlns:a16="http://schemas.microsoft.com/office/drawing/2014/main" id="{A7354738-D57E-4EA5-8EC6-1290D0AE52A0}"/>
                  </a:ext>
                </a:extLst>
              </p:cNvPr>
              <p:cNvGrpSpPr/>
              <p:nvPr/>
            </p:nvGrpSpPr>
            <p:grpSpPr>
              <a:xfrm>
                <a:off x="939784" y="2447814"/>
                <a:ext cx="2673097" cy="1429953"/>
                <a:chOff x="939784" y="2447814"/>
                <a:chExt cx="2673097" cy="1429953"/>
              </a:xfrm>
            </p:grpSpPr>
            <p:cxnSp>
              <p:nvCxnSpPr>
                <p:cNvPr id="56" name="Łącznik prosty 55">
                  <a:extLst>
                    <a:ext uri="{FF2B5EF4-FFF2-40B4-BE49-F238E27FC236}">
                      <a16:creationId xmlns:a16="http://schemas.microsoft.com/office/drawing/2014/main" id="{58A4E03D-D14B-403D-B181-9D979483D8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3877767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>
                  <a:extLst>
                    <a:ext uri="{FF2B5EF4-FFF2-40B4-BE49-F238E27FC236}">
                      <a16:creationId xmlns:a16="http://schemas.microsoft.com/office/drawing/2014/main" id="{10BAF24E-5715-4751-8688-507B17D020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3164923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>
                  <a:extLst>
                    <a:ext uri="{FF2B5EF4-FFF2-40B4-BE49-F238E27FC236}">
                      <a16:creationId xmlns:a16="http://schemas.microsoft.com/office/drawing/2014/main" id="{2FCB1172-A1E3-466F-9DDE-2374D208E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2447814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upa 51">
                <a:extLst>
                  <a:ext uri="{FF2B5EF4-FFF2-40B4-BE49-F238E27FC236}">
                    <a16:creationId xmlns:a16="http://schemas.microsoft.com/office/drawing/2014/main" id="{07825626-767F-44EF-BD92-BD0D09AD0407}"/>
                  </a:ext>
                </a:extLst>
              </p:cNvPr>
              <p:cNvGrpSpPr/>
              <p:nvPr/>
            </p:nvGrpSpPr>
            <p:grpSpPr>
              <a:xfrm rot="16200000">
                <a:off x="921097" y="2358661"/>
                <a:ext cx="2673097" cy="1429953"/>
                <a:chOff x="939784" y="2447814"/>
                <a:chExt cx="2673097" cy="1429953"/>
              </a:xfrm>
            </p:grpSpPr>
            <p:cxnSp>
              <p:nvCxnSpPr>
                <p:cNvPr id="53" name="Łącznik prosty 52">
                  <a:extLst>
                    <a:ext uri="{FF2B5EF4-FFF2-40B4-BE49-F238E27FC236}">
                      <a16:creationId xmlns:a16="http://schemas.microsoft.com/office/drawing/2014/main" id="{51FD3B22-F72A-4429-A55D-39A711F7C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3877767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>
                  <a:extLst>
                    <a:ext uri="{FF2B5EF4-FFF2-40B4-BE49-F238E27FC236}">
                      <a16:creationId xmlns:a16="http://schemas.microsoft.com/office/drawing/2014/main" id="{8387F9A1-EDE0-4C2D-B6AD-8D3438DCC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3164923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>
                  <a:extLst>
                    <a:ext uri="{FF2B5EF4-FFF2-40B4-BE49-F238E27FC236}">
                      <a16:creationId xmlns:a16="http://schemas.microsoft.com/office/drawing/2014/main" id="{1B14B236-5B46-413C-B7F1-26B45181A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784" y="2447814"/>
                  <a:ext cx="267309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pole tekstowe 41">
              <a:extLst>
                <a:ext uri="{FF2B5EF4-FFF2-40B4-BE49-F238E27FC236}">
                  <a16:creationId xmlns:a16="http://schemas.microsoft.com/office/drawing/2014/main" id="{3A0BE19C-E1FD-4818-A300-BAAEF3783772}"/>
                </a:ext>
              </a:extLst>
            </p:cNvPr>
            <p:cNvSpPr txBox="1"/>
            <p:nvPr/>
          </p:nvSpPr>
          <p:spPr>
            <a:xfrm>
              <a:off x="7289829" y="4585372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000" dirty="0"/>
                <a:t>x</a:t>
              </a:r>
            </a:p>
          </p:txBody>
        </p:sp>
        <p:sp>
          <p:nvSpPr>
            <p:cNvPr id="43" name="pole tekstowe 42">
              <a:extLst>
                <a:ext uri="{FF2B5EF4-FFF2-40B4-BE49-F238E27FC236}">
                  <a16:creationId xmlns:a16="http://schemas.microsoft.com/office/drawing/2014/main" id="{B1C03F70-EC34-4A67-B1A3-D94BB1364285}"/>
                </a:ext>
              </a:extLst>
            </p:cNvPr>
            <p:cNvSpPr txBox="1"/>
            <p:nvPr/>
          </p:nvSpPr>
          <p:spPr>
            <a:xfrm>
              <a:off x="4452281" y="1659144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000" dirty="0"/>
                <a:t>y</a:t>
              </a:r>
            </a:p>
          </p:txBody>
        </p:sp>
        <p:grpSp>
          <p:nvGrpSpPr>
            <p:cNvPr id="69" name="Grupa 68">
              <a:extLst>
                <a:ext uri="{FF2B5EF4-FFF2-40B4-BE49-F238E27FC236}">
                  <a16:creationId xmlns:a16="http://schemas.microsoft.com/office/drawing/2014/main" id="{E911CF7A-34A8-4480-99AC-E5B36B0A8DDE}"/>
                </a:ext>
              </a:extLst>
            </p:cNvPr>
            <p:cNvGrpSpPr/>
            <p:nvPr/>
          </p:nvGrpSpPr>
          <p:grpSpPr>
            <a:xfrm>
              <a:off x="7923944" y="1659144"/>
              <a:ext cx="3132822" cy="4243206"/>
              <a:chOff x="1022564" y="1675911"/>
              <a:chExt cx="3132822" cy="4243206"/>
            </a:xfrm>
          </p:grpSpPr>
          <p:sp>
            <p:nvSpPr>
              <p:cNvPr id="70" name="pole tekstowe 69">
                <a:extLst>
                  <a:ext uri="{FF2B5EF4-FFF2-40B4-BE49-F238E27FC236}">
                    <a16:creationId xmlns:a16="http://schemas.microsoft.com/office/drawing/2014/main" id="{E09AD38F-9C6F-4131-ABAE-91978E631DE5}"/>
                  </a:ext>
                </a:extLst>
              </p:cNvPr>
              <p:cNvSpPr txBox="1"/>
              <p:nvPr/>
            </p:nvSpPr>
            <p:spPr>
              <a:xfrm>
                <a:off x="1829250" y="5211231"/>
                <a:ext cx="14903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sz="2000" dirty="0"/>
                  <a:t>Metryka L</a:t>
                </a:r>
                <a:r>
                  <a:rPr lang="pl-PL" sz="2000" b="0" i="0" baseline="-25000" dirty="0">
                    <a:solidFill>
                      <a:srgbClr val="202122"/>
                    </a:solidFill>
                    <a:effectLst/>
                    <a:latin typeface="Nimbus Roman No9 L"/>
                  </a:rPr>
                  <a:t>∞</a:t>
                </a:r>
                <a:endParaRPr lang="pl-PL" sz="2000" baseline="-25000" dirty="0"/>
              </a:p>
              <a:p>
                <a:pPr algn="ctr"/>
                <a:r>
                  <a:rPr lang="pl-PL" sz="2000" dirty="0"/>
                  <a:t>(maksimum)</a:t>
                </a:r>
              </a:p>
            </p:txBody>
          </p:sp>
          <p:grpSp>
            <p:nvGrpSpPr>
              <p:cNvPr id="71" name="Grupa 70">
                <a:extLst>
                  <a:ext uri="{FF2B5EF4-FFF2-40B4-BE49-F238E27FC236}">
                    <a16:creationId xmlns:a16="http://schemas.microsoft.com/office/drawing/2014/main" id="{58C5F7E6-9577-44DB-B727-D5CE60F6C3BC}"/>
                  </a:ext>
                </a:extLst>
              </p:cNvPr>
              <p:cNvGrpSpPr/>
              <p:nvPr/>
            </p:nvGrpSpPr>
            <p:grpSpPr>
              <a:xfrm>
                <a:off x="1022564" y="1675911"/>
                <a:ext cx="3132822" cy="3326338"/>
                <a:chOff x="1022564" y="1675911"/>
                <a:chExt cx="3132822" cy="3326338"/>
              </a:xfrm>
            </p:grpSpPr>
            <p:grpSp>
              <p:nvGrpSpPr>
                <p:cNvPr id="72" name="Grupa 71">
                  <a:extLst>
                    <a:ext uri="{FF2B5EF4-FFF2-40B4-BE49-F238E27FC236}">
                      <a16:creationId xmlns:a16="http://schemas.microsoft.com/office/drawing/2014/main" id="{D0EFCFB5-0DC7-4805-8BEF-B83129DE1A84}"/>
                    </a:ext>
                  </a:extLst>
                </p:cNvPr>
                <p:cNvGrpSpPr/>
                <p:nvPr/>
              </p:nvGrpSpPr>
              <p:grpSpPr>
                <a:xfrm>
                  <a:off x="1211209" y="1948672"/>
                  <a:ext cx="2755392" cy="2807479"/>
                  <a:chOff x="883920" y="1737089"/>
                  <a:chExt cx="2755392" cy="2807479"/>
                </a:xfrm>
              </p:grpSpPr>
              <p:grpSp>
                <p:nvGrpSpPr>
                  <p:cNvPr id="78" name="Grupa 77">
                    <a:extLst>
                      <a:ext uri="{FF2B5EF4-FFF2-40B4-BE49-F238E27FC236}">
                        <a16:creationId xmlns:a16="http://schemas.microsoft.com/office/drawing/2014/main" id="{A17C1B7E-0B5A-48F0-8696-A3CB8FEC46F6}"/>
                      </a:ext>
                    </a:extLst>
                  </p:cNvPr>
                  <p:cNvGrpSpPr/>
                  <p:nvPr/>
                </p:nvGrpSpPr>
                <p:grpSpPr>
                  <a:xfrm>
                    <a:off x="966216" y="4379976"/>
                    <a:ext cx="2673096" cy="164592"/>
                    <a:chOff x="966216" y="4379976"/>
                    <a:chExt cx="2673096" cy="164592"/>
                  </a:xfrm>
                </p:grpSpPr>
                <p:cxnSp>
                  <p:nvCxnSpPr>
                    <p:cNvPr id="93" name="Łącznik prosty ze strzałką 92">
                      <a:extLst>
                        <a:ext uri="{FF2B5EF4-FFF2-40B4-BE49-F238E27FC236}">
                          <a16:creationId xmlns:a16="http://schemas.microsoft.com/office/drawing/2014/main" id="{4534F1AE-EAD2-4D14-AD5F-A359A7A53C2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66216" y="4462272"/>
                      <a:ext cx="2673096" cy="0"/>
                    </a:xfrm>
                    <a:prstGeom prst="straightConnector1">
                      <a:avLst/>
                    </a:prstGeom>
                    <a:ln w="25400" cmpd="sng">
                      <a:solidFill>
                        <a:schemeClr val="tx1"/>
                      </a:solidFill>
                      <a:headEnd type="none" w="med" len="me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4" name="Grupa 93">
                      <a:extLst>
                        <a:ext uri="{FF2B5EF4-FFF2-40B4-BE49-F238E27FC236}">
                          <a16:creationId xmlns:a16="http://schemas.microsoft.com/office/drawing/2014/main" id="{425A73DD-5F83-4183-8BBD-751E7F405F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2669" y="4379976"/>
                      <a:ext cx="1414463" cy="164592"/>
                      <a:chOff x="1542669" y="4379976"/>
                      <a:chExt cx="1414463" cy="164592"/>
                    </a:xfrm>
                  </p:grpSpPr>
                  <p:cxnSp>
                    <p:nvCxnSpPr>
                      <p:cNvPr id="95" name="Łącznik prosty 94">
                        <a:extLst>
                          <a:ext uri="{FF2B5EF4-FFF2-40B4-BE49-F238E27FC236}">
                            <a16:creationId xmlns:a16="http://schemas.microsoft.com/office/drawing/2014/main" id="{CA9175C7-0AF9-488F-8D28-F19F80B8A2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42669" y="4379976"/>
                        <a:ext cx="0" cy="164592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Łącznik prosty 95">
                        <a:extLst>
                          <a:ext uri="{FF2B5EF4-FFF2-40B4-BE49-F238E27FC236}">
                            <a16:creationId xmlns:a16="http://schemas.microsoft.com/office/drawing/2014/main" id="{AF011F7C-CF13-4912-915E-E32A156BB6F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49901" y="4379976"/>
                        <a:ext cx="0" cy="164592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Łącznik prosty 96">
                        <a:extLst>
                          <a:ext uri="{FF2B5EF4-FFF2-40B4-BE49-F238E27FC236}">
                            <a16:creationId xmlns:a16="http://schemas.microsoft.com/office/drawing/2014/main" id="{DD72A162-7311-4524-AF96-6EDC17EF40B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957132" y="4379976"/>
                        <a:ext cx="0" cy="164592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upa 78">
                    <a:extLst>
                      <a:ext uri="{FF2B5EF4-FFF2-40B4-BE49-F238E27FC236}">
                        <a16:creationId xmlns:a16="http://schemas.microsoft.com/office/drawing/2014/main" id="{BAFED19B-A3DF-4396-9964-1796DDDE2D79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-389001" y="3024759"/>
                    <a:ext cx="2710434" cy="164592"/>
                    <a:chOff x="966216" y="4379976"/>
                    <a:chExt cx="2673096" cy="164592"/>
                  </a:xfrm>
                </p:grpSpPr>
                <p:cxnSp>
                  <p:nvCxnSpPr>
                    <p:cNvPr id="88" name="Łącznik prosty ze strzałką 87">
                      <a:extLst>
                        <a:ext uri="{FF2B5EF4-FFF2-40B4-BE49-F238E27FC236}">
                          <a16:creationId xmlns:a16="http://schemas.microsoft.com/office/drawing/2014/main" id="{62344FCB-C90B-4863-9E7C-D5E06B28FF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66216" y="4462272"/>
                      <a:ext cx="2673096" cy="0"/>
                    </a:xfrm>
                    <a:prstGeom prst="straightConnector1">
                      <a:avLst/>
                    </a:prstGeom>
                    <a:ln w="25400" cmpd="sng">
                      <a:solidFill>
                        <a:schemeClr val="tx1"/>
                      </a:solidFill>
                      <a:headEnd type="none" w="med" len="me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9" name="Grupa 88">
                      <a:extLst>
                        <a:ext uri="{FF2B5EF4-FFF2-40B4-BE49-F238E27FC236}">
                          <a16:creationId xmlns:a16="http://schemas.microsoft.com/office/drawing/2014/main" id="{657E1AAA-FA82-4B1C-8F2F-8F115127F0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2669" y="4379976"/>
                      <a:ext cx="1414463" cy="164592"/>
                      <a:chOff x="1542669" y="4379976"/>
                      <a:chExt cx="1414463" cy="164592"/>
                    </a:xfrm>
                  </p:grpSpPr>
                  <p:cxnSp>
                    <p:nvCxnSpPr>
                      <p:cNvPr id="90" name="Łącznik prosty 89">
                        <a:extLst>
                          <a:ext uri="{FF2B5EF4-FFF2-40B4-BE49-F238E27FC236}">
                            <a16:creationId xmlns:a16="http://schemas.microsoft.com/office/drawing/2014/main" id="{6C4E1069-BE47-4DF7-837F-C525E7A856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42669" y="4379976"/>
                        <a:ext cx="0" cy="164592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Łącznik prosty 90">
                        <a:extLst>
                          <a:ext uri="{FF2B5EF4-FFF2-40B4-BE49-F238E27FC236}">
                            <a16:creationId xmlns:a16="http://schemas.microsoft.com/office/drawing/2014/main" id="{D17DFC44-512D-488E-B50B-3B606E0E6B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49901" y="4379976"/>
                        <a:ext cx="0" cy="164592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Łącznik prosty 91">
                        <a:extLst>
                          <a:ext uri="{FF2B5EF4-FFF2-40B4-BE49-F238E27FC236}">
                            <a16:creationId xmlns:a16="http://schemas.microsoft.com/office/drawing/2014/main" id="{56174E71-52B6-4121-9406-03A98CF1F2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957132" y="4379976"/>
                        <a:ext cx="0" cy="164592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0" name="Grupa 79">
                    <a:extLst>
                      <a:ext uri="{FF2B5EF4-FFF2-40B4-BE49-F238E27FC236}">
                        <a16:creationId xmlns:a16="http://schemas.microsoft.com/office/drawing/2014/main" id="{96FE3A0D-E372-41C8-BFF8-EFC8D46C1C32}"/>
                      </a:ext>
                    </a:extLst>
                  </p:cNvPr>
                  <p:cNvGrpSpPr/>
                  <p:nvPr/>
                </p:nvGrpSpPr>
                <p:grpSpPr>
                  <a:xfrm>
                    <a:off x="939784" y="2447814"/>
                    <a:ext cx="2673097" cy="1429953"/>
                    <a:chOff x="939784" y="2447814"/>
                    <a:chExt cx="2673097" cy="1429953"/>
                  </a:xfrm>
                </p:grpSpPr>
                <p:cxnSp>
                  <p:nvCxnSpPr>
                    <p:cNvPr id="85" name="Łącznik prosty 84">
                      <a:extLst>
                        <a:ext uri="{FF2B5EF4-FFF2-40B4-BE49-F238E27FC236}">
                          <a16:creationId xmlns:a16="http://schemas.microsoft.com/office/drawing/2014/main" id="{3BE21938-550F-49C3-B7B4-2A05803ACB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9784" y="3877767"/>
                      <a:ext cx="2673097" cy="0"/>
                    </a:xfrm>
                    <a:prstGeom prst="line">
                      <a:avLst/>
                    </a:prstGeom>
                    <a:ln w="9525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Łącznik prosty 85">
                      <a:extLst>
                        <a:ext uri="{FF2B5EF4-FFF2-40B4-BE49-F238E27FC236}">
                          <a16:creationId xmlns:a16="http://schemas.microsoft.com/office/drawing/2014/main" id="{A2F4191E-4DAF-46A8-A132-0FCC04B9E6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9784" y="3164923"/>
                      <a:ext cx="2673097" cy="0"/>
                    </a:xfrm>
                    <a:prstGeom prst="line">
                      <a:avLst/>
                    </a:prstGeom>
                    <a:ln w="9525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Łącznik prosty 86">
                      <a:extLst>
                        <a:ext uri="{FF2B5EF4-FFF2-40B4-BE49-F238E27FC236}">
                          <a16:creationId xmlns:a16="http://schemas.microsoft.com/office/drawing/2014/main" id="{3C25F172-912B-4006-AD9D-6064BFA7C9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9784" y="2447814"/>
                      <a:ext cx="2673097" cy="0"/>
                    </a:xfrm>
                    <a:prstGeom prst="line">
                      <a:avLst/>
                    </a:prstGeom>
                    <a:ln w="9525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" name="Grupa 80">
                    <a:extLst>
                      <a:ext uri="{FF2B5EF4-FFF2-40B4-BE49-F238E27FC236}">
                        <a16:creationId xmlns:a16="http://schemas.microsoft.com/office/drawing/2014/main" id="{6F892296-6C70-4448-9C20-52ACC22C5F2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921097" y="2358661"/>
                    <a:ext cx="2673097" cy="1429953"/>
                    <a:chOff x="939784" y="2447814"/>
                    <a:chExt cx="2673097" cy="1429953"/>
                  </a:xfrm>
                </p:grpSpPr>
                <p:cxnSp>
                  <p:nvCxnSpPr>
                    <p:cNvPr id="82" name="Łącznik prosty 81">
                      <a:extLst>
                        <a:ext uri="{FF2B5EF4-FFF2-40B4-BE49-F238E27FC236}">
                          <a16:creationId xmlns:a16="http://schemas.microsoft.com/office/drawing/2014/main" id="{B6E62E22-C223-4810-94F5-0D11E8CF4E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9784" y="3877767"/>
                      <a:ext cx="2673097" cy="0"/>
                    </a:xfrm>
                    <a:prstGeom prst="line">
                      <a:avLst/>
                    </a:prstGeom>
                    <a:ln w="9525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Łącznik prosty 82">
                      <a:extLst>
                        <a:ext uri="{FF2B5EF4-FFF2-40B4-BE49-F238E27FC236}">
                          <a16:creationId xmlns:a16="http://schemas.microsoft.com/office/drawing/2014/main" id="{4CD1ED66-BD5C-41CD-AE33-F73831B2FB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9784" y="3164923"/>
                      <a:ext cx="2673097" cy="0"/>
                    </a:xfrm>
                    <a:prstGeom prst="line">
                      <a:avLst/>
                    </a:prstGeom>
                    <a:ln w="9525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Łącznik prosty 83">
                      <a:extLst>
                        <a:ext uri="{FF2B5EF4-FFF2-40B4-BE49-F238E27FC236}">
                          <a16:creationId xmlns:a16="http://schemas.microsoft.com/office/drawing/2014/main" id="{31A34D92-20F0-408B-A89F-D0F6830231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9784" y="2447814"/>
                      <a:ext cx="2673097" cy="0"/>
                    </a:xfrm>
                    <a:prstGeom prst="line">
                      <a:avLst/>
                    </a:prstGeom>
                    <a:ln w="9525" cmpd="sng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3" name="pole tekstowe 72">
                  <a:extLst>
                    <a:ext uri="{FF2B5EF4-FFF2-40B4-BE49-F238E27FC236}">
                      <a16:creationId xmlns:a16="http://schemas.microsoft.com/office/drawing/2014/main" id="{02BC60D3-B2CB-4C12-AF7E-F7C66A56F9E1}"/>
                    </a:ext>
                  </a:extLst>
                </p:cNvPr>
                <p:cNvSpPr txBox="1"/>
                <p:nvPr/>
              </p:nvSpPr>
              <p:spPr>
                <a:xfrm>
                  <a:off x="3860112" y="4602139"/>
                  <a:ext cx="2952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l-PL" sz="2000" dirty="0"/>
                    <a:t>x</a:t>
                  </a:r>
                </a:p>
              </p:txBody>
            </p:sp>
            <p:sp>
              <p:nvSpPr>
                <p:cNvPr id="74" name="pole tekstowe 73">
                  <a:extLst>
                    <a:ext uri="{FF2B5EF4-FFF2-40B4-BE49-F238E27FC236}">
                      <a16:creationId xmlns:a16="http://schemas.microsoft.com/office/drawing/2014/main" id="{BBBE34C2-8EF8-42AB-8B17-D1099A4B6EA7}"/>
                    </a:ext>
                  </a:extLst>
                </p:cNvPr>
                <p:cNvSpPr txBox="1"/>
                <p:nvPr/>
              </p:nvSpPr>
              <p:spPr>
                <a:xfrm>
                  <a:off x="1022564" y="1675911"/>
                  <a:ext cx="30008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l-PL" sz="2000" dirty="0"/>
                    <a:t>y</a:t>
                  </a:r>
                </a:p>
              </p:txBody>
            </p:sp>
            <p:sp>
              <p:nvSpPr>
                <p:cNvPr id="75" name="Prostokąt 74">
                  <a:extLst>
                    <a:ext uri="{FF2B5EF4-FFF2-40B4-BE49-F238E27FC236}">
                      <a16:creationId xmlns:a16="http://schemas.microsoft.com/office/drawing/2014/main" id="{2C2DE03C-3B64-4F45-BFFE-D5499C43F2B4}"/>
                    </a:ext>
                  </a:extLst>
                </p:cNvPr>
                <p:cNvSpPr/>
                <p:nvPr/>
              </p:nvSpPr>
              <p:spPr>
                <a:xfrm>
                  <a:off x="1869958" y="2655130"/>
                  <a:ext cx="1429952" cy="1434215"/>
                </a:xfrm>
                <a:prstGeom prst="rect">
                  <a:avLst/>
                </a:prstGeom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6" name="Owal 75">
                  <a:extLst>
                    <a:ext uri="{FF2B5EF4-FFF2-40B4-BE49-F238E27FC236}">
                      <a16:creationId xmlns:a16="http://schemas.microsoft.com/office/drawing/2014/main" id="{33F2A885-28EA-47DF-BFCF-5C279E1228AB}"/>
                    </a:ext>
                  </a:extLst>
                </p:cNvPr>
                <p:cNvSpPr/>
                <p:nvPr/>
              </p:nvSpPr>
              <p:spPr>
                <a:xfrm>
                  <a:off x="2523270" y="3318638"/>
                  <a:ext cx="136383" cy="132604"/>
                </a:xfrm>
                <a:prstGeom prst="ellipse">
                  <a:avLst/>
                </a:prstGeom>
                <a:solidFill>
                  <a:srgbClr val="FF0000"/>
                </a:solidFill>
                <a:ln w="25400" cmpd="sng">
                  <a:noFill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/>
                </a:p>
              </p:txBody>
            </p:sp>
          </p:grpSp>
        </p:grpSp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894F0AC3-A319-47A8-9F96-13731DF69A18}"/>
                </a:ext>
              </a:extLst>
            </p:cNvPr>
            <p:cNvSpPr/>
            <p:nvPr/>
          </p:nvSpPr>
          <p:spPr>
            <a:xfrm>
              <a:off x="5303941" y="2642628"/>
              <a:ext cx="1425686" cy="1425686"/>
            </a:xfrm>
            <a:prstGeom prst="ellipse">
              <a:avLst/>
            </a:prstGeom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42BADF1A-0770-4AEF-8043-FE10AC02EE68}"/>
                </a:ext>
              </a:extLst>
            </p:cNvPr>
            <p:cNvCxnSpPr>
              <a:stCxn id="44" idx="0"/>
            </p:cNvCxnSpPr>
            <p:nvPr/>
          </p:nvCxnSpPr>
          <p:spPr>
            <a:xfrm flipH="1" flipV="1">
              <a:off x="2545122" y="2638361"/>
              <a:ext cx="4395" cy="663510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>
              <a:extLst>
                <a:ext uri="{FF2B5EF4-FFF2-40B4-BE49-F238E27FC236}">
                  <a16:creationId xmlns:a16="http://schemas.microsoft.com/office/drawing/2014/main" id="{6EC5C061-C1C7-409C-AB12-F9A821866DE0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V="1">
              <a:off x="2902609" y="2995849"/>
              <a:ext cx="0" cy="359622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F5A8AF69-020B-4A55-A57C-2D78325EE559}"/>
                </a:ext>
              </a:extLst>
            </p:cNvPr>
            <p:cNvSpPr txBox="1"/>
            <p:nvPr/>
          </p:nvSpPr>
          <p:spPr>
            <a:xfrm>
              <a:off x="2487475" y="2851613"/>
              <a:ext cx="256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/>
                <a:t>r</a:t>
              </a:r>
            </a:p>
          </p:txBody>
        </p:sp>
        <p:sp>
          <p:nvSpPr>
            <p:cNvPr id="104" name="pole tekstowe 103">
              <a:extLst>
                <a:ext uri="{FF2B5EF4-FFF2-40B4-BE49-F238E27FC236}">
                  <a16:creationId xmlns:a16="http://schemas.microsoft.com/office/drawing/2014/main" id="{E86E98C0-6F64-431B-8491-5A28F7FF6E6A}"/>
                </a:ext>
              </a:extLst>
            </p:cNvPr>
            <p:cNvSpPr txBox="1"/>
            <p:nvPr/>
          </p:nvSpPr>
          <p:spPr>
            <a:xfrm>
              <a:off x="2724113" y="3306693"/>
              <a:ext cx="256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/>
                <a:t>r</a:t>
              </a:r>
            </a:p>
          </p:txBody>
        </p:sp>
        <p:cxnSp>
          <p:nvCxnSpPr>
            <p:cNvPr id="105" name="Łącznik prosty 104">
              <a:extLst>
                <a:ext uri="{FF2B5EF4-FFF2-40B4-BE49-F238E27FC236}">
                  <a16:creationId xmlns:a16="http://schemas.microsoft.com/office/drawing/2014/main" id="{315732E3-D5F2-4C28-9E31-5F3FEDCB6CD5}"/>
                </a:ext>
              </a:extLst>
            </p:cNvPr>
            <p:cNvCxnSpPr/>
            <p:nvPr/>
          </p:nvCxnSpPr>
          <p:spPr>
            <a:xfrm flipH="1" flipV="1">
              <a:off x="6016783" y="2654589"/>
              <a:ext cx="4395" cy="663510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>
              <a:extLst>
                <a:ext uri="{FF2B5EF4-FFF2-40B4-BE49-F238E27FC236}">
                  <a16:creationId xmlns:a16="http://schemas.microsoft.com/office/drawing/2014/main" id="{4D9C0523-B18D-4E43-8896-BC6A034ECACA}"/>
                </a:ext>
              </a:extLst>
            </p:cNvPr>
            <p:cNvCxnSpPr>
              <a:cxnSpLocks/>
            </p:cNvCxnSpPr>
            <p:nvPr/>
          </p:nvCxnSpPr>
          <p:spPr>
            <a:xfrm>
              <a:off x="2545122" y="3358142"/>
              <a:ext cx="357487" cy="0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pole tekstowe 105">
              <a:extLst>
                <a:ext uri="{FF2B5EF4-FFF2-40B4-BE49-F238E27FC236}">
                  <a16:creationId xmlns:a16="http://schemas.microsoft.com/office/drawing/2014/main" id="{C7122388-E0FD-4E95-81AC-07F681EB7A8B}"/>
                </a:ext>
              </a:extLst>
            </p:cNvPr>
            <p:cNvSpPr txBox="1"/>
            <p:nvPr/>
          </p:nvSpPr>
          <p:spPr>
            <a:xfrm>
              <a:off x="5964750" y="2868333"/>
              <a:ext cx="256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/>
                <a:t>r</a:t>
              </a:r>
            </a:p>
          </p:txBody>
        </p:sp>
        <p:sp>
          <p:nvSpPr>
            <p:cNvPr id="110" name="pole tekstowe 109">
              <a:extLst>
                <a:ext uri="{FF2B5EF4-FFF2-40B4-BE49-F238E27FC236}">
                  <a16:creationId xmlns:a16="http://schemas.microsoft.com/office/drawing/2014/main" id="{82879774-B746-4270-9756-3A4852840692}"/>
                </a:ext>
              </a:extLst>
            </p:cNvPr>
            <p:cNvSpPr txBox="1"/>
            <p:nvPr/>
          </p:nvSpPr>
          <p:spPr>
            <a:xfrm>
              <a:off x="6419235" y="3089292"/>
              <a:ext cx="256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/>
                <a:t>r</a:t>
              </a:r>
            </a:p>
          </p:txBody>
        </p:sp>
        <p:sp>
          <p:nvSpPr>
            <p:cNvPr id="47" name="Owal 46">
              <a:extLst>
                <a:ext uri="{FF2B5EF4-FFF2-40B4-BE49-F238E27FC236}">
                  <a16:creationId xmlns:a16="http://schemas.microsoft.com/office/drawing/2014/main" id="{EFCD2BD8-F59E-4634-9C3B-BBE48925FAFD}"/>
                </a:ext>
              </a:extLst>
            </p:cNvPr>
            <p:cNvSpPr/>
            <p:nvPr/>
          </p:nvSpPr>
          <p:spPr>
            <a:xfrm>
              <a:off x="5952987" y="3301871"/>
              <a:ext cx="136383" cy="132604"/>
            </a:xfrm>
            <a:prstGeom prst="ellipse">
              <a:avLst/>
            </a:prstGeom>
            <a:solidFill>
              <a:srgbClr val="FF0000"/>
            </a:solidFill>
            <a:ln w="25400" cmpd="sng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2A761B68-D491-423D-A333-B7B737C951CE}"/>
                </a:ext>
              </a:extLst>
            </p:cNvPr>
            <p:cNvSpPr/>
            <p:nvPr/>
          </p:nvSpPr>
          <p:spPr>
            <a:xfrm>
              <a:off x="2481325" y="3301871"/>
              <a:ext cx="136383" cy="132604"/>
            </a:xfrm>
            <a:prstGeom prst="ellipse">
              <a:avLst/>
            </a:prstGeom>
            <a:solidFill>
              <a:srgbClr val="FF0000"/>
            </a:solidFill>
            <a:ln w="25400" cmpd="sng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cxnSp>
          <p:nvCxnSpPr>
            <p:cNvPr id="111" name="Łącznik prosty 110">
              <a:extLst>
                <a:ext uri="{FF2B5EF4-FFF2-40B4-BE49-F238E27FC236}">
                  <a16:creationId xmlns:a16="http://schemas.microsoft.com/office/drawing/2014/main" id="{2A3537E3-1841-47F0-8092-4F2E8183C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7565" y="2646897"/>
              <a:ext cx="1" cy="708574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pole tekstowe 111">
              <a:extLst>
                <a:ext uri="{FF2B5EF4-FFF2-40B4-BE49-F238E27FC236}">
                  <a16:creationId xmlns:a16="http://schemas.microsoft.com/office/drawing/2014/main" id="{4C433100-F99F-4518-A1CD-889728E0A8EC}"/>
                </a:ext>
              </a:extLst>
            </p:cNvPr>
            <p:cNvSpPr txBox="1"/>
            <p:nvPr/>
          </p:nvSpPr>
          <p:spPr>
            <a:xfrm>
              <a:off x="9081137" y="2890409"/>
              <a:ext cx="256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/>
                <a:t>r</a:t>
              </a:r>
            </a:p>
          </p:txBody>
        </p:sp>
        <p:cxnSp>
          <p:nvCxnSpPr>
            <p:cNvPr id="115" name="Łącznik prosty 114">
              <a:extLst>
                <a:ext uri="{FF2B5EF4-FFF2-40B4-BE49-F238E27FC236}">
                  <a16:creationId xmlns:a16="http://schemas.microsoft.com/office/drawing/2014/main" id="{A15190AF-741B-41B8-B119-FB2042FA50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8447" y="3774571"/>
              <a:ext cx="697354" cy="0"/>
            </a:xfrm>
            <a:prstGeom prst="line">
              <a:avLst/>
            </a:prstGeom>
            <a:ln w="19050" cmpd="sng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pole tekstowe 118">
              <a:extLst>
                <a:ext uri="{FF2B5EF4-FFF2-40B4-BE49-F238E27FC236}">
                  <a16:creationId xmlns:a16="http://schemas.microsoft.com/office/drawing/2014/main" id="{442D6099-69F0-45AC-9E42-7661E816B06D}"/>
                </a:ext>
              </a:extLst>
            </p:cNvPr>
            <p:cNvSpPr txBox="1"/>
            <p:nvPr/>
          </p:nvSpPr>
          <p:spPr>
            <a:xfrm>
              <a:off x="9719119" y="3475970"/>
              <a:ext cx="256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 dirty="0"/>
                <a:t>r</a:t>
              </a:r>
            </a:p>
          </p:txBody>
        </p:sp>
      </p:grpSp>
      <p:grpSp>
        <p:nvGrpSpPr>
          <p:cNvPr id="118" name="Grupa 117">
            <a:extLst>
              <a:ext uri="{FF2B5EF4-FFF2-40B4-BE49-F238E27FC236}">
                <a16:creationId xmlns:a16="http://schemas.microsoft.com/office/drawing/2014/main" id="{2E3AFB5F-3CA0-42CD-BEB0-5104524251D9}"/>
              </a:ext>
            </a:extLst>
          </p:cNvPr>
          <p:cNvGrpSpPr/>
          <p:nvPr/>
        </p:nvGrpSpPr>
        <p:grpSpPr>
          <a:xfrm>
            <a:off x="1076073" y="2270139"/>
            <a:ext cx="2237302" cy="2572309"/>
            <a:chOff x="1037242" y="2477783"/>
            <a:chExt cx="2237302" cy="2572309"/>
          </a:xfrm>
        </p:grpSpPr>
        <p:sp>
          <p:nvSpPr>
            <p:cNvPr id="120" name="pole tekstowe 119">
              <a:extLst>
                <a:ext uri="{FF2B5EF4-FFF2-40B4-BE49-F238E27FC236}">
                  <a16:creationId xmlns:a16="http://schemas.microsoft.com/office/drawing/2014/main" id="{B47E9011-92EB-4E05-8525-4A1A384C6809}"/>
                </a:ext>
              </a:extLst>
            </p:cNvPr>
            <p:cNvSpPr txBox="1"/>
            <p:nvPr/>
          </p:nvSpPr>
          <p:spPr>
            <a:xfrm>
              <a:off x="1797613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21" name="pole tekstowe 120">
              <a:extLst>
                <a:ext uri="{FF2B5EF4-FFF2-40B4-BE49-F238E27FC236}">
                  <a16:creationId xmlns:a16="http://schemas.microsoft.com/office/drawing/2014/main" id="{EA3A640F-D580-404D-A1CB-2010B5212FBC}"/>
                </a:ext>
              </a:extLst>
            </p:cNvPr>
            <p:cNvSpPr txBox="1"/>
            <p:nvPr/>
          </p:nvSpPr>
          <p:spPr>
            <a:xfrm>
              <a:off x="2501109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22" name="pole tekstowe 121">
              <a:extLst>
                <a:ext uri="{FF2B5EF4-FFF2-40B4-BE49-F238E27FC236}">
                  <a16:creationId xmlns:a16="http://schemas.microsoft.com/office/drawing/2014/main" id="{75EC3C34-FB60-4401-9F83-FEA25007F2ED}"/>
                </a:ext>
              </a:extLst>
            </p:cNvPr>
            <p:cNvSpPr txBox="1"/>
            <p:nvPr/>
          </p:nvSpPr>
          <p:spPr>
            <a:xfrm>
              <a:off x="3217688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23" name="pole tekstowe 122">
              <a:extLst>
                <a:ext uri="{FF2B5EF4-FFF2-40B4-BE49-F238E27FC236}">
                  <a16:creationId xmlns:a16="http://schemas.microsoft.com/office/drawing/2014/main" id="{8903B6E1-FC36-4E51-953D-CAA59E1944AE}"/>
                </a:ext>
              </a:extLst>
            </p:cNvPr>
            <p:cNvSpPr txBox="1"/>
            <p:nvPr/>
          </p:nvSpPr>
          <p:spPr>
            <a:xfrm>
              <a:off x="1037242" y="3915179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24" name="pole tekstowe 123">
              <a:extLst>
                <a:ext uri="{FF2B5EF4-FFF2-40B4-BE49-F238E27FC236}">
                  <a16:creationId xmlns:a16="http://schemas.microsoft.com/office/drawing/2014/main" id="{E42280EF-90A0-4A16-8731-C59CC8D81AA3}"/>
                </a:ext>
              </a:extLst>
            </p:cNvPr>
            <p:cNvSpPr txBox="1"/>
            <p:nvPr/>
          </p:nvSpPr>
          <p:spPr>
            <a:xfrm>
              <a:off x="1037242" y="3196481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25" name="pole tekstowe 124">
              <a:extLst>
                <a:ext uri="{FF2B5EF4-FFF2-40B4-BE49-F238E27FC236}">
                  <a16:creationId xmlns:a16="http://schemas.microsoft.com/office/drawing/2014/main" id="{BB5A4EAA-A906-4D7D-8032-8D9FEAFABA84}"/>
                </a:ext>
              </a:extLst>
            </p:cNvPr>
            <p:cNvSpPr txBox="1"/>
            <p:nvPr/>
          </p:nvSpPr>
          <p:spPr>
            <a:xfrm>
              <a:off x="1037242" y="247778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26" name="pole tekstowe 125">
              <a:extLst>
                <a:ext uri="{FF2B5EF4-FFF2-40B4-BE49-F238E27FC236}">
                  <a16:creationId xmlns:a16="http://schemas.microsoft.com/office/drawing/2014/main" id="{56927086-613D-45D8-8CA3-1DD33332069F}"/>
                </a:ext>
              </a:extLst>
            </p:cNvPr>
            <p:cNvSpPr txBox="1"/>
            <p:nvPr/>
          </p:nvSpPr>
          <p:spPr>
            <a:xfrm>
              <a:off x="1115095" y="461734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0</a:t>
              </a:r>
              <a:endParaRPr lang="pl-PL" sz="2000" dirty="0"/>
            </a:p>
          </p:txBody>
        </p:sp>
      </p:grpSp>
      <p:grpSp>
        <p:nvGrpSpPr>
          <p:cNvPr id="127" name="Grupa 126">
            <a:extLst>
              <a:ext uri="{FF2B5EF4-FFF2-40B4-BE49-F238E27FC236}">
                <a16:creationId xmlns:a16="http://schemas.microsoft.com/office/drawing/2014/main" id="{C5E02E61-57C8-48B5-BA19-6DD60042235D}"/>
              </a:ext>
            </a:extLst>
          </p:cNvPr>
          <p:cNvGrpSpPr/>
          <p:nvPr/>
        </p:nvGrpSpPr>
        <p:grpSpPr>
          <a:xfrm>
            <a:off x="4549275" y="2269660"/>
            <a:ext cx="2237302" cy="2572309"/>
            <a:chOff x="1037242" y="2477783"/>
            <a:chExt cx="2237302" cy="2572309"/>
          </a:xfrm>
        </p:grpSpPr>
        <p:sp>
          <p:nvSpPr>
            <p:cNvPr id="128" name="pole tekstowe 127">
              <a:extLst>
                <a:ext uri="{FF2B5EF4-FFF2-40B4-BE49-F238E27FC236}">
                  <a16:creationId xmlns:a16="http://schemas.microsoft.com/office/drawing/2014/main" id="{FBF223C7-0C40-47D5-BC2C-9B356EF0846B}"/>
                </a:ext>
              </a:extLst>
            </p:cNvPr>
            <p:cNvSpPr txBox="1"/>
            <p:nvPr/>
          </p:nvSpPr>
          <p:spPr>
            <a:xfrm>
              <a:off x="1797613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29" name="pole tekstowe 128">
              <a:extLst>
                <a:ext uri="{FF2B5EF4-FFF2-40B4-BE49-F238E27FC236}">
                  <a16:creationId xmlns:a16="http://schemas.microsoft.com/office/drawing/2014/main" id="{378E9771-05B8-4EC7-8051-C415B70A9346}"/>
                </a:ext>
              </a:extLst>
            </p:cNvPr>
            <p:cNvSpPr txBox="1"/>
            <p:nvPr/>
          </p:nvSpPr>
          <p:spPr>
            <a:xfrm>
              <a:off x="2501109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30" name="pole tekstowe 129">
              <a:extLst>
                <a:ext uri="{FF2B5EF4-FFF2-40B4-BE49-F238E27FC236}">
                  <a16:creationId xmlns:a16="http://schemas.microsoft.com/office/drawing/2014/main" id="{EF13FB38-93A3-48AF-B562-05400EF08390}"/>
                </a:ext>
              </a:extLst>
            </p:cNvPr>
            <p:cNvSpPr txBox="1"/>
            <p:nvPr/>
          </p:nvSpPr>
          <p:spPr>
            <a:xfrm>
              <a:off x="3217688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31" name="pole tekstowe 130">
              <a:extLst>
                <a:ext uri="{FF2B5EF4-FFF2-40B4-BE49-F238E27FC236}">
                  <a16:creationId xmlns:a16="http://schemas.microsoft.com/office/drawing/2014/main" id="{19EE2C6B-0DE5-48D8-8E2A-8C681AAE1A81}"/>
                </a:ext>
              </a:extLst>
            </p:cNvPr>
            <p:cNvSpPr txBox="1"/>
            <p:nvPr/>
          </p:nvSpPr>
          <p:spPr>
            <a:xfrm>
              <a:off x="1037242" y="3915179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32" name="pole tekstowe 131">
              <a:extLst>
                <a:ext uri="{FF2B5EF4-FFF2-40B4-BE49-F238E27FC236}">
                  <a16:creationId xmlns:a16="http://schemas.microsoft.com/office/drawing/2014/main" id="{3EAB6ECD-0583-430D-BBFA-54D7A0F05507}"/>
                </a:ext>
              </a:extLst>
            </p:cNvPr>
            <p:cNvSpPr txBox="1"/>
            <p:nvPr/>
          </p:nvSpPr>
          <p:spPr>
            <a:xfrm>
              <a:off x="1037242" y="3196481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33" name="pole tekstowe 132">
              <a:extLst>
                <a:ext uri="{FF2B5EF4-FFF2-40B4-BE49-F238E27FC236}">
                  <a16:creationId xmlns:a16="http://schemas.microsoft.com/office/drawing/2014/main" id="{36CA3C0A-F1CF-417D-9D48-CC7205714546}"/>
                </a:ext>
              </a:extLst>
            </p:cNvPr>
            <p:cNvSpPr txBox="1"/>
            <p:nvPr/>
          </p:nvSpPr>
          <p:spPr>
            <a:xfrm>
              <a:off x="1037242" y="247778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34" name="pole tekstowe 133">
              <a:extLst>
                <a:ext uri="{FF2B5EF4-FFF2-40B4-BE49-F238E27FC236}">
                  <a16:creationId xmlns:a16="http://schemas.microsoft.com/office/drawing/2014/main" id="{89F81DF6-B2FD-4887-A7F5-2313E7818933}"/>
                </a:ext>
              </a:extLst>
            </p:cNvPr>
            <p:cNvSpPr txBox="1"/>
            <p:nvPr/>
          </p:nvSpPr>
          <p:spPr>
            <a:xfrm>
              <a:off x="1115095" y="461734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0</a:t>
              </a:r>
              <a:endParaRPr lang="pl-PL" sz="2000" dirty="0"/>
            </a:p>
          </p:txBody>
        </p:sp>
      </p:grpSp>
      <p:grpSp>
        <p:nvGrpSpPr>
          <p:cNvPr id="135" name="Grupa 134">
            <a:extLst>
              <a:ext uri="{FF2B5EF4-FFF2-40B4-BE49-F238E27FC236}">
                <a16:creationId xmlns:a16="http://schemas.microsoft.com/office/drawing/2014/main" id="{6176FF50-32F4-41F3-93E0-F19C2BD88719}"/>
              </a:ext>
            </a:extLst>
          </p:cNvPr>
          <p:cNvGrpSpPr/>
          <p:nvPr/>
        </p:nvGrpSpPr>
        <p:grpSpPr>
          <a:xfrm>
            <a:off x="8006634" y="2269660"/>
            <a:ext cx="2237302" cy="2572309"/>
            <a:chOff x="1037242" y="2477783"/>
            <a:chExt cx="2237302" cy="2572309"/>
          </a:xfrm>
        </p:grpSpPr>
        <p:sp>
          <p:nvSpPr>
            <p:cNvPr id="136" name="pole tekstowe 135">
              <a:extLst>
                <a:ext uri="{FF2B5EF4-FFF2-40B4-BE49-F238E27FC236}">
                  <a16:creationId xmlns:a16="http://schemas.microsoft.com/office/drawing/2014/main" id="{EC7BA007-D568-45B7-8F09-B052732C826F}"/>
                </a:ext>
              </a:extLst>
            </p:cNvPr>
            <p:cNvSpPr txBox="1"/>
            <p:nvPr/>
          </p:nvSpPr>
          <p:spPr>
            <a:xfrm>
              <a:off x="1797613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37" name="pole tekstowe 136">
              <a:extLst>
                <a:ext uri="{FF2B5EF4-FFF2-40B4-BE49-F238E27FC236}">
                  <a16:creationId xmlns:a16="http://schemas.microsoft.com/office/drawing/2014/main" id="{155A85C2-C732-4387-89A4-2FB74F3A742D}"/>
                </a:ext>
              </a:extLst>
            </p:cNvPr>
            <p:cNvSpPr txBox="1"/>
            <p:nvPr/>
          </p:nvSpPr>
          <p:spPr>
            <a:xfrm>
              <a:off x="2501109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38" name="pole tekstowe 137">
              <a:extLst>
                <a:ext uri="{FF2B5EF4-FFF2-40B4-BE49-F238E27FC236}">
                  <a16:creationId xmlns:a16="http://schemas.microsoft.com/office/drawing/2014/main" id="{00A69361-1599-44D0-9740-BE7193104460}"/>
                </a:ext>
              </a:extLst>
            </p:cNvPr>
            <p:cNvSpPr txBox="1"/>
            <p:nvPr/>
          </p:nvSpPr>
          <p:spPr>
            <a:xfrm>
              <a:off x="3217688" y="4711538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39" name="pole tekstowe 138">
              <a:extLst>
                <a:ext uri="{FF2B5EF4-FFF2-40B4-BE49-F238E27FC236}">
                  <a16:creationId xmlns:a16="http://schemas.microsoft.com/office/drawing/2014/main" id="{CAB7F076-86CD-4D39-AA97-11D5522AF03C}"/>
                </a:ext>
              </a:extLst>
            </p:cNvPr>
            <p:cNvSpPr txBox="1"/>
            <p:nvPr/>
          </p:nvSpPr>
          <p:spPr>
            <a:xfrm>
              <a:off x="1037242" y="3915179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1</a:t>
              </a:r>
              <a:endParaRPr lang="pl-PL" sz="2000" dirty="0"/>
            </a:p>
          </p:txBody>
        </p:sp>
        <p:sp>
          <p:nvSpPr>
            <p:cNvPr id="140" name="pole tekstowe 139">
              <a:extLst>
                <a:ext uri="{FF2B5EF4-FFF2-40B4-BE49-F238E27FC236}">
                  <a16:creationId xmlns:a16="http://schemas.microsoft.com/office/drawing/2014/main" id="{EA10E2A1-EA5C-444B-AEFE-B8E0CC6FFF32}"/>
                </a:ext>
              </a:extLst>
            </p:cNvPr>
            <p:cNvSpPr txBox="1"/>
            <p:nvPr/>
          </p:nvSpPr>
          <p:spPr>
            <a:xfrm>
              <a:off x="1037242" y="3196481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2</a:t>
              </a:r>
              <a:endParaRPr lang="pl-PL" sz="2000" dirty="0"/>
            </a:p>
          </p:txBody>
        </p:sp>
        <p:sp>
          <p:nvSpPr>
            <p:cNvPr id="141" name="pole tekstowe 140">
              <a:extLst>
                <a:ext uri="{FF2B5EF4-FFF2-40B4-BE49-F238E27FC236}">
                  <a16:creationId xmlns:a16="http://schemas.microsoft.com/office/drawing/2014/main" id="{36615342-816A-4F9F-A21B-25B8B2DAEFA2}"/>
                </a:ext>
              </a:extLst>
            </p:cNvPr>
            <p:cNvSpPr txBox="1"/>
            <p:nvPr/>
          </p:nvSpPr>
          <p:spPr>
            <a:xfrm>
              <a:off x="1037242" y="247778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3</a:t>
              </a:r>
              <a:endParaRPr lang="pl-PL" sz="2000" dirty="0"/>
            </a:p>
          </p:txBody>
        </p:sp>
        <p:sp>
          <p:nvSpPr>
            <p:cNvPr id="142" name="pole tekstowe 141">
              <a:extLst>
                <a:ext uri="{FF2B5EF4-FFF2-40B4-BE49-F238E27FC236}">
                  <a16:creationId xmlns:a16="http://schemas.microsoft.com/office/drawing/2014/main" id="{B804377B-8567-4510-8055-95053F9A0A98}"/>
                </a:ext>
              </a:extLst>
            </p:cNvPr>
            <p:cNvSpPr txBox="1"/>
            <p:nvPr/>
          </p:nvSpPr>
          <p:spPr>
            <a:xfrm>
              <a:off x="1115095" y="4617343"/>
              <a:ext cx="5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dirty="0"/>
                <a:t>0</a:t>
              </a:r>
              <a:endParaRPr lang="pl-PL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87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Algorytm obliczający reprezentację obrazu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ymbol zastępczy zawartości 6"/>
              <p:cNvSpPr>
                <a:spLocks noGrp="1"/>
              </p:cNvSpPr>
              <p:nvPr>
                <p:ph idx="1"/>
              </p:nvPr>
            </p:nvSpPr>
            <p:spPr>
              <a:xfrm>
                <a:off x="849630" y="1520040"/>
                <a:ext cx="10515600" cy="139932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l-PL" sz="2400" dirty="0"/>
                  <a:t>Jeżeli algorytm uczący się metryk dystansu ma służyć do porównywania obrazów, konieczne staje się wykorzystanie sieci neuronowych, które będą w stanie przypisać wektor reprezentacji </a:t>
                </a:r>
                <a14:m>
                  <m:oMath xmlns:m="http://schemas.openxmlformats.org/officeDocument/2006/math">
                    <m:r>
                      <a:rPr lang="pl-PL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pl-PL" sz="2400" dirty="0"/>
                  <a:t> do obrazu </a:t>
                </a:r>
                <a14:m>
                  <m:oMath xmlns:m="http://schemas.openxmlformats.org/officeDocument/2006/math">
                    <m:r>
                      <a:rPr lang="pl-PL" sz="24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pl-PL" sz="2400" dirty="0"/>
                  <a:t>. Aby zrealizować to zadanie, można posłużyć się splotowymi sieciami neuronowymi. </a:t>
                </a:r>
              </a:p>
            </p:txBody>
          </p:sp>
        </mc:Choice>
        <mc:Fallback>
          <p:sp>
            <p:nvSpPr>
              <p:cNvPr id="7" name="Symbol zastępczy zawartości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630" y="1520040"/>
                <a:ext cx="10515600" cy="1399329"/>
              </a:xfrm>
              <a:blipFill>
                <a:blip r:embed="rId3"/>
                <a:stretch>
                  <a:fillRect l="-870" t="-8261" r="-928" b="-43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4AAA5A1A-A874-4B3D-A4BB-80BF1A796759}"/>
              </a:ext>
            </a:extLst>
          </p:cNvPr>
          <p:cNvSpPr txBox="1"/>
          <p:nvPr/>
        </p:nvSpPr>
        <p:spPr>
          <a:xfrm>
            <a:off x="10465959" y="63082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/>
              <a:t>9/21</a:t>
            </a:r>
          </a:p>
        </p:txBody>
      </p:sp>
      <p:grpSp>
        <p:nvGrpSpPr>
          <p:cNvPr id="79" name="Grupa 78">
            <a:extLst>
              <a:ext uri="{FF2B5EF4-FFF2-40B4-BE49-F238E27FC236}">
                <a16:creationId xmlns:a16="http://schemas.microsoft.com/office/drawing/2014/main" id="{9D9DF3B7-798A-49B1-86E9-288171EE1E8C}"/>
              </a:ext>
            </a:extLst>
          </p:cNvPr>
          <p:cNvGrpSpPr/>
          <p:nvPr/>
        </p:nvGrpSpPr>
        <p:grpSpPr>
          <a:xfrm>
            <a:off x="2088569" y="2850879"/>
            <a:ext cx="8037722" cy="3620479"/>
            <a:chOff x="602226" y="2710634"/>
            <a:chExt cx="8037722" cy="3620479"/>
          </a:xfrm>
        </p:grpSpPr>
        <p:pic>
          <p:nvPicPr>
            <p:cNvPr id="3" name="Obraz 2" descr="Obraz zawierający tekst, zegar, czas, zamknąć&#10;&#10;Opis wygenerowany automatycznie">
              <a:extLst>
                <a:ext uri="{FF2B5EF4-FFF2-40B4-BE49-F238E27FC236}">
                  <a16:creationId xmlns:a16="http://schemas.microsoft.com/office/drawing/2014/main" id="{F9C92917-5952-44C9-8CD6-3CC4F9312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226" y="3304991"/>
              <a:ext cx="1677330" cy="1734360"/>
            </a:xfrm>
            <a:prstGeom prst="rect">
              <a:avLst/>
            </a:prstGeom>
          </p:spPr>
        </p:pic>
        <p:cxnSp>
          <p:nvCxnSpPr>
            <p:cNvPr id="5" name="Łącznik prosty ze strzałką 4">
              <a:extLst>
                <a:ext uri="{FF2B5EF4-FFF2-40B4-BE49-F238E27FC236}">
                  <a16:creationId xmlns:a16="http://schemas.microsoft.com/office/drawing/2014/main" id="{1DFDA868-E898-42AF-88E3-46B10DE163EA}"/>
                </a:ext>
              </a:extLst>
            </p:cNvPr>
            <p:cNvCxnSpPr/>
            <p:nvPr/>
          </p:nvCxnSpPr>
          <p:spPr>
            <a:xfrm>
              <a:off x="2414677" y="4172171"/>
              <a:ext cx="620785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ACAAFB97-45C5-4EA4-9CA7-04CB4553C2F6}"/>
                    </a:ext>
                  </a:extLst>
                </p:cNvPr>
                <p:cNvSpPr txBox="1"/>
                <p:nvPr/>
              </p:nvSpPr>
              <p:spPr>
                <a:xfrm>
                  <a:off x="915861" y="5961781"/>
                  <a:ext cx="105005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l-PL" sz="1800" dirty="0"/>
                    <a:t>obraz</a:t>
                  </a:r>
                  <a:r>
                    <a:rPr lang="pl-PL" sz="1800" b="1" dirty="0"/>
                    <a:t> </a:t>
                  </a:r>
                  <a14:m>
                    <m:oMath xmlns:m="http://schemas.openxmlformats.org/officeDocument/2006/math">
                      <m:r>
                        <a:rPr lang="pl-PL" sz="18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1" name="pole tekstowe 10">
                  <a:extLst>
                    <a:ext uri="{FF2B5EF4-FFF2-40B4-BE49-F238E27FC236}">
                      <a16:creationId xmlns:a16="http://schemas.microsoft.com/office/drawing/2014/main" id="{ACAAFB97-45C5-4EA4-9CA7-04CB4553C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861" y="5961781"/>
                  <a:ext cx="105005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651" t="-9836" b="-24590"/>
                  </a:stretch>
                </a:blipFill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Prostokąt 13">
              <a:extLst>
                <a:ext uri="{FF2B5EF4-FFF2-40B4-BE49-F238E27FC236}">
                  <a16:creationId xmlns:a16="http://schemas.microsoft.com/office/drawing/2014/main" id="{D9D55399-2912-4501-AEC8-FCFC9B4DEDBB}"/>
                </a:ext>
              </a:extLst>
            </p:cNvPr>
            <p:cNvSpPr/>
            <p:nvPr/>
          </p:nvSpPr>
          <p:spPr>
            <a:xfrm>
              <a:off x="3170583" y="3036674"/>
              <a:ext cx="1416790" cy="2002677"/>
            </a:xfrm>
            <a:custGeom>
              <a:avLst/>
              <a:gdLst>
                <a:gd name="connsiteX0" fmla="*/ 0 w 1386348"/>
                <a:gd name="connsiteY0" fmla="*/ 0 h 2002677"/>
                <a:gd name="connsiteX1" fmla="*/ 1386348 w 1386348"/>
                <a:gd name="connsiteY1" fmla="*/ 0 h 2002677"/>
                <a:gd name="connsiteX2" fmla="*/ 1386348 w 1386348"/>
                <a:gd name="connsiteY2" fmla="*/ 2002677 h 2002677"/>
                <a:gd name="connsiteX3" fmla="*/ 0 w 1386348"/>
                <a:gd name="connsiteY3" fmla="*/ 2002677 h 2002677"/>
                <a:gd name="connsiteX4" fmla="*/ 0 w 1386348"/>
                <a:gd name="connsiteY4" fmla="*/ 0 h 2002677"/>
                <a:gd name="connsiteX0" fmla="*/ 0 w 1386348"/>
                <a:gd name="connsiteY0" fmla="*/ 0 h 2002677"/>
                <a:gd name="connsiteX1" fmla="*/ 1386348 w 1386348"/>
                <a:gd name="connsiteY1" fmla="*/ 0 h 2002677"/>
                <a:gd name="connsiteX2" fmla="*/ 1376516 w 1386348"/>
                <a:gd name="connsiteY2" fmla="*/ 1461903 h 2002677"/>
                <a:gd name="connsiteX3" fmla="*/ 0 w 1386348"/>
                <a:gd name="connsiteY3" fmla="*/ 2002677 h 2002677"/>
                <a:gd name="connsiteX4" fmla="*/ 0 w 1386348"/>
                <a:gd name="connsiteY4" fmla="*/ 0 h 2002677"/>
                <a:gd name="connsiteX0" fmla="*/ 0 w 1415845"/>
                <a:gd name="connsiteY0" fmla="*/ 452284 h 2002677"/>
                <a:gd name="connsiteX1" fmla="*/ 1415845 w 1415845"/>
                <a:gd name="connsiteY1" fmla="*/ 0 h 2002677"/>
                <a:gd name="connsiteX2" fmla="*/ 1406013 w 1415845"/>
                <a:gd name="connsiteY2" fmla="*/ 1461903 h 2002677"/>
                <a:gd name="connsiteX3" fmla="*/ 29497 w 1415845"/>
                <a:gd name="connsiteY3" fmla="*/ 2002677 h 2002677"/>
                <a:gd name="connsiteX4" fmla="*/ 0 w 1415845"/>
                <a:gd name="connsiteY4" fmla="*/ 452284 h 2002677"/>
                <a:gd name="connsiteX0" fmla="*/ 0 w 1416790"/>
                <a:gd name="connsiteY0" fmla="*/ 452284 h 2002677"/>
                <a:gd name="connsiteX1" fmla="*/ 1415845 w 1416790"/>
                <a:gd name="connsiteY1" fmla="*/ 0 h 2002677"/>
                <a:gd name="connsiteX2" fmla="*/ 1415845 w 1416790"/>
                <a:gd name="connsiteY2" fmla="*/ 1511065 h 2002677"/>
                <a:gd name="connsiteX3" fmla="*/ 29497 w 1416790"/>
                <a:gd name="connsiteY3" fmla="*/ 2002677 h 2002677"/>
                <a:gd name="connsiteX4" fmla="*/ 0 w 1416790"/>
                <a:gd name="connsiteY4" fmla="*/ 452284 h 200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790" h="2002677">
                  <a:moveTo>
                    <a:pt x="0" y="452284"/>
                  </a:moveTo>
                  <a:lnTo>
                    <a:pt x="1415845" y="0"/>
                  </a:lnTo>
                  <a:cubicBezTo>
                    <a:pt x="1412568" y="487301"/>
                    <a:pt x="1419122" y="1023764"/>
                    <a:pt x="1415845" y="1511065"/>
                  </a:cubicBezTo>
                  <a:lnTo>
                    <a:pt x="29497" y="2002677"/>
                  </a:lnTo>
                  <a:lnTo>
                    <a:pt x="0" y="452284"/>
                  </a:lnTo>
                  <a:close/>
                </a:path>
              </a:pathLst>
            </a:custGeom>
            <a:solidFill>
              <a:schemeClr val="bg1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rostokąt 13">
              <a:extLst>
                <a:ext uri="{FF2B5EF4-FFF2-40B4-BE49-F238E27FC236}">
                  <a16:creationId xmlns:a16="http://schemas.microsoft.com/office/drawing/2014/main" id="{2B9B1792-A2E5-4284-B63F-9A00EDD2C82F}"/>
                </a:ext>
              </a:extLst>
            </p:cNvPr>
            <p:cNvSpPr/>
            <p:nvPr/>
          </p:nvSpPr>
          <p:spPr>
            <a:xfrm>
              <a:off x="3305704" y="3170832"/>
              <a:ext cx="1416790" cy="2002677"/>
            </a:xfrm>
            <a:custGeom>
              <a:avLst/>
              <a:gdLst>
                <a:gd name="connsiteX0" fmla="*/ 0 w 1386348"/>
                <a:gd name="connsiteY0" fmla="*/ 0 h 2002677"/>
                <a:gd name="connsiteX1" fmla="*/ 1386348 w 1386348"/>
                <a:gd name="connsiteY1" fmla="*/ 0 h 2002677"/>
                <a:gd name="connsiteX2" fmla="*/ 1386348 w 1386348"/>
                <a:gd name="connsiteY2" fmla="*/ 2002677 h 2002677"/>
                <a:gd name="connsiteX3" fmla="*/ 0 w 1386348"/>
                <a:gd name="connsiteY3" fmla="*/ 2002677 h 2002677"/>
                <a:gd name="connsiteX4" fmla="*/ 0 w 1386348"/>
                <a:gd name="connsiteY4" fmla="*/ 0 h 2002677"/>
                <a:gd name="connsiteX0" fmla="*/ 0 w 1386348"/>
                <a:gd name="connsiteY0" fmla="*/ 0 h 2002677"/>
                <a:gd name="connsiteX1" fmla="*/ 1386348 w 1386348"/>
                <a:gd name="connsiteY1" fmla="*/ 0 h 2002677"/>
                <a:gd name="connsiteX2" fmla="*/ 1376516 w 1386348"/>
                <a:gd name="connsiteY2" fmla="*/ 1461903 h 2002677"/>
                <a:gd name="connsiteX3" fmla="*/ 0 w 1386348"/>
                <a:gd name="connsiteY3" fmla="*/ 2002677 h 2002677"/>
                <a:gd name="connsiteX4" fmla="*/ 0 w 1386348"/>
                <a:gd name="connsiteY4" fmla="*/ 0 h 2002677"/>
                <a:gd name="connsiteX0" fmla="*/ 0 w 1415845"/>
                <a:gd name="connsiteY0" fmla="*/ 452284 h 2002677"/>
                <a:gd name="connsiteX1" fmla="*/ 1415845 w 1415845"/>
                <a:gd name="connsiteY1" fmla="*/ 0 h 2002677"/>
                <a:gd name="connsiteX2" fmla="*/ 1406013 w 1415845"/>
                <a:gd name="connsiteY2" fmla="*/ 1461903 h 2002677"/>
                <a:gd name="connsiteX3" fmla="*/ 29497 w 1415845"/>
                <a:gd name="connsiteY3" fmla="*/ 2002677 h 2002677"/>
                <a:gd name="connsiteX4" fmla="*/ 0 w 1415845"/>
                <a:gd name="connsiteY4" fmla="*/ 452284 h 2002677"/>
                <a:gd name="connsiteX0" fmla="*/ 0 w 1416790"/>
                <a:gd name="connsiteY0" fmla="*/ 452284 h 2002677"/>
                <a:gd name="connsiteX1" fmla="*/ 1415845 w 1416790"/>
                <a:gd name="connsiteY1" fmla="*/ 0 h 2002677"/>
                <a:gd name="connsiteX2" fmla="*/ 1415845 w 1416790"/>
                <a:gd name="connsiteY2" fmla="*/ 1511065 h 2002677"/>
                <a:gd name="connsiteX3" fmla="*/ 29497 w 1416790"/>
                <a:gd name="connsiteY3" fmla="*/ 2002677 h 2002677"/>
                <a:gd name="connsiteX4" fmla="*/ 0 w 1416790"/>
                <a:gd name="connsiteY4" fmla="*/ 452284 h 200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790" h="2002677">
                  <a:moveTo>
                    <a:pt x="0" y="452284"/>
                  </a:moveTo>
                  <a:lnTo>
                    <a:pt x="1415845" y="0"/>
                  </a:lnTo>
                  <a:cubicBezTo>
                    <a:pt x="1412568" y="487301"/>
                    <a:pt x="1419122" y="1023764"/>
                    <a:pt x="1415845" y="1511065"/>
                  </a:cubicBezTo>
                  <a:lnTo>
                    <a:pt x="29497" y="2002677"/>
                  </a:lnTo>
                  <a:lnTo>
                    <a:pt x="0" y="452284"/>
                  </a:lnTo>
                  <a:close/>
                </a:path>
              </a:pathLst>
            </a:custGeom>
            <a:solidFill>
              <a:schemeClr val="bg1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Prostokąt 13">
              <a:extLst>
                <a:ext uri="{FF2B5EF4-FFF2-40B4-BE49-F238E27FC236}">
                  <a16:creationId xmlns:a16="http://schemas.microsoft.com/office/drawing/2014/main" id="{61504473-74E6-40F4-99CE-1F02B6F685E6}"/>
                </a:ext>
              </a:extLst>
            </p:cNvPr>
            <p:cNvSpPr/>
            <p:nvPr/>
          </p:nvSpPr>
          <p:spPr>
            <a:xfrm>
              <a:off x="3441712" y="3275259"/>
              <a:ext cx="1416790" cy="2002677"/>
            </a:xfrm>
            <a:custGeom>
              <a:avLst/>
              <a:gdLst>
                <a:gd name="connsiteX0" fmla="*/ 0 w 1386348"/>
                <a:gd name="connsiteY0" fmla="*/ 0 h 2002677"/>
                <a:gd name="connsiteX1" fmla="*/ 1386348 w 1386348"/>
                <a:gd name="connsiteY1" fmla="*/ 0 h 2002677"/>
                <a:gd name="connsiteX2" fmla="*/ 1386348 w 1386348"/>
                <a:gd name="connsiteY2" fmla="*/ 2002677 h 2002677"/>
                <a:gd name="connsiteX3" fmla="*/ 0 w 1386348"/>
                <a:gd name="connsiteY3" fmla="*/ 2002677 h 2002677"/>
                <a:gd name="connsiteX4" fmla="*/ 0 w 1386348"/>
                <a:gd name="connsiteY4" fmla="*/ 0 h 2002677"/>
                <a:gd name="connsiteX0" fmla="*/ 0 w 1386348"/>
                <a:gd name="connsiteY0" fmla="*/ 0 h 2002677"/>
                <a:gd name="connsiteX1" fmla="*/ 1386348 w 1386348"/>
                <a:gd name="connsiteY1" fmla="*/ 0 h 2002677"/>
                <a:gd name="connsiteX2" fmla="*/ 1376516 w 1386348"/>
                <a:gd name="connsiteY2" fmla="*/ 1461903 h 2002677"/>
                <a:gd name="connsiteX3" fmla="*/ 0 w 1386348"/>
                <a:gd name="connsiteY3" fmla="*/ 2002677 h 2002677"/>
                <a:gd name="connsiteX4" fmla="*/ 0 w 1386348"/>
                <a:gd name="connsiteY4" fmla="*/ 0 h 2002677"/>
                <a:gd name="connsiteX0" fmla="*/ 0 w 1415845"/>
                <a:gd name="connsiteY0" fmla="*/ 452284 h 2002677"/>
                <a:gd name="connsiteX1" fmla="*/ 1415845 w 1415845"/>
                <a:gd name="connsiteY1" fmla="*/ 0 h 2002677"/>
                <a:gd name="connsiteX2" fmla="*/ 1406013 w 1415845"/>
                <a:gd name="connsiteY2" fmla="*/ 1461903 h 2002677"/>
                <a:gd name="connsiteX3" fmla="*/ 29497 w 1415845"/>
                <a:gd name="connsiteY3" fmla="*/ 2002677 h 2002677"/>
                <a:gd name="connsiteX4" fmla="*/ 0 w 1415845"/>
                <a:gd name="connsiteY4" fmla="*/ 452284 h 2002677"/>
                <a:gd name="connsiteX0" fmla="*/ 0 w 1416790"/>
                <a:gd name="connsiteY0" fmla="*/ 452284 h 2002677"/>
                <a:gd name="connsiteX1" fmla="*/ 1415845 w 1416790"/>
                <a:gd name="connsiteY1" fmla="*/ 0 h 2002677"/>
                <a:gd name="connsiteX2" fmla="*/ 1415845 w 1416790"/>
                <a:gd name="connsiteY2" fmla="*/ 1511065 h 2002677"/>
                <a:gd name="connsiteX3" fmla="*/ 29497 w 1416790"/>
                <a:gd name="connsiteY3" fmla="*/ 2002677 h 2002677"/>
                <a:gd name="connsiteX4" fmla="*/ 0 w 1416790"/>
                <a:gd name="connsiteY4" fmla="*/ 452284 h 2002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790" h="2002677">
                  <a:moveTo>
                    <a:pt x="0" y="452284"/>
                  </a:moveTo>
                  <a:lnTo>
                    <a:pt x="1415845" y="0"/>
                  </a:lnTo>
                  <a:cubicBezTo>
                    <a:pt x="1412568" y="487301"/>
                    <a:pt x="1419122" y="1023764"/>
                    <a:pt x="1415845" y="1511065"/>
                  </a:cubicBezTo>
                  <a:lnTo>
                    <a:pt x="29497" y="2002677"/>
                  </a:lnTo>
                  <a:lnTo>
                    <a:pt x="0" y="452284"/>
                  </a:lnTo>
                  <a:close/>
                </a:path>
              </a:pathLst>
            </a:custGeom>
            <a:solidFill>
              <a:schemeClr val="bg1"/>
            </a:solidFill>
            <a:ln w="25400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5A78121D-B4D7-4133-AF5F-807EE4AD71C1}"/>
                </a:ext>
              </a:extLst>
            </p:cNvPr>
            <p:cNvSpPr txBox="1"/>
            <p:nvPr/>
          </p:nvSpPr>
          <p:spPr>
            <a:xfrm>
              <a:off x="3305704" y="5961781"/>
              <a:ext cx="19318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sz="1800" dirty="0"/>
                <a:t>arstwy splotowe</a:t>
              </a:r>
              <a:endParaRPr lang="pl-PL" dirty="0"/>
            </a:p>
          </p:txBody>
        </p:sp>
        <p:cxnSp>
          <p:nvCxnSpPr>
            <p:cNvPr id="29" name="Łącznik prosty ze strzałką 28">
              <a:extLst>
                <a:ext uri="{FF2B5EF4-FFF2-40B4-BE49-F238E27FC236}">
                  <a16:creationId xmlns:a16="http://schemas.microsoft.com/office/drawing/2014/main" id="{664D9124-5231-4F1A-A21F-79B190B46019}"/>
                </a:ext>
              </a:extLst>
            </p:cNvPr>
            <p:cNvCxnSpPr/>
            <p:nvPr/>
          </p:nvCxnSpPr>
          <p:spPr>
            <a:xfrm>
              <a:off x="5116011" y="4260073"/>
              <a:ext cx="620785" cy="0"/>
            </a:xfrm>
            <a:prstGeom prst="straightConnector1">
              <a:avLst/>
            </a:prstGeom>
            <a:ln w="44450" cmpd="sng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B7998C9B-76AC-4AC1-B513-58A98414E76E}"/>
                </a:ext>
              </a:extLst>
            </p:cNvPr>
            <p:cNvGrpSpPr/>
            <p:nvPr/>
          </p:nvGrpSpPr>
          <p:grpSpPr>
            <a:xfrm>
              <a:off x="6015932" y="2710634"/>
              <a:ext cx="2120117" cy="3131925"/>
              <a:chOff x="6820353" y="3047825"/>
              <a:chExt cx="2120117" cy="3131925"/>
            </a:xfrm>
          </p:grpSpPr>
          <p:grpSp>
            <p:nvGrpSpPr>
              <p:cNvPr id="30" name="Grupa 29">
                <a:extLst>
                  <a:ext uri="{FF2B5EF4-FFF2-40B4-BE49-F238E27FC236}">
                    <a16:creationId xmlns:a16="http://schemas.microsoft.com/office/drawing/2014/main" id="{3C321432-1838-401A-A73E-37C3CDB641FB}"/>
                  </a:ext>
                </a:extLst>
              </p:cNvPr>
              <p:cNvGrpSpPr/>
              <p:nvPr/>
            </p:nvGrpSpPr>
            <p:grpSpPr>
              <a:xfrm>
                <a:off x="6820353" y="3047825"/>
                <a:ext cx="511276" cy="3131925"/>
                <a:chOff x="6564715" y="2781036"/>
                <a:chExt cx="511276" cy="3131925"/>
              </a:xfrm>
            </p:grpSpPr>
            <p:sp>
              <p:nvSpPr>
                <p:cNvPr id="19" name="Owal 18">
                  <a:extLst>
                    <a:ext uri="{FF2B5EF4-FFF2-40B4-BE49-F238E27FC236}">
                      <a16:creationId xmlns:a16="http://schemas.microsoft.com/office/drawing/2014/main" id="{D6847EA1-3B17-496A-9FB3-A44E4C80FEA5}"/>
                    </a:ext>
                  </a:extLst>
                </p:cNvPr>
                <p:cNvSpPr/>
                <p:nvPr/>
              </p:nvSpPr>
              <p:spPr>
                <a:xfrm>
                  <a:off x="6564715" y="278103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2" name="Owal 21">
                  <a:extLst>
                    <a:ext uri="{FF2B5EF4-FFF2-40B4-BE49-F238E27FC236}">
                      <a16:creationId xmlns:a16="http://schemas.microsoft.com/office/drawing/2014/main" id="{8B2820E9-0E65-40C0-9386-40A6CBC81410}"/>
                    </a:ext>
                  </a:extLst>
                </p:cNvPr>
                <p:cNvSpPr/>
                <p:nvPr/>
              </p:nvSpPr>
              <p:spPr>
                <a:xfrm>
                  <a:off x="6564715" y="365458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3" name="Owal 22">
                  <a:extLst>
                    <a:ext uri="{FF2B5EF4-FFF2-40B4-BE49-F238E27FC236}">
                      <a16:creationId xmlns:a16="http://schemas.microsoft.com/office/drawing/2014/main" id="{6DC298E1-5464-4EE0-8B37-58BDEBC1D40C}"/>
                    </a:ext>
                  </a:extLst>
                </p:cNvPr>
                <p:cNvSpPr/>
                <p:nvPr/>
              </p:nvSpPr>
              <p:spPr>
                <a:xfrm>
                  <a:off x="6564715" y="4528136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6" name="Owal 25">
                  <a:extLst>
                    <a:ext uri="{FF2B5EF4-FFF2-40B4-BE49-F238E27FC236}">
                      <a16:creationId xmlns:a16="http://schemas.microsoft.com/office/drawing/2014/main" id="{679CED89-60E7-4656-8669-AF6558A240EF}"/>
                    </a:ext>
                  </a:extLst>
                </p:cNvPr>
                <p:cNvSpPr/>
                <p:nvPr/>
              </p:nvSpPr>
              <p:spPr>
                <a:xfrm>
                  <a:off x="6564715" y="5401685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31" name="Grupa 30">
                <a:extLst>
                  <a:ext uri="{FF2B5EF4-FFF2-40B4-BE49-F238E27FC236}">
                    <a16:creationId xmlns:a16="http://schemas.microsoft.com/office/drawing/2014/main" id="{83057ECC-CF27-4C96-84CE-F6DDF59D3E83}"/>
                  </a:ext>
                </a:extLst>
              </p:cNvPr>
              <p:cNvGrpSpPr/>
              <p:nvPr/>
            </p:nvGrpSpPr>
            <p:grpSpPr>
              <a:xfrm>
                <a:off x="7714138" y="3429000"/>
                <a:ext cx="511276" cy="2252061"/>
                <a:chOff x="7341463" y="3149624"/>
                <a:chExt cx="511276" cy="2252061"/>
              </a:xfrm>
            </p:grpSpPr>
            <p:sp>
              <p:nvSpPr>
                <p:cNvPr id="24" name="Owal 23">
                  <a:extLst>
                    <a:ext uri="{FF2B5EF4-FFF2-40B4-BE49-F238E27FC236}">
                      <a16:creationId xmlns:a16="http://schemas.microsoft.com/office/drawing/2014/main" id="{030D78DE-081E-4FCD-A5A1-AA3FB7803A23}"/>
                    </a:ext>
                  </a:extLst>
                </p:cNvPr>
                <p:cNvSpPr/>
                <p:nvPr/>
              </p:nvSpPr>
              <p:spPr>
                <a:xfrm>
                  <a:off x="7341463" y="3149624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5" name="Owal 24">
                  <a:extLst>
                    <a:ext uri="{FF2B5EF4-FFF2-40B4-BE49-F238E27FC236}">
                      <a16:creationId xmlns:a16="http://schemas.microsoft.com/office/drawing/2014/main" id="{BA7EC98C-7A63-4F07-9881-94680A7EE61D}"/>
                    </a:ext>
                  </a:extLst>
                </p:cNvPr>
                <p:cNvSpPr/>
                <p:nvPr/>
              </p:nvSpPr>
              <p:spPr>
                <a:xfrm>
                  <a:off x="7341463" y="4020017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7" name="Owal 26">
                  <a:extLst>
                    <a:ext uri="{FF2B5EF4-FFF2-40B4-BE49-F238E27FC236}">
                      <a16:creationId xmlns:a16="http://schemas.microsoft.com/office/drawing/2014/main" id="{89934ECF-D38C-4E5D-A57C-FCDCF7E24522}"/>
                    </a:ext>
                  </a:extLst>
                </p:cNvPr>
                <p:cNvSpPr/>
                <p:nvPr/>
              </p:nvSpPr>
              <p:spPr>
                <a:xfrm>
                  <a:off x="7341463" y="4890409"/>
                  <a:ext cx="511276" cy="511276"/>
                </a:xfrm>
                <a:prstGeom prst="ellipse">
                  <a:avLst/>
                </a:pr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cxnSp>
            <p:nvCxnSpPr>
              <p:cNvPr id="33" name="Łącznik prosty 32">
                <a:extLst>
                  <a:ext uri="{FF2B5EF4-FFF2-40B4-BE49-F238E27FC236}">
                    <a16:creationId xmlns:a16="http://schemas.microsoft.com/office/drawing/2014/main" id="{8CA626AC-9A38-4DDA-9131-3827EA8824B7}"/>
                  </a:ext>
                </a:extLst>
              </p:cNvPr>
              <p:cNvCxnSpPr>
                <a:cxnSpLocks/>
                <a:stCxn id="19" idx="6"/>
                <a:endCxn id="24" idx="2"/>
              </p:cNvCxnSpPr>
              <p:nvPr/>
            </p:nvCxnSpPr>
            <p:spPr>
              <a:xfrm>
                <a:off x="7331629" y="3303463"/>
                <a:ext cx="382509" cy="38117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>
                <a:extLst>
                  <a:ext uri="{FF2B5EF4-FFF2-40B4-BE49-F238E27FC236}">
                    <a16:creationId xmlns:a16="http://schemas.microsoft.com/office/drawing/2014/main" id="{002C25C7-C0FA-416E-936E-8A7173A706D9}"/>
                  </a:ext>
                </a:extLst>
              </p:cNvPr>
              <p:cNvCxnSpPr>
                <a:cxnSpLocks/>
                <a:stCxn id="19" idx="6"/>
                <a:endCxn id="25" idx="2"/>
              </p:cNvCxnSpPr>
              <p:nvPr/>
            </p:nvCxnSpPr>
            <p:spPr>
              <a:xfrm>
                <a:off x="7331629" y="3303463"/>
                <a:ext cx="382509" cy="1251568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>
                <a:extLst>
                  <a:ext uri="{FF2B5EF4-FFF2-40B4-BE49-F238E27FC236}">
                    <a16:creationId xmlns:a16="http://schemas.microsoft.com/office/drawing/2014/main" id="{0EB9A84E-00DB-4FCD-A93C-908EF70CF255}"/>
                  </a:ext>
                </a:extLst>
              </p:cNvPr>
              <p:cNvCxnSpPr>
                <a:cxnSpLocks/>
                <a:stCxn id="19" idx="6"/>
                <a:endCxn id="27" idx="2"/>
              </p:cNvCxnSpPr>
              <p:nvPr/>
            </p:nvCxnSpPr>
            <p:spPr>
              <a:xfrm>
                <a:off x="7331629" y="3303463"/>
                <a:ext cx="382509" cy="212196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Łącznik prosty 40">
                <a:extLst>
                  <a:ext uri="{FF2B5EF4-FFF2-40B4-BE49-F238E27FC236}">
                    <a16:creationId xmlns:a16="http://schemas.microsoft.com/office/drawing/2014/main" id="{1E758F15-964F-41B8-9FC6-36795BFAA2EE}"/>
                  </a:ext>
                </a:extLst>
              </p:cNvPr>
              <p:cNvCxnSpPr>
                <a:cxnSpLocks/>
                <a:stCxn id="22" idx="6"/>
                <a:endCxn id="24" idx="2"/>
              </p:cNvCxnSpPr>
              <p:nvPr/>
            </p:nvCxnSpPr>
            <p:spPr>
              <a:xfrm flipV="1">
                <a:off x="7331629" y="3684638"/>
                <a:ext cx="382509" cy="49237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>
                <a:extLst>
                  <a:ext uri="{FF2B5EF4-FFF2-40B4-BE49-F238E27FC236}">
                    <a16:creationId xmlns:a16="http://schemas.microsoft.com/office/drawing/2014/main" id="{B451DEDD-9061-45E3-812D-F66D069439B5}"/>
                  </a:ext>
                </a:extLst>
              </p:cNvPr>
              <p:cNvCxnSpPr>
                <a:cxnSpLocks/>
                <a:stCxn id="22" idx="6"/>
                <a:endCxn id="25" idx="2"/>
              </p:cNvCxnSpPr>
              <p:nvPr/>
            </p:nvCxnSpPr>
            <p:spPr>
              <a:xfrm>
                <a:off x="7331629" y="4177013"/>
                <a:ext cx="382509" cy="378018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>
                <a:extLst>
                  <a:ext uri="{FF2B5EF4-FFF2-40B4-BE49-F238E27FC236}">
                    <a16:creationId xmlns:a16="http://schemas.microsoft.com/office/drawing/2014/main" id="{763388CF-E04D-4320-BB81-486780F1E8ED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7331629" y="4177013"/>
                <a:ext cx="382509" cy="124841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>
                <a:extLst>
                  <a:ext uri="{FF2B5EF4-FFF2-40B4-BE49-F238E27FC236}">
                    <a16:creationId xmlns:a16="http://schemas.microsoft.com/office/drawing/2014/main" id="{01DE39FE-1471-46A1-A4BE-871C0FE0AD11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7331629" y="3684638"/>
                <a:ext cx="382509" cy="1365925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>
                <a:extLst>
                  <a:ext uri="{FF2B5EF4-FFF2-40B4-BE49-F238E27FC236}">
                    <a16:creationId xmlns:a16="http://schemas.microsoft.com/office/drawing/2014/main" id="{4C819BE5-DA28-4578-8DEB-A1E98E482062}"/>
                  </a:ext>
                </a:extLst>
              </p:cNvPr>
              <p:cNvCxnSpPr>
                <a:cxnSpLocks/>
                <a:stCxn id="23" idx="6"/>
                <a:endCxn id="25" idx="2"/>
              </p:cNvCxnSpPr>
              <p:nvPr/>
            </p:nvCxnSpPr>
            <p:spPr>
              <a:xfrm flipV="1">
                <a:off x="7331629" y="4555031"/>
                <a:ext cx="382509" cy="495532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Łącznik prosty 55">
                <a:extLst>
                  <a:ext uri="{FF2B5EF4-FFF2-40B4-BE49-F238E27FC236}">
                    <a16:creationId xmlns:a16="http://schemas.microsoft.com/office/drawing/2014/main" id="{6AD601C0-876F-4588-9E97-86A364C52B7A}"/>
                  </a:ext>
                </a:extLst>
              </p:cNvPr>
              <p:cNvCxnSpPr>
                <a:cxnSpLocks/>
                <a:stCxn id="23" idx="6"/>
                <a:endCxn id="27" idx="2"/>
              </p:cNvCxnSpPr>
              <p:nvPr/>
            </p:nvCxnSpPr>
            <p:spPr>
              <a:xfrm>
                <a:off x="7331629" y="5050563"/>
                <a:ext cx="382509" cy="37486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Łącznik prosty 58">
                <a:extLst>
                  <a:ext uri="{FF2B5EF4-FFF2-40B4-BE49-F238E27FC236}">
                    <a16:creationId xmlns:a16="http://schemas.microsoft.com/office/drawing/2014/main" id="{99A53AE4-2F06-4343-A047-0F0D592AEC6D}"/>
                  </a:ext>
                </a:extLst>
              </p:cNvPr>
              <p:cNvCxnSpPr>
                <a:cxnSpLocks/>
                <a:stCxn id="26" idx="6"/>
                <a:endCxn id="24" idx="2"/>
              </p:cNvCxnSpPr>
              <p:nvPr/>
            </p:nvCxnSpPr>
            <p:spPr>
              <a:xfrm flipV="1">
                <a:off x="7331629" y="3684638"/>
                <a:ext cx="382509" cy="2239474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Łącznik prosty 61">
                <a:extLst>
                  <a:ext uri="{FF2B5EF4-FFF2-40B4-BE49-F238E27FC236}">
                    <a16:creationId xmlns:a16="http://schemas.microsoft.com/office/drawing/2014/main" id="{4DF0BB31-BBAE-4B15-9A0A-8C0DD0A109A7}"/>
                  </a:ext>
                </a:extLst>
              </p:cNvPr>
              <p:cNvCxnSpPr>
                <a:cxnSpLocks/>
                <a:stCxn id="26" idx="6"/>
                <a:endCxn id="25" idx="2"/>
              </p:cNvCxnSpPr>
              <p:nvPr/>
            </p:nvCxnSpPr>
            <p:spPr>
              <a:xfrm flipV="1">
                <a:off x="7331629" y="4555031"/>
                <a:ext cx="382509" cy="136908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Łącznik prosty 64">
                <a:extLst>
                  <a:ext uri="{FF2B5EF4-FFF2-40B4-BE49-F238E27FC236}">
                    <a16:creationId xmlns:a16="http://schemas.microsoft.com/office/drawing/2014/main" id="{6D3804E6-4071-444C-9DC6-D8C4B3A4F84D}"/>
                  </a:ext>
                </a:extLst>
              </p:cNvPr>
              <p:cNvCxnSpPr>
                <a:cxnSpLocks/>
                <a:stCxn id="26" idx="6"/>
                <a:endCxn id="27" idx="2"/>
              </p:cNvCxnSpPr>
              <p:nvPr/>
            </p:nvCxnSpPr>
            <p:spPr>
              <a:xfrm flipV="1">
                <a:off x="7331629" y="5425423"/>
                <a:ext cx="382509" cy="498689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Łącznik prosty 67">
                <a:extLst>
                  <a:ext uri="{FF2B5EF4-FFF2-40B4-BE49-F238E27FC236}">
                    <a16:creationId xmlns:a16="http://schemas.microsoft.com/office/drawing/2014/main" id="{C2AB2117-DD24-4F35-9EB7-D6D4895DD0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5414" y="3686631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Łącznik prosty 69">
                <a:extLst>
                  <a:ext uri="{FF2B5EF4-FFF2-40B4-BE49-F238E27FC236}">
                    <a16:creationId xmlns:a16="http://schemas.microsoft.com/office/drawing/2014/main" id="{C15D5473-6D54-4D10-8E35-B2BCC432F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12" y="4554551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Łącznik prosty 70">
                <a:extLst>
                  <a:ext uri="{FF2B5EF4-FFF2-40B4-BE49-F238E27FC236}">
                    <a16:creationId xmlns:a16="http://schemas.microsoft.com/office/drawing/2014/main" id="{554F5E20-5A3B-4EC4-9803-D7B022ADAE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12" y="5422470"/>
                <a:ext cx="385964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pole tekstowe 71">
                    <a:extLst>
                      <a:ext uri="{FF2B5EF4-FFF2-40B4-BE49-F238E27FC236}">
                        <a16:creationId xmlns:a16="http://schemas.microsoft.com/office/drawing/2014/main" id="{904DEDF6-9F9A-4C5C-9FE1-2DF11409BCF6}"/>
                      </a:ext>
                    </a:extLst>
                  </p:cNvPr>
                  <p:cNvSpPr txBox="1"/>
                  <p:nvPr/>
                </p:nvSpPr>
                <p:spPr>
                  <a:xfrm>
                    <a:off x="8598042" y="3499972"/>
                    <a:ext cx="27729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72" name="pole tekstowe 71">
                    <a:extLst>
                      <a:ext uri="{FF2B5EF4-FFF2-40B4-BE49-F238E27FC236}">
                        <a16:creationId xmlns:a16="http://schemas.microsoft.com/office/drawing/2014/main" id="{904DEDF6-9F9A-4C5C-9FE1-2DF11409BC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8042" y="3499972"/>
                    <a:ext cx="27729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7391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pole tekstowe 72">
                    <a:extLst>
                      <a:ext uri="{FF2B5EF4-FFF2-40B4-BE49-F238E27FC236}">
                        <a16:creationId xmlns:a16="http://schemas.microsoft.com/office/drawing/2014/main" id="{11850773-7BB3-419E-9B2B-18549EAC5BAC}"/>
                      </a:ext>
                    </a:extLst>
                  </p:cNvPr>
                  <p:cNvSpPr txBox="1"/>
                  <p:nvPr/>
                </p:nvSpPr>
                <p:spPr>
                  <a:xfrm>
                    <a:off x="8603662" y="4345161"/>
                    <a:ext cx="216949" cy="3814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73" name="pole tekstowe 72">
                    <a:extLst>
                      <a:ext uri="{FF2B5EF4-FFF2-40B4-BE49-F238E27FC236}">
                        <a16:creationId xmlns:a16="http://schemas.microsoft.com/office/drawing/2014/main" id="{11850773-7BB3-419E-9B2B-18549EAC5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662" y="4345161"/>
                    <a:ext cx="216949" cy="38143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52778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pole tekstowe 74">
                    <a:extLst>
                      <a:ext uri="{FF2B5EF4-FFF2-40B4-BE49-F238E27FC236}">
                        <a16:creationId xmlns:a16="http://schemas.microsoft.com/office/drawing/2014/main" id="{D1E47B4E-9EDE-4445-B85A-8F28CB0D46D2}"/>
                      </a:ext>
                    </a:extLst>
                  </p:cNvPr>
                  <p:cNvSpPr txBox="1"/>
                  <p:nvPr/>
                </p:nvSpPr>
                <p:spPr>
                  <a:xfrm>
                    <a:off x="8663174" y="5202455"/>
                    <a:ext cx="27729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l-PL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l-PL" dirty="0"/>
                  </a:p>
                </p:txBody>
              </p:sp>
            </mc:Choice>
            <mc:Fallback xmlns="">
              <p:sp>
                <p:nvSpPr>
                  <p:cNvPr id="75" name="pole tekstowe 74">
                    <a:extLst>
                      <a:ext uri="{FF2B5EF4-FFF2-40B4-BE49-F238E27FC236}">
                        <a16:creationId xmlns:a16="http://schemas.microsoft.com/office/drawing/2014/main" id="{D1E47B4E-9EDE-4445-B85A-8F28CB0D46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3174" y="5202455"/>
                    <a:ext cx="27729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000"/>
                    </a:stretch>
                  </a:blipFill>
                </p:spPr>
                <p:txBody>
                  <a:bodyPr/>
                  <a:lstStyle/>
                  <a:p>
                    <a:r>
                      <a:rPr lang="pl-P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pole tekstowe 76">
              <a:extLst>
                <a:ext uri="{FF2B5EF4-FFF2-40B4-BE49-F238E27FC236}">
                  <a16:creationId xmlns:a16="http://schemas.microsoft.com/office/drawing/2014/main" id="{D035BAFA-20E0-4E90-B46E-09C123A917DA}"/>
                </a:ext>
              </a:extLst>
            </p:cNvPr>
            <p:cNvSpPr txBox="1"/>
            <p:nvPr/>
          </p:nvSpPr>
          <p:spPr>
            <a:xfrm>
              <a:off x="6084382" y="5961781"/>
              <a:ext cx="19318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dirty="0"/>
                <a:t>w</a:t>
              </a:r>
              <a:r>
                <a:rPr lang="pl-PL" sz="1800" dirty="0"/>
                <a:t>arstwy płaskie</a:t>
              </a:r>
              <a:endParaRPr lang="pl-PL" dirty="0"/>
            </a:p>
          </p:txBody>
        </p:sp>
        <p:sp>
          <p:nvSpPr>
            <p:cNvPr id="78" name="pole tekstowe 77">
              <a:extLst>
                <a:ext uri="{FF2B5EF4-FFF2-40B4-BE49-F238E27FC236}">
                  <a16:creationId xmlns:a16="http://schemas.microsoft.com/office/drawing/2014/main" id="{36BC18ED-E3AA-4CD6-955D-55144F154FDE}"/>
                </a:ext>
              </a:extLst>
            </p:cNvPr>
            <p:cNvSpPr txBox="1"/>
            <p:nvPr/>
          </p:nvSpPr>
          <p:spPr>
            <a:xfrm rot="16200000">
              <a:off x="7113901" y="4075406"/>
              <a:ext cx="26827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b="1" dirty="0"/>
                <a:t>wektor reprezentacji r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467224"/>
      </p:ext>
    </p:extLst>
  </p:cSld>
  <p:clrMapOvr>
    <a:masterClrMapping/>
  </p:clrMapOvr>
</p:sld>
</file>

<file path=ppt/theme/theme1.xml><?xml version="1.0" encoding="utf-8"?>
<a:theme xmlns:a="http://schemas.openxmlformats.org/drawingml/2006/main" name="ai_tech_pres_light_v5_169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 cmpd="sng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 cmpd="sng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3857</TotalTime>
  <Words>1774</Words>
  <Application>Microsoft Office PowerPoint</Application>
  <PresentationFormat>Panoramiczny</PresentationFormat>
  <Paragraphs>237</Paragraphs>
  <Slides>21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Corbel</vt:lpstr>
      <vt:lpstr>Nimbus Roman No9 L</vt:lpstr>
      <vt:lpstr>Times New Roman</vt:lpstr>
      <vt:lpstr>ai_tech_pres_light_v5_169</vt:lpstr>
      <vt:lpstr>Przetwarzanie Multimediów w Systemach Decyzyjnych przegląd algorytmów uczących się metryk dystansu dla danych wizyjnych</vt:lpstr>
      <vt:lpstr>Wprowadzenie</vt:lpstr>
      <vt:lpstr>Reprezentacja obiektu w postaci wektora</vt:lpstr>
      <vt:lpstr>Dystans pomiędzy dwoma punktami</vt:lpstr>
      <vt:lpstr>Dystans pomiędzy dwoma punktami</vt:lpstr>
      <vt:lpstr>Reprezentacje i metryki dystansu</vt:lpstr>
      <vt:lpstr>Metryka Lp dystansu między dwoma punktami </vt:lpstr>
      <vt:lpstr>Sfera jednostkowa w metrykach dystansu Lp</vt:lpstr>
      <vt:lpstr>Algorytm obliczający reprezentację obrazu</vt:lpstr>
      <vt:lpstr>Algorytm obliczający reprezentację obrazu</vt:lpstr>
      <vt:lpstr>Algorytm obliczający reprezentację obrazu</vt:lpstr>
      <vt:lpstr>Przykładowa struktura sieci syjamskiej</vt:lpstr>
      <vt:lpstr>Sposoby trenowania algorytmów obliczających metryki dystansu</vt:lpstr>
      <vt:lpstr>Sposoby trenowania algorytmów obliczających metryki dystansu – ogólna zasada</vt:lpstr>
      <vt:lpstr>Algorytm straty kontrastowej (ang. contrastive loss)</vt:lpstr>
      <vt:lpstr>Algorytm straty trójkowej (ang. triplet loss)</vt:lpstr>
      <vt:lpstr>Algorytm straty magnesowej (ang. magnet loss)</vt:lpstr>
      <vt:lpstr>Sposoby trenowania algorytmów obliczających metryki dystansu – inne</vt:lpstr>
      <vt:lpstr>Wybór metryki w zależności od liczby wymiarów przestrzeni reprezentacji</vt:lpstr>
      <vt:lpstr>Literatura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subject/>
  <dc:creator>PiotrS</dc:creator>
  <dc:description/>
  <cp:lastModifiedBy>Bozena Kostek</cp:lastModifiedBy>
  <cp:revision>255</cp:revision>
  <dcterms:created xsi:type="dcterms:W3CDTF">2012-05-13T18:57:40Z</dcterms:created>
  <dcterms:modified xsi:type="dcterms:W3CDTF">2021-10-20T13:06:08Z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