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8" r:id="rId1"/>
  </p:sldMasterIdLst>
  <p:notesMasterIdLst>
    <p:notesMasterId r:id="rId26"/>
  </p:notesMasterIdLst>
  <p:sldIdLst>
    <p:sldId id="270" r:id="rId2"/>
    <p:sldId id="332" r:id="rId3"/>
    <p:sldId id="351" r:id="rId4"/>
    <p:sldId id="356" r:id="rId5"/>
    <p:sldId id="359" r:id="rId6"/>
    <p:sldId id="352" r:id="rId7"/>
    <p:sldId id="357" r:id="rId8"/>
    <p:sldId id="360" r:id="rId9"/>
    <p:sldId id="354" r:id="rId10"/>
    <p:sldId id="353" r:id="rId11"/>
    <p:sldId id="358" r:id="rId12"/>
    <p:sldId id="361" r:id="rId13"/>
    <p:sldId id="355" r:id="rId14"/>
    <p:sldId id="362" r:id="rId15"/>
    <p:sldId id="363" r:id="rId16"/>
    <p:sldId id="350" r:id="rId17"/>
    <p:sldId id="370" r:id="rId18"/>
    <p:sldId id="366" r:id="rId19"/>
    <p:sldId id="369" r:id="rId20"/>
    <p:sldId id="365" r:id="rId21"/>
    <p:sldId id="368" r:id="rId22"/>
    <p:sldId id="367" r:id="rId23"/>
    <p:sldId id="277" r:id="rId24"/>
    <p:sldId id="331" r:id="rId25"/>
  </p:sldIdLst>
  <p:sldSz cx="12192000" cy="685800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1F6B4-AE82-40F1-8ECD-6182BB17093F}" type="datetimeFigureOut">
              <a:rPr lang="pl-PL" smtClean="0"/>
              <a:t>22.10.2021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7FF50-5594-4D21-A115-C3BFDC7AFA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349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FF50-5594-4D21-A115-C3BFDC7AFA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8790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34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702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5475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1884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1149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9817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0139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1838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9481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681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5072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497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1767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0773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FF50-5594-4D21-A115-C3BFDC7AFAE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8452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FF50-5594-4D21-A115-C3BFDC7AFAE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959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8661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70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0875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8240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2693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4382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4256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raz 18" descr="Logotyp stopka AI TECH">
            <a:extLst>
              <a:ext uri="{FF2B5EF4-FFF2-40B4-BE49-F238E27FC236}">
                <a16:creationId xmlns:a16="http://schemas.microsoft.com/office/drawing/2014/main" id="{823B48A0-6951-47CF-B6C8-1E7A1ED51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18024"/>
            <a:ext cx="10058400" cy="2043112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>
          <a:xfrm>
            <a:off x="0" y="0"/>
            <a:ext cx="12192000" cy="5100199"/>
          </a:xfrm>
          <a:prstGeom prst="rect">
            <a:avLst/>
          </a:prstGeom>
          <a:solidFill>
            <a:srgbClr val="0D1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32243" r="5594" b="41132"/>
          <a:stretch>
            <a:fillRect/>
          </a:stretch>
        </p:blipFill>
        <p:spPr bwMode="auto">
          <a:xfrm>
            <a:off x="328107" y="291988"/>
            <a:ext cx="23764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148" t="32243" r="5594" b="4113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327A1BAF-6C13-4577-AB3F-8405C10168C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89" y="174550"/>
            <a:ext cx="1368358" cy="766688"/>
          </a:xfrm>
          <a:prstGeom prst="rect">
            <a:avLst/>
          </a:prstGeom>
        </p:spPr>
      </p:pic>
      <p:pic>
        <p:nvPicPr>
          <p:cNvPr id="18" name="Obraz 17" descr="Obraz zawierający tekst&#10;&#10;Opis wygenerowany automatycznie">
            <a:extLst>
              <a:ext uri="{FF2B5EF4-FFF2-40B4-BE49-F238E27FC236}">
                <a16:creationId xmlns:a16="http://schemas.microsoft.com/office/drawing/2014/main" id="{0BAB31EB-CE5C-49A2-B811-39FCAFAC61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013766"/>
              </a:clrFrom>
              <a:clrTo>
                <a:srgbClr val="0137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" t="16698" r="4649" b="12918"/>
          <a:stretch/>
        </p:blipFill>
        <p:spPr>
          <a:xfrm>
            <a:off x="10092530" y="291988"/>
            <a:ext cx="1852614" cy="531811"/>
          </a:xfrm>
          <a:prstGeom prst="rect">
            <a:avLst/>
          </a:prstGeom>
        </p:spPr>
      </p:pic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2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Projekt współfinansowany ze środków Unii Europejskiej w ramach Europejskiego Funduszu Rozwoju Regionalnego 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Program Operacyjny Polska Cyfrowa na lata 2014-2020. </a:t>
            </a:r>
          </a:p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Oś priorytetowa nr 3 „Cyfrowe kompetencje społeczeństwa”, działanie nr 3.2 „Innowacyjne rozwiązania na rzecz aktywizacji cyfrowej”.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Tytuł projektu:  „Akademia Innowacyjnych Zastosowań Technologii Cyfrowych (AI Tech)”.</a:t>
            </a:r>
          </a:p>
        </p:txBody>
      </p:sp>
    </p:spTree>
    <p:extLst>
      <p:ext uri="{BB962C8B-B14F-4D97-AF65-F5344CB8AC3E}">
        <p14:creationId xmlns:p14="http://schemas.microsoft.com/office/powerpoint/2010/main" val="84181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awartość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8816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465692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4" y="6198393"/>
            <a:ext cx="970421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Obraz 4" descr="Obraz zawierający tekst, znak&#10;&#10;Opis wygenerowany automatycznie">
            <a:extLst>
              <a:ext uri="{FF2B5EF4-FFF2-40B4-BE49-F238E27FC236}">
                <a16:creationId xmlns:a16="http://schemas.microsoft.com/office/drawing/2014/main" id="{7F82BA91-4FE6-4744-97EA-F0F0DFD159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238" y="6337835"/>
            <a:ext cx="775444" cy="4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oni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1" y="731520"/>
            <a:ext cx="10515600" cy="250507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1" y="33321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856" y="5106261"/>
            <a:ext cx="263842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934" y="5148556"/>
            <a:ext cx="2719387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78" y="5063534"/>
            <a:ext cx="1698625" cy="95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2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Projekt współfinansowany ze środków Unii Europejskiej w ramach Europejskiego Funduszu Rozwoju Regionalnego 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Program Operacyjny Polska Cyfrowa na lata 2014-2020. </a:t>
            </a:r>
          </a:p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Oś priorytetowa nr 3 „Cyfrowe kompetencje społeczeństwa”, działanie nr 3.2 „Innowacyjne rozwiązania na rzecz aktywizacji cyfrowej”.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Tytuł projektu:  „Akademia Innowacyjnych Zastosowań Technologii Cyfrowych (AI Tech)”.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pic>
        <p:nvPicPr>
          <p:cNvPr id="17" name="Obraz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9" b="40759"/>
          <a:stretch/>
        </p:blipFill>
        <p:spPr>
          <a:xfrm>
            <a:off x="217169" y="137160"/>
            <a:ext cx="2663191" cy="594360"/>
          </a:xfrm>
          <a:prstGeom prst="rect">
            <a:avLst/>
          </a:prstGeom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285580" y="229239"/>
            <a:ext cx="162083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42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pl-PL" sz="2800" b="1" dirty="0">
                <a:solidFill>
                  <a:srgbClr val="FF0000"/>
                </a:solidFill>
              </a:rPr>
              <a:t>AI </a:t>
            </a:r>
            <a:r>
              <a:rPr lang="pl-PL" altLang="pl-PL" sz="2800" dirty="0">
                <a:solidFill>
                  <a:srgbClr val="FF0000"/>
                </a:solidFill>
              </a:rPr>
              <a:t>TECH</a:t>
            </a:r>
          </a:p>
        </p:txBody>
      </p:sp>
      <p:pic>
        <p:nvPicPr>
          <p:cNvPr id="20" name="Obraz 19" descr="Obraz zawierający tekst, znak&#10;&#10;Opis wygenerowany automatycznie">
            <a:extLst>
              <a:ext uri="{FF2B5EF4-FFF2-40B4-BE49-F238E27FC236}">
                <a16:creationId xmlns:a16="http://schemas.microsoft.com/office/drawing/2014/main" id="{8C20272D-B531-44AC-A60D-51AAFBF2099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238" y="257344"/>
            <a:ext cx="775444" cy="4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l-PL" sz="1100" b="0" strike="noStrike" spc="-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16-6-13</a:t>
            </a:r>
            <a:endParaRPr lang="pl-PL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EC83BA3A-93AF-437B-A351-1B6726A0D258}" type="slidenum">
              <a:rPr lang="pl-PL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‹#›</a:t>
            </a:fld>
            <a:endParaRPr lang="pl-PL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274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1" r:id="rId2"/>
    <p:sldLayoutId id="2147483873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28.sv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4.sv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15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21.png"/><Relationship Id="rId1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1.png"/><Relationship Id="rId18" Type="http://schemas.openxmlformats.org/officeDocument/2006/relationships/image" Target="../media/image28.svg"/><Relationship Id="rId3" Type="http://schemas.openxmlformats.org/officeDocument/2006/relationships/image" Target="../media/image36.png"/><Relationship Id="rId7" Type="http://schemas.openxmlformats.org/officeDocument/2006/relationships/image" Target="../media/image350.png"/><Relationship Id="rId12" Type="http://schemas.openxmlformats.org/officeDocument/2006/relationships/image" Target="../media/image40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4.sv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15" Type="http://schemas.openxmlformats.org/officeDocument/2006/relationships/image" Target="../media/image23.png"/><Relationship Id="rId10" Type="http://schemas.openxmlformats.org/officeDocument/2006/relationships/image" Target="../media/image38.png"/><Relationship Id="rId19" Type="http://schemas.openxmlformats.org/officeDocument/2006/relationships/image" Target="../media/image43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DC619BB1-FCEC-437C-BC8B-694C6FE0302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084513"/>
            <a:ext cx="9144000" cy="1655762"/>
          </a:xfrm>
        </p:spPr>
        <p:txBody>
          <a:bodyPr/>
          <a:lstStyle/>
          <a:p>
            <a:pPr algn="ctr">
              <a:buClrTx/>
              <a:buFontTx/>
              <a:buNone/>
            </a:pPr>
            <a:r>
              <a:rPr lang="pl-PL" altLang="pl-PL" dirty="0">
                <a:solidFill>
                  <a:srgbClr val="FFFFFF"/>
                </a:solidFill>
              </a:rPr>
              <a:t>Adam Kurowski</a:t>
            </a:r>
          </a:p>
          <a:p>
            <a:pPr algn="ctr">
              <a:buClrTx/>
              <a:buFontTx/>
              <a:buNone/>
            </a:pPr>
            <a:r>
              <a:rPr lang="pl-PL" altLang="pl-PL" dirty="0">
                <a:solidFill>
                  <a:srgbClr val="FFFFFF"/>
                </a:solidFill>
              </a:rPr>
              <a:t>Katedra Systemów Multimedialnych, </a:t>
            </a:r>
          </a:p>
          <a:p>
            <a:pPr algn="ctr">
              <a:buClrTx/>
              <a:buFontTx/>
              <a:buNone/>
            </a:pPr>
            <a:r>
              <a:rPr lang="pl-PL" altLang="pl-PL" dirty="0">
                <a:solidFill>
                  <a:srgbClr val="FFFFFF"/>
                </a:solidFill>
              </a:rPr>
              <a:t>Wydział Elektroniki, Telekomunikacji i Informatyki PG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404D5B05-5565-4CF4-8557-2278DFD9206A}"/>
              </a:ext>
            </a:extLst>
          </p:cNvPr>
          <p:cNvSpPr txBox="1">
            <a:spLocks/>
          </p:cNvSpPr>
          <p:nvPr/>
        </p:nvSpPr>
        <p:spPr>
          <a:xfrm>
            <a:off x="569890" y="1151474"/>
            <a:ext cx="11052220" cy="193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000" dirty="0">
                <a:solidFill>
                  <a:schemeClr val="bg1"/>
                </a:solidFill>
              </a:rPr>
              <a:t>Przetwarzanie Multimediów w Systemach Decyzyjnych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przegląd algorytmów uczących się metryk dystansu dla danych akustycznych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67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Przykład złożonej struktury sygnału akustycznego – mowa ludzka i jej spektrogram (podcast)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10/24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9B03CA3-30EB-4606-84D7-DE463BDD9E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406" y="1814940"/>
            <a:ext cx="10491187" cy="4110518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06578C5A-4C16-4CF9-9850-537E3EA5B395}"/>
              </a:ext>
            </a:extLst>
          </p:cNvPr>
          <p:cNvSpPr txBox="1"/>
          <p:nvPr/>
        </p:nvSpPr>
        <p:spPr>
          <a:xfrm>
            <a:off x="5630679" y="6004585"/>
            <a:ext cx="930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czas [s]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374C7EF-F5B5-4EA5-B7D5-AB5E1EECACE8}"/>
              </a:ext>
            </a:extLst>
          </p:cNvPr>
          <p:cNvSpPr txBox="1"/>
          <p:nvPr/>
        </p:nvSpPr>
        <p:spPr>
          <a:xfrm rot="16200000">
            <a:off x="10572073" y="2691494"/>
            <a:ext cx="212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wartość chwilowa [-]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265208A-1B30-46DC-BA29-1D171D554CE1}"/>
              </a:ext>
            </a:extLst>
          </p:cNvPr>
          <p:cNvSpPr txBox="1"/>
          <p:nvPr/>
        </p:nvSpPr>
        <p:spPr>
          <a:xfrm rot="16200000">
            <a:off x="10707047" y="4801720"/>
            <a:ext cx="185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częstotliwość [</a:t>
            </a:r>
            <a:r>
              <a:rPr lang="pl-PL" dirty="0" err="1"/>
              <a:t>Hz</a:t>
            </a:r>
            <a:r>
              <a:rPr lang="pl-P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800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Cepstrum</a:t>
            </a:r>
            <a:r>
              <a:rPr lang="pl-PL" dirty="0"/>
              <a:t> sygnału akustycznego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838200" y="1360649"/>
            <a:ext cx="10515600" cy="51322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b="1" dirty="0"/>
              <a:t>Widmo i spektrogram </a:t>
            </a:r>
            <a:r>
              <a:rPr lang="pl-PL" sz="2400" dirty="0"/>
              <a:t>sygnału akustycznego pozwalają na </a:t>
            </a:r>
            <a:r>
              <a:rPr lang="pl-PL" sz="2400" b="1" dirty="0"/>
              <a:t>prosty wgląd w strukturę sygnału</a:t>
            </a:r>
            <a:r>
              <a:rPr lang="pl-PL" sz="2400" dirty="0"/>
              <a:t> akustycznego, którą </a:t>
            </a:r>
            <a:r>
              <a:rPr lang="pl-PL" sz="2400" b="1" dirty="0"/>
              <a:t>na co dzień postrzegamy jako tzw. barwę dźwięku</a:t>
            </a:r>
            <a:r>
              <a:rPr lang="pl-PL" sz="2400" dirty="0"/>
              <a:t>, co pozwala odróżnić nam na przykład dźwięk oboju od dźwięku gitary o tej samej wysokości.</a:t>
            </a:r>
          </a:p>
          <a:p>
            <a:pPr marL="0" indent="0" algn="just">
              <a:buNone/>
            </a:pPr>
            <a:r>
              <a:rPr lang="pl-PL" sz="2400" dirty="0"/>
              <a:t>Nasze </a:t>
            </a:r>
            <a:r>
              <a:rPr lang="pl-PL" sz="2400" b="1" dirty="0"/>
              <a:t>ucho jednak przetwarza sygnał akustyczny w bardziej wyrafinowany sposób</a:t>
            </a:r>
            <a:r>
              <a:rPr lang="pl-PL" sz="2400" dirty="0"/>
              <a:t>. Dlatego do analizy sygnałów akustycznych często wykorzystujemy współczynniki </a:t>
            </a:r>
            <a:r>
              <a:rPr lang="pl-PL" sz="2400" dirty="0" err="1"/>
              <a:t>mel-cepstralne</a:t>
            </a:r>
            <a:r>
              <a:rPr lang="pl-PL" sz="2400" dirty="0"/>
              <a:t> (</a:t>
            </a:r>
            <a:r>
              <a:rPr lang="pl-PL" sz="2400" dirty="0" err="1"/>
              <a:t>mel-frequency</a:t>
            </a:r>
            <a:r>
              <a:rPr lang="pl-PL" sz="2400" dirty="0"/>
              <a:t> </a:t>
            </a:r>
            <a:r>
              <a:rPr lang="pl-PL" sz="2400" dirty="0" err="1"/>
              <a:t>cepstral</a:t>
            </a:r>
            <a:r>
              <a:rPr lang="pl-PL" sz="2400" dirty="0"/>
              <a:t> </a:t>
            </a:r>
            <a:r>
              <a:rPr lang="pl-PL" sz="2400" dirty="0" err="1"/>
              <a:t>coefficients</a:t>
            </a:r>
            <a:r>
              <a:rPr lang="pl-PL" sz="2400" dirty="0"/>
              <a:t>, MFCC).</a:t>
            </a:r>
          </a:p>
          <a:p>
            <a:pPr marL="0" indent="0" algn="just">
              <a:buNone/>
            </a:pPr>
            <a:r>
              <a:rPr lang="pl-PL" sz="2400" b="1" dirty="0"/>
              <a:t>Współczynniki MFCC </a:t>
            </a:r>
            <a:r>
              <a:rPr lang="pl-PL" sz="2400" dirty="0"/>
              <a:t>wykorzystują </a:t>
            </a:r>
            <a:r>
              <a:rPr lang="pl-PL" sz="2400" b="1" dirty="0"/>
              <a:t>skalę </a:t>
            </a:r>
            <a:r>
              <a:rPr lang="pl-PL" sz="2400" b="1" dirty="0" err="1"/>
              <a:t>melową</a:t>
            </a:r>
            <a:r>
              <a:rPr lang="pl-PL" sz="2400" b="1" dirty="0"/>
              <a:t> </a:t>
            </a:r>
            <a:r>
              <a:rPr lang="pl-PL" sz="2400" dirty="0"/>
              <a:t>do wprowadzenia </a:t>
            </a:r>
            <a:r>
              <a:rPr lang="pl-PL" sz="2400" b="1" dirty="0"/>
              <a:t>logarytmicznej wrażliwości na częstotliwość składowych częstotliwościowych </a:t>
            </a:r>
            <a:r>
              <a:rPr lang="pl-PL" sz="2400" dirty="0"/>
              <a:t>(symulując logarytmiczną wrażliwość ludzkiego ucha na </a:t>
            </a:r>
            <a:r>
              <a:rPr lang="pl-PL" sz="2400" b="1" dirty="0"/>
              <a:t>wysokość dźwięku, </a:t>
            </a:r>
            <a:r>
              <a:rPr lang="pl-PL" sz="2400" dirty="0"/>
              <a:t>stanowi to podejście </a:t>
            </a:r>
            <a:r>
              <a:rPr lang="pl-PL" sz="2400" dirty="0" err="1"/>
              <a:t>perceptualne</a:t>
            </a:r>
            <a:r>
              <a:rPr lang="pl-PL" sz="2400" dirty="0"/>
              <a:t>).</a:t>
            </a:r>
          </a:p>
          <a:p>
            <a:pPr marL="0" indent="0" algn="just">
              <a:buNone/>
            </a:pPr>
            <a:endParaRPr lang="pl-PL" sz="2400" dirty="0"/>
          </a:p>
          <a:p>
            <a:pPr marL="0" indent="0" algn="just">
              <a:buNone/>
            </a:pPr>
            <a:endParaRPr lang="pl-PL" sz="24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11/24</a:t>
            </a:r>
          </a:p>
        </p:txBody>
      </p:sp>
    </p:spTree>
    <p:extLst>
      <p:ext uri="{BB962C8B-B14F-4D97-AF65-F5344CB8AC3E}">
        <p14:creationId xmlns:p14="http://schemas.microsoft.com/office/powerpoint/2010/main" val="40645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Cepstrum</a:t>
            </a:r>
            <a:r>
              <a:rPr lang="pl-PL" dirty="0"/>
              <a:t> sygnału akustycznego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838200" y="1360649"/>
            <a:ext cx="10515600" cy="51322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/>
              <a:t>Dodatkowo </a:t>
            </a:r>
            <a:r>
              <a:rPr lang="pl-PL" sz="2400" b="1" dirty="0"/>
              <a:t>MFCC polegają na tzw. </a:t>
            </a:r>
            <a:r>
              <a:rPr lang="pl-PL" sz="2400" b="1" dirty="0" err="1"/>
              <a:t>cepstrum</a:t>
            </a:r>
            <a:r>
              <a:rPr lang="pl-PL" sz="2400" dirty="0"/>
              <a:t>, czyli w uproszczeniu – </a:t>
            </a:r>
            <a:r>
              <a:rPr lang="pl-PL" sz="2400" b="1" dirty="0"/>
              <a:t>widmie obliczonym z widma sygnału (podwójna operacja liczenia widma)</a:t>
            </a:r>
            <a:r>
              <a:rPr lang="pl-PL" sz="2400" dirty="0"/>
              <a:t>. Dzięki takiemu zabiegowi analizowane są tylko </a:t>
            </a:r>
            <a:r>
              <a:rPr lang="pl-PL" sz="2400" b="1" dirty="0"/>
              <a:t>prążki (składowe) widma, które występują w powtarzających się wielokrotnościach </a:t>
            </a:r>
            <a:r>
              <a:rPr lang="pl-PL" sz="2400" dirty="0"/>
              <a:t>w sygnale akustycznym (tzw. składowe harmoniczne).</a:t>
            </a:r>
          </a:p>
          <a:p>
            <a:pPr marL="0" indent="0" algn="just">
              <a:buNone/>
            </a:pPr>
            <a:r>
              <a:rPr lang="pl-PL" sz="2400" b="1" dirty="0"/>
              <a:t>Na zasadzie podobnej do spektrogramu możliwe jest wygenerowanie tzw. MFCC-</a:t>
            </a:r>
            <a:r>
              <a:rPr lang="pl-PL" sz="2400" b="1" dirty="0" err="1"/>
              <a:t>gramu</a:t>
            </a:r>
            <a:r>
              <a:rPr lang="pl-PL" sz="2400" dirty="0"/>
              <a:t>, który na osi </a:t>
            </a:r>
            <a:r>
              <a:rPr lang="pl-PL" sz="2400" b="1" dirty="0"/>
              <a:t>poziomej</a:t>
            </a:r>
            <a:r>
              <a:rPr lang="pl-PL" sz="2400" dirty="0"/>
              <a:t> ma oś </a:t>
            </a:r>
            <a:r>
              <a:rPr lang="pl-PL" sz="2400" b="1" dirty="0"/>
              <a:t>czasu</a:t>
            </a:r>
            <a:r>
              <a:rPr lang="pl-PL" sz="2400" dirty="0"/>
              <a:t>, jednak na osi </a:t>
            </a:r>
            <a:r>
              <a:rPr lang="pl-PL" sz="2400" b="1" dirty="0"/>
              <a:t>pionowej</a:t>
            </a:r>
            <a:r>
              <a:rPr lang="pl-PL" sz="2400" dirty="0"/>
              <a:t> ma współczynniki </a:t>
            </a:r>
            <a:r>
              <a:rPr lang="pl-PL" sz="2400" b="1" dirty="0"/>
              <a:t>MFCC</a:t>
            </a:r>
            <a:r>
              <a:rPr lang="pl-PL" sz="2400" dirty="0"/>
              <a:t>.</a:t>
            </a:r>
          </a:p>
          <a:p>
            <a:pPr marL="0" indent="0" algn="just">
              <a:buNone/>
            </a:pPr>
            <a:r>
              <a:rPr lang="pl-PL" sz="2400" b="1" dirty="0"/>
              <a:t>MFCC-gram jest często wykorzystywanym w praktyce </a:t>
            </a:r>
            <a:r>
              <a:rPr lang="pl-PL" sz="2400" dirty="0"/>
              <a:t>dwuwymiarowym przedstawienie sygnału akustycznego w pojedynczej ramce.</a:t>
            </a:r>
          </a:p>
          <a:p>
            <a:pPr marL="0" indent="0" algn="just">
              <a:buNone/>
            </a:pPr>
            <a:r>
              <a:rPr lang="pl-PL" sz="2400" b="1" dirty="0"/>
              <a:t>Jeśli sygnał akustyczny jest wielokanałowy, to MFCC-gram też jest wielokanałowy </a:t>
            </a:r>
            <a:r>
              <a:rPr lang="pl-PL" sz="2400" dirty="0"/>
              <a:t>i jego kanały odpowiadają poszczególnym kanałom sygnału akustycznego.</a:t>
            </a:r>
          </a:p>
          <a:p>
            <a:pPr marL="0" indent="0" algn="just">
              <a:buNone/>
            </a:pPr>
            <a:endParaRPr lang="pl-PL" sz="2400" dirty="0"/>
          </a:p>
          <a:p>
            <a:pPr marL="0" indent="0" algn="just">
              <a:buNone/>
            </a:pPr>
            <a:endParaRPr lang="pl-PL" sz="24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12/24</a:t>
            </a:r>
          </a:p>
        </p:txBody>
      </p:sp>
    </p:spTree>
    <p:extLst>
      <p:ext uri="{BB962C8B-B14F-4D97-AF65-F5344CB8AC3E}">
        <p14:creationId xmlns:p14="http://schemas.microsoft.com/office/powerpoint/2010/main" val="391059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Przykład złożonej struktury sygnału akustycznego – mowa ludzka i jej </a:t>
            </a:r>
            <a:r>
              <a:rPr lang="pl-PL" dirty="0" err="1"/>
              <a:t>cepstrum</a:t>
            </a:r>
            <a:r>
              <a:rPr lang="pl-PL" dirty="0"/>
              <a:t> (podcast)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13/24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6B5143B-9EC3-4401-9913-507D7C7BE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" r="493" b="5138"/>
          <a:stretch/>
        </p:blipFill>
        <p:spPr>
          <a:xfrm>
            <a:off x="1897310" y="1319850"/>
            <a:ext cx="8397380" cy="4988356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AAB833E-13D9-4CAD-84B7-FDC3C43C5E64}"/>
              </a:ext>
            </a:extLst>
          </p:cNvPr>
          <p:cNvSpPr txBox="1"/>
          <p:nvPr/>
        </p:nvSpPr>
        <p:spPr>
          <a:xfrm>
            <a:off x="5568536" y="5985602"/>
            <a:ext cx="930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czas [s]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24EC951-2D47-4989-9E9B-81070DA12EBB}"/>
              </a:ext>
            </a:extLst>
          </p:cNvPr>
          <p:cNvSpPr txBox="1"/>
          <p:nvPr/>
        </p:nvSpPr>
        <p:spPr>
          <a:xfrm rot="16200000">
            <a:off x="9834537" y="293741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amplituda [</a:t>
            </a:r>
            <a:r>
              <a:rPr lang="pl-PL" dirty="0" err="1"/>
              <a:t>dB</a:t>
            </a:r>
            <a:r>
              <a:rPr lang="pl-P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6213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Przykład złożonej struktury sygnału akustycznego – mowa ludzka i jej MFCC-gram (podcast)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14/24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7CFE259-6A74-450B-BFA4-43CFCC660C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1" t="9117" r="12147"/>
          <a:stretch/>
        </p:blipFill>
        <p:spPr>
          <a:xfrm>
            <a:off x="1205778" y="1417983"/>
            <a:ext cx="9250361" cy="52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60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Przetwarzanie sygnałów akustycznych – sieci syjamskie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838200" y="1360649"/>
            <a:ext cx="10515600" cy="51322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/>
              <a:t>Gdy </a:t>
            </a:r>
            <a:r>
              <a:rPr lang="pl-PL" sz="2400" b="1" dirty="0"/>
              <a:t>sygnał akustyczny zostaje już sparametryzowany </a:t>
            </a:r>
            <a:r>
              <a:rPr lang="pl-PL" sz="2400" dirty="0"/>
              <a:t>i przekształcony do postaci dwuwymiarowej, jego </a:t>
            </a:r>
            <a:r>
              <a:rPr lang="pl-PL" sz="2400" b="1" dirty="0"/>
              <a:t>przetwarzanie staje się bardzo podobne do regularnego przetwarzania obrazów</a:t>
            </a:r>
            <a:r>
              <a:rPr lang="pl-PL" sz="2400" dirty="0"/>
              <a:t>.</a:t>
            </a:r>
          </a:p>
          <a:p>
            <a:pPr marL="0" indent="0" algn="just">
              <a:buNone/>
            </a:pPr>
            <a:r>
              <a:rPr lang="pl-PL" sz="2400" dirty="0"/>
              <a:t>W najprostszym scenariuszu należy sygnał podzielić na </a:t>
            </a:r>
            <a:r>
              <a:rPr lang="pl-PL" sz="2400" b="1" dirty="0"/>
              <a:t>ramki o stałej długości </a:t>
            </a:r>
            <a:r>
              <a:rPr lang="pl-PL" sz="2400" dirty="0"/>
              <a:t>(np. 200 ms). </a:t>
            </a:r>
          </a:p>
          <a:p>
            <a:pPr marL="0" indent="0" algn="just">
              <a:buNone/>
            </a:pPr>
            <a:r>
              <a:rPr lang="pl-PL" sz="2400" dirty="0"/>
              <a:t>Następnie </a:t>
            </a:r>
            <a:r>
              <a:rPr lang="pl-PL" sz="2400" b="1" dirty="0"/>
              <a:t>ramki te służą do obliczenia MFCC-</a:t>
            </a:r>
            <a:r>
              <a:rPr lang="pl-PL" sz="2400" b="1" dirty="0" err="1"/>
              <a:t>gramu</a:t>
            </a:r>
            <a:r>
              <a:rPr lang="pl-PL" sz="2400" dirty="0"/>
              <a:t>, który stanowi dwuwymiarowe dane wejściowe umieszczane na jednym z wejść sieci syjamskiej.</a:t>
            </a:r>
          </a:p>
          <a:p>
            <a:pPr marL="0" indent="0" algn="just">
              <a:buNone/>
            </a:pPr>
            <a:r>
              <a:rPr lang="pl-PL" sz="2400" dirty="0"/>
              <a:t>Sieć oblicza </a:t>
            </a:r>
            <a:r>
              <a:rPr lang="pl-PL" sz="2400" b="1" dirty="0"/>
              <a:t>reprezentacje obu MFCC-gramów </a:t>
            </a:r>
            <a:r>
              <a:rPr lang="pl-PL" sz="2400" dirty="0"/>
              <a:t>i na podstawie tak pozyskanych wyników obliczana jest </a:t>
            </a:r>
            <a:r>
              <a:rPr lang="pl-PL" sz="2400" b="1" dirty="0"/>
              <a:t>miara dystansu </a:t>
            </a:r>
            <a:r>
              <a:rPr lang="pl-PL" sz="2400" dirty="0"/>
              <a:t>pomiędzy dwoma ramkami sygnału akustycznego.</a:t>
            </a:r>
          </a:p>
          <a:p>
            <a:pPr marL="0" indent="0" algn="just">
              <a:buNone/>
            </a:pPr>
            <a:endParaRPr lang="pl-PL" sz="2400" dirty="0"/>
          </a:p>
          <a:p>
            <a:pPr marL="0" indent="0" algn="just">
              <a:buNone/>
            </a:pPr>
            <a:endParaRPr lang="pl-PL" sz="24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15/24</a:t>
            </a:r>
          </a:p>
        </p:txBody>
      </p:sp>
    </p:spTree>
    <p:extLst>
      <p:ext uri="{BB962C8B-B14F-4D97-AF65-F5344CB8AC3E}">
        <p14:creationId xmlns:p14="http://schemas.microsoft.com/office/powerpoint/2010/main" val="85330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Przykładowa struktura sieci syjamskiej dla pojedynczych ramek sygnału akustycznego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16/24</a:t>
            </a:r>
          </a:p>
        </p:txBody>
      </p:sp>
      <p:sp>
        <p:nvSpPr>
          <p:cNvPr id="87" name="pole tekstowe 86">
            <a:extLst>
              <a:ext uri="{FF2B5EF4-FFF2-40B4-BE49-F238E27FC236}">
                <a16:creationId xmlns:a16="http://schemas.microsoft.com/office/drawing/2014/main" id="{75F88544-571B-4DF7-A7C4-893257F67DAD}"/>
              </a:ext>
            </a:extLst>
          </p:cNvPr>
          <p:cNvSpPr txBox="1"/>
          <p:nvPr/>
        </p:nvSpPr>
        <p:spPr>
          <a:xfrm rot="16200000">
            <a:off x="-376300" y="2084038"/>
            <a:ext cx="27290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Sieć A </a:t>
            </a:r>
          </a:p>
          <a:p>
            <a:pPr algn="ctr"/>
            <a:r>
              <a:rPr lang="pl-PL" dirty="0"/>
              <a:t>(wagi warstw sieci identyczne z siecią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2CE39A3F-A1B6-42EB-9785-0E31CC04F3FA}"/>
                  </a:ext>
                </a:extLst>
              </p:cNvPr>
              <p:cNvSpPr txBox="1"/>
              <p:nvPr/>
            </p:nvSpPr>
            <p:spPr>
              <a:xfrm rot="16200000">
                <a:off x="7864203" y="2266768"/>
                <a:ext cx="24569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b="1" dirty="0"/>
                  <a:t>wektor reprezentacji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pl-PL" sz="1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2CE39A3F-A1B6-42EB-9785-0E31CC04F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864203" y="2266768"/>
                <a:ext cx="2456930" cy="369332"/>
              </a:xfrm>
              <a:prstGeom prst="rect">
                <a:avLst/>
              </a:prstGeom>
              <a:blipFill>
                <a:blip r:embed="rId3"/>
                <a:stretch>
                  <a:fillRect l="-8197" r="-24590" b="-12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upa 138">
            <a:extLst>
              <a:ext uri="{FF2B5EF4-FFF2-40B4-BE49-F238E27FC236}">
                <a16:creationId xmlns:a16="http://schemas.microsoft.com/office/drawing/2014/main" id="{98597901-FA12-4680-B433-DD2F14EAA3CA}"/>
              </a:ext>
            </a:extLst>
          </p:cNvPr>
          <p:cNvGrpSpPr/>
          <p:nvPr/>
        </p:nvGrpSpPr>
        <p:grpSpPr>
          <a:xfrm>
            <a:off x="536268" y="1416565"/>
            <a:ext cx="11713486" cy="5076307"/>
            <a:chOff x="536268" y="1416565"/>
            <a:chExt cx="11713486" cy="5076307"/>
          </a:xfrm>
        </p:grpSpPr>
        <p:sp>
          <p:nvSpPr>
            <p:cNvPr id="88" name="pole tekstowe 87">
              <a:extLst>
                <a:ext uri="{FF2B5EF4-FFF2-40B4-BE49-F238E27FC236}">
                  <a16:creationId xmlns:a16="http://schemas.microsoft.com/office/drawing/2014/main" id="{F15FC2FE-AE9B-47FC-9E2D-04162E108BDA}"/>
                </a:ext>
              </a:extLst>
            </p:cNvPr>
            <p:cNvSpPr txBox="1"/>
            <p:nvPr/>
          </p:nvSpPr>
          <p:spPr>
            <a:xfrm rot="16200000">
              <a:off x="-366600" y="4666674"/>
              <a:ext cx="272906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dirty="0"/>
                <a:t>Sieć B </a:t>
              </a:r>
            </a:p>
            <a:p>
              <a:pPr algn="ctr"/>
              <a:r>
                <a:rPr lang="pl-PL" dirty="0"/>
                <a:t>(wagi warstw sieci identyczne z siecią A)</a:t>
              </a:r>
            </a:p>
          </p:txBody>
        </p:sp>
        <p:grpSp>
          <p:nvGrpSpPr>
            <p:cNvPr id="4" name="Grupa 3">
              <a:extLst>
                <a:ext uri="{FF2B5EF4-FFF2-40B4-BE49-F238E27FC236}">
                  <a16:creationId xmlns:a16="http://schemas.microsoft.com/office/drawing/2014/main" id="{60A0E86F-A61B-42FE-9E02-A20A78FA45D8}"/>
                </a:ext>
              </a:extLst>
            </p:cNvPr>
            <p:cNvGrpSpPr/>
            <p:nvPr/>
          </p:nvGrpSpPr>
          <p:grpSpPr>
            <a:xfrm>
              <a:off x="9953251" y="3260479"/>
              <a:ext cx="2296503" cy="1029895"/>
              <a:chOff x="8808020" y="3919949"/>
              <a:chExt cx="2489723" cy="1029895"/>
            </a:xfrm>
          </p:grpSpPr>
          <p:sp>
            <p:nvSpPr>
              <p:cNvPr id="97" name="pole tekstowe 96">
                <a:extLst>
                  <a:ext uri="{FF2B5EF4-FFF2-40B4-BE49-F238E27FC236}">
                    <a16:creationId xmlns:a16="http://schemas.microsoft.com/office/drawing/2014/main" id="{F5A860A0-E6DC-4EFF-A989-0C0C8E0EE9A0}"/>
                  </a:ext>
                </a:extLst>
              </p:cNvPr>
              <p:cNvSpPr txBox="1"/>
              <p:nvPr/>
            </p:nvSpPr>
            <p:spPr>
              <a:xfrm>
                <a:off x="8808020" y="4303513"/>
                <a:ext cx="248972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dirty="0"/>
                  <a:t>dystans między reprezentacjami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pole tekstowe 90">
                    <a:extLst>
                      <a:ext uri="{FF2B5EF4-FFF2-40B4-BE49-F238E27FC236}">
                        <a16:creationId xmlns:a16="http://schemas.microsoft.com/office/drawing/2014/main" id="{D1E4BC58-4418-48AB-BFC2-3B4B5E6F2786}"/>
                      </a:ext>
                    </a:extLst>
                  </p:cNvPr>
                  <p:cNvSpPr txBox="1"/>
                  <p:nvPr/>
                </p:nvSpPr>
                <p:spPr>
                  <a:xfrm>
                    <a:off x="9230163" y="3919949"/>
                    <a:ext cx="1033242" cy="39074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1" i="1" dirty="0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pl-PL" b="1" i="1" dirty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pl-PL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l-PL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1" i="1" dirty="0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pl-PL" b="1" i="1" dirty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91" name="pole tekstowe 90">
                    <a:extLst>
                      <a:ext uri="{FF2B5EF4-FFF2-40B4-BE49-F238E27FC236}">
                        <a16:creationId xmlns:a16="http://schemas.microsoft.com/office/drawing/2014/main" id="{D1E4BC58-4418-48AB-BFC2-3B4B5E6F27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0163" y="3919949"/>
                    <a:ext cx="1033242" cy="39074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46154" b="-3125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Łącznik prosty ze strzałką 9">
              <a:extLst>
                <a:ext uri="{FF2B5EF4-FFF2-40B4-BE49-F238E27FC236}">
                  <a16:creationId xmlns:a16="http://schemas.microsoft.com/office/drawing/2014/main" id="{D46D6047-B7CA-4851-A8A6-26A2FD82A5CB}"/>
                </a:ext>
              </a:extLst>
            </p:cNvPr>
            <p:cNvCxnSpPr>
              <a:cxnSpLocks/>
            </p:cNvCxnSpPr>
            <p:nvPr/>
          </p:nvCxnSpPr>
          <p:spPr>
            <a:xfrm>
              <a:off x="3209706" y="5139199"/>
              <a:ext cx="361647" cy="0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upa 133">
              <a:extLst>
                <a:ext uri="{FF2B5EF4-FFF2-40B4-BE49-F238E27FC236}">
                  <a16:creationId xmlns:a16="http://schemas.microsoft.com/office/drawing/2014/main" id="{6C736957-8D2F-426A-AE32-D6DBB83285A0}"/>
                </a:ext>
              </a:extLst>
            </p:cNvPr>
            <p:cNvGrpSpPr/>
            <p:nvPr/>
          </p:nvGrpSpPr>
          <p:grpSpPr>
            <a:xfrm>
              <a:off x="5888416" y="1619846"/>
              <a:ext cx="983321" cy="1305680"/>
              <a:chOff x="5897676" y="1573898"/>
              <a:chExt cx="983321" cy="1305680"/>
            </a:xfrm>
          </p:grpSpPr>
          <p:sp>
            <p:nvSpPr>
              <p:cNvPr id="12" name="Prostokąt 13">
                <a:extLst>
                  <a:ext uri="{FF2B5EF4-FFF2-40B4-BE49-F238E27FC236}">
                    <a16:creationId xmlns:a16="http://schemas.microsoft.com/office/drawing/2014/main" id="{68EB9AFE-CF2F-4049-A5C0-F6928FD19F06}"/>
                  </a:ext>
                </a:extLst>
              </p:cNvPr>
              <p:cNvSpPr/>
              <p:nvPr/>
            </p:nvSpPr>
            <p:spPr>
              <a:xfrm>
                <a:off x="5897676" y="1573898"/>
                <a:ext cx="825371" cy="1166688"/>
              </a:xfrm>
              <a:custGeom>
                <a:avLst/>
                <a:gdLst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86348 w 1386348"/>
                  <a:gd name="connsiteY2" fmla="*/ 2002677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76516 w 1386348"/>
                  <a:gd name="connsiteY2" fmla="*/ 1461903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415845"/>
                  <a:gd name="connsiteY0" fmla="*/ 452284 h 2002677"/>
                  <a:gd name="connsiteX1" fmla="*/ 1415845 w 1415845"/>
                  <a:gd name="connsiteY1" fmla="*/ 0 h 2002677"/>
                  <a:gd name="connsiteX2" fmla="*/ 1406013 w 1415845"/>
                  <a:gd name="connsiteY2" fmla="*/ 1461903 h 2002677"/>
                  <a:gd name="connsiteX3" fmla="*/ 29497 w 1415845"/>
                  <a:gd name="connsiteY3" fmla="*/ 2002677 h 2002677"/>
                  <a:gd name="connsiteX4" fmla="*/ 0 w 1415845"/>
                  <a:gd name="connsiteY4" fmla="*/ 452284 h 2002677"/>
                  <a:gd name="connsiteX0" fmla="*/ 0 w 1416790"/>
                  <a:gd name="connsiteY0" fmla="*/ 452284 h 2002677"/>
                  <a:gd name="connsiteX1" fmla="*/ 1415845 w 1416790"/>
                  <a:gd name="connsiteY1" fmla="*/ 0 h 2002677"/>
                  <a:gd name="connsiteX2" fmla="*/ 1415845 w 1416790"/>
                  <a:gd name="connsiteY2" fmla="*/ 1511065 h 2002677"/>
                  <a:gd name="connsiteX3" fmla="*/ 29497 w 1416790"/>
                  <a:gd name="connsiteY3" fmla="*/ 2002677 h 2002677"/>
                  <a:gd name="connsiteX4" fmla="*/ 0 w 1416790"/>
                  <a:gd name="connsiteY4" fmla="*/ 452284 h 200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6790" h="2002677">
                    <a:moveTo>
                      <a:pt x="0" y="452284"/>
                    </a:moveTo>
                    <a:lnTo>
                      <a:pt x="1415845" y="0"/>
                    </a:lnTo>
                    <a:cubicBezTo>
                      <a:pt x="1412568" y="487301"/>
                      <a:pt x="1419122" y="1023764"/>
                      <a:pt x="1415845" y="1511065"/>
                    </a:cubicBezTo>
                    <a:lnTo>
                      <a:pt x="29497" y="2002677"/>
                    </a:lnTo>
                    <a:lnTo>
                      <a:pt x="0" y="452284"/>
                    </a:lnTo>
                    <a:close/>
                  </a:path>
                </a:pathLst>
              </a:custGeom>
              <a:solidFill>
                <a:schemeClr val="bg1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3" name="Prostokąt 13">
                <a:extLst>
                  <a:ext uri="{FF2B5EF4-FFF2-40B4-BE49-F238E27FC236}">
                    <a16:creationId xmlns:a16="http://schemas.microsoft.com/office/drawing/2014/main" id="{3FCAFD00-D002-42F5-BE48-ADC41886C3A6}"/>
                  </a:ext>
                </a:extLst>
              </p:cNvPr>
              <p:cNvSpPr/>
              <p:nvPr/>
            </p:nvSpPr>
            <p:spPr>
              <a:xfrm>
                <a:off x="5976393" y="1652054"/>
                <a:ext cx="825371" cy="1166688"/>
              </a:xfrm>
              <a:custGeom>
                <a:avLst/>
                <a:gdLst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86348 w 1386348"/>
                  <a:gd name="connsiteY2" fmla="*/ 2002677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76516 w 1386348"/>
                  <a:gd name="connsiteY2" fmla="*/ 1461903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415845"/>
                  <a:gd name="connsiteY0" fmla="*/ 452284 h 2002677"/>
                  <a:gd name="connsiteX1" fmla="*/ 1415845 w 1415845"/>
                  <a:gd name="connsiteY1" fmla="*/ 0 h 2002677"/>
                  <a:gd name="connsiteX2" fmla="*/ 1406013 w 1415845"/>
                  <a:gd name="connsiteY2" fmla="*/ 1461903 h 2002677"/>
                  <a:gd name="connsiteX3" fmla="*/ 29497 w 1415845"/>
                  <a:gd name="connsiteY3" fmla="*/ 2002677 h 2002677"/>
                  <a:gd name="connsiteX4" fmla="*/ 0 w 1415845"/>
                  <a:gd name="connsiteY4" fmla="*/ 452284 h 2002677"/>
                  <a:gd name="connsiteX0" fmla="*/ 0 w 1416790"/>
                  <a:gd name="connsiteY0" fmla="*/ 452284 h 2002677"/>
                  <a:gd name="connsiteX1" fmla="*/ 1415845 w 1416790"/>
                  <a:gd name="connsiteY1" fmla="*/ 0 h 2002677"/>
                  <a:gd name="connsiteX2" fmla="*/ 1415845 w 1416790"/>
                  <a:gd name="connsiteY2" fmla="*/ 1511065 h 2002677"/>
                  <a:gd name="connsiteX3" fmla="*/ 29497 w 1416790"/>
                  <a:gd name="connsiteY3" fmla="*/ 2002677 h 2002677"/>
                  <a:gd name="connsiteX4" fmla="*/ 0 w 1416790"/>
                  <a:gd name="connsiteY4" fmla="*/ 452284 h 200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6790" h="2002677">
                    <a:moveTo>
                      <a:pt x="0" y="452284"/>
                    </a:moveTo>
                    <a:lnTo>
                      <a:pt x="1415845" y="0"/>
                    </a:lnTo>
                    <a:cubicBezTo>
                      <a:pt x="1412568" y="487301"/>
                      <a:pt x="1419122" y="1023764"/>
                      <a:pt x="1415845" y="1511065"/>
                    </a:cubicBezTo>
                    <a:lnTo>
                      <a:pt x="29497" y="2002677"/>
                    </a:lnTo>
                    <a:lnTo>
                      <a:pt x="0" y="452284"/>
                    </a:lnTo>
                    <a:close/>
                  </a:path>
                </a:pathLst>
              </a:custGeom>
              <a:solidFill>
                <a:schemeClr val="bg1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4" name="Prostokąt 13">
                <a:extLst>
                  <a:ext uri="{FF2B5EF4-FFF2-40B4-BE49-F238E27FC236}">
                    <a16:creationId xmlns:a16="http://schemas.microsoft.com/office/drawing/2014/main" id="{3E3939F9-8BD7-4E64-923F-C794CDDFDB0F}"/>
                  </a:ext>
                </a:extLst>
              </p:cNvPr>
              <p:cNvSpPr/>
              <p:nvPr/>
            </p:nvSpPr>
            <p:spPr>
              <a:xfrm>
                <a:off x="6055626" y="1712890"/>
                <a:ext cx="825371" cy="1166688"/>
              </a:xfrm>
              <a:custGeom>
                <a:avLst/>
                <a:gdLst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86348 w 1386348"/>
                  <a:gd name="connsiteY2" fmla="*/ 2002677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76516 w 1386348"/>
                  <a:gd name="connsiteY2" fmla="*/ 1461903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415845"/>
                  <a:gd name="connsiteY0" fmla="*/ 452284 h 2002677"/>
                  <a:gd name="connsiteX1" fmla="*/ 1415845 w 1415845"/>
                  <a:gd name="connsiteY1" fmla="*/ 0 h 2002677"/>
                  <a:gd name="connsiteX2" fmla="*/ 1406013 w 1415845"/>
                  <a:gd name="connsiteY2" fmla="*/ 1461903 h 2002677"/>
                  <a:gd name="connsiteX3" fmla="*/ 29497 w 1415845"/>
                  <a:gd name="connsiteY3" fmla="*/ 2002677 h 2002677"/>
                  <a:gd name="connsiteX4" fmla="*/ 0 w 1415845"/>
                  <a:gd name="connsiteY4" fmla="*/ 452284 h 2002677"/>
                  <a:gd name="connsiteX0" fmla="*/ 0 w 1416790"/>
                  <a:gd name="connsiteY0" fmla="*/ 452284 h 2002677"/>
                  <a:gd name="connsiteX1" fmla="*/ 1415845 w 1416790"/>
                  <a:gd name="connsiteY1" fmla="*/ 0 h 2002677"/>
                  <a:gd name="connsiteX2" fmla="*/ 1415845 w 1416790"/>
                  <a:gd name="connsiteY2" fmla="*/ 1511065 h 2002677"/>
                  <a:gd name="connsiteX3" fmla="*/ 29497 w 1416790"/>
                  <a:gd name="connsiteY3" fmla="*/ 2002677 h 2002677"/>
                  <a:gd name="connsiteX4" fmla="*/ 0 w 1416790"/>
                  <a:gd name="connsiteY4" fmla="*/ 452284 h 200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6790" h="2002677">
                    <a:moveTo>
                      <a:pt x="0" y="452284"/>
                    </a:moveTo>
                    <a:lnTo>
                      <a:pt x="1415845" y="0"/>
                    </a:lnTo>
                    <a:cubicBezTo>
                      <a:pt x="1412568" y="487301"/>
                      <a:pt x="1419122" y="1023764"/>
                      <a:pt x="1415845" y="1511065"/>
                    </a:cubicBezTo>
                    <a:lnTo>
                      <a:pt x="29497" y="2002677"/>
                    </a:lnTo>
                    <a:lnTo>
                      <a:pt x="0" y="452284"/>
                    </a:lnTo>
                    <a:close/>
                  </a:path>
                </a:pathLst>
              </a:custGeom>
              <a:solidFill>
                <a:schemeClr val="bg1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CA13137C-4A13-4D18-A8D5-EBD8C981F384}"/>
                </a:ext>
              </a:extLst>
            </p:cNvPr>
            <p:cNvSpPr txBox="1"/>
            <p:nvPr/>
          </p:nvSpPr>
          <p:spPr>
            <a:xfrm>
              <a:off x="5817375" y="3274711"/>
              <a:ext cx="1125402" cy="215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w</a:t>
              </a:r>
              <a:r>
                <a:rPr lang="pl-PL" sz="1800" dirty="0"/>
                <a:t>arstwy splotowe</a:t>
              </a:r>
              <a:endParaRPr lang="pl-PL" dirty="0"/>
            </a:p>
          </p:txBody>
        </p:sp>
        <p:cxnSp>
          <p:nvCxnSpPr>
            <p:cNvPr id="16" name="Łącznik prosty ze strzałką 15">
              <a:extLst>
                <a:ext uri="{FF2B5EF4-FFF2-40B4-BE49-F238E27FC236}">
                  <a16:creationId xmlns:a16="http://schemas.microsoft.com/office/drawing/2014/main" id="{07A8CAF5-01EF-4FBF-BFF0-0F4DD3057256}"/>
                </a:ext>
              </a:extLst>
            </p:cNvPr>
            <p:cNvCxnSpPr/>
            <p:nvPr/>
          </p:nvCxnSpPr>
          <p:spPr>
            <a:xfrm>
              <a:off x="7034278" y="2283941"/>
              <a:ext cx="361647" cy="0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3DC9FDF7-55CF-4D21-99CC-0D26E3200B2A}"/>
                </a:ext>
              </a:extLst>
            </p:cNvPr>
            <p:cNvGrpSpPr/>
            <p:nvPr/>
          </p:nvGrpSpPr>
          <p:grpSpPr>
            <a:xfrm>
              <a:off x="7413547" y="1416565"/>
              <a:ext cx="1235104" cy="1824548"/>
              <a:chOff x="6820353" y="3047825"/>
              <a:chExt cx="2120117" cy="3131925"/>
            </a:xfrm>
          </p:grpSpPr>
          <p:grpSp>
            <p:nvGrpSpPr>
              <p:cNvPr id="20" name="Grupa 19">
                <a:extLst>
                  <a:ext uri="{FF2B5EF4-FFF2-40B4-BE49-F238E27FC236}">
                    <a16:creationId xmlns:a16="http://schemas.microsoft.com/office/drawing/2014/main" id="{3DF3F263-E66E-4BA6-98E1-A865C005E2F2}"/>
                  </a:ext>
                </a:extLst>
              </p:cNvPr>
              <p:cNvGrpSpPr/>
              <p:nvPr/>
            </p:nvGrpSpPr>
            <p:grpSpPr>
              <a:xfrm>
                <a:off x="6820353" y="3047825"/>
                <a:ext cx="511276" cy="3131925"/>
                <a:chOff x="6564715" y="2781036"/>
                <a:chExt cx="511276" cy="3131925"/>
              </a:xfrm>
            </p:grpSpPr>
            <p:sp>
              <p:nvSpPr>
                <p:cNvPr id="43" name="Owal 42">
                  <a:extLst>
                    <a:ext uri="{FF2B5EF4-FFF2-40B4-BE49-F238E27FC236}">
                      <a16:creationId xmlns:a16="http://schemas.microsoft.com/office/drawing/2014/main" id="{6BD920AC-EF19-4FBB-A2D8-5B372FA76057}"/>
                    </a:ext>
                  </a:extLst>
                </p:cNvPr>
                <p:cNvSpPr/>
                <p:nvPr/>
              </p:nvSpPr>
              <p:spPr>
                <a:xfrm>
                  <a:off x="6564715" y="2781036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4" name="Owal 43">
                  <a:extLst>
                    <a:ext uri="{FF2B5EF4-FFF2-40B4-BE49-F238E27FC236}">
                      <a16:creationId xmlns:a16="http://schemas.microsoft.com/office/drawing/2014/main" id="{BB663473-388A-4544-935A-CB8457D5CB08}"/>
                    </a:ext>
                  </a:extLst>
                </p:cNvPr>
                <p:cNvSpPr/>
                <p:nvPr/>
              </p:nvSpPr>
              <p:spPr>
                <a:xfrm>
                  <a:off x="6564715" y="3654586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5" name="Owal 44">
                  <a:extLst>
                    <a:ext uri="{FF2B5EF4-FFF2-40B4-BE49-F238E27FC236}">
                      <a16:creationId xmlns:a16="http://schemas.microsoft.com/office/drawing/2014/main" id="{0714E52B-48F1-492D-A50E-AF0C26EC74E4}"/>
                    </a:ext>
                  </a:extLst>
                </p:cNvPr>
                <p:cNvSpPr/>
                <p:nvPr/>
              </p:nvSpPr>
              <p:spPr>
                <a:xfrm>
                  <a:off x="6564715" y="4528136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6" name="Owal 45">
                  <a:extLst>
                    <a:ext uri="{FF2B5EF4-FFF2-40B4-BE49-F238E27FC236}">
                      <a16:creationId xmlns:a16="http://schemas.microsoft.com/office/drawing/2014/main" id="{01DB6693-441E-4B40-B906-CF4FA6557169}"/>
                    </a:ext>
                  </a:extLst>
                </p:cNvPr>
                <p:cNvSpPr/>
                <p:nvPr/>
              </p:nvSpPr>
              <p:spPr>
                <a:xfrm>
                  <a:off x="6564715" y="5401685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1" name="Grupa 20">
                <a:extLst>
                  <a:ext uri="{FF2B5EF4-FFF2-40B4-BE49-F238E27FC236}">
                    <a16:creationId xmlns:a16="http://schemas.microsoft.com/office/drawing/2014/main" id="{F6E4A7DE-9900-45C2-B116-0412E28D41C3}"/>
                  </a:ext>
                </a:extLst>
              </p:cNvPr>
              <p:cNvGrpSpPr/>
              <p:nvPr/>
            </p:nvGrpSpPr>
            <p:grpSpPr>
              <a:xfrm>
                <a:off x="7714138" y="3429000"/>
                <a:ext cx="511276" cy="2252061"/>
                <a:chOff x="7341463" y="3149624"/>
                <a:chExt cx="511276" cy="2252061"/>
              </a:xfrm>
            </p:grpSpPr>
            <p:sp>
              <p:nvSpPr>
                <p:cNvPr id="40" name="Owal 39">
                  <a:extLst>
                    <a:ext uri="{FF2B5EF4-FFF2-40B4-BE49-F238E27FC236}">
                      <a16:creationId xmlns:a16="http://schemas.microsoft.com/office/drawing/2014/main" id="{7AD12AB5-B979-447A-8048-DDC4C80BB0FF}"/>
                    </a:ext>
                  </a:extLst>
                </p:cNvPr>
                <p:cNvSpPr/>
                <p:nvPr/>
              </p:nvSpPr>
              <p:spPr>
                <a:xfrm>
                  <a:off x="7341463" y="3149624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1" name="Owal 40">
                  <a:extLst>
                    <a:ext uri="{FF2B5EF4-FFF2-40B4-BE49-F238E27FC236}">
                      <a16:creationId xmlns:a16="http://schemas.microsoft.com/office/drawing/2014/main" id="{46C57EBD-2979-4EDB-9D21-7FB335D96E2B}"/>
                    </a:ext>
                  </a:extLst>
                </p:cNvPr>
                <p:cNvSpPr/>
                <p:nvPr/>
              </p:nvSpPr>
              <p:spPr>
                <a:xfrm>
                  <a:off x="7341463" y="4020017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2" name="Owal 41">
                  <a:extLst>
                    <a:ext uri="{FF2B5EF4-FFF2-40B4-BE49-F238E27FC236}">
                      <a16:creationId xmlns:a16="http://schemas.microsoft.com/office/drawing/2014/main" id="{C484BB7B-8A2D-4F29-866D-3B6F88B137B5}"/>
                    </a:ext>
                  </a:extLst>
                </p:cNvPr>
                <p:cNvSpPr/>
                <p:nvPr/>
              </p:nvSpPr>
              <p:spPr>
                <a:xfrm>
                  <a:off x="7341463" y="4890409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cxnSp>
            <p:nvCxnSpPr>
              <p:cNvPr id="22" name="Łącznik prosty 21">
                <a:extLst>
                  <a:ext uri="{FF2B5EF4-FFF2-40B4-BE49-F238E27FC236}">
                    <a16:creationId xmlns:a16="http://schemas.microsoft.com/office/drawing/2014/main" id="{88BB3823-F11F-47DA-8A43-1FA6690C3CE5}"/>
                  </a:ext>
                </a:extLst>
              </p:cNvPr>
              <p:cNvCxnSpPr>
                <a:cxnSpLocks/>
                <a:stCxn id="43" idx="6"/>
                <a:endCxn id="40" idx="2"/>
              </p:cNvCxnSpPr>
              <p:nvPr/>
            </p:nvCxnSpPr>
            <p:spPr>
              <a:xfrm>
                <a:off x="7331629" y="3303463"/>
                <a:ext cx="382509" cy="381175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Łącznik prosty 22">
                <a:extLst>
                  <a:ext uri="{FF2B5EF4-FFF2-40B4-BE49-F238E27FC236}">
                    <a16:creationId xmlns:a16="http://schemas.microsoft.com/office/drawing/2014/main" id="{71808F28-E3B2-472C-97C9-2BDE7F6A127E}"/>
                  </a:ext>
                </a:extLst>
              </p:cNvPr>
              <p:cNvCxnSpPr>
                <a:cxnSpLocks/>
                <a:stCxn id="43" idx="6"/>
                <a:endCxn id="41" idx="2"/>
              </p:cNvCxnSpPr>
              <p:nvPr/>
            </p:nvCxnSpPr>
            <p:spPr>
              <a:xfrm>
                <a:off x="7331629" y="3303463"/>
                <a:ext cx="382509" cy="1251568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Łącznik prosty 23">
                <a:extLst>
                  <a:ext uri="{FF2B5EF4-FFF2-40B4-BE49-F238E27FC236}">
                    <a16:creationId xmlns:a16="http://schemas.microsoft.com/office/drawing/2014/main" id="{9BA12557-8498-4EFB-9E4A-B772A6E12804}"/>
                  </a:ext>
                </a:extLst>
              </p:cNvPr>
              <p:cNvCxnSpPr>
                <a:cxnSpLocks/>
                <a:stCxn id="43" idx="6"/>
                <a:endCxn id="42" idx="2"/>
              </p:cNvCxnSpPr>
              <p:nvPr/>
            </p:nvCxnSpPr>
            <p:spPr>
              <a:xfrm>
                <a:off x="7331629" y="3303463"/>
                <a:ext cx="382509" cy="2121960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Łącznik prosty 24">
                <a:extLst>
                  <a:ext uri="{FF2B5EF4-FFF2-40B4-BE49-F238E27FC236}">
                    <a16:creationId xmlns:a16="http://schemas.microsoft.com/office/drawing/2014/main" id="{791DCBE8-3C0B-48F4-9DBC-21C60B3B7E20}"/>
                  </a:ext>
                </a:extLst>
              </p:cNvPr>
              <p:cNvCxnSpPr>
                <a:cxnSpLocks/>
                <a:stCxn id="44" idx="6"/>
                <a:endCxn id="40" idx="2"/>
              </p:cNvCxnSpPr>
              <p:nvPr/>
            </p:nvCxnSpPr>
            <p:spPr>
              <a:xfrm flipV="1">
                <a:off x="7331629" y="3684638"/>
                <a:ext cx="382509" cy="492375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>
                <a:extLst>
                  <a:ext uri="{FF2B5EF4-FFF2-40B4-BE49-F238E27FC236}">
                    <a16:creationId xmlns:a16="http://schemas.microsoft.com/office/drawing/2014/main" id="{073A22FD-658B-4537-B027-EF020409E594}"/>
                  </a:ext>
                </a:extLst>
              </p:cNvPr>
              <p:cNvCxnSpPr>
                <a:cxnSpLocks/>
                <a:stCxn id="44" idx="6"/>
                <a:endCxn id="41" idx="2"/>
              </p:cNvCxnSpPr>
              <p:nvPr/>
            </p:nvCxnSpPr>
            <p:spPr>
              <a:xfrm>
                <a:off x="7331629" y="4177013"/>
                <a:ext cx="382509" cy="378018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>
                <a:extLst>
                  <a:ext uri="{FF2B5EF4-FFF2-40B4-BE49-F238E27FC236}">
                    <a16:creationId xmlns:a16="http://schemas.microsoft.com/office/drawing/2014/main" id="{0FA011AC-2896-44CF-B3A5-2366B6BDBCDE}"/>
                  </a:ext>
                </a:extLst>
              </p:cNvPr>
              <p:cNvCxnSpPr>
                <a:cxnSpLocks/>
                <a:stCxn id="44" idx="6"/>
                <a:endCxn id="42" idx="2"/>
              </p:cNvCxnSpPr>
              <p:nvPr/>
            </p:nvCxnSpPr>
            <p:spPr>
              <a:xfrm>
                <a:off x="7331629" y="4177013"/>
                <a:ext cx="382509" cy="1248410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>
                <a:extLst>
                  <a:ext uri="{FF2B5EF4-FFF2-40B4-BE49-F238E27FC236}">
                    <a16:creationId xmlns:a16="http://schemas.microsoft.com/office/drawing/2014/main" id="{35B1DC45-A4A6-4A2B-97D2-25F5A8273C22}"/>
                  </a:ext>
                </a:extLst>
              </p:cNvPr>
              <p:cNvCxnSpPr>
                <a:cxnSpLocks/>
                <a:stCxn id="45" idx="6"/>
                <a:endCxn id="40" idx="2"/>
              </p:cNvCxnSpPr>
              <p:nvPr/>
            </p:nvCxnSpPr>
            <p:spPr>
              <a:xfrm flipV="1">
                <a:off x="7331629" y="3684638"/>
                <a:ext cx="382509" cy="1365925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>
                <a:extLst>
                  <a:ext uri="{FF2B5EF4-FFF2-40B4-BE49-F238E27FC236}">
                    <a16:creationId xmlns:a16="http://schemas.microsoft.com/office/drawing/2014/main" id="{ACCE01E8-29D2-4566-AFF3-D638E4FEF23D}"/>
                  </a:ext>
                </a:extLst>
              </p:cNvPr>
              <p:cNvCxnSpPr>
                <a:cxnSpLocks/>
                <a:stCxn id="45" idx="6"/>
                <a:endCxn id="41" idx="2"/>
              </p:cNvCxnSpPr>
              <p:nvPr/>
            </p:nvCxnSpPr>
            <p:spPr>
              <a:xfrm flipV="1">
                <a:off x="7331629" y="4555031"/>
                <a:ext cx="382509" cy="495532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>
                <a:extLst>
                  <a:ext uri="{FF2B5EF4-FFF2-40B4-BE49-F238E27FC236}">
                    <a16:creationId xmlns:a16="http://schemas.microsoft.com/office/drawing/2014/main" id="{689CA16F-C5C2-4635-A6CC-9F5746F36D3A}"/>
                  </a:ext>
                </a:extLst>
              </p:cNvPr>
              <p:cNvCxnSpPr>
                <a:cxnSpLocks/>
                <a:stCxn id="45" idx="6"/>
                <a:endCxn id="42" idx="2"/>
              </p:cNvCxnSpPr>
              <p:nvPr/>
            </p:nvCxnSpPr>
            <p:spPr>
              <a:xfrm>
                <a:off x="7331629" y="5050563"/>
                <a:ext cx="382509" cy="374860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>
                <a:extLst>
                  <a:ext uri="{FF2B5EF4-FFF2-40B4-BE49-F238E27FC236}">
                    <a16:creationId xmlns:a16="http://schemas.microsoft.com/office/drawing/2014/main" id="{7E28D9E8-E24E-4DBE-AA76-A1BC0BECDC88}"/>
                  </a:ext>
                </a:extLst>
              </p:cNvPr>
              <p:cNvCxnSpPr>
                <a:cxnSpLocks/>
                <a:stCxn id="46" idx="6"/>
                <a:endCxn id="40" idx="2"/>
              </p:cNvCxnSpPr>
              <p:nvPr/>
            </p:nvCxnSpPr>
            <p:spPr>
              <a:xfrm flipV="1">
                <a:off x="7331629" y="3684638"/>
                <a:ext cx="382509" cy="2239474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>
                <a:extLst>
                  <a:ext uri="{FF2B5EF4-FFF2-40B4-BE49-F238E27FC236}">
                    <a16:creationId xmlns:a16="http://schemas.microsoft.com/office/drawing/2014/main" id="{133BF69D-FCD8-45DC-9334-CB753396146E}"/>
                  </a:ext>
                </a:extLst>
              </p:cNvPr>
              <p:cNvCxnSpPr>
                <a:cxnSpLocks/>
                <a:stCxn id="46" idx="6"/>
                <a:endCxn id="41" idx="2"/>
              </p:cNvCxnSpPr>
              <p:nvPr/>
            </p:nvCxnSpPr>
            <p:spPr>
              <a:xfrm flipV="1">
                <a:off x="7331629" y="4555031"/>
                <a:ext cx="382509" cy="136908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>
                <a:extLst>
                  <a:ext uri="{FF2B5EF4-FFF2-40B4-BE49-F238E27FC236}">
                    <a16:creationId xmlns:a16="http://schemas.microsoft.com/office/drawing/2014/main" id="{C6DCCAAA-0B1F-471C-A4B7-39336A49EA51}"/>
                  </a:ext>
                </a:extLst>
              </p:cNvPr>
              <p:cNvCxnSpPr>
                <a:cxnSpLocks/>
                <a:stCxn id="46" idx="6"/>
                <a:endCxn id="42" idx="2"/>
              </p:cNvCxnSpPr>
              <p:nvPr/>
            </p:nvCxnSpPr>
            <p:spPr>
              <a:xfrm flipV="1">
                <a:off x="7331629" y="5425423"/>
                <a:ext cx="382509" cy="498689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>
                <a:extLst>
                  <a:ext uri="{FF2B5EF4-FFF2-40B4-BE49-F238E27FC236}">
                    <a16:creationId xmlns:a16="http://schemas.microsoft.com/office/drawing/2014/main" id="{1D802C18-42A4-4A9A-BFE8-3BC746B1BD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5414" y="3686631"/>
                <a:ext cx="385964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>
                <a:extLst>
                  <a:ext uri="{FF2B5EF4-FFF2-40B4-BE49-F238E27FC236}">
                    <a16:creationId xmlns:a16="http://schemas.microsoft.com/office/drawing/2014/main" id="{015EF87D-6D1F-43D2-89E9-3F14F789D5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12" y="4554551"/>
                <a:ext cx="385964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>
                <a:extLst>
                  <a:ext uri="{FF2B5EF4-FFF2-40B4-BE49-F238E27FC236}">
                    <a16:creationId xmlns:a16="http://schemas.microsoft.com/office/drawing/2014/main" id="{B3094FA7-9113-4F1C-AB8C-ACDA8A7E0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12" y="5422470"/>
                <a:ext cx="385964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pole tekstowe 36">
                    <a:extLst>
                      <a:ext uri="{FF2B5EF4-FFF2-40B4-BE49-F238E27FC236}">
                        <a16:creationId xmlns:a16="http://schemas.microsoft.com/office/drawing/2014/main" id="{5B09208D-9EE1-46DD-A59D-82E5A38D25D1}"/>
                      </a:ext>
                    </a:extLst>
                  </p:cNvPr>
                  <p:cNvSpPr txBox="1"/>
                  <p:nvPr/>
                </p:nvSpPr>
                <p:spPr>
                  <a:xfrm>
                    <a:off x="8598042" y="3499972"/>
                    <a:ext cx="277297" cy="6339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37" name="pole tekstowe 36">
                    <a:extLst>
                      <a:ext uri="{FF2B5EF4-FFF2-40B4-BE49-F238E27FC236}">
                        <a16:creationId xmlns:a16="http://schemas.microsoft.com/office/drawing/2014/main" id="{5B09208D-9EE1-46DD-A59D-82E5A38D25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8042" y="3499972"/>
                    <a:ext cx="277297" cy="63397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57692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pole tekstowe 37">
                    <a:extLst>
                      <a:ext uri="{FF2B5EF4-FFF2-40B4-BE49-F238E27FC236}">
                        <a16:creationId xmlns:a16="http://schemas.microsoft.com/office/drawing/2014/main" id="{2CE11D34-5B3F-41D9-A94A-7D2AF293E269}"/>
                      </a:ext>
                    </a:extLst>
                  </p:cNvPr>
                  <p:cNvSpPr txBox="1"/>
                  <p:nvPr/>
                </p:nvSpPr>
                <p:spPr>
                  <a:xfrm>
                    <a:off x="8603662" y="4345161"/>
                    <a:ext cx="216950" cy="6339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38" name="pole tekstowe 37">
                    <a:extLst>
                      <a:ext uri="{FF2B5EF4-FFF2-40B4-BE49-F238E27FC236}">
                        <a16:creationId xmlns:a16="http://schemas.microsoft.com/office/drawing/2014/main" id="{2CE11D34-5B3F-41D9-A94A-7D2AF293E2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3662" y="4345161"/>
                    <a:ext cx="216950" cy="63397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09524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pole tekstowe 38">
                    <a:extLst>
                      <a:ext uri="{FF2B5EF4-FFF2-40B4-BE49-F238E27FC236}">
                        <a16:creationId xmlns:a16="http://schemas.microsoft.com/office/drawing/2014/main" id="{1033069F-9666-4C5B-B0F2-78A3FC97708B}"/>
                      </a:ext>
                    </a:extLst>
                  </p:cNvPr>
                  <p:cNvSpPr txBox="1"/>
                  <p:nvPr/>
                </p:nvSpPr>
                <p:spPr>
                  <a:xfrm>
                    <a:off x="8663173" y="5202455"/>
                    <a:ext cx="277297" cy="6339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39" name="pole tekstowe 38">
                    <a:extLst>
                      <a:ext uri="{FF2B5EF4-FFF2-40B4-BE49-F238E27FC236}">
                        <a16:creationId xmlns:a16="http://schemas.microsoft.com/office/drawing/2014/main" id="{1033069F-9666-4C5B-B0F2-78A3FC9770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3173" y="5202455"/>
                    <a:ext cx="277297" cy="63397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61538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9995D803-1087-4063-9FB1-97E763A11E8D}"/>
                </a:ext>
              </a:extLst>
            </p:cNvPr>
            <p:cNvSpPr txBox="1"/>
            <p:nvPr/>
          </p:nvSpPr>
          <p:spPr>
            <a:xfrm>
              <a:off x="7453424" y="3274711"/>
              <a:ext cx="1125402" cy="215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w</a:t>
              </a:r>
              <a:r>
                <a:rPr lang="pl-PL" sz="1800" dirty="0"/>
                <a:t>arstwy płaskie</a:t>
              </a:r>
              <a:endParaRPr lang="pl-PL" dirty="0"/>
            </a:p>
          </p:txBody>
        </p:sp>
        <p:cxnSp>
          <p:nvCxnSpPr>
            <p:cNvPr id="92" name="Łącznik prosty ze strzałką 91">
              <a:extLst>
                <a:ext uri="{FF2B5EF4-FFF2-40B4-BE49-F238E27FC236}">
                  <a16:creationId xmlns:a16="http://schemas.microsoft.com/office/drawing/2014/main" id="{726C077F-B90A-4B97-8946-C15DF2E13DC6}"/>
                </a:ext>
              </a:extLst>
            </p:cNvPr>
            <p:cNvCxnSpPr>
              <a:cxnSpLocks/>
            </p:cNvCxnSpPr>
            <p:nvPr/>
          </p:nvCxnSpPr>
          <p:spPr>
            <a:xfrm>
              <a:off x="9344661" y="2447558"/>
              <a:ext cx="839605" cy="648652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pole tekstowe 117">
              <a:extLst>
                <a:ext uri="{FF2B5EF4-FFF2-40B4-BE49-F238E27FC236}">
                  <a16:creationId xmlns:a16="http://schemas.microsoft.com/office/drawing/2014/main" id="{D06EDB50-B452-4BD6-B717-7995B910B0D4}"/>
                </a:ext>
              </a:extLst>
            </p:cNvPr>
            <p:cNvSpPr txBox="1"/>
            <p:nvPr/>
          </p:nvSpPr>
          <p:spPr>
            <a:xfrm>
              <a:off x="1856840" y="3274711"/>
              <a:ext cx="11254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sygnał A</a:t>
              </a:r>
            </a:p>
          </p:txBody>
        </p:sp>
        <p:cxnSp>
          <p:nvCxnSpPr>
            <p:cNvPr id="49" name="Łącznik prosty ze strzałką 48">
              <a:extLst>
                <a:ext uri="{FF2B5EF4-FFF2-40B4-BE49-F238E27FC236}">
                  <a16:creationId xmlns:a16="http://schemas.microsoft.com/office/drawing/2014/main" id="{51D5DFE8-4A26-4766-9EFA-FC96574B31A5}"/>
                </a:ext>
              </a:extLst>
            </p:cNvPr>
            <p:cNvCxnSpPr/>
            <p:nvPr/>
          </p:nvCxnSpPr>
          <p:spPr>
            <a:xfrm>
              <a:off x="5410836" y="5150533"/>
              <a:ext cx="361647" cy="0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a 134">
              <a:extLst>
                <a:ext uri="{FF2B5EF4-FFF2-40B4-BE49-F238E27FC236}">
                  <a16:creationId xmlns:a16="http://schemas.microsoft.com/office/drawing/2014/main" id="{E22132DA-B77E-409F-AE8F-928CF546E304}"/>
                </a:ext>
              </a:extLst>
            </p:cNvPr>
            <p:cNvGrpSpPr/>
            <p:nvPr/>
          </p:nvGrpSpPr>
          <p:grpSpPr>
            <a:xfrm>
              <a:off x="5888416" y="4474146"/>
              <a:ext cx="983321" cy="1305679"/>
              <a:chOff x="5976659" y="4428198"/>
              <a:chExt cx="983321" cy="1305679"/>
            </a:xfrm>
          </p:grpSpPr>
          <p:sp>
            <p:nvSpPr>
              <p:cNvPr id="51" name="Prostokąt 13">
                <a:extLst>
                  <a:ext uri="{FF2B5EF4-FFF2-40B4-BE49-F238E27FC236}">
                    <a16:creationId xmlns:a16="http://schemas.microsoft.com/office/drawing/2014/main" id="{6AB0BA86-0B02-45CF-AF50-FD2FE1D25625}"/>
                  </a:ext>
                </a:extLst>
              </p:cNvPr>
              <p:cNvSpPr/>
              <p:nvPr/>
            </p:nvSpPr>
            <p:spPr>
              <a:xfrm>
                <a:off x="5976659" y="4428198"/>
                <a:ext cx="825371" cy="1166688"/>
              </a:xfrm>
              <a:custGeom>
                <a:avLst/>
                <a:gdLst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86348 w 1386348"/>
                  <a:gd name="connsiteY2" fmla="*/ 2002677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76516 w 1386348"/>
                  <a:gd name="connsiteY2" fmla="*/ 1461903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415845"/>
                  <a:gd name="connsiteY0" fmla="*/ 452284 h 2002677"/>
                  <a:gd name="connsiteX1" fmla="*/ 1415845 w 1415845"/>
                  <a:gd name="connsiteY1" fmla="*/ 0 h 2002677"/>
                  <a:gd name="connsiteX2" fmla="*/ 1406013 w 1415845"/>
                  <a:gd name="connsiteY2" fmla="*/ 1461903 h 2002677"/>
                  <a:gd name="connsiteX3" fmla="*/ 29497 w 1415845"/>
                  <a:gd name="connsiteY3" fmla="*/ 2002677 h 2002677"/>
                  <a:gd name="connsiteX4" fmla="*/ 0 w 1415845"/>
                  <a:gd name="connsiteY4" fmla="*/ 452284 h 2002677"/>
                  <a:gd name="connsiteX0" fmla="*/ 0 w 1416790"/>
                  <a:gd name="connsiteY0" fmla="*/ 452284 h 2002677"/>
                  <a:gd name="connsiteX1" fmla="*/ 1415845 w 1416790"/>
                  <a:gd name="connsiteY1" fmla="*/ 0 h 2002677"/>
                  <a:gd name="connsiteX2" fmla="*/ 1415845 w 1416790"/>
                  <a:gd name="connsiteY2" fmla="*/ 1511065 h 2002677"/>
                  <a:gd name="connsiteX3" fmla="*/ 29497 w 1416790"/>
                  <a:gd name="connsiteY3" fmla="*/ 2002677 h 2002677"/>
                  <a:gd name="connsiteX4" fmla="*/ 0 w 1416790"/>
                  <a:gd name="connsiteY4" fmla="*/ 452284 h 200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6790" h="2002677">
                    <a:moveTo>
                      <a:pt x="0" y="452284"/>
                    </a:moveTo>
                    <a:lnTo>
                      <a:pt x="1415845" y="0"/>
                    </a:lnTo>
                    <a:cubicBezTo>
                      <a:pt x="1412568" y="487301"/>
                      <a:pt x="1419122" y="1023764"/>
                      <a:pt x="1415845" y="1511065"/>
                    </a:cubicBezTo>
                    <a:lnTo>
                      <a:pt x="29497" y="2002677"/>
                    </a:lnTo>
                    <a:lnTo>
                      <a:pt x="0" y="452284"/>
                    </a:lnTo>
                    <a:close/>
                  </a:path>
                </a:pathLst>
              </a:custGeom>
              <a:solidFill>
                <a:schemeClr val="bg1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2" name="Prostokąt 13">
                <a:extLst>
                  <a:ext uri="{FF2B5EF4-FFF2-40B4-BE49-F238E27FC236}">
                    <a16:creationId xmlns:a16="http://schemas.microsoft.com/office/drawing/2014/main" id="{3FE4E53C-7E73-45E9-A457-E7CBF040066A}"/>
                  </a:ext>
                </a:extLst>
              </p:cNvPr>
              <p:cNvSpPr/>
              <p:nvPr/>
            </p:nvSpPr>
            <p:spPr>
              <a:xfrm>
                <a:off x="6055376" y="4506354"/>
                <a:ext cx="825371" cy="1166688"/>
              </a:xfrm>
              <a:custGeom>
                <a:avLst/>
                <a:gdLst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86348 w 1386348"/>
                  <a:gd name="connsiteY2" fmla="*/ 2002677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76516 w 1386348"/>
                  <a:gd name="connsiteY2" fmla="*/ 1461903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415845"/>
                  <a:gd name="connsiteY0" fmla="*/ 452284 h 2002677"/>
                  <a:gd name="connsiteX1" fmla="*/ 1415845 w 1415845"/>
                  <a:gd name="connsiteY1" fmla="*/ 0 h 2002677"/>
                  <a:gd name="connsiteX2" fmla="*/ 1406013 w 1415845"/>
                  <a:gd name="connsiteY2" fmla="*/ 1461903 h 2002677"/>
                  <a:gd name="connsiteX3" fmla="*/ 29497 w 1415845"/>
                  <a:gd name="connsiteY3" fmla="*/ 2002677 h 2002677"/>
                  <a:gd name="connsiteX4" fmla="*/ 0 w 1415845"/>
                  <a:gd name="connsiteY4" fmla="*/ 452284 h 2002677"/>
                  <a:gd name="connsiteX0" fmla="*/ 0 w 1416790"/>
                  <a:gd name="connsiteY0" fmla="*/ 452284 h 2002677"/>
                  <a:gd name="connsiteX1" fmla="*/ 1415845 w 1416790"/>
                  <a:gd name="connsiteY1" fmla="*/ 0 h 2002677"/>
                  <a:gd name="connsiteX2" fmla="*/ 1415845 w 1416790"/>
                  <a:gd name="connsiteY2" fmla="*/ 1511065 h 2002677"/>
                  <a:gd name="connsiteX3" fmla="*/ 29497 w 1416790"/>
                  <a:gd name="connsiteY3" fmla="*/ 2002677 h 2002677"/>
                  <a:gd name="connsiteX4" fmla="*/ 0 w 1416790"/>
                  <a:gd name="connsiteY4" fmla="*/ 452284 h 200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6790" h="2002677">
                    <a:moveTo>
                      <a:pt x="0" y="452284"/>
                    </a:moveTo>
                    <a:lnTo>
                      <a:pt x="1415845" y="0"/>
                    </a:lnTo>
                    <a:cubicBezTo>
                      <a:pt x="1412568" y="487301"/>
                      <a:pt x="1419122" y="1023764"/>
                      <a:pt x="1415845" y="1511065"/>
                    </a:cubicBezTo>
                    <a:lnTo>
                      <a:pt x="29497" y="2002677"/>
                    </a:lnTo>
                    <a:lnTo>
                      <a:pt x="0" y="452284"/>
                    </a:lnTo>
                    <a:close/>
                  </a:path>
                </a:pathLst>
              </a:custGeom>
              <a:solidFill>
                <a:schemeClr val="bg1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3" name="Prostokąt 13">
                <a:extLst>
                  <a:ext uri="{FF2B5EF4-FFF2-40B4-BE49-F238E27FC236}">
                    <a16:creationId xmlns:a16="http://schemas.microsoft.com/office/drawing/2014/main" id="{B25AB140-845D-43EE-8904-3D0485FDFDF4}"/>
                  </a:ext>
                </a:extLst>
              </p:cNvPr>
              <p:cNvSpPr/>
              <p:nvPr/>
            </p:nvSpPr>
            <p:spPr>
              <a:xfrm>
                <a:off x="6134609" y="4567189"/>
                <a:ext cx="825371" cy="1166688"/>
              </a:xfrm>
              <a:custGeom>
                <a:avLst/>
                <a:gdLst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86348 w 1386348"/>
                  <a:gd name="connsiteY2" fmla="*/ 2002677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76516 w 1386348"/>
                  <a:gd name="connsiteY2" fmla="*/ 1461903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415845"/>
                  <a:gd name="connsiteY0" fmla="*/ 452284 h 2002677"/>
                  <a:gd name="connsiteX1" fmla="*/ 1415845 w 1415845"/>
                  <a:gd name="connsiteY1" fmla="*/ 0 h 2002677"/>
                  <a:gd name="connsiteX2" fmla="*/ 1406013 w 1415845"/>
                  <a:gd name="connsiteY2" fmla="*/ 1461903 h 2002677"/>
                  <a:gd name="connsiteX3" fmla="*/ 29497 w 1415845"/>
                  <a:gd name="connsiteY3" fmla="*/ 2002677 h 2002677"/>
                  <a:gd name="connsiteX4" fmla="*/ 0 w 1415845"/>
                  <a:gd name="connsiteY4" fmla="*/ 452284 h 2002677"/>
                  <a:gd name="connsiteX0" fmla="*/ 0 w 1416790"/>
                  <a:gd name="connsiteY0" fmla="*/ 452284 h 2002677"/>
                  <a:gd name="connsiteX1" fmla="*/ 1415845 w 1416790"/>
                  <a:gd name="connsiteY1" fmla="*/ 0 h 2002677"/>
                  <a:gd name="connsiteX2" fmla="*/ 1415845 w 1416790"/>
                  <a:gd name="connsiteY2" fmla="*/ 1511065 h 2002677"/>
                  <a:gd name="connsiteX3" fmla="*/ 29497 w 1416790"/>
                  <a:gd name="connsiteY3" fmla="*/ 2002677 h 2002677"/>
                  <a:gd name="connsiteX4" fmla="*/ 0 w 1416790"/>
                  <a:gd name="connsiteY4" fmla="*/ 452284 h 200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6790" h="2002677">
                    <a:moveTo>
                      <a:pt x="0" y="452284"/>
                    </a:moveTo>
                    <a:lnTo>
                      <a:pt x="1415845" y="0"/>
                    </a:lnTo>
                    <a:cubicBezTo>
                      <a:pt x="1412568" y="487301"/>
                      <a:pt x="1419122" y="1023764"/>
                      <a:pt x="1415845" y="1511065"/>
                    </a:cubicBezTo>
                    <a:lnTo>
                      <a:pt x="29497" y="2002677"/>
                    </a:lnTo>
                    <a:lnTo>
                      <a:pt x="0" y="452284"/>
                    </a:lnTo>
                    <a:close/>
                  </a:path>
                </a:pathLst>
              </a:custGeom>
              <a:solidFill>
                <a:schemeClr val="bg1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54" name="pole tekstowe 53">
              <a:extLst>
                <a:ext uri="{FF2B5EF4-FFF2-40B4-BE49-F238E27FC236}">
                  <a16:creationId xmlns:a16="http://schemas.microsoft.com/office/drawing/2014/main" id="{CF0CB167-534A-4148-B1D4-CF6A4B6CBF68}"/>
                </a:ext>
              </a:extLst>
            </p:cNvPr>
            <p:cNvSpPr txBox="1"/>
            <p:nvPr/>
          </p:nvSpPr>
          <p:spPr>
            <a:xfrm>
              <a:off x="5880684" y="6092754"/>
              <a:ext cx="1125402" cy="215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w</a:t>
              </a:r>
              <a:r>
                <a:rPr lang="pl-PL" sz="1800" dirty="0"/>
                <a:t>arstwy splotowe</a:t>
              </a:r>
              <a:endParaRPr lang="pl-PL" dirty="0"/>
            </a:p>
          </p:txBody>
        </p:sp>
        <p:cxnSp>
          <p:nvCxnSpPr>
            <p:cNvPr id="55" name="Łącznik prosty ze strzałką 54">
              <a:extLst>
                <a:ext uri="{FF2B5EF4-FFF2-40B4-BE49-F238E27FC236}">
                  <a16:creationId xmlns:a16="http://schemas.microsoft.com/office/drawing/2014/main" id="{2B60CB29-4211-41D7-A7BD-7D2B249DA885}"/>
                </a:ext>
              </a:extLst>
            </p:cNvPr>
            <p:cNvCxnSpPr/>
            <p:nvPr/>
          </p:nvCxnSpPr>
          <p:spPr>
            <a:xfrm>
              <a:off x="7091777" y="5072094"/>
              <a:ext cx="361647" cy="0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upa 55">
              <a:extLst>
                <a:ext uri="{FF2B5EF4-FFF2-40B4-BE49-F238E27FC236}">
                  <a16:creationId xmlns:a16="http://schemas.microsoft.com/office/drawing/2014/main" id="{1F6B0E3E-5C5F-4621-B212-71ABD40837A7}"/>
                </a:ext>
              </a:extLst>
            </p:cNvPr>
            <p:cNvGrpSpPr/>
            <p:nvPr/>
          </p:nvGrpSpPr>
          <p:grpSpPr>
            <a:xfrm>
              <a:off x="7395925" y="4198751"/>
              <a:ext cx="1235104" cy="1824548"/>
              <a:chOff x="6820353" y="3047825"/>
              <a:chExt cx="2120117" cy="3131925"/>
            </a:xfrm>
          </p:grpSpPr>
          <p:grpSp>
            <p:nvGrpSpPr>
              <p:cNvPr id="59" name="Grupa 58">
                <a:extLst>
                  <a:ext uri="{FF2B5EF4-FFF2-40B4-BE49-F238E27FC236}">
                    <a16:creationId xmlns:a16="http://schemas.microsoft.com/office/drawing/2014/main" id="{89832409-821B-4A96-A313-E059551ABEB0}"/>
                  </a:ext>
                </a:extLst>
              </p:cNvPr>
              <p:cNvGrpSpPr/>
              <p:nvPr/>
            </p:nvGrpSpPr>
            <p:grpSpPr>
              <a:xfrm>
                <a:off x="6820353" y="3047825"/>
                <a:ext cx="511276" cy="3131925"/>
                <a:chOff x="6564715" y="2781036"/>
                <a:chExt cx="511276" cy="3131925"/>
              </a:xfrm>
            </p:grpSpPr>
            <p:sp>
              <p:nvSpPr>
                <p:cNvPr id="82" name="Owal 81">
                  <a:extLst>
                    <a:ext uri="{FF2B5EF4-FFF2-40B4-BE49-F238E27FC236}">
                      <a16:creationId xmlns:a16="http://schemas.microsoft.com/office/drawing/2014/main" id="{2504ED87-46C8-432F-97F2-1EEB8633A23C}"/>
                    </a:ext>
                  </a:extLst>
                </p:cNvPr>
                <p:cNvSpPr/>
                <p:nvPr/>
              </p:nvSpPr>
              <p:spPr>
                <a:xfrm>
                  <a:off x="6564715" y="2781036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83" name="Owal 82">
                  <a:extLst>
                    <a:ext uri="{FF2B5EF4-FFF2-40B4-BE49-F238E27FC236}">
                      <a16:creationId xmlns:a16="http://schemas.microsoft.com/office/drawing/2014/main" id="{C0AE9D2C-A5B1-4333-B436-873E04B77856}"/>
                    </a:ext>
                  </a:extLst>
                </p:cNvPr>
                <p:cNvSpPr/>
                <p:nvPr/>
              </p:nvSpPr>
              <p:spPr>
                <a:xfrm>
                  <a:off x="6564715" y="3654586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84" name="Owal 83">
                  <a:extLst>
                    <a:ext uri="{FF2B5EF4-FFF2-40B4-BE49-F238E27FC236}">
                      <a16:creationId xmlns:a16="http://schemas.microsoft.com/office/drawing/2014/main" id="{AF9CB2A2-C3D0-420C-BA44-6FC34AED5325}"/>
                    </a:ext>
                  </a:extLst>
                </p:cNvPr>
                <p:cNvSpPr/>
                <p:nvPr/>
              </p:nvSpPr>
              <p:spPr>
                <a:xfrm>
                  <a:off x="6564715" y="4528136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85" name="Owal 84">
                  <a:extLst>
                    <a:ext uri="{FF2B5EF4-FFF2-40B4-BE49-F238E27FC236}">
                      <a16:creationId xmlns:a16="http://schemas.microsoft.com/office/drawing/2014/main" id="{83D398A6-D8B9-45E7-AD59-FBB4A25BF6AA}"/>
                    </a:ext>
                  </a:extLst>
                </p:cNvPr>
                <p:cNvSpPr/>
                <p:nvPr/>
              </p:nvSpPr>
              <p:spPr>
                <a:xfrm>
                  <a:off x="6564715" y="5401685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60" name="Grupa 59">
                <a:extLst>
                  <a:ext uri="{FF2B5EF4-FFF2-40B4-BE49-F238E27FC236}">
                    <a16:creationId xmlns:a16="http://schemas.microsoft.com/office/drawing/2014/main" id="{6FA149F0-0743-4B4B-989E-C3BCA7071F02}"/>
                  </a:ext>
                </a:extLst>
              </p:cNvPr>
              <p:cNvGrpSpPr/>
              <p:nvPr/>
            </p:nvGrpSpPr>
            <p:grpSpPr>
              <a:xfrm>
                <a:off x="7714138" y="3429000"/>
                <a:ext cx="511276" cy="2252061"/>
                <a:chOff x="7341463" y="3149624"/>
                <a:chExt cx="511276" cy="2252061"/>
              </a:xfrm>
            </p:grpSpPr>
            <p:sp>
              <p:nvSpPr>
                <p:cNvPr id="79" name="Owal 78">
                  <a:extLst>
                    <a:ext uri="{FF2B5EF4-FFF2-40B4-BE49-F238E27FC236}">
                      <a16:creationId xmlns:a16="http://schemas.microsoft.com/office/drawing/2014/main" id="{D12D8957-1228-469E-B3E5-17B9F56DE3FF}"/>
                    </a:ext>
                  </a:extLst>
                </p:cNvPr>
                <p:cNvSpPr/>
                <p:nvPr/>
              </p:nvSpPr>
              <p:spPr>
                <a:xfrm>
                  <a:off x="7341463" y="3149624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80" name="Owal 79">
                  <a:extLst>
                    <a:ext uri="{FF2B5EF4-FFF2-40B4-BE49-F238E27FC236}">
                      <a16:creationId xmlns:a16="http://schemas.microsoft.com/office/drawing/2014/main" id="{57F8174E-8139-407D-9B21-A535BA1A37CF}"/>
                    </a:ext>
                  </a:extLst>
                </p:cNvPr>
                <p:cNvSpPr/>
                <p:nvPr/>
              </p:nvSpPr>
              <p:spPr>
                <a:xfrm>
                  <a:off x="7341463" y="4020017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81" name="Owal 80">
                  <a:extLst>
                    <a:ext uri="{FF2B5EF4-FFF2-40B4-BE49-F238E27FC236}">
                      <a16:creationId xmlns:a16="http://schemas.microsoft.com/office/drawing/2014/main" id="{051EEF98-630E-4BCB-90EC-12991F497DB3}"/>
                    </a:ext>
                  </a:extLst>
                </p:cNvPr>
                <p:cNvSpPr/>
                <p:nvPr/>
              </p:nvSpPr>
              <p:spPr>
                <a:xfrm>
                  <a:off x="7341463" y="4890409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cxnSp>
            <p:nvCxnSpPr>
              <p:cNvPr id="61" name="Łącznik prosty 60">
                <a:extLst>
                  <a:ext uri="{FF2B5EF4-FFF2-40B4-BE49-F238E27FC236}">
                    <a16:creationId xmlns:a16="http://schemas.microsoft.com/office/drawing/2014/main" id="{E645C449-840B-4AB8-AE52-4FD8B8EE0D37}"/>
                  </a:ext>
                </a:extLst>
              </p:cNvPr>
              <p:cNvCxnSpPr>
                <a:cxnSpLocks/>
                <a:stCxn id="82" idx="6"/>
                <a:endCxn id="79" idx="2"/>
              </p:cNvCxnSpPr>
              <p:nvPr/>
            </p:nvCxnSpPr>
            <p:spPr>
              <a:xfrm>
                <a:off x="7331629" y="3303463"/>
                <a:ext cx="382509" cy="381175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Łącznik prosty 61">
                <a:extLst>
                  <a:ext uri="{FF2B5EF4-FFF2-40B4-BE49-F238E27FC236}">
                    <a16:creationId xmlns:a16="http://schemas.microsoft.com/office/drawing/2014/main" id="{4E8BC6CD-031E-4D24-9781-9E18CA643F15}"/>
                  </a:ext>
                </a:extLst>
              </p:cNvPr>
              <p:cNvCxnSpPr>
                <a:cxnSpLocks/>
                <a:stCxn id="82" idx="6"/>
                <a:endCxn id="80" idx="2"/>
              </p:cNvCxnSpPr>
              <p:nvPr/>
            </p:nvCxnSpPr>
            <p:spPr>
              <a:xfrm>
                <a:off x="7331629" y="3303463"/>
                <a:ext cx="382509" cy="1251568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Łącznik prosty 62">
                <a:extLst>
                  <a:ext uri="{FF2B5EF4-FFF2-40B4-BE49-F238E27FC236}">
                    <a16:creationId xmlns:a16="http://schemas.microsoft.com/office/drawing/2014/main" id="{748E6E1A-80FB-437A-B80A-1B950B778E2D}"/>
                  </a:ext>
                </a:extLst>
              </p:cNvPr>
              <p:cNvCxnSpPr>
                <a:cxnSpLocks/>
                <a:stCxn id="82" idx="6"/>
                <a:endCxn id="81" idx="2"/>
              </p:cNvCxnSpPr>
              <p:nvPr/>
            </p:nvCxnSpPr>
            <p:spPr>
              <a:xfrm>
                <a:off x="7331629" y="3303463"/>
                <a:ext cx="382509" cy="2121960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Łącznik prosty 63">
                <a:extLst>
                  <a:ext uri="{FF2B5EF4-FFF2-40B4-BE49-F238E27FC236}">
                    <a16:creationId xmlns:a16="http://schemas.microsoft.com/office/drawing/2014/main" id="{227DED08-712A-4E6B-B2BF-5AF471AEDB96}"/>
                  </a:ext>
                </a:extLst>
              </p:cNvPr>
              <p:cNvCxnSpPr>
                <a:cxnSpLocks/>
                <a:stCxn id="83" idx="6"/>
                <a:endCxn id="79" idx="2"/>
              </p:cNvCxnSpPr>
              <p:nvPr/>
            </p:nvCxnSpPr>
            <p:spPr>
              <a:xfrm flipV="1">
                <a:off x="7331629" y="3684638"/>
                <a:ext cx="382509" cy="492375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Łącznik prosty 64">
                <a:extLst>
                  <a:ext uri="{FF2B5EF4-FFF2-40B4-BE49-F238E27FC236}">
                    <a16:creationId xmlns:a16="http://schemas.microsoft.com/office/drawing/2014/main" id="{1926D779-17F5-4ABB-B858-77CAA7DD9E8A}"/>
                  </a:ext>
                </a:extLst>
              </p:cNvPr>
              <p:cNvCxnSpPr>
                <a:cxnSpLocks/>
                <a:stCxn id="83" idx="6"/>
                <a:endCxn id="80" idx="2"/>
              </p:cNvCxnSpPr>
              <p:nvPr/>
            </p:nvCxnSpPr>
            <p:spPr>
              <a:xfrm>
                <a:off x="7331629" y="4177013"/>
                <a:ext cx="382509" cy="378018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Łącznik prosty 65">
                <a:extLst>
                  <a:ext uri="{FF2B5EF4-FFF2-40B4-BE49-F238E27FC236}">
                    <a16:creationId xmlns:a16="http://schemas.microsoft.com/office/drawing/2014/main" id="{0645121E-8E6E-4A60-AC75-14B9DE36E77B}"/>
                  </a:ext>
                </a:extLst>
              </p:cNvPr>
              <p:cNvCxnSpPr>
                <a:cxnSpLocks/>
                <a:stCxn id="83" idx="6"/>
                <a:endCxn id="81" idx="2"/>
              </p:cNvCxnSpPr>
              <p:nvPr/>
            </p:nvCxnSpPr>
            <p:spPr>
              <a:xfrm>
                <a:off x="7331629" y="4177013"/>
                <a:ext cx="382509" cy="1248410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Łącznik prosty 66">
                <a:extLst>
                  <a:ext uri="{FF2B5EF4-FFF2-40B4-BE49-F238E27FC236}">
                    <a16:creationId xmlns:a16="http://schemas.microsoft.com/office/drawing/2014/main" id="{1A8A56B9-CE9D-4E68-BB07-879B1F9CDFAE}"/>
                  </a:ext>
                </a:extLst>
              </p:cNvPr>
              <p:cNvCxnSpPr>
                <a:cxnSpLocks/>
                <a:stCxn id="84" idx="6"/>
                <a:endCxn id="79" idx="2"/>
              </p:cNvCxnSpPr>
              <p:nvPr/>
            </p:nvCxnSpPr>
            <p:spPr>
              <a:xfrm flipV="1">
                <a:off x="7331629" y="3684638"/>
                <a:ext cx="382509" cy="1365925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Łącznik prosty 67">
                <a:extLst>
                  <a:ext uri="{FF2B5EF4-FFF2-40B4-BE49-F238E27FC236}">
                    <a16:creationId xmlns:a16="http://schemas.microsoft.com/office/drawing/2014/main" id="{81AE1FDA-5F6F-47C3-92A5-F5051D2389FE}"/>
                  </a:ext>
                </a:extLst>
              </p:cNvPr>
              <p:cNvCxnSpPr>
                <a:cxnSpLocks/>
                <a:stCxn id="84" idx="6"/>
                <a:endCxn id="80" idx="2"/>
              </p:cNvCxnSpPr>
              <p:nvPr/>
            </p:nvCxnSpPr>
            <p:spPr>
              <a:xfrm flipV="1">
                <a:off x="7331629" y="4555031"/>
                <a:ext cx="382509" cy="495532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Łącznik prosty 68">
                <a:extLst>
                  <a:ext uri="{FF2B5EF4-FFF2-40B4-BE49-F238E27FC236}">
                    <a16:creationId xmlns:a16="http://schemas.microsoft.com/office/drawing/2014/main" id="{2E1D5100-C61D-4C30-83FF-AE124E97A5DD}"/>
                  </a:ext>
                </a:extLst>
              </p:cNvPr>
              <p:cNvCxnSpPr>
                <a:cxnSpLocks/>
                <a:stCxn id="84" idx="6"/>
                <a:endCxn id="81" idx="2"/>
              </p:cNvCxnSpPr>
              <p:nvPr/>
            </p:nvCxnSpPr>
            <p:spPr>
              <a:xfrm>
                <a:off x="7331629" y="5050563"/>
                <a:ext cx="382509" cy="374860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Łącznik prosty 69">
                <a:extLst>
                  <a:ext uri="{FF2B5EF4-FFF2-40B4-BE49-F238E27FC236}">
                    <a16:creationId xmlns:a16="http://schemas.microsoft.com/office/drawing/2014/main" id="{A59F713B-825F-47DE-AE24-65F715F383FE}"/>
                  </a:ext>
                </a:extLst>
              </p:cNvPr>
              <p:cNvCxnSpPr>
                <a:cxnSpLocks/>
                <a:stCxn id="85" idx="6"/>
                <a:endCxn id="79" idx="2"/>
              </p:cNvCxnSpPr>
              <p:nvPr/>
            </p:nvCxnSpPr>
            <p:spPr>
              <a:xfrm flipV="1">
                <a:off x="7331629" y="3684638"/>
                <a:ext cx="382509" cy="2239474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Łącznik prosty 70">
                <a:extLst>
                  <a:ext uri="{FF2B5EF4-FFF2-40B4-BE49-F238E27FC236}">
                    <a16:creationId xmlns:a16="http://schemas.microsoft.com/office/drawing/2014/main" id="{17160AC4-2999-4C4B-B333-7BE524F04ADB}"/>
                  </a:ext>
                </a:extLst>
              </p:cNvPr>
              <p:cNvCxnSpPr>
                <a:cxnSpLocks/>
                <a:stCxn id="85" idx="6"/>
                <a:endCxn id="80" idx="2"/>
              </p:cNvCxnSpPr>
              <p:nvPr/>
            </p:nvCxnSpPr>
            <p:spPr>
              <a:xfrm flipV="1">
                <a:off x="7331629" y="4555031"/>
                <a:ext cx="382509" cy="136908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Łącznik prosty 71">
                <a:extLst>
                  <a:ext uri="{FF2B5EF4-FFF2-40B4-BE49-F238E27FC236}">
                    <a16:creationId xmlns:a16="http://schemas.microsoft.com/office/drawing/2014/main" id="{BD1791C6-B34A-4F77-B69E-61BFE926FB31}"/>
                  </a:ext>
                </a:extLst>
              </p:cNvPr>
              <p:cNvCxnSpPr>
                <a:cxnSpLocks/>
                <a:stCxn id="85" idx="6"/>
                <a:endCxn id="81" idx="2"/>
              </p:cNvCxnSpPr>
              <p:nvPr/>
            </p:nvCxnSpPr>
            <p:spPr>
              <a:xfrm flipV="1">
                <a:off x="7331629" y="5425423"/>
                <a:ext cx="382509" cy="498689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Łącznik prosty 72">
                <a:extLst>
                  <a:ext uri="{FF2B5EF4-FFF2-40B4-BE49-F238E27FC236}">
                    <a16:creationId xmlns:a16="http://schemas.microsoft.com/office/drawing/2014/main" id="{BFE1C856-49FD-46F7-A365-1442FAB26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5414" y="3686631"/>
                <a:ext cx="385964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Łącznik prosty 73">
                <a:extLst>
                  <a:ext uri="{FF2B5EF4-FFF2-40B4-BE49-F238E27FC236}">
                    <a16:creationId xmlns:a16="http://schemas.microsoft.com/office/drawing/2014/main" id="{265A261C-1D51-435C-8541-7780E12B58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12" y="4554551"/>
                <a:ext cx="385964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Łącznik prosty 74">
                <a:extLst>
                  <a:ext uri="{FF2B5EF4-FFF2-40B4-BE49-F238E27FC236}">
                    <a16:creationId xmlns:a16="http://schemas.microsoft.com/office/drawing/2014/main" id="{BF3BF091-E2EF-4105-8F54-F665FAA9B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12" y="5422470"/>
                <a:ext cx="385964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pole tekstowe 75">
                    <a:extLst>
                      <a:ext uri="{FF2B5EF4-FFF2-40B4-BE49-F238E27FC236}">
                        <a16:creationId xmlns:a16="http://schemas.microsoft.com/office/drawing/2014/main" id="{A20EE87B-551A-47EF-8459-6785E7C610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98042" y="3499972"/>
                    <a:ext cx="277297" cy="6339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76" name="pole tekstowe 75">
                    <a:extLst>
                      <a:ext uri="{FF2B5EF4-FFF2-40B4-BE49-F238E27FC236}">
                        <a16:creationId xmlns:a16="http://schemas.microsoft.com/office/drawing/2014/main" id="{A20EE87B-551A-47EF-8459-6785E7C610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8042" y="3499972"/>
                    <a:ext cx="277297" cy="63397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61538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pole tekstowe 76">
                    <a:extLst>
                      <a:ext uri="{FF2B5EF4-FFF2-40B4-BE49-F238E27FC236}">
                        <a16:creationId xmlns:a16="http://schemas.microsoft.com/office/drawing/2014/main" id="{BE15C9ED-D082-4C98-A902-719A12D5D575}"/>
                      </a:ext>
                    </a:extLst>
                  </p:cNvPr>
                  <p:cNvSpPr txBox="1"/>
                  <p:nvPr/>
                </p:nvSpPr>
                <p:spPr>
                  <a:xfrm>
                    <a:off x="8603662" y="4345161"/>
                    <a:ext cx="216950" cy="6339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77" name="pole tekstowe 76">
                    <a:extLst>
                      <a:ext uri="{FF2B5EF4-FFF2-40B4-BE49-F238E27FC236}">
                        <a16:creationId xmlns:a16="http://schemas.microsoft.com/office/drawing/2014/main" id="{BE15C9ED-D082-4C98-A902-719A12D5D5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3662" y="4345161"/>
                    <a:ext cx="216950" cy="63397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214286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pole tekstowe 77">
                    <a:extLst>
                      <a:ext uri="{FF2B5EF4-FFF2-40B4-BE49-F238E27FC236}">
                        <a16:creationId xmlns:a16="http://schemas.microsoft.com/office/drawing/2014/main" id="{9736387A-9B73-4BE1-9361-2900B68D9973}"/>
                      </a:ext>
                    </a:extLst>
                  </p:cNvPr>
                  <p:cNvSpPr txBox="1"/>
                  <p:nvPr/>
                </p:nvSpPr>
                <p:spPr>
                  <a:xfrm>
                    <a:off x="8663173" y="5202455"/>
                    <a:ext cx="277297" cy="6339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78" name="pole tekstowe 77">
                    <a:extLst>
                      <a:ext uri="{FF2B5EF4-FFF2-40B4-BE49-F238E27FC236}">
                        <a16:creationId xmlns:a16="http://schemas.microsoft.com/office/drawing/2014/main" id="{9736387A-9B73-4BE1-9361-2900B68D99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3173" y="5202455"/>
                    <a:ext cx="277297" cy="63397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65385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pole tekstowe 56">
              <a:extLst>
                <a:ext uri="{FF2B5EF4-FFF2-40B4-BE49-F238E27FC236}">
                  <a16:creationId xmlns:a16="http://schemas.microsoft.com/office/drawing/2014/main" id="{7C6E7D09-179E-49F9-B103-C6CF5EFE44C2}"/>
                </a:ext>
              </a:extLst>
            </p:cNvPr>
            <p:cNvSpPr txBox="1"/>
            <p:nvPr/>
          </p:nvSpPr>
          <p:spPr>
            <a:xfrm>
              <a:off x="7435801" y="6092754"/>
              <a:ext cx="1125402" cy="215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w</a:t>
              </a:r>
              <a:r>
                <a:rPr lang="pl-PL" sz="1800" dirty="0"/>
                <a:t>arstwy płaskie</a:t>
              </a:r>
              <a:endParaRPr lang="pl-P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pole tekstowe 85">
                  <a:extLst>
                    <a:ext uri="{FF2B5EF4-FFF2-40B4-BE49-F238E27FC236}">
                      <a16:creationId xmlns:a16="http://schemas.microsoft.com/office/drawing/2014/main" id="{C05A7F3C-842A-4083-84C8-A91835E45509}"/>
                    </a:ext>
                  </a:extLst>
                </p:cNvPr>
                <p:cNvSpPr txBox="1"/>
                <p:nvPr/>
              </p:nvSpPr>
              <p:spPr>
                <a:xfrm rot="16200000">
                  <a:off x="7846643" y="4926358"/>
                  <a:ext cx="24569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l-PL" b="1" dirty="0"/>
                    <a:t>wektor reprezentacji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l-PL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pl-PL" sz="1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86" name="pole tekstowe 85">
                  <a:extLst>
                    <a:ext uri="{FF2B5EF4-FFF2-40B4-BE49-F238E27FC236}">
                      <a16:creationId xmlns:a16="http://schemas.microsoft.com/office/drawing/2014/main" id="{C05A7F3C-842A-4083-84C8-A91835E45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846643" y="4926358"/>
                  <a:ext cx="2456931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8197" r="-24590" b="-1241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Łącznik prosty ze strzałką 93">
              <a:extLst>
                <a:ext uri="{FF2B5EF4-FFF2-40B4-BE49-F238E27FC236}">
                  <a16:creationId xmlns:a16="http://schemas.microsoft.com/office/drawing/2014/main" id="{83855C3F-1A65-463A-9D15-B1A497F04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655" y="4479687"/>
              <a:ext cx="839605" cy="648652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upa 135">
              <a:extLst>
                <a:ext uri="{FF2B5EF4-FFF2-40B4-BE49-F238E27FC236}">
                  <a16:creationId xmlns:a16="http://schemas.microsoft.com/office/drawing/2014/main" id="{D1B36B79-F816-4C0E-ABC3-CAF2550E8B94}"/>
                </a:ext>
              </a:extLst>
            </p:cNvPr>
            <p:cNvGrpSpPr/>
            <p:nvPr/>
          </p:nvGrpSpPr>
          <p:grpSpPr>
            <a:xfrm>
              <a:off x="1598990" y="1740273"/>
              <a:ext cx="1547960" cy="1346683"/>
              <a:chOff x="1528615" y="1749519"/>
              <a:chExt cx="1547960" cy="1346683"/>
            </a:xfrm>
          </p:grpSpPr>
          <p:sp>
            <p:nvSpPr>
              <p:cNvPr id="120" name="Prostokąt 119">
                <a:extLst>
                  <a:ext uri="{FF2B5EF4-FFF2-40B4-BE49-F238E27FC236}">
                    <a16:creationId xmlns:a16="http://schemas.microsoft.com/office/drawing/2014/main" id="{BE0ED41B-2D99-430F-A02C-0AC3F04A543D}"/>
                  </a:ext>
                </a:extLst>
              </p:cNvPr>
              <p:cNvSpPr/>
              <p:nvPr/>
            </p:nvSpPr>
            <p:spPr>
              <a:xfrm>
                <a:off x="1528615" y="1749519"/>
                <a:ext cx="1547960" cy="1346683"/>
              </a:xfrm>
              <a:prstGeom prst="rect">
                <a:avLst/>
              </a:prstGeom>
              <a:solidFill>
                <a:schemeClr val="bg1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pic>
            <p:nvPicPr>
              <p:cNvPr id="115" name="Grafika 114">
                <a:extLst>
                  <a:ext uri="{FF2B5EF4-FFF2-40B4-BE49-F238E27FC236}">
                    <a16:creationId xmlns:a16="http://schemas.microsoft.com/office/drawing/2014/main" id="{FEDD9C1D-5AA8-4606-B7B5-EC4E7B3D1D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636115" y="1957020"/>
                <a:ext cx="1323975" cy="981075"/>
              </a:xfrm>
              <a:prstGeom prst="rect">
                <a:avLst/>
              </a:prstGeom>
            </p:spPr>
          </p:pic>
        </p:grpSp>
        <p:grpSp>
          <p:nvGrpSpPr>
            <p:cNvPr id="137" name="Grupa 136">
              <a:extLst>
                <a:ext uri="{FF2B5EF4-FFF2-40B4-BE49-F238E27FC236}">
                  <a16:creationId xmlns:a16="http://schemas.microsoft.com/office/drawing/2014/main" id="{A35735D4-732A-46BA-A20B-6C4D8709D7A1}"/>
                </a:ext>
              </a:extLst>
            </p:cNvPr>
            <p:cNvGrpSpPr/>
            <p:nvPr/>
          </p:nvGrpSpPr>
          <p:grpSpPr>
            <a:xfrm>
              <a:off x="1598990" y="4178645"/>
              <a:ext cx="1547960" cy="1346683"/>
              <a:chOff x="1489219" y="4187891"/>
              <a:chExt cx="1547960" cy="1346683"/>
            </a:xfrm>
          </p:grpSpPr>
          <p:sp>
            <p:nvSpPr>
              <p:cNvPr id="121" name="Prostokąt 120">
                <a:extLst>
                  <a:ext uri="{FF2B5EF4-FFF2-40B4-BE49-F238E27FC236}">
                    <a16:creationId xmlns:a16="http://schemas.microsoft.com/office/drawing/2014/main" id="{0845DCB5-AC8D-4C2D-BC97-E3C55D8B04EC}"/>
                  </a:ext>
                </a:extLst>
              </p:cNvPr>
              <p:cNvSpPr/>
              <p:nvPr/>
            </p:nvSpPr>
            <p:spPr>
              <a:xfrm>
                <a:off x="1489219" y="4187891"/>
                <a:ext cx="1547960" cy="1346683"/>
              </a:xfrm>
              <a:prstGeom prst="rect">
                <a:avLst/>
              </a:prstGeom>
              <a:solidFill>
                <a:schemeClr val="bg1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pic>
            <p:nvPicPr>
              <p:cNvPr id="117" name="Grafika 116">
                <a:extLst>
                  <a:ext uri="{FF2B5EF4-FFF2-40B4-BE49-F238E27FC236}">
                    <a16:creationId xmlns:a16="http://schemas.microsoft.com/office/drawing/2014/main" id="{E333B389-ABBD-4137-8786-FB1120BBB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558349" y="4521035"/>
                <a:ext cx="1409700" cy="866775"/>
              </a:xfrm>
              <a:prstGeom prst="rect">
                <a:avLst/>
              </a:prstGeom>
            </p:spPr>
          </p:pic>
        </p:grpSp>
        <p:sp>
          <p:nvSpPr>
            <p:cNvPr id="119" name="pole tekstowe 118">
              <a:extLst>
                <a:ext uri="{FF2B5EF4-FFF2-40B4-BE49-F238E27FC236}">
                  <a16:creationId xmlns:a16="http://schemas.microsoft.com/office/drawing/2014/main" id="{5CD800D5-CA10-4DB3-8D5D-D30FFD2EAB33}"/>
                </a:ext>
              </a:extLst>
            </p:cNvPr>
            <p:cNvSpPr txBox="1"/>
            <p:nvPr/>
          </p:nvSpPr>
          <p:spPr>
            <a:xfrm>
              <a:off x="3755343" y="6092754"/>
              <a:ext cx="14954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MFCC-gram B</a:t>
              </a:r>
            </a:p>
          </p:txBody>
        </p:sp>
        <p:pic>
          <p:nvPicPr>
            <p:cNvPr id="123" name="Obraz 122">
              <a:extLst>
                <a:ext uri="{FF2B5EF4-FFF2-40B4-BE49-F238E27FC236}">
                  <a16:creationId xmlns:a16="http://schemas.microsoft.com/office/drawing/2014/main" id="{164DA690-1E77-44AB-9CF6-84A32220C0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28" t="10419" r="23797" b="10920"/>
            <a:stretch/>
          </p:blipFill>
          <p:spPr>
            <a:xfrm>
              <a:off x="3694380" y="4153620"/>
              <a:ext cx="1617379" cy="1484535"/>
            </a:xfrm>
            <a:prstGeom prst="rect">
              <a:avLst/>
            </a:prstGeom>
          </p:spPr>
        </p:pic>
        <p:pic>
          <p:nvPicPr>
            <p:cNvPr id="125" name="Obraz 124">
              <a:extLst>
                <a:ext uri="{FF2B5EF4-FFF2-40B4-BE49-F238E27FC236}">
                  <a16:creationId xmlns:a16="http://schemas.microsoft.com/office/drawing/2014/main" id="{6E130681-E8B0-49A9-AA11-B6E3BD9D6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4" t="11735" r="24845" b="10027"/>
            <a:stretch/>
          </p:blipFill>
          <p:spPr>
            <a:xfrm>
              <a:off x="3689382" y="1523457"/>
              <a:ext cx="1627375" cy="1517651"/>
            </a:xfrm>
            <a:prstGeom prst="rect">
              <a:avLst/>
            </a:prstGeom>
          </p:spPr>
        </p:pic>
        <p:sp>
          <p:nvSpPr>
            <p:cNvPr id="126" name="pole tekstowe 125">
              <a:extLst>
                <a:ext uri="{FF2B5EF4-FFF2-40B4-BE49-F238E27FC236}">
                  <a16:creationId xmlns:a16="http://schemas.microsoft.com/office/drawing/2014/main" id="{A202DEE1-339A-488A-B124-7F62C10671D5}"/>
                </a:ext>
              </a:extLst>
            </p:cNvPr>
            <p:cNvSpPr txBox="1"/>
            <p:nvPr/>
          </p:nvSpPr>
          <p:spPr>
            <a:xfrm>
              <a:off x="3801914" y="3274711"/>
              <a:ext cx="14954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MFCC-gram A</a:t>
              </a:r>
            </a:p>
          </p:txBody>
        </p:sp>
        <p:cxnSp>
          <p:nvCxnSpPr>
            <p:cNvPr id="127" name="Łącznik prosty ze strzałką 126">
              <a:extLst>
                <a:ext uri="{FF2B5EF4-FFF2-40B4-BE49-F238E27FC236}">
                  <a16:creationId xmlns:a16="http://schemas.microsoft.com/office/drawing/2014/main" id="{DBCC6269-8720-48BD-9C55-91F907611CB2}"/>
                </a:ext>
              </a:extLst>
            </p:cNvPr>
            <p:cNvCxnSpPr/>
            <p:nvPr/>
          </p:nvCxnSpPr>
          <p:spPr>
            <a:xfrm>
              <a:off x="5410836" y="2339519"/>
              <a:ext cx="361647" cy="0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Łącznik prosty ze strzałką 127">
              <a:extLst>
                <a:ext uri="{FF2B5EF4-FFF2-40B4-BE49-F238E27FC236}">
                  <a16:creationId xmlns:a16="http://schemas.microsoft.com/office/drawing/2014/main" id="{887839B5-E9EF-436E-9033-C50882E4DE54}"/>
                </a:ext>
              </a:extLst>
            </p:cNvPr>
            <p:cNvCxnSpPr>
              <a:cxnSpLocks/>
            </p:cNvCxnSpPr>
            <p:nvPr/>
          </p:nvCxnSpPr>
          <p:spPr>
            <a:xfrm>
              <a:off x="3209706" y="2369315"/>
              <a:ext cx="361647" cy="0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pole tekstowe 137">
              <a:extLst>
                <a:ext uri="{FF2B5EF4-FFF2-40B4-BE49-F238E27FC236}">
                  <a16:creationId xmlns:a16="http://schemas.microsoft.com/office/drawing/2014/main" id="{E04E3CDA-CB26-4C92-86C5-B16F958480D6}"/>
                </a:ext>
              </a:extLst>
            </p:cNvPr>
            <p:cNvSpPr txBox="1"/>
            <p:nvPr/>
          </p:nvSpPr>
          <p:spPr>
            <a:xfrm>
              <a:off x="1810269" y="6092754"/>
              <a:ext cx="11254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sygnał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497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Przetwarzanie sygnałów akustycznych – wizualizacja wektorów reprezentacji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838200" y="1360649"/>
            <a:ext cx="10515600" cy="51322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/>
              <a:t>Czasami zachodzi konieczność </a:t>
            </a:r>
            <a:r>
              <a:rPr lang="pl-PL" sz="2400" b="1" dirty="0"/>
              <a:t>wizualnej analizy wektorów, które generowane są przez sieci syjamskie</a:t>
            </a:r>
            <a:r>
              <a:rPr lang="pl-PL" sz="2400" dirty="0"/>
              <a:t>. Z tego powodu często korzysta się ze specjalnych przekształceń, które pozwalają na zrzutowanie wysokowymiarowych wektorów wygenerowanych przez sieci syjamskie na płaszczyznę, przestrzeń trójwymiarową, itp.. Przykładami takich przekształceń są:</a:t>
            </a:r>
          </a:p>
          <a:p>
            <a:pPr algn="just"/>
            <a:r>
              <a:rPr lang="pl-PL" sz="2400" b="1" dirty="0"/>
              <a:t>analiza głównych składowych </a:t>
            </a:r>
            <a:r>
              <a:rPr lang="pl-PL" sz="2400" dirty="0"/>
              <a:t>(</a:t>
            </a:r>
            <a:r>
              <a:rPr lang="pl-PL" sz="2400" i="1" dirty="0"/>
              <a:t>ang. principal component </a:t>
            </a:r>
            <a:r>
              <a:rPr lang="pl-PL" sz="2400" i="1" dirty="0" err="1"/>
              <a:t>analysis</a:t>
            </a:r>
            <a:r>
              <a:rPr lang="pl-PL" sz="2400" i="1" dirty="0"/>
              <a:t>, </a:t>
            </a:r>
            <a:r>
              <a:rPr lang="pl-PL" sz="2400" b="1" i="1" dirty="0"/>
              <a:t>PCA</a:t>
            </a:r>
            <a:r>
              <a:rPr lang="pl-PL" sz="2400" dirty="0"/>
              <a:t>), która jest przekształceniem liniowym </a:t>
            </a:r>
            <a:r>
              <a:rPr lang="pl-PL" sz="2400" b="1" dirty="0"/>
              <a:t>maksymalizującym wariancję </a:t>
            </a:r>
            <a:r>
              <a:rPr lang="pl-PL" sz="2400" dirty="0"/>
              <a:t>punktów po zastosowaniu przekształcenia,</a:t>
            </a:r>
          </a:p>
          <a:p>
            <a:pPr algn="just"/>
            <a:r>
              <a:rPr lang="pl-PL" sz="2400" b="1" dirty="0"/>
              <a:t>stochastyczne porządkowanie sąsiadów w oparciu o rozkład t </a:t>
            </a:r>
            <a:r>
              <a:rPr lang="pl-PL" sz="2400" dirty="0"/>
              <a:t>(</a:t>
            </a:r>
            <a:r>
              <a:rPr lang="pl-PL" sz="2400" i="1" dirty="0"/>
              <a:t>ang. t-</a:t>
            </a:r>
            <a:r>
              <a:rPr lang="pl-PL" sz="2400" i="1" dirty="0" err="1"/>
              <a:t>distributed</a:t>
            </a:r>
            <a:r>
              <a:rPr lang="pl-PL" sz="2400" i="1" dirty="0"/>
              <a:t> </a:t>
            </a:r>
            <a:r>
              <a:rPr lang="pl-PL" sz="2400" i="1" dirty="0" err="1"/>
              <a:t>stochastic</a:t>
            </a:r>
            <a:r>
              <a:rPr lang="pl-PL" sz="2400" i="1" dirty="0"/>
              <a:t> </a:t>
            </a:r>
            <a:r>
              <a:rPr lang="pl-PL" sz="2400" i="1" dirty="0" err="1"/>
              <a:t>neighbor</a:t>
            </a:r>
            <a:r>
              <a:rPr lang="pl-PL" sz="2400" i="1" dirty="0"/>
              <a:t> </a:t>
            </a:r>
            <a:r>
              <a:rPr lang="pl-PL" sz="2400" i="1" dirty="0" err="1"/>
              <a:t>embedding</a:t>
            </a:r>
            <a:r>
              <a:rPr lang="pl-PL" sz="2400" i="1" dirty="0"/>
              <a:t>, </a:t>
            </a:r>
            <a:r>
              <a:rPr lang="pl-PL" sz="2400" b="1" i="1" dirty="0"/>
              <a:t>t-SNE</a:t>
            </a:r>
            <a:r>
              <a:rPr lang="pl-PL" sz="2400" dirty="0"/>
              <a:t>), nieliniowa, stochastyczna metoda redukcji wymiarowości polegająca na redukcji wymiarów w taki sposób, by w niskowymiarowej przestrzeni podobne punkty z odpowiadającej przestrzeni wysokowymiarowej były możliwie blisko siebie.</a:t>
            </a:r>
          </a:p>
          <a:p>
            <a:pPr marL="0" indent="0" algn="just">
              <a:buNone/>
            </a:pPr>
            <a:endParaRPr lang="pl-PL" sz="2400" dirty="0"/>
          </a:p>
          <a:p>
            <a:pPr marL="0" indent="0" algn="just">
              <a:buNone/>
            </a:pPr>
            <a:endParaRPr lang="pl-PL" sz="24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17/24</a:t>
            </a:r>
          </a:p>
        </p:txBody>
      </p:sp>
    </p:spTree>
    <p:extLst>
      <p:ext uri="{BB962C8B-B14F-4D97-AF65-F5344CB8AC3E}">
        <p14:creationId xmlns:p14="http://schemas.microsoft.com/office/powerpoint/2010/main" val="842538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610828" y="355295"/>
            <a:ext cx="10970343" cy="888160"/>
          </a:xfrm>
        </p:spPr>
        <p:txBody>
          <a:bodyPr>
            <a:normAutofit/>
          </a:bodyPr>
          <a:lstStyle/>
          <a:p>
            <a:r>
              <a:rPr lang="pl-PL" dirty="0"/>
              <a:t>Przykład przestrzeni reprezentacji dla muzyki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18/24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EE5E6FD-B46C-4B98-A00C-77E13E67E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17" y="1096200"/>
            <a:ext cx="9527574" cy="535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8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610828" y="355295"/>
            <a:ext cx="10970343" cy="888160"/>
          </a:xfrm>
        </p:spPr>
        <p:txBody>
          <a:bodyPr>
            <a:normAutofit/>
          </a:bodyPr>
          <a:lstStyle/>
          <a:p>
            <a:r>
              <a:rPr lang="pl-PL" dirty="0"/>
              <a:t>Przykład przestrzeni reprezentacji dla muzyki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19/24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C300E45-518C-413D-B03C-C04F43579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317" y="1096200"/>
            <a:ext cx="9527574" cy="535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1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838200" y="1360649"/>
            <a:ext cx="10515600" cy="465692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l-PL" sz="2400" b="1" dirty="0"/>
              <a:t>Analiza sygnałów akustycznych </a:t>
            </a:r>
            <a:r>
              <a:rPr lang="pl-PL" sz="2400" dirty="0"/>
              <a:t>i innych sygnałów cechujących się ciągłością w czasie za pomocą algorytmów uczących się metryk dystansu wymaga modyfikacji podejścia stosowanego do analizy nieruchomych obrazów. </a:t>
            </a:r>
          </a:p>
          <a:p>
            <a:pPr marL="0" indent="0" algn="just">
              <a:buNone/>
            </a:pPr>
            <a:r>
              <a:rPr lang="pl-PL" sz="2400" dirty="0"/>
              <a:t>Konieczne staje się </a:t>
            </a:r>
            <a:r>
              <a:rPr lang="pl-PL" sz="2400" b="1" dirty="0"/>
              <a:t>uwzględnienie faktu, że sygnał akustyczny może mieć zmienną długość</a:t>
            </a:r>
            <a:r>
              <a:rPr lang="pl-PL" sz="2400" dirty="0"/>
              <a:t>. Sieć posiada wejście stałej długości, stąd pojawia się konieczność dopasowania sygnału do długości tego wejścia </a:t>
            </a:r>
            <a:r>
              <a:rPr lang="pl-PL" sz="2400" b="1" dirty="0"/>
              <a:t>poprzez podział sygnału na ramki o stałej długości (np. 200 ms)</a:t>
            </a:r>
            <a:r>
              <a:rPr lang="pl-PL" sz="2400" dirty="0"/>
              <a:t>.</a:t>
            </a:r>
          </a:p>
          <a:p>
            <a:pPr marL="0" indent="0" algn="just">
              <a:buNone/>
            </a:pPr>
            <a:r>
              <a:rPr lang="pl-PL" sz="2400" b="1" dirty="0"/>
              <a:t>Metody stosowane do przetwarzania sygnału</a:t>
            </a:r>
            <a:r>
              <a:rPr lang="pl-PL" sz="2400" dirty="0"/>
              <a:t> akustycznego podzielonego na </a:t>
            </a:r>
            <a:r>
              <a:rPr lang="pl-PL" sz="2400" b="1" dirty="0"/>
              <a:t>ramki</a:t>
            </a:r>
            <a:r>
              <a:rPr lang="pl-PL" sz="2400" dirty="0"/>
              <a:t> można też </a:t>
            </a:r>
            <a:r>
              <a:rPr lang="pl-PL" sz="2400" b="1" dirty="0"/>
              <a:t>uogólnić na dane wideo, </a:t>
            </a:r>
            <a:r>
              <a:rPr lang="pl-PL" sz="2400" dirty="0"/>
              <a:t>w których rolę ramek pełnią poszczególne klatki obrazu. </a:t>
            </a:r>
          </a:p>
          <a:p>
            <a:pPr marL="0" indent="0" algn="just">
              <a:buNone/>
            </a:pPr>
            <a:r>
              <a:rPr lang="pl-PL" sz="2400" b="1" dirty="0"/>
              <a:t>Sygnały akustyczne wymagają jednak dodatkowego przetwarzania </a:t>
            </a:r>
            <a:r>
              <a:rPr lang="pl-PL" sz="2400" dirty="0"/>
              <a:t>nawet w porównaniu do klatek filmu. </a:t>
            </a:r>
            <a:r>
              <a:rPr lang="pl-PL" sz="2400" b="1" dirty="0"/>
              <a:t>Często przekształca się matematycznie jednowymiarowy sygnał akustyczny do postaci dwuwymiarowej, </a:t>
            </a:r>
            <a:r>
              <a:rPr lang="pl-PL" sz="2400" dirty="0"/>
              <a:t>tak aby możliwe było stosowanie dwuwymiarowych warstw splotowych.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2/24</a:t>
            </a:r>
          </a:p>
        </p:txBody>
      </p:sp>
    </p:spTree>
    <p:extLst>
      <p:ext uri="{BB962C8B-B14F-4D97-AF65-F5344CB8AC3E}">
        <p14:creationId xmlns:p14="http://schemas.microsoft.com/office/powerpoint/2010/main" val="373106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Przetwarzanie sygnałów akustycznych – sieci syjamskie dla wielu ramek (LSTM)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838200" y="1360649"/>
            <a:ext cx="10515600" cy="51322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/>
              <a:t>Możliwe jest także przetwarzanie </a:t>
            </a:r>
            <a:r>
              <a:rPr lang="pl-PL" sz="2400" b="1" dirty="0"/>
              <a:t>całych sekwencji ramek</a:t>
            </a:r>
            <a:r>
              <a:rPr lang="pl-PL" sz="2400" dirty="0"/>
              <a:t> sygnału akustycznego.</a:t>
            </a:r>
          </a:p>
          <a:p>
            <a:pPr marL="0" indent="0" algn="just">
              <a:buNone/>
            </a:pPr>
            <a:r>
              <a:rPr lang="pl-PL" sz="2400" dirty="0"/>
              <a:t>W takim przypadku sieć można rozbudować o </a:t>
            </a:r>
            <a:r>
              <a:rPr lang="pl-PL" sz="2400" b="1" dirty="0"/>
              <a:t>dodatkowe warstwy LSTM </a:t>
            </a:r>
            <a:r>
              <a:rPr lang="pl-PL" sz="2400" dirty="0"/>
              <a:t>lub inne podobne warstwy rekurencyjne (np. prostą warstwę ze sprzężeniem zwrotnym, GRU).</a:t>
            </a:r>
          </a:p>
          <a:p>
            <a:pPr marL="0" indent="0" algn="just">
              <a:buNone/>
            </a:pPr>
            <a:r>
              <a:rPr lang="pl-PL" sz="2400" dirty="0"/>
              <a:t>W takim przypadku zazwyczaj </a:t>
            </a:r>
            <a:r>
              <a:rPr lang="pl-PL" sz="2400" b="1" dirty="0"/>
              <a:t>redukuje się rozmiar każdego MFCC-</a:t>
            </a:r>
            <a:r>
              <a:rPr lang="pl-PL" sz="2400" b="1" dirty="0" err="1"/>
              <a:t>gramu</a:t>
            </a:r>
            <a:r>
              <a:rPr lang="pl-PL" sz="2400" b="1" dirty="0"/>
              <a:t> składowego do krótkiego wektora</a:t>
            </a:r>
            <a:r>
              <a:rPr lang="pl-PL" sz="2400" dirty="0"/>
              <a:t> lub mniejszej reprezentacji dwuwymiarowej (za pomocą warstw splotowych).</a:t>
            </a:r>
          </a:p>
          <a:p>
            <a:pPr marL="0" indent="0" algn="just">
              <a:buNone/>
            </a:pPr>
            <a:r>
              <a:rPr lang="pl-PL" sz="2400" dirty="0"/>
              <a:t>Następnie </a:t>
            </a:r>
            <a:r>
              <a:rPr lang="pl-PL" sz="2400" b="1" dirty="0"/>
              <a:t>sekwencja takich reprezentacji przetwarzana jest przez sieć LSTM</a:t>
            </a:r>
            <a:r>
              <a:rPr lang="pl-PL" sz="2400" dirty="0"/>
              <a:t>, która na swoim wyjściu sekwencji wielu reprezentacji przypisuje </a:t>
            </a:r>
            <a:r>
              <a:rPr lang="pl-PL" sz="2400" b="1" dirty="0"/>
              <a:t>pojedynczy wektor</a:t>
            </a:r>
            <a:r>
              <a:rPr lang="pl-PL" sz="2400" dirty="0"/>
              <a:t>.</a:t>
            </a:r>
          </a:p>
          <a:p>
            <a:pPr marL="0" indent="0" algn="just">
              <a:buNone/>
            </a:pPr>
            <a:r>
              <a:rPr lang="pl-PL" sz="2400" b="1" dirty="0"/>
              <a:t>Wektor pozyskany z sieci LSTM </a:t>
            </a:r>
            <a:r>
              <a:rPr lang="pl-PL" sz="2400" dirty="0"/>
              <a:t>stanowi następnie </a:t>
            </a:r>
            <a:r>
              <a:rPr lang="pl-PL" sz="2400" b="1" dirty="0"/>
              <a:t>podstawę do obliczania dystansów</a:t>
            </a:r>
            <a:r>
              <a:rPr lang="pl-PL" sz="2400" dirty="0"/>
              <a:t> między sekwencjami ramek sygnału fonicznego.</a:t>
            </a:r>
          </a:p>
          <a:p>
            <a:pPr marL="0" indent="0" algn="just">
              <a:buNone/>
            </a:pPr>
            <a:endParaRPr lang="pl-PL" sz="2400" dirty="0"/>
          </a:p>
          <a:p>
            <a:pPr marL="0" indent="0" algn="just">
              <a:buNone/>
            </a:pPr>
            <a:endParaRPr lang="pl-PL" sz="24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20/24</a:t>
            </a:r>
          </a:p>
        </p:txBody>
      </p:sp>
    </p:spTree>
    <p:extLst>
      <p:ext uri="{BB962C8B-B14F-4D97-AF65-F5344CB8AC3E}">
        <p14:creationId xmlns:p14="http://schemas.microsoft.com/office/powerpoint/2010/main" val="727156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Przykładowa struktura sieci syjamskiej dla wielu ramek sygnału akustycznego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21/24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9652CE38-E99F-4749-A0C3-DE725182BF5E}"/>
              </a:ext>
            </a:extLst>
          </p:cNvPr>
          <p:cNvSpPr txBox="1"/>
          <p:nvPr/>
        </p:nvSpPr>
        <p:spPr>
          <a:xfrm>
            <a:off x="8883396" y="820357"/>
            <a:ext cx="3308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pojedyncze wektory</a:t>
            </a:r>
          </a:p>
          <a:p>
            <a:r>
              <a:rPr lang="pl-PL" dirty="0"/>
              <a:t>obliczone przez warstwę LSTM</a:t>
            </a:r>
          </a:p>
        </p:txBody>
      </p:sp>
      <p:sp>
        <p:nvSpPr>
          <p:cNvPr id="138" name="pole tekstowe 137">
            <a:extLst>
              <a:ext uri="{FF2B5EF4-FFF2-40B4-BE49-F238E27FC236}">
                <a16:creationId xmlns:a16="http://schemas.microsoft.com/office/drawing/2014/main" id="{438453EC-F0BB-4B47-B87D-DE1C88DE8C9D}"/>
              </a:ext>
            </a:extLst>
          </p:cNvPr>
          <p:cNvSpPr txBox="1"/>
          <p:nvPr/>
        </p:nvSpPr>
        <p:spPr>
          <a:xfrm>
            <a:off x="10380415" y="3785083"/>
            <a:ext cx="1699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dystans między reprezentacjami</a:t>
            </a:r>
          </a:p>
        </p:txBody>
      </p:sp>
      <p:grpSp>
        <p:nvGrpSpPr>
          <p:cNvPr id="47" name="Grupa 46">
            <a:extLst>
              <a:ext uri="{FF2B5EF4-FFF2-40B4-BE49-F238E27FC236}">
                <a16:creationId xmlns:a16="http://schemas.microsoft.com/office/drawing/2014/main" id="{F9E28FB4-7F8C-4E67-B7AE-14B355046691}"/>
              </a:ext>
            </a:extLst>
          </p:cNvPr>
          <p:cNvGrpSpPr/>
          <p:nvPr/>
        </p:nvGrpSpPr>
        <p:grpSpPr>
          <a:xfrm>
            <a:off x="82961" y="1102677"/>
            <a:ext cx="11395919" cy="5686271"/>
            <a:chOff x="82961" y="1102677"/>
            <a:chExt cx="11395919" cy="5686271"/>
          </a:xfrm>
        </p:grpSpPr>
        <p:pic>
          <p:nvPicPr>
            <p:cNvPr id="150" name="Obraz 149">
              <a:extLst>
                <a:ext uri="{FF2B5EF4-FFF2-40B4-BE49-F238E27FC236}">
                  <a16:creationId xmlns:a16="http://schemas.microsoft.com/office/drawing/2014/main" id="{6233C872-6C07-40A5-887F-8994E26F5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" b="125"/>
            <a:stretch/>
          </p:blipFill>
          <p:spPr>
            <a:xfrm>
              <a:off x="3372333" y="4340086"/>
              <a:ext cx="1627375" cy="15176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7" name="Obraz 146">
              <a:extLst>
                <a:ext uri="{FF2B5EF4-FFF2-40B4-BE49-F238E27FC236}">
                  <a16:creationId xmlns:a16="http://schemas.microsoft.com/office/drawing/2014/main" id="{0BF2CA4B-57A7-41EE-A981-AC896FF75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" b="125"/>
            <a:stretch/>
          </p:blipFill>
          <p:spPr>
            <a:xfrm>
              <a:off x="3276210" y="4402099"/>
              <a:ext cx="1627375" cy="15176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8" name="Obraz 147">
              <a:extLst>
                <a:ext uri="{FF2B5EF4-FFF2-40B4-BE49-F238E27FC236}">
                  <a16:creationId xmlns:a16="http://schemas.microsoft.com/office/drawing/2014/main" id="{FDAD619F-E2C8-468B-ACD0-161CEEDAF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" b="125"/>
            <a:stretch/>
          </p:blipFill>
          <p:spPr>
            <a:xfrm>
              <a:off x="3204469" y="4488956"/>
              <a:ext cx="1627375" cy="15176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7" name="pole tekstowe 86">
              <a:extLst>
                <a:ext uri="{FF2B5EF4-FFF2-40B4-BE49-F238E27FC236}">
                  <a16:creationId xmlns:a16="http://schemas.microsoft.com/office/drawing/2014/main" id="{75F88544-571B-4DF7-A7C4-893257F67DAD}"/>
                </a:ext>
              </a:extLst>
            </p:cNvPr>
            <p:cNvSpPr txBox="1"/>
            <p:nvPr/>
          </p:nvSpPr>
          <p:spPr>
            <a:xfrm rot="16200000">
              <a:off x="-800167" y="2240080"/>
              <a:ext cx="272906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dirty="0"/>
                <a:t>Sieć A </a:t>
              </a:r>
            </a:p>
            <a:p>
              <a:pPr algn="ctr"/>
              <a:r>
                <a:rPr lang="pl-PL" dirty="0"/>
                <a:t>(wagi warstw sieci identyczne z siecią B)</a:t>
              </a:r>
            </a:p>
          </p:txBody>
        </p:sp>
        <p:sp>
          <p:nvSpPr>
            <p:cNvPr id="88" name="pole tekstowe 87">
              <a:extLst>
                <a:ext uri="{FF2B5EF4-FFF2-40B4-BE49-F238E27FC236}">
                  <a16:creationId xmlns:a16="http://schemas.microsoft.com/office/drawing/2014/main" id="{F15FC2FE-AE9B-47FC-9E2D-04162E108BDA}"/>
                </a:ext>
              </a:extLst>
            </p:cNvPr>
            <p:cNvSpPr txBox="1"/>
            <p:nvPr/>
          </p:nvSpPr>
          <p:spPr>
            <a:xfrm rot="16200000">
              <a:off x="-819907" y="4807584"/>
              <a:ext cx="272906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dirty="0"/>
                <a:t>Sieć B </a:t>
              </a:r>
            </a:p>
            <a:p>
              <a:pPr algn="ctr"/>
              <a:r>
                <a:rPr lang="pl-PL" dirty="0"/>
                <a:t>(wagi warstw sieci identyczne z siecią A)</a:t>
              </a:r>
            </a:p>
          </p:txBody>
        </p:sp>
        <p:cxnSp>
          <p:nvCxnSpPr>
            <p:cNvPr id="10" name="Łącznik prosty ze strzałką 9">
              <a:extLst>
                <a:ext uri="{FF2B5EF4-FFF2-40B4-BE49-F238E27FC236}">
                  <a16:creationId xmlns:a16="http://schemas.microsoft.com/office/drawing/2014/main" id="{D46D6047-B7CA-4851-A8A6-26A2FD82A5CB}"/>
                </a:ext>
              </a:extLst>
            </p:cNvPr>
            <p:cNvCxnSpPr>
              <a:cxnSpLocks/>
            </p:cNvCxnSpPr>
            <p:nvPr/>
          </p:nvCxnSpPr>
          <p:spPr>
            <a:xfrm>
              <a:off x="2813029" y="5248236"/>
              <a:ext cx="361647" cy="0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upa 133">
              <a:extLst>
                <a:ext uri="{FF2B5EF4-FFF2-40B4-BE49-F238E27FC236}">
                  <a16:creationId xmlns:a16="http://schemas.microsoft.com/office/drawing/2014/main" id="{6C736957-8D2F-426A-AE32-D6DBB83285A0}"/>
                </a:ext>
              </a:extLst>
            </p:cNvPr>
            <p:cNvGrpSpPr/>
            <p:nvPr/>
          </p:nvGrpSpPr>
          <p:grpSpPr>
            <a:xfrm>
              <a:off x="5485155" y="1729940"/>
              <a:ext cx="983321" cy="1305680"/>
              <a:chOff x="5897676" y="1573898"/>
              <a:chExt cx="983321" cy="1305680"/>
            </a:xfrm>
          </p:grpSpPr>
          <p:sp>
            <p:nvSpPr>
              <p:cNvPr id="12" name="Prostokąt 13">
                <a:extLst>
                  <a:ext uri="{FF2B5EF4-FFF2-40B4-BE49-F238E27FC236}">
                    <a16:creationId xmlns:a16="http://schemas.microsoft.com/office/drawing/2014/main" id="{68EB9AFE-CF2F-4049-A5C0-F6928FD19F06}"/>
                  </a:ext>
                </a:extLst>
              </p:cNvPr>
              <p:cNvSpPr/>
              <p:nvPr/>
            </p:nvSpPr>
            <p:spPr>
              <a:xfrm>
                <a:off x="5897676" y="1573898"/>
                <a:ext cx="825371" cy="1166688"/>
              </a:xfrm>
              <a:custGeom>
                <a:avLst/>
                <a:gdLst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86348 w 1386348"/>
                  <a:gd name="connsiteY2" fmla="*/ 2002677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76516 w 1386348"/>
                  <a:gd name="connsiteY2" fmla="*/ 1461903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415845"/>
                  <a:gd name="connsiteY0" fmla="*/ 452284 h 2002677"/>
                  <a:gd name="connsiteX1" fmla="*/ 1415845 w 1415845"/>
                  <a:gd name="connsiteY1" fmla="*/ 0 h 2002677"/>
                  <a:gd name="connsiteX2" fmla="*/ 1406013 w 1415845"/>
                  <a:gd name="connsiteY2" fmla="*/ 1461903 h 2002677"/>
                  <a:gd name="connsiteX3" fmla="*/ 29497 w 1415845"/>
                  <a:gd name="connsiteY3" fmla="*/ 2002677 h 2002677"/>
                  <a:gd name="connsiteX4" fmla="*/ 0 w 1415845"/>
                  <a:gd name="connsiteY4" fmla="*/ 452284 h 2002677"/>
                  <a:gd name="connsiteX0" fmla="*/ 0 w 1416790"/>
                  <a:gd name="connsiteY0" fmla="*/ 452284 h 2002677"/>
                  <a:gd name="connsiteX1" fmla="*/ 1415845 w 1416790"/>
                  <a:gd name="connsiteY1" fmla="*/ 0 h 2002677"/>
                  <a:gd name="connsiteX2" fmla="*/ 1415845 w 1416790"/>
                  <a:gd name="connsiteY2" fmla="*/ 1511065 h 2002677"/>
                  <a:gd name="connsiteX3" fmla="*/ 29497 w 1416790"/>
                  <a:gd name="connsiteY3" fmla="*/ 2002677 h 2002677"/>
                  <a:gd name="connsiteX4" fmla="*/ 0 w 1416790"/>
                  <a:gd name="connsiteY4" fmla="*/ 452284 h 200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6790" h="2002677">
                    <a:moveTo>
                      <a:pt x="0" y="452284"/>
                    </a:moveTo>
                    <a:lnTo>
                      <a:pt x="1415845" y="0"/>
                    </a:lnTo>
                    <a:cubicBezTo>
                      <a:pt x="1412568" y="487301"/>
                      <a:pt x="1419122" y="1023764"/>
                      <a:pt x="1415845" y="1511065"/>
                    </a:cubicBezTo>
                    <a:lnTo>
                      <a:pt x="29497" y="2002677"/>
                    </a:lnTo>
                    <a:lnTo>
                      <a:pt x="0" y="452284"/>
                    </a:lnTo>
                    <a:close/>
                  </a:path>
                </a:pathLst>
              </a:custGeom>
              <a:solidFill>
                <a:schemeClr val="bg1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3" name="Prostokąt 13">
                <a:extLst>
                  <a:ext uri="{FF2B5EF4-FFF2-40B4-BE49-F238E27FC236}">
                    <a16:creationId xmlns:a16="http://schemas.microsoft.com/office/drawing/2014/main" id="{3FCAFD00-D002-42F5-BE48-ADC41886C3A6}"/>
                  </a:ext>
                </a:extLst>
              </p:cNvPr>
              <p:cNvSpPr/>
              <p:nvPr/>
            </p:nvSpPr>
            <p:spPr>
              <a:xfrm>
                <a:off x="5976393" y="1652054"/>
                <a:ext cx="825371" cy="1166688"/>
              </a:xfrm>
              <a:custGeom>
                <a:avLst/>
                <a:gdLst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86348 w 1386348"/>
                  <a:gd name="connsiteY2" fmla="*/ 2002677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76516 w 1386348"/>
                  <a:gd name="connsiteY2" fmla="*/ 1461903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415845"/>
                  <a:gd name="connsiteY0" fmla="*/ 452284 h 2002677"/>
                  <a:gd name="connsiteX1" fmla="*/ 1415845 w 1415845"/>
                  <a:gd name="connsiteY1" fmla="*/ 0 h 2002677"/>
                  <a:gd name="connsiteX2" fmla="*/ 1406013 w 1415845"/>
                  <a:gd name="connsiteY2" fmla="*/ 1461903 h 2002677"/>
                  <a:gd name="connsiteX3" fmla="*/ 29497 w 1415845"/>
                  <a:gd name="connsiteY3" fmla="*/ 2002677 h 2002677"/>
                  <a:gd name="connsiteX4" fmla="*/ 0 w 1415845"/>
                  <a:gd name="connsiteY4" fmla="*/ 452284 h 2002677"/>
                  <a:gd name="connsiteX0" fmla="*/ 0 w 1416790"/>
                  <a:gd name="connsiteY0" fmla="*/ 452284 h 2002677"/>
                  <a:gd name="connsiteX1" fmla="*/ 1415845 w 1416790"/>
                  <a:gd name="connsiteY1" fmla="*/ 0 h 2002677"/>
                  <a:gd name="connsiteX2" fmla="*/ 1415845 w 1416790"/>
                  <a:gd name="connsiteY2" fmla="*/ 1511065 h 2002677"/>
                  <a:gd name="connsiteX3" fmla="*/ 29497 w 1416790"/>
                  <a:gd name="connsiteY3" fmla="*/ 2002677 h 2002677"/>
                  <a:gd name="connsiteX4" fmla="*/ 0 w 1416790"/>
                  <a:gd name="connsiteY4" fmla="*/ 452284 h 200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6790" h="2002677">
                    <a:moveTo>
                      <a:pt x="0" y="452284"/>
                    </a:moveTo>
                    <a:lnTo>
                      <a:pt x="1415845" y="0"/>
                    </a:lnTo>
                    <a:cubicBezTo>
                      <a:pt x="1412568" y="487301"/>
                      <a:pt x="1419122" y="1023764"/>
                      <a:pt x="1415845" y="1511065"/>
                    </a:cubicBezTo>
                    <a:lnTo>
                      <a:pt x="29497" y="2002677"/>
                    </a:lnTo>
                    <a:lnTo>
                      <a:pt x="0" y="452284"/>
                    </a:lnTo>
                    <a:close/>
                  </a:path>
                </a:pathLst>
              </a:custGeom>
              <a:solidFill>
                <a:schemeClr val="bg1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4" name="Prostokąt 13">
                <a:extLst>
                  <a:ext uri="{FF2B5EF4-FFF2-40B4-BE49-F238E27FC236}">
                    <a16:creationId xmlns:a16="http://schemas.microsoft.com/office/drawing/2014/main" id="{3E3939F9-8BD7-4E64-923F-C794CDDFDB0F}"/>
                  </a:ext>
                </a:extLst>
              </p:cNvPr>
              <p:cNvSpPr/>
              <p:nvPr/>
            </p:nvSpPr>
            <p:spPr>
              <a:xfrm>
                <a:off x="6055626" y="1712890"/>
                <a:ext cx="825371" cy="1166688"/>
              </a:xfrm>
              <a:custGeom>
                <a:avLst/>
                <a:gdLst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86348 w 1386348"/>
                  <a:gd name="connsiteY2" fmla="*/ 2002677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76516 w 1386348"/>
                  <a:gd name="connsiteY2" fmla="*/ 1461903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415845"/>
                  <a:gd name="connsiteY0" fmla="*/ 452284 h 2002677"/>
                  <a:gd name="connsiteX1" fmla="*/ 1415845 w 1415845"/>
                  <a:gd name="connsiteY1" fmla="*/ 0 h 2002677"/>
                  <a:gd name="connsiteX2" fmla="*/ 1406013 w 1415845"/>
                  <a:gd name="connsiteY2" fmla="*/ 1461903 h 2002677"/>
                  <a:gd name="connsiteX3" fmla="*/ 29497 w 1415845"/>
                  <a:gd name="connsiteY3" fmla="*/ 2002677 h 2002677"/>
                  <a:gd name="connsiteX4" fmla="*/ 0 w 1415845"/>
                  <a:gd name="connsiteY4" fmla="*/ 452284 h 2002677"/>
                  <a:gd name="connsiteX0" fmla="*/ 0 w 1416790"/>
                  <a:gd name="connsiteY0" fmla="*/ 452284 h 2002677"/>
                  <a:gd name="connsiteX1" fmla="*/ 1415845 w 1416790"/>
                  <a:gd name="connsiteY1" fmla="*/ 0 h 2002677"/>
                  <a:gd name="connsiteX2" fmla="*/ 1415845 w 1416790"/>
                  <a:gd name="connsiteY2" fmla="*/ 1511065 h 2002677"/>
                  <a:gd name="connsiteX3" fmla="*/ 29497 w 1416790"/>
                  <a:gd name="connsiteY3" fmla="*/ 2002677 h 2002677"/>
                  <a:gd name="connsiteX4" fmla="*/ 0 w 1416790"/>
                  <a:gd name="connsiteY4" fmla="*/ 452284 h 200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6790" h="2002677">
                    <a:moveTo>
                      <a:pt x="0" y="452284"/>
                    </a:moveTo>
                    <a:lnTo>
                      <a:pt x="1415845" y="0"/>
                    </a:lnTo>
                    <a:cubicBezTo>
                      <a:pt x="1412568" y="487301"/>
                      <a:pt x="1419122" y="1023764"/>
                      <a:pt x="1415845" y="1511065"/>
                    </a:cubicBezTo>
                    <a:lnTo>
                      <a:pt x="29497" y="2002677"/>
                    </a:lnTo>
                    <a:lnTo>
                      <a:pt x="0" y="452284"/>
                    </a:lnTo>
                    <a:close/>
                  </a:path>
                </a:pathLst>
              </a:custGeom>
              <a:solidFill>
                <a:schemeClr val="bg1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CA13137C-4A13-4D18-A8D5-EBD8C981F384}"/>
                </a:ext>
              </a:extLst>
            </p:cNvPr>
            <p:cNvSpPr txBox="1"/>
            <p:nvPr/>
          </p:nvSpPr>
          <p:spPr>
            <a:xfrm>
              <a:off x="5414114" y="3415751"/>
              <a:ext cx="1125402" cy="215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w</a:t>
              </a:r>
              <a:r>
                <a:rPr lang="pl-PL" sz="1800" dirty="0"/>
                <a:t>arstwy splotowe</a:t>
              </a:r>
              <a:endParaRPr lang="pl-PL" dirty="0"/>
            </a:p>
          </p:txBody>
        </p:sp>
        <p:cxnSp>
          <p:nvCxnSpPr>
            <p:cNvPr id="16" name="Łącznik prosty ze strzałką 15">
              <a:extLst>
                <a:ext uri="{FF2B5EF4-FFF2-40B4-BE49-F238E27FC236}">
                  <a16:creationId xmlns:a16="http://schemas.microsoft.com/office/drawing/2014/main" id="{07A8CAF5-01EF-4FBF-BFF0-0F4DD3057256}"/>
                </a:ext>
              </a:extLst>
            </p:cNvPr>
            <p:cNvCxnSpPr>
              <a:cxnSpLocks/>
            </p:cNvCxnSpPr>
            <p:nvPr/>
          </p:nvCxnSpPr>
          <p:spPr>
            <a:xfrm>
              <a:off x="6610411" y="2419787"/>
              <a:ext cx="361647" cy="0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3DC9FDF7-55CF-4D21-99CC-0D26E3200B2A}"/>
                </a:ext>
              </a:extLst>
            </p:cNvPr>
            <p:cNvGrpSpPr/>
            <p:nvPr/>
          </p:nvGrpSpPr>
          <p:grpSpPr>
            <a:xfrm>
              <a:off x="8435450" y="1520421"/>
              <a:ext cx="1235104" cy="1824548"/>
              <a:chOff x="6820353" y="3047825"/>
              <a:chExt cx="2120117" cy="3131925"/>
            </a:xfrm>
          </p:grpSpPr>
          <p:grpSp>
            <p:nvGrpSpPr>
              <p:cNvPr id="20" name="Grupa 19">
                <a:extLst>
                  <a:ext uri="{FF2B5EF4-FFF2-40B4-BE49-F238E27FC236}">
                    <a16:creationId xmlns:a16="http://schemas.microsoft.com/office/drawing/2014/main" id="{3DF3F263-E66E-4BA6-98E1-A865C005E2F2}"/>
                  </a:ext>
                </a:extLst>
              </p:cNvPr>
              <p:cNvGrpSpPr/>
              <p:nvPr/>
            </p:nvGrpSpPr>
            <p:grpSpPr>
              <a:xfrm>
                <a:off x="6820353" y="3047825"/>
                <a:ext cx="511276" cy="3131925"/>
                <a:chOff x="6564715" y="2781036"/>
                <a:chExt cx="511276" cy="3131925"/>
              </a:xfrm>
            </p:grpSpPr>
            <p:sp>
              <p:nvSpPr>
                <p:cNvPr id="43" name="Owal 42">
                  <a:extLst>
                    <a:ext uri="{FF2B5EF4-FFF2-40B4-BE49-F238E27FC236}">
                      <a16:creationId xmlns:a16="http://schemas.microsoft.com/office/drawing/2014/main" id="{6BD920AC-EF19-4FBB-A2D8-5B372FA76057}"/>
                    </a:ext>
                  </a:extLst>
                </p:cNvPr>
                <p:cNvSpPr/>
                <p:nvPr/>
              </p:nvSpPr>
              <p:spPr>
                <a:xfrm>
                  <a:off x="6564715" y="2781036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4" name="Owal 43">
                  <a:extLst>
                    <a:ext uri="{FF2B5EF4-FFF2-40B4-BE49-F238E27FC236}">
                      <a16:creationId xmlns:a16="http://schemas.microsoft.com/office/drawing/2014/main" id="{BB663473-388A-4544-935A-CB8457D5CB08}"/>
                    </a:ext>
                  </a:extLst>
                </p:cNvPr>
                <p:cNvSpPr/>
                <p:nvPr/>
              </p:nvSpPr>
              <p:spPr>
                <a:xfrm>
                  <a:off x="6564715" y="3654586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5" name="Owal 44">
                  <a:extLst>
                    <a:ext uri="{FF2B5EF4-FFF2-40B4-BE49-F238E27FC236}">
                      <a16:creationId xmlns:a16="http://schemas.microsoft.com/office/drawing/2014/main" id="{0714E52B-48F1-492D-A50E-AF0C26EC74E4}"/>
                    </a:ext>
                  </a:extLst>
                </p:cNvPr>
                <p:cNvSpPr/>
                <p:nvPr/>
              </p:nvSpPr>
              <p:spPr>
                <a:xfrm>
                  <a:off x="6564715" y="4528136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6" name="Owal 45">
                  <a:extLst>
                    <a:ext uri="{FF2B5EF4-FFF2-40B4-BE49-F238E27FC236}">
                      <a16:creationId xmlns:a16="http://schemas.microsoft.com/office/drawing/2014/main" id="{01DB6693-441E-4B40-B906-CF4FA6557169}"/>
                    </a:ext>
                  </a:extLst>
                </p:cNvPr>
                <p:cNvSpPr/>
                <p:nvPr/>
              </p:nvSpPr>
              <p:spPr>
                <a:xfrm>
                  <a:off x="6564715" y="5401685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1" name="Grupa 20">
                <a:extLst>
                  <a:ext uri="{FF2B5EF4-FFF2-40B4-BE49-F238E27FC236}">
                    <a16:creationId xmlns:a16="http://schemas.microsoft.com/office/drawing/2014/main" id="{F6E4A7DE-9900-45C2-B116-0412E28D41C3}"/>
                  </a:ext>
                </a:extLst>
              </p:cNvPr>
              <p:cNvGrpSpPr/>
              <p:nvPr/>
            </p:nvGrpSpPr>
            <p:grpSpPr>
              <a:xfrm>
                <a:off x="7714138" y="3429000"/>
                <a:ext cx="511276" cy="2252061"/>
                <a:chOff x="7341463" y="3149624"/>
                <a:chExt cx="511276" cy="2252061"/>
              </a:xfrm>
            </p:grpSpPr>
            <p:sp>
              <p:nvSpPr>
                <p:cNvPr id="40" name="Owal 39">
                  <a:extLst>
                    <a:ext uri="{FF2B5EF4-FFF2-40B4-BE49-F238E27FC236}">
                      <a16:creationId xmlns:a16="http://schemas.microsoft.com/office/drawing/2014/main" id="{7AD12AB5-B979-447A-8048-DDC4C80BB0FF}"/>
                    </a:ext>
                  </a:extLst>
                </p:cNvPr>
                <p:cNvSpPr/>
                <p:nvPr/>
              </p:nvSpPr>
              <p:spPr>
                <a:xfrm>
                  <a:off x="7341463" y="3149624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1" name="Owal 40">
                  <a:extLst>
                    <a:ext uri="{FF2B5EF4-FFF2-40B4-BE49-F238E27FC236}">
                      <a16:creationId xmlns:a16="http://schemas.microsoft.com/office/drawing/2014/main" id="{46C57EBD-2979-4EDB-9D21-7FB335D96E2B}"/>
                    </a:ext>
                  </a:extLst>
                </p:cNvPr>
                <p:cNvSpPr/>
                <p:nvPr/>
              </p:nvSpPr>
              <p:spPr>
                <a:xfrm>
                  <a:off x="7341463" y="4020017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2" name="Owal 41">
                  <a:extLst>
                    <a:ext uri="{FF2B5EF4-FFF2-40B4-BE49-F238E27FC236}">
                      <a16:creationId xmlns:a16="http://schemas.microsoft.com/office/drawing/2014/main" id="{C484BB7B-8A2D-4F29-866D-3B6F88B137B5}"/>
                    </a:ext>
                  </a:extLst>
                </p:cNvPr>
                <p:cNvSpPr/>
                <p:nvPr/>
              </p:nvSpPr>
              <p:spPr>
                <a:xfrm>
                  <a:off x="7341463" y="4890409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cxnSp>
            <p:nvCxnSpPr>
              <p:cNvPr id="22" name="Łącznik prosty 21">
                <a:extLst>
                  <a:ext uri="{FF2B5EF4-FFF2-40B4-BE49-F238E27FC236}">
                    <a16:creationId xmlns:a16="http://schemas.microsoft.com/office/drawing/2014/main" id="{88BB3823-F11F-47DA-8A43-1FA6690C3CE5}"/>
                  </a:ext>
                </a:extLst>
              </p:cNvPr>
              <p:cNvCxnSpPr>
                <a:cxnSpLocks/>
                <a:stCxn id="43" idx="6"/>
                <a:endCxn id="40" idx="2"/>
              </p:cNvCxnSpPr>
              <p:nvPr/>
            </p:nvCxnSpPr>
            <p:spPr>
              <a:xfrm>
                <a:off x="7331629" y="3303463"/>
                <a:ext cx="382509" cy="381175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Łącznik prosty 22">
                <a:extLst>
                  <a:ext uri="{FF2B5EF4-FFF2-40B4-BE49-F238E27FC236}">
                    <a16:creationId xmlns:a16="http://schemas.microsoft.com/office/drawing/2014/main" id="{71808F28-E3B2-472C-97C9-2BDE7F6A127E}"/>
                  </a:ext>
                </a:extLst>
              </p:cNvPr>
              <p:cNvCxnSpPr>
                <a:cxnSpLocks/>
                <a:stCxn id="43" idx="6"/>
                <a:endCxn id="41" idx="2"/>
              </p:cNvCxnSpPr>
              <p:nvPr/>
            </p:nvCxnSpPr>
            <p:spPr>
              <a:xfrm>
                <a:off x="7331629" y="3303463"/>
                <a:ext cx="382509" cy="1251568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Łącznik prosty 23">
                <a:extLst>
                  <a:ext uri="{FF2B5EF4-FFF2-40B4-BE49-F238E27FC236}">
                    <a16:creationId xmlns:a16="http://schemas.microsoft.com/office/drawing/2014/main" id="{9BA12557-8498-4EFB-9E4A-B772A6E12804}"/>
                  </a:ext>
                </a:extLst>
              </p:cNvPr>
              <p:cNvCxnSpPr>
                <a:cxnSpLocks/>
                <a:stCxn id="43" idx="6"/>
                <a:endCxn id="42" idx="2"/>
              </p:cNvCxnSpPr>
              <p:nvPr/>
            </p:nvCxnSpPr>
            <p:spPr>
              <a:xfrm>
                <a:off x="7331629" y="3303463"/>
                <a:ext cx="382509" cy="2121960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Łącznik prosty 24">
                <a:extLst>
                  <a:ext uri="{FF2B5EF4-FFF2-40B4-BE49-F238E27FC236}">
                    <a16:creationId xmlns:a16="http://schemas.microsoft.com/office/drawing/2014/main" id="{791DCBE8-3C0B-48F4-9DBC-21C60B3B7E20}"/>
                  </a:ext>
                </a:extLst>
              </p:cNvPr>
              <p:cNvCxnSpPr>
                <a:cxnSpLocks/>
                <a:stCxn id="44" idx="6"/>
                <a:endCxn id="40" idx="2"/>
              </p:cNvCxnSpPr>
              <p:nvPr/>
            </p:nvCxnSpPr>
            <p:spPr>
              <a:xfrm flipV="1">
                <a:off x="7331629" y="3684638"/>
                <a:ext cx="382509" cy="492375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>
                <a:extLst>
                  <a:ext uri="{FF2B5EF4-FFF2-40B4-BE49-F238E27FC236}">
                    <a16:creationId xmlns:a16="http://schemas.microsoft.com/office/drawing/2014/main" id="{073A22FD-658B-4537-B027-EF020409E594}"/>
                  </a:ext>
                </a:extLst>
              </p:cNvPr>
              <p:cNvCxnSpPr>
                <a:cxnSpLocks/>
                <a:stCxn id="44" idx="6"/>
                <a:endCxn id="41" idx="2"/>
              </p:cNvCxnSpPr>
              <p:nvPr/>
            </p:nvCxnSpPr>
            <p:spPr>
              <a:xfrm>
                <a:off x="7331629" y="4177013"/>
                <a:ext cx="382509" cy="378018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>
                <a:extLst>
                  <a:ext uri="{FF2B5EF4-FFF2-40B4-BE49-F238E27FC236}">
                    <a16:creationId xmlns:a16="http://schemas.microsoft.com/office/drawing/2014/main" id="{0FA011AC-2896-44CF-B3A5-2366B6BDBCDE}"/>
                  </a:ext>
                </a:extLst>
              </p:cNvPr>
              <p:cNvCxnSpPr>
                <a:cxnSpLocks/>
                <a:stCxn id="44" idx="6"/>
                <a:endCxn id="42" idx="2"/>
              </p:cNvCxnSpPr>
              <p:nvPr/>
            </p:nvCxnSpPr>
            <p:spPr>
              <a:xfrm>
                <a:off x="7331629" y="4177013"/>
                <a:ext cx="382509" cy="1248410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>
                <a:extLst>
                  <a:ext uri="{FF2B5EF4-FFF2-40B4-BE49-F238E27FC236}">
                    <a16:creationId xmlns:a16="http://schemas.microsoft.com/office/drawing/2014/main" id="{35B1DC45-A4A6-4A2B-97D2-25F5A8273C22}"/>
                  </a:ext>
                </a:extLst>
              </p:cNvPr>
              <p:cNvCxnSpPr>
                <a:cxnSpLocks/>
                <a:stCxn id="45" idx="6"/>
                <a:endCxn id="40" idx="2"/>
              </p:cNvCxnSpPr>
              <p:nvPr/>
            </p:nvCxnSpPr>
            <p:spPr>
              <a:xfrm flipV="1">
                <a:off x="7331629" y="3684638"/>
                <a:ext cx="382509" cy="1365925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>
                <a:extLst>
                  <a:ext uri="{FF2B5EF4-FFF2-40B4-BE49-F238E27FC236}">
                    <a16:creationId xmlns:a16="http://schemas.microsoft.com/office/drawing/2014/main" id="{ACCE01E8-29D2-4566-AFF3-D638E4FEF23D}"/>
                  </a:ext>
                </a:extLst>
              </p:cNvPr>
              <p:cNvCxnSpPr>
                <a:cxnSpLocks/>
                <a:stCxn id="45" idx="6"/>
                <a:endCxn id="41" idx="2"/>
              </p:cNvCxnSpPr>
              <p:nvPr/>
            </p:nvCxnSpPr>
            <p:spPr>
              <a:xfrm flipV="1">
                <a:off x="7331629" y="4555031"/>
                <a:ext cx="382509" cy="495532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>
                <a:extLst>
                  <a:ext uri="{FF2B5EF4-FFF2-40B4-BE49-F238E27FC236}">
                    <a16:creationId xmlns:a16="http://schemas.microsoft.com/office/drawing/2014/main" id="{689CA16F-C5C2-4635-A6CC-9F5746F36D3A}"/>
                  </a:ext>
                </a:extLst>
              </p:cNvPr>
              <p:cNvCxnSpPr>
                <a:cxnSpLocks/>
                <a:stCxn id="45" idx="6"/>
                <a:endCxn id="42" idx="2"/>
              </p:cNvCxnSpPr>
              <p:nvPr/>
            </p:nvCxnSpPr>
            <p:spPr>
              <a:xfrm>
                <a:off x="7331629" y="5050563"/>
                <a:ext cx="382509" cy="374860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>
                <a:extLst>
                  <a:ext uri="{FF2B5EF4-FFF2-40B4-BE49-F238E27FC236}">
                    <a16:creationId xmlns:a16="http://schemas.microsoft.com/office/drawing/2014/main" id="{7E28D9E8-E24E-4DBE-AA76-A1BC0BECDC88}"/>
                  </a:ext>
                </a:extLst>
              </p:cNvPr>
              <p:cNvCxnSpPr>
                <a:cxnSpLocks/>
                <a:stCxn id="46" idx="6"/>
                <a:endCxn id="40" idx="2"/>
              </p:cNvCxnSpPr>
              <p:nvPr/>
            </p:nvCxnSpPr>
            <p:spPr>
              <a:xfrm flipV="1">
                <a:off x="7331629" y="3684638"/>
                <a:ext cx="382509" cy="2239474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>
                <a:extLst>
                  <a:ext uri="{FF2B5EF4-FFF2-40B4-BE49-F238E27FC236}">
                    <a16:creationId xmlns:a16="http://schemas.microsoft.com/office/drawing/2014/main" id="{133BF69D-FCD8-45DC-9334-CB753396146E}"/>
                  </a:ext>
                </a:extLst>
              </p:cNvPr>
              <p:cNvCxnSpPr>
                <a:cxnSpLocks/>
                <a:stCxn id="46" idx="6"/>
                <a:endCxn id="41" idx="2"/>
              </p:cNvCxnSpPr>
              <p:nvPr/>
            </p:nvCxnSpPr>
            <p:spPr>
              <a:xfrm flipV="1">
                <a:off x="7331629" y="4555031"/>
                <a:ext cx="382509" cy="136908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>
                <a:extLst>
                  <a:ext uri="{FF2B5EF4-FFF2-40B4-BE49-F238E27FC236}">
                    <a16:creationId xmlns:a16="http://schemas.microsoft.com/office/drawing/2014/main" id="{C6DCCAAA-0B1F-471C-A4B7-39336A49EA51}"/>
                  </a:ext>
                </a:extLst>
              </p:cNvPr>
              <p:cNvCxnSpPr>
                <a:cxnSpLocks/>
                <a:stCxn id="46" idx="6"/>
                <a:endCxn id="42" idx="2"/>
              </p:cNvCxnSpPr>
              <p:nvPr/>
            </p:nvCxnSpPr>
            <p:spPr>
              <a:xfrm flipV="1">
                <a:off x="7331629" y="5425423"/>
                <a:ext cx="382509" cy="498689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>
                <a:extLst>
                  <a:ext uri="{FF2B5EF4-FFF2-40B4-BE49-F238E27FC236}">
                    <a16:creationId xmlns:a16="http://schemas.microsoft.com/office/drawing/2014/main" id="{1D802C18-42A4-4A9A-BFE8-3BC746B1BD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5414" y="3686631"/>
                <a:ext cx="385964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>
                <a:extLst>
                  <a:ext uri="{FF2B5EF4-FFF2-40B4-BE49-F238E27FC236}">
                    <a16:creationId xmlns:a16="http://schemas.microsoft.com/office/drawing/2014/main" id="{015EF87D-6D1F-43D2-89E9-3F14F789D5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12" y="4554551"/>
                <a:ext cx="385964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>
                <a:extLst>
                  <a:ext uri="{FF2B5EF4-FFF2-40B4-BE49-F238E27FC236}">
                    <a16:creationId xmlns:a16="http://schemas.microsoft.com/office/drawing/2014/main" id="{B3094FA7-9113-4F1C-AB8C-ACDA8A7E0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12" y="5422470"/>
                <a:ext cx="385964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pole tekstowe 36">
                    <a:extLst>
                      <a:ext uri="{FF2B5EF4-FFF2-40B4-BE49-F238E27FC236}">
                        <a16:creationId xmlns:a16="http://schemas.microsoft.com/office/drawing/2014/main" id="{5B09208D-9EE1-46DD-A59D-82E5A38D25D1}"/>
                      </a:ext>
                    </a:extLst>
                  </p:cNvPr>
                  <p:cNvSpPr txBox="1"/>
                  <p:nvPr/>
                </p:nvSpPr>
                <p:spPr>
                  <a:xfrm>
                    <a:off x="8598042" y="3499972"/>
                    <a:ext cx="277297" cy="6339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37" name="pole tekstowe 36">
                    <a:extLst>
                      <a:ext uri="{FF2B5EF4-FFF2-40B4-BE49-F238E27FC236}">
                        <a16:creationId xmlns:a16="http://schemas.microsoft.com/office/drawing/2014/main" id="{5B09208D-9EE1-46DD-A59D-82E5A38D25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8042" y="3499972"/>
                    <a:ext cx="277297" cy="63397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57692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pole tekstowe 37">
                    <a:extLst>
                      <a:ext uri="{FF2B5EF4-FFF2-40B4-BE49-F238E27FC236}">
                        <a16:creationId xmlns:a16="http://schemas.microsoft.com/office/drawing/2014/main" id="{2CE11D34-5B3F-41D9-A94A-7D2AF293E269}"/>
                      </a:ext>
                    </a:extLst>
                  </p:cNvPr>
                  <p:cNvSpPr txBox="1"/>
                  <p:nvPr/>
                </p:nvSpPr>
                <p:spPr>
                  <a:xfrm>
                    <a:off x="8603662" y="4345161"/>
                    <a:ext cx="216950" cy="6339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38" name="pole tekstowe 37">
                    <a:extLst>
                      <a:ext uri="{FF2B5EF4-FFF2-40B4-BE49-F238E27FC236}">
                        <a16:creationId xmlns:a16="http://schemas.microsoft.com/office/drawing/2014/main" id="{2CE11D34-5B3F-41D9-A94A-7D2AF293E2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3662" y="4345161"/>
                    <a:ext cx="216950" cy="63397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09524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pole tekstowe 38">
                    <a:extLst>
                      <a:ext uri="{FF2B5EF4-FFF2-40B4-BE49-F238E27FC236}">
                        <a16:creationId xmlns:a16="http://schemas.microsoft.com/office/drawing/2014/main" id="{1033069F-9666-4C5B-B0F2-78A3FC97708B}"/>
                      </a:ext>
                    </a:extLst>
                  </p:cNvPr>
                  <p:cNvSpPr txBox="1"/>
                  <p:nvPr/>
                </p:nvSpPr>
                <p:spPr>
                  <a:xfrm>
                    <a:off x="8663173" y="5202455"/>
                    <a:ext cx="277297" cy="6339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39" name="pole tekstowe 38">
                    <a:extLst>
                      <a:ext uri="{FF2B5EF4-FFF2-40B4-BE49-F238E27FC236}">
                        <a16:creationId xmlns:a16="http://schemas.microsoft.com/office/drawing/2014/main" id="{1033069F-9666-4C5B-B0F2-78A3FC9770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3173" y="5202455"/>
                    <a:ext cx="277297" cy="63397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1538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9995D803-1087-4063-9FB1-97E763A11E8D}"/>
                </a:ext>
              </a:extLst>
            </p:cNvPr>
            <p:cNvSpPr txBox="1"/>
            <p:nvPr/>
          </p:nvSpPr>
          <p:spPr>
            <a:xfrm>
              <a:off x="8328511" y="3415751"/>
              <a:ext cx="1125402" cy="215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w</a:t>
              </a:r>
              <a:r>
                <a:rPr lang="pl-PL" sz="1800" dirty="0"/>
                <a:t>arstwy płaskie</a:t>
              </a:r>
              <a:endParaRPr lang="pl-P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pole tekstowe 18">
                  <a:extLst>
                    <a:ext uri="{FF2B5EF4-FFF2-40B4-BE49-F238E27FC236}">
                      <a16:creationId xmlns:a16="http://schemas.microsoft.com/office/drawing/2014/main" id="{2CE39A3F-A1B6-42EB-9785-0E31CC04F3FA}"/>
                    </a:ext>
                  </a:extLst>
                </p:cNvPr>
                <p:cNvSpPr txBox="1"/>
                <p:nvPr/>
              </p:nvSpPr>
              <p:spPr>
                <a:xfrm rot="16200000">
                  <a:off x="8739290" y="2380288"/>
                  <a:ext cx="245693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l-PL" b="1" dirty="0"/>
                    <a:t>wektor reprezentacji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l-PL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pl-PL" sz="1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19" name="pole tekstowe 18">
                  <a:extLst>
                    <a:ext uri="{FF2B5EF4-FFF2-40B4-BE49-F238E27FC236}">
                      <a16:creationId xmlns:a16="http://schemas.microsoft.com/office/drawing/2014/main" id="{2CE39A3F-A1B6-42EB-9785-0E31CC04F3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739290" y="2380288"/>
                  <a:ext cx="245693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0000" r="-26667" b="-1489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Łącznik prosty ze strzałką 91">
              <a:extLst>
                <a:ext uri="{FF2B5EF4-FFF2-40B4-BE49-F238E27FC236}">
                  <a16:creationId xmlns:a16="http://schemas.microsoft.com/office/drawing/2014/main" id="{726C077F-B90A-4B97-8946-C15DF2E13DC6}"/>
                </a:ext>
              </a:extLst>
            </p:cNvPr>
            <p:cNvCxnSpPr>
              <a:cxnSpLocks/>
            </p:cNvCxnSpPr>
            <p:nvPr/>
          </p:nvCxnSpPr>
          <p:spPr>
            <a:xfrm>
              <a:off x="10219748" y="2561078"/>
              <a:ext cx="839605" cy="648652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pole tekstowe 117">
              <a:extLst>
                <a:ext uri="{FF2B5EF4-FFF2-40B4-BE49-F238E27FC236}">
                  <a16:creationId xmlns:a16="http://schemas.microsoft.com/office/drawing/2014/main" id="{D06EDB50-B452-4BD6-B717-7995B910B0D4}"/>
                </a:ext>
              </a:extLst>
            </p:cNvPr>
            <p:cNvSpPr txBox="1"/>
            <p:nvPr/>
          </p:nvSpPr>
          <p:spPr>
            <a:xfrm>
              <a:off x="1104995" y="3449398"/>
              <a:ext cx="16558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ciąg ramek A</a:t>
              </a:r>
            </a:p>
          </p:txBody>
        </p:sp>
        <p:cxnSp>
          <p:nvCxnSpPr>
            <p:cNvPr id="49" name="Łącznik prosty ze strzałką 48">
              <a:extLst>
                <a:ext uri="{FF2B5EF4-FFF2-40B4-BE49-F238E27FC236}">
                  <a16:creationId xmlns:a16="http://schemas.microsoft.com/office/drawing/2014/main" id="{51D5DFE8-4A26-4766-9EFA-FC96574B31A5}"/>
                </a:ext>
              </a:extLst>
            </p:cNvPr>
            <p:cNvCxnSpPr>
              <a:cxnSpLocks/>
            </p:cNvCxnSpPr>
            <p:nvPr/>
          </p:nvCxnSpPr>
          <p:spPr>
            <a:xfrm>
              <a:off x="5082739" y="5248236"/>
              <a:ext cx="361647" cy="0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a 134">
              <a:extLst>
                <a:ext uri="{FF2B5EF4-FFF2-40B4-BE49-F238E27FC236}">
                  <a16:creationId xmlns:a16="http://schemas.microsoft.com/office/drawing/2014/main" id="{E22132DA-B77E-409F-AE8F-928CF546E304}"/>
                </a:ext>
              </a:extLst>
            </p:cNvPr>
            <p:cNvGrpSpPr/>
            <p:nvPr/>
          </p:nvGrpSpPr>
          <p:grpSpPr>
            <a:xfrm>
              <a:off x="5485155" y="4569108"/>
              <a:ext cx="983321" cy="1305679"/>
              <a:chOff x="5976659" y="4428198"/>
              <a:chExt cx="983321" cy="1305679"/>
            </a:xfrm>
          </p:grpSpPr>
          <p:sp>
            <p:nvSpPr>
              <p:cNvPr id="51" name="Prostokąt 13">
                <a:extLst>
                  <a:ext uri="{FF2B5EF4-FFF2-40B4-BE49-F238E27FC236}">
                    <a16:creationId xmlns:a16="http://schemas.microsoft.com/office/drawing/2014/main" id="{6AB0BA86-0B02-45CF-AF50-FD2FE1D25625}"/>
                  </a:ext>
                </a:extLst>
              </p:cNvPr>
              <p:cNvSpPr/>
              <p:nvPr/>
            </p:nvSpPr>
            <p:spPr>
              <a:xfrm>
                <a:off x="5976659" y="4428198"/>
                <a:ext cx="825371" cy="1166688"/>
              </a:xfrm>
              <a:custGeom>
                <a:avLst/>
                <a:gdLst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86348 w 1386348"/>
                  <a:gd name="connsiteY2" fmla="*/ 2002677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76516 w 1386348"/>
                  <a:gd name="connsiteY2" fmla="*/ 1461903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415845"/>
                  <a:gd name="connsiteY0" fmla="*/ 452284 h 2002677"/>
                  <a:gd name="connsiteX1" fmla="*/ 1415845 w 1415845"/>
                  <a:gd name="connsiteY1" fmla="*/ 0 h 2002677"/>
                  <a:gd name="connsiteX2" fmla="*/ 1406013 w 1415845"/>
                  <a:gd name="connsiteY2" fmla="*/ 1461903 h 2002677"/>
                  <a:gd name="connsiteX3" fmla="*/ 29497 w 1415845"/>
                  <a:gd name="connsiteY3" fmla="*/ 2002677 h 2002677"/>
                  <a:gd name="connsiteX4" fmla="*/ 0 w 1415845"/>
                  <a:gd name="connsiteY4" fmla="*/ 452284 h 2002677"/>
                  <a:gd name="connsiteX0" fmla="*/ 0 w 1416790"/>
                  <a:gd name="connsiteY0" fmla="*/ 452284 h 2002677"/>
                  <a:gd name="connsiteX1" fmla="*/ 1415845 w 1416790"/>
                  <a:gd name="connsiteY1" fmla="*/ 0 h 2002677"/>
                  <a:gd name="connsiteX2" fmla="*/ 1415845 w 1416790"/>
                  <a:gd name="connsiteY2" fmla="*/ 1511065 h 2002677"/>
                  <a:gd name="connsiteX3" fmla="*/ 29497 w 1416790"/>
                  <a:gd name="connsiteY3" fmla="*/ 2002677 h 2002677"/>
                  <a:gd name="connsiteX4" fmla="*/ 0 w 1416790"/>
                  <a:gd name="connsiteY4" fmla="*/ 452284 h 200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6790" h="2002677">
                    <a:moveTo>
                      <a:pt x="0" y="452284"/>
                    </a:moveTo>
                    <a:lnTo>
                      <a:pt x="1415845" y="0"/>
                    </a:lnTo>
                    <a:cubicBezTo>
                      <a:pt x="1412568" y="487301"/>
                      <a:pt x="1419122" y="1023764"/>
                      <a:pt x="1415845" y="1511065"/>
                    </a:cubicBezTo>
                    <a:lnTo>
                      <a:pt x="29497" y="2002677"/>
                    </a:lnTo>
                    <a:lnTo>
                      <a:pt x="0" y="452284"/>
                    </a:lnTo>
                    <a:close/>
                  </a:path>
                </a:pathLst>
              </a:custGeom>
              <a:solidFill>
                <a:schemeClr val="bg1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2" name="Prostokąt 13">
                <a:extLst>
                  <a:ext uri="{FF2B5EF4-FFF2-40B4-BE49-F238E27FC236}">
                    <a16:creationId xmlns:a16="http://schemas.microsoft.com/office/drawing/2014/main" id="{3FE4E53C-7E73-45E9-A457-E7CBF040066A}"/>
                  </a:ext>
                </a:extLst>
              </p:cNvPr>
              <p:cNvSpPr/>
              <p:nvPr/>
            </p:nvSpPr>
            <p:spPr>
              <a:xfrm>
                <a:off x="6055376" y="4506354"/>
                <a:ext cx="825371" cy="1166688"/>
              </a:xfrm>
              <a:custGeom>
                <a:avLst/>
                <a:gdLst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86348 w 1386348"/>
                  <a:gd name="connsiteY2" fmla="*/ 2002677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76516 w 1386348"/>
                  <a:gd name="connsiteY2" fmla="*/ 1461903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415845"/>
                  <a:gd name="connsiteY0" fmla="*/ 452284 h 2002677"/>
                  <a:gd name="connsiteX1" fmla="*/ 1415845 w 1415845"/>
                  <a:gd name="connsiteY1" fmla="*/ 0 h 2002677"/>
                  <a:gd name="connsiteX2" fmla="*/ 1406013 w 1415845"/>
                  <a:gd name="connsiteY2" fmla="*/ 1461903 h 2002677"/>
                  <a:gd name="connsiteX3" fmla="*/ 29497 w 1415845"/>
                  <a:gd name="connsiteY3" fmla="*/ 2002677 h 2002677"/>
                  <a:gd name="connsiteX4" fmla="*/ 0 w 1415845"/>
                  <a:gd name="connsiteY4" fmla="*/ 452284 h 2002677"/>
                  <a:gd name="connsiteX0" fmla="*/ 0 w 1416790"/>
                  <a:gd name="connsiteY0" fmla="*/ 452284 h 2002677"/>
                  <a:gd name="connsiteX1" fmla="*/ 1415845 w 1416790"/>
                  <a:gd name="connsiteY1" fmla="*/ 0 h 2002677"/>
                  <a:gd name="connsiteX2" fmla="*/ 1415845 w 1416790"/>
                  <a:gd name="connsiteY2" fmla="*/ 1511065 h 2002677"/>
                  <a:gd name="connsiteX3" fmla="*/ 29497 w 1416790"/>
                  <a:gd name="connsiteY3" fmla="*/ 2002677 h 2002677"/>
                  <a:gd name="connsiteX4" fmla="*/ 0 w 1416790"/>
                  <a:gd name="connsiteY4" fmla="*/ 452284 h 200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6790" h="2002677">
                    <a:moveTo>
                      <a:pt x="0" y="452284"/>
                    </a:moveTo>
                    <a:lnTo>
                      <a:pt x="1415845" y="0"/>
                    </a:lnTo>
                    <a:cubicBezTo>
                      <a:pt x="1412568" y="487301"/>
                      <a:pt x="1419122" y="1023764"/>
                      <a:pt x="1415845" y="1511065"/>
                    </a:cubicBezTo>
                    <a:lnTo>
                      <a:pt x="29497" y="2002677"/>
                    </a:lnTo>
                    <a:lnTo>
                      <a:pt x="0" y="452284"/>
                    </a:lnTo>
                    <a:close/>
                  </a:path>
                </a:pathLst>
              </a:custGeom>
              <a:solidFill>
                <a:schemeClr val="bg1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3" name="Prostokąt 13">
                <a:extLst>
                  <a:ext uri="{FF2B5EF4-FFF2-40B4-BE49-F238E27FC236}">
                    <a16:creationId xmlns:a16="http://schemas.microsoft.com/office/drawing/2014/main" id="{B25AB140-845D-43EE-8904-3D0485FDFDF4}"/>
                  </a:ext>
                </a:extLst>
              </p:cNvPr>
              <p:cNvSpPr/>
              <p:nvPr/>
            </p:nvSpPr>
            <p:spPr>
              <a:xfrm>
                <a:off x="6134609" y="4567189"/>
                <a:ext cx="825371" cy="1166688"/>
              </a:xfrm>
              <a:custGeom>
                <a:avLst/>
                <a:gdLst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86348 w 1386348"/>
                  <a:gd name="connsiteY2" fmla="*/ 2002677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386348"/>
                  <a:gd name="connsiteY0" fmla="*/ 0 h 2002677"/>
                  <a:gd name="connsiteX1" fmla="*/ 1386348 w 1386348"/>
                  <a:gd name="connsiteY1" fmla="*/ 0 h 2002677"/>
                  <a:gd name="connsiteX2" fmla="*/ 1376516 w 1386348"/>
                  <a:gd name="connsiteY2" fmla="*/ 1461903 h 2002677"/>
                  <a:gd name="connsiteX3" fmla="*/ 0 w 1386348"/>
                  <a:gd name="connsiteY3" fmla="*/ 2002677 h 2002677"/>
                  <a:gd name="connsiteX4" fmla="*/ 0 w 1386348"/>
                  <a:gd name="connsiteY4" fmla="*/ 0 h 2002677"/>
                  <a:gd name="connsiteX0" fmla="*/ 0 w 1415845"/>
                  <a:gd name="connsiteY0" fmla="*/ 452284 h 2002677"/>
                  <a:gd name="connsiteX1" fmla="*/ 1415845 w 1415845"/>
                  <a:gd name="connsiteY1" fmla="*/ 0 h 2002677"/>
                  <a:gd name="connsiteX2" fmla="*/ 1406013 w 1415845"/>
                  <a:gd name="connsiteY2" fmla="*/ 1461903 h 2002677"/>
                  <a:gd name="connsiteX3" fmla="*/ 29497 w 1415845"/>
                  <a:gd name="connsiteY3" fmla="*/ 2002677 h 2002677"/>
                  <a:gd name="connsiteX4" fmla="*/ 0 w 1415845"/>
                  <a:gd name="connsiteY4" fmla="*/ 452284 h 2002677"/>
                  <a:gd name="connsiteX0" fmla="*/ 0 w 1416790"/>
                  <a:gd name="connsiteY0" fmla="*/ 452284 h 2002677"/>
                  <a:gd name="connsiteX1" fmla="*/ 1415845 w 1416790"/>
                  <a:gd name="connsiteY1" fmla="*/ 0 h 2002677"/>
                  <a:gd name="connsiteX2" fmla="*/ 1415845 w 1416790"/>
                  <a:gd name="connsiteY2" fmla="*/ 1511065 h 2002677"/>
                  <a:gd name="connsiteX3" fmla="*/ 29497 w 1416790"/>
                  <a:gd name="connsiteY3" fmla="*/ 2002677 h 2002677"/>
                  <a:gd name="connsiteX4" fmla="*/ 0 w 1416790"/>
                  <a:gd name="connsiteY4" fmla="*/ 452284 h 200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6790" h="2002677">
                    <a:moveTo>
                      <a:pt x="0" y="452284"/>
                    </a:moveTo>
                    <a:lnTo>
                      <a:pt x="1415845" y="0"/>
                    </a:lnTo>
                    <a:cubicBezTo>
                      <a:pt x="1412568" y="487301"/>
                      <a:pt x="1419122" y="1023764"/>
                      <a:pt x="1415845" y="1511065"/>
                    </a:cubicBezTo>
                    <a:lnTo>
                      <a:pt x="29497" y="2002677"/>
                    </a:lnTo>
                    <a:lnTo>
                      <a:pt x="0" y="452284"/>
                    </a:lnTo>
                    <a:close/>
                  </a:path>
                </a:pathLst>
              </a:custGeom>
              <a:solidFill>
                <a:schemeClr val="bg1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54" name="pole tekstowe 53">
              <a:extLst>
                <a:ext uri="{FF2B5EF4-FFF2-40B4-BE49-F238E27FC236}">
                  <a16:creationId xmlns:a16="http://schemas.microsoft.com/office/drawing/2014/main" id="{CF0CB167-534A-4148-B1D4-CF6A4B6CBF68}"/>
                </a:ext>
              </a:extLst>
            </p:cNvPr>
            <p:cNvSpPr txBox="1"/>
            <p:nvPr/>
          </p:nvSpPr>
          <p:spPr>
            <a:xfrm>
              <a:off x="5414114" y="6142617"/>
              <a:ext cx="1125402" cy="215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w</a:t>
              </a:r>
              <a:r>
                <a:rPr lang="pl-PL" sz="1800" dirty="0"/>
                <a:t>arstwy splotowe</a:t>
              </a:r>
              <a:endParaRPr lang="pl-PL" dirty="0"/>
            </a:p>
          </p:txBody>
        </p:sp>
        <p:cxnSp>
          <p:nvCxnSpPr>
            <p:cNvPr id="55" name="Łącznik prosty ze strzałką 54">
              <a:extLst>
                <a:ext uri="{FF2B5EF4-FFF2-40B4-BE49-F238E27FC236}">
                  <a16:creationId xmlns:a16="http://schemas.microsoft.com/office/drawing/2014/main" id="{2B60CB29-4211-41D7-A7BD-7D2B249DA885}"/>
                </a:ext>
              </a:extLst>
            </p:cNvPr>
            <p:cNvCxnSpPr>
              <a:cxnSpLocks/>
            </p:cNvCxnSpPr>
            <p:nvPr/>
          </p:nvCxnSpPr>
          <p:spPr>
            <a:xfrm>
              <a:off x="6638470" y="5248236"/>
              <a:ext cx="361647" cy="0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upa 55">
              <a:extLst>
                <a:ext uri="{FF2B5EF4-FFF2-40B4-BE49-F238E27FC236}">
                  <a16:creationId xmlns:a16="http://schemas.microsoft.com/office/drawing/2014/main" id="{1F6B0E3E-5C5F-4621-B212-71ABD40837A7}"/>
                </a:ext>
              </a:extLst>
            </p:cNvPr>
            <p:cNvGrpSpPr/>
            <p:nvPr/>
          </p:nvGrpSpPr>
          <p:grpSpPr>
            <a:xfrm>
              <a:off x="8447104" y="4312270"/>
              <a:ext cx="1235104" cy="1824548"/>
              <a:chOff x="6820353" y="3047825"/>
              <a:chExt cx="2120117" cy="3131925"/>
            </a:xfrm>
          </p:grpSpPr>
          <p:grpSp>
            <p:nvGrpSpPr>
              <p:cNvPr id="59" name="Grupa 58">
                <a:extLst>
                  <a:ext uri="{FF2B5EF4-FFF2-40B4-BE49-F238E27FC236}">
                    <a16:creationId xmlns:a16="http://schemas.microsoft.com/office/drawing/2014/main" id="{89832409-821B-4A96-A313-E059551ABEB0}"/>
                  </a:ext>
                </a:extLst>
              </p:cNvPr>
              <p:cNvGrpSpPr/>
              <p:nvPr/>
            </p:nvGrpSpPr>
            <p:grpSpPr>
              <a:xfrm>
                <a:off x="6820353" y="3047825"/>
                <a:ext cx="511276" cy="3131925"/>
                <a:chOff x="6564715" y="2781036"/>
                <a:chExt cx="511276" cy="3131925"/>
              </a:xfrm>
            </p:grpSpPr>
            <p:sp>
              <p:nvSpPr>
                <p:cNvPr id="82" name="Owal 81">
                  <a:extLst>
                    <a:ext uri="{FF2B5EF4-FFF2-40B4-BE49-F238E27FC236}">
                      <a16:creationId xmlns:a16="http://schemas.microsoft.com/office/drawing/2014/main" id="{2504ED87-46C8-432F-97F2-1EEB8633A23C}"/>
                    </a:ext>
                  </a:extLst>
                </p:cNvPr>
                <p:cNvSpPr/>
                <p:nvPr/>
              </p:nvSpPr>
              <p:spPr>
                <a:xfrm>
                  <a:off x="6564715" y="2781036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83" name="Owal 82">
                  <a:extLst>
                    <a:ext uri="{FF2B5EF4-FFF2-40B4-BE49-F238E27FC236}">
                      <a16:creationId xmlns:a16="http://schemas.microsoft.com/office/drawing/2014/main" id="{C0AE9D2C-A5B1-4333-B436-873E04B77856}"/>
                    </a:ext>
                  </a:extLst>
                </p:cNvPr>
                <p:cNvSpPr/>
                <p:nvPr/>
              </p:nvSpPr>
              <p:spPr>
                <a:xfrm>
                  <a:off x="6564715" y="3654586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84" name="Owal 83">
                  <a:extLst>
                    <a:ext uri="{FF2B5EF4-FFF2-40B4-BE49-F238E27FC236}">
                      <a16:creationId xmlns:a16="http://schemas.microsoft.com/office/drawing/2014/main" id="{AF9CB2A2-C3D0-420C-BA44-6FC34AED5325}"/>
                    </a:ext>
                  </a:extLst>
                </p:cNvPr>
                <p:cNvSpPr/>
                <p:nvPr/>
              </p:nvSpPr>
              <p:spPr>
                <a:xfrm>
                  <a:off x="6564715" y="4528136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85" name="Owal 84">
                  <a:extLst>
                    <a:ext uri="{FF2B5EF4-FFF2-40B4-BE49-F238E27FC236}">
                      <a16:creationId xmlns:a16="http://schemas.microsoft.com/office/drawing/2014/main" id="{83D398A6-D8B9-45E7-AD59-FBB4A25BF6AA}"/>
                    </a:ext>
                  </a:extLst>
                </p:cNvPr>
                <p:cNvSpPr/>
                <p:nvPr/>
              </p:nvSpPr>
              <p:spPr>
                <a:xfrm>
                  <a:off x="6564715" y="5401685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60" name="Grupa 59">
                <a:extLst>
                  <a:ext uri="{FF2B5EF4-FFF2-40B4-BE49-F238E27FC236}">
                    <a16:creationId xmlns:a16="http://schemas.microsoft.com/office/drawing/2014/main" id="{6FA149F0-0743-4B4B-989E-C3BCA7071F02}"/>
                  </a:ext>
                </a:extLst>
              </p:cNvPr>
              <p:cNvGrpSpPr/>
              <p:nvPr/>
            </p:nvGrpSpPr>
            <p:grpSpPr>
              <a:xfrm>
                <a:off x="7714138" y="3429000"/>
                <a:ext cx="511276" cy="2252061"/>
                <a:chOff x="7341463" y="3149624"/>
                <a:chExt cx="511276" cy="2252061"/>
              </a:xfrm>
            </p:grpSpPr>
            <p:sp>
              <p:nvSpPr>
                <p:cNvPr id="79" name="Owal 78">
                  <a:extLst>
                    <a:ext uri="{FF2B5EF4-FFF2-40B4-BE49-F238E27FC236}">
                      <a16:creationId xmlns:a16="http://schemas.microsoft.com/office/drawing/2014/main" id="{D12D8957-1228-469E-B3E5-17B9F56DE3FF}"/>
                    </a:ext>
                  </a:extLst>
                </p:cNvPr>
                <p:cNvSpPr/>
                <p:nvPr/>
              </p:nvSpPr>
              <p:spPr>
                <a:xfrm>
                  <a:off x="7341463" y="3149624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80" name="Owal 79">
                  <a:extLst>
                    <a:ext uri="{FF2B5EF4-FFF2-40B4-BE49-F238E27FC236}">
                      <a16:creationId xmlns:a16="http://schemas.microsoft.com/office/drawing/2014/main" id="{57F8174E-8139-407D-9B21-A535BA1A37CF}"/>
                    </a:ext>
                  </a:extLst>
                </p:cNvPr>
                <p:cNvSpPr/>
                <p:nvPr/>
              </p:nvSpPr>
              <p:spPr>
                <a:xfrm>
                  <a:off x="7341463" y="4020017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81" name="Owal 80">
                  <a:extLst>
                    <a:ext uri="{FF2B5EF4-FFF2-40B4-BE49-F238E27FC236}">
                      <a16:creationId xmlns:a16="http://schemas.microsoft.com/office/drawing/2014/main" id="{051EEF98-630E-4BCB-90EC-12991F497DB3}"/>
                    </a:ext>
                  </a:extLst>
                </p:cNvPr>
                <p:cNvSpPr/>
                <p:nvPr/>
              </p:nvSpPr>
              <p:spPr>
                <a:xfrm>
                  <a:off x="7341463" y="4890409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cxnSp>
            <p:nvCxnSpPr>
              <p:cNvPr id="61" name="Łącznik prosty 60">
                <a:extLst>
                  <a:ext uri="{FF2B5EF4-FFF2-40B4-BE49-F238E27FC236}">
                    <a16:creationId xmlns:a16="http://schemas.microsoft.com/office/drawing/2014/main" id="{E645C449-840B-4AB8-AE52-4FD8B8EE0D37}"/>
                  </a:ext>
                </a:extLst>
              </p:cNvPr>
              <p:cNvCxnSpPr>
                <a:cxnSpLocks/>
                <a:stCxn id="82" idx="6"/>
                <a:endCxn id="79" idx="2"/>
              </p:cNvCxnSpPr>
              <p:nvPr/>
            </p:nvCxnSpPr>
            <p:spPr>
              <a:xfrm>
                <a:off x="7331629" y="3303463"/>
                <a:ext cx="382509" cy="381175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Łącznik prosty 61">
                <a:extLst>
                  <a:ext uri="{FF2B5EF4-FFF2-40B4-BE49-F238E27FC236}">
                    <a16:creationId xmlns:a16="http://schemas.microsoft.com/office/drawing/2014/main" id="{4E8BC6CD-031E-4D24-9781-9E18CA643F15}"/>
                  </a:ext>
                </a:extLst>
              </p:cNvPr>
              <p:cNvCxnSpPr>
                <a:cxnSpLocks/>
                <a:stCxn id="82" idx="6"/>
                <a:endCxn id="80" idx="2"/>
              </p:cNvCxnSpPr>
              <p:nvPr/>
            </p:nvCxnSpPr>
            <p:spPr>
              <a:xfrm>
                <a:off x="7331629" y="3303463"/>
                <a:ext cx="382509" cy="1251568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Łącznik prosty 62">
                <a:extLst>
                  <a:ext uri="{FF2B5EF4-FFF2-40B4-BE49-F238E27FC236}">
                    <a16:creationId xmlns:a16="http://schemas.microsoft.com/office/drawing/2014/main" id="{748E6E1A-80FB-437A-B80A-1B950B778E2D}"/>
                  </a:ext>
                </a:extLst>
              </p:cNvPr>
              <p:cNvCxnSpPr>
                <a:cxnSpLocks/>
                <a:stCxn id="82" idx="6"/>
                <a:endCxn id="81" idx="2"/>
              </p:cNvCxnSpPr>
              <p:nvPr/>
            </p:nvCxnSpPr>
            <p:spPr>
              <a:xfrm>
                <a:off x="7331629" y="3303463"/>
                <a:ext cx="382509" cy="2121960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Łącznik prosty 63">
                <a:extLst>
                  <a:ext uri="{FF2B5EF4-FFF2-40B4-BE49-F238E27FC236}">
                    <a16:creationId xmlns:a16="http://schemas.microsoft.com/office/drawing/2014/main" id="{227DED08-712A-4E6B-B2BF-5AF471AEDB96}"/>
                  </a:ext>
                </a:extLst>
              </p:cNvPr>
              <p:cNvCxnSpPr>
                <a:cxnSpLocks/>
                <a:stCxn id="83" idx="6"/>
                <a:endCxn id="79" idx="2"/>
              </p:cNvCxnSpPr>
              <p:nvPr/>
            </p:nvCxnSpPr>
            <p:spPr>
              <a:xfrm flipV="1">
                <a:off x="7331629" y="3684638"/>
                <a:ext cx="382509" cy="492375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Łącznik prosty 64">
                <a:extLst>
                  <a:ext uri="{FF2B5EF4-FFF2-40B4-BE49-F238E27FC236}">
                    <a16:creationId xmlns:a16="http://schemas.microsoft.com/office/drawing/2014/main" id="{1926D779-17F5-4ABB-B858-77CAA7DD9E8A}"/>
                  </a:ext>
                </a:extLst>
              </p:cNvPr>
              <p:cNvCxnSpPr>
                <a:cxnSpLocks/>
                <a:stCxn id="83" idx="6"/>
                <a:endCxn id="80" idx="2"/>
              </p:cNvCxnSpPr>
              <p:nvPr/>
            </p:nvCxnSpPr>
            <p:spPr>
              <a:xfrm>
                <a:off x="7331629" y="4177013"/>
                <a:ext cx="382509" cy="378018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Łącznik prosty 65">
                <a:extLst>
                  <a:ext uri="{FF2B5EF4-FFF2-40B4-BE49-F238E27FC236}">
                    <a16:creationId xmlns:a16="http://schemas.microsoft.com/office/drawing/2014/main" id="{0645121E-8E6E-4A60-AC75-14B9DE36E77B}"/>
                  </a:ext>
                </a:extLst>
              </p:cNvPr>
              <p:cNvCxnSpPr>
                <a:cxnSpLocks/>
                <a:stCxn id="83" idx="6"/>
                <a:endCxn id="81" idx="2"/>
              </p:cNvCxnSpPr>
              <p:nvPr/>
            </p:nvCxnSpPr>
            <p:spPr>
              <a:xfrm>
                <a:off x="7331629" y="4177013"/>
                <a:ext cx="382509" cy="1248410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Łącznik prosty 66">
                <a:extLst>
                  <a:ext uri="{FF2B5EF4-FFF2-40B4-BE49-F238E27FC236}">
                    <a16:creationId xmlns:a16="http://schemas.microsoft.com/office/drawing/2014/main" id="{1A8A56B9-CE9D-4E68-BB07-879B1F9CDFAE}"/>
                  </a:ext>
                </a:extLst>
              </p:cNvPr>
              <p:cNvCxnSpPr>
                <a:cxnSpLocks/>
                <a:stCxn id="84" idx="6"/>
                <a:endCxn id="79" idx="2"/>
              </p:cNvCxnSpPr>
              <p:nvPr/>
            </p:nvCxnSpPr>
            <p:spPr>
              <a:xfrm flipV="1">
                <a:off x="7331629" y="3684638"/>
                <a:ext cx="382509" cy="1365925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Łącznik prosty 67">
                <a:extLst>
                  <a:ext uri="{FF2B5EF4-FFF2-40B4-BE49-F238E27FC236}">
                    <a16:creationId xmlns:a16="http://schemas.microsoft.com/office/drawing/2014/main" id="{81AE1FDA-5F6F-47C3-92A5-F5051D2389FE}"/>
                  </a:ext>
                </a:extLst>
              </p:cNvPr>
              <p:cNvCxnSpPr>
                <a:cxnSpLocks/>
                <a:stCxn id="84" idx="6"/>
                <a:endCxn id="80" idx="2"/>
              </p:cNvCxnSpPr>
              <p:nvPr/>
            </p:nvCxnSpPr>
            <p:spPr>
              <a:xfrm flipV="1">
                <a:off x="7331629" y="4555031"/>
                <a:ext cx="382509" cy="495532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Łącznik prosty 68">
                <a:extLst>
                  <a:ext uri="{FF2B5EF4-FFF2-40B4-BE49-F238E27FC236}">
                    <a16:creationId xmlns:a16="http://schemas.microsoft.com/office/drawing/2014/main" id="{2E1D5100-C61D-4C30-83FF-AE124E97A5DD}"/>
                  </a:ext>
                </a:extLst>
              </p:cNvPr>
              <p:cNvCxnSpPr>
                <a:cxnSpLocks/>
                <a:stCxn id="84" idx="6"/>
                <a:endCxn id="81" idx="2"/>
              </p:cNvCxnSpPr>
              <p:nvPr/>
            </p:nvCxnSpPr>
            <p:spPr>
              <a:xfrm>
                <a:off x="7331629" y="5050563"/>
                <a:ext cx="382509" cy="374860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Łącznik prosty 69">
                <a:extLst>
                  <a:ext uri="{FF2B5EF4-FFF2-40B4-BE49-F238E27FC236}">
                    <a16:creationId xmlns:a16="http://schemas.microsoft.com/office/drawing/2014/main" id="{A59F713B-825F-47DE-AE24-65F715F383FE}"/>
                  </a:ext>
                </a:extLst>
              </p:cNvPr>
              <p:cNvCxnSpPr>
                <a:cxnSpLocks/>
                <a:stCxn id="85" idx="6"/>
                <a:endCxn id="79" idx="2"/>
              </p:cNvCxnSpPr>
              <p:nvPr/>
            </p:nvCxnSpPr>
            <p:spPr>
              <a:xfrm flipV="1">
                <a:off x="7331629" y="3684638"/>
                <a:ext cx="382509" cy="2239474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Łącznik prosty 70">
                <a:extLst>
                  <a:ext uri="{FF2B5EF4-FFF2-40B4-BE49-F238E27FC236}">
                    <a16:creationId xmlns:a16="http://schemas.microsoft.com/office/drawing/2014/main" id="{17160AC4-2999-4C4B-B333-7BE524F04ADB}"/>
                  </a:ext>
                </a:extLst>
              </p:cNvPr>
              <p:cNvCxnSpPr>
                <a:cxnSpLocks/>
                <a:stCxn id="85" idx="6"/>
                <a:endCxn id="80" idx="2"/>
              </p:cNvCxnSpPr>
              <p:nvPr/>
            </p:nvCxnSpPr>
            <p:spPr>
              <a:xfrm flipV="1">
                <a:off x="7331629" y="4555031"/>
                <a:ext cx="382509" cy="136908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Łącznik prosty 71">
                <a:extLst>
                  <a:ext uri="{FF2B5EF4-FFF2-40B4-BE49-F238E27FC236}">
                    <a16:creationId xmlns:a16="http://schemas.microsoft.com/office/drawing/2014/main" id="{BD1791C6-B34A-4F77-B69E-61BFE926FB31}"/>
                  </a:ext>
                </a:extLst>
              </p:cNvPr>
              <p:cNvCxnSpPr>
                <a:cxnSpLocks/>
                <a:stCxn id="85" idx="6"/>
                <a:endCxn id="81" idx="2"/>
              </p:cNvCxnSpPr>
              <p:nvPr/>
            </p:nvCxnSpPr>
            <p:spPr>
              <a:xfrm flipV="1">
                <a:off x="7331629" y="5425423"/>
                <a:ext cx="382509" cy="498689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Łącznik prosty 72">
                <a:extLst>
                  <a:ext uri="{FF2B5EF4-FFF2-40B4-BE49-F238E27FC236}">
                    <a16:creationId xmlns:a16="http://schemas.microsoft.com/office/drawing/2014/main" id="{BFE1C856-49FD-46F7-A365-1442FAB26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5414" y="3686631"/>
                <a:ext cx="385964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Łącznik prosty 73">
                <a:extLst>
                  <a:ext uri="{FF2B5EF4-FFF2-40B4-BE49-F238E27FC236}">
                    <a16:creationId xmlns:a16="http://schemas.microsoft.com/office/drawing/2014/main" id="{265A261C-1D51-435C-8541-7780E12B58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12" y="4554551"/>
                <a:ext cx="385964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Łącznik prosty 74">
                <a:extLst>
                  <a:ext uri="{FF2B5EF4-FFF2-40B4-BE49-F238E27FC236}">
                    <a16:creationId xmlns:a16="http://schemas.microsoft.com/office/drawing/2014/main" id="{BF3BF091-E2EF-4105-8F54-F665FAA9B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12" y="5422470"/>
                <a:ext cx="385964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pole tekstowe 75">
                    <a:extLst>
                      <a:ext uri="{FF2B5EF4-FFF2-40B4-BE49-F238E27FC236}">
                        <a16:creationId xmlns:a16="http://schemas.microsoft.com/office/drawing/2014/main" id="{A20EE87B-551A-47EF-8459-6785E7C610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98042" y="3499972"/>
                    <a:ext cx="277297" cy="6339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76" name="pole tekstowe 75">
                    <a:extLst>
                      <a:ext uri="{FF2B5EF4-FFF2-40B4-BE49-F238E27FC236}">
                        <a16:creationId xmlns:a16="http://schemas.microsoft.com/office/drawing/2014/main" id="{A20EE87B-551A-47EF-8459-6785E7C610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8042" y="3499972"/>
                    <a:ext cx="277297" cy="63397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61538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pole tekstowe 76">
                    <a:extLst>
                      <a:ext uri="{FF2B5EF4-FFF2-40B4-BE49-F238E27FC236}">
                        <a16:creationId xmlns:a16="http://schemas.microsoft.com/office/drawing/2014/main" id="{BE15C9ED-D082-4C98-A902-719A12D5D575}"/>
                      </a:ext>
                    </a:extLst>
                  </p:cNvPr>
                  <p:cNvSpPr txBox="1"/>
                  <p:nvPr/>
                </p:nvSpPr>
                <p:spPr>
                  <a:xfrm>
                    <a:off x="8603662" y="4345161"/>
                    <a:ext cx="216950" cy="6339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77" name="pole tekstowe 76">
                    <a:extLst>
                      <a:ext uri="{FF2B5EF4-FFF2-40B4-BE49-F238E27FC236}">
                        <a16:creationId xmlns:a16="http://schemas.microsoft.com/office/drawing/2014/main" id="{BE15C9ED-D082-4C98-A902-719A12D5D5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3662" y="4345161"/>
                    <a:ext cx="216950" cy="63397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214286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pole tekstowe 77">
                    <a:extLst>
                      <a:ext uri="{FF2B5EF4-FFF2-40B4-BE49-F238E27FC236}">
                        <a16:creationId xmlns:a16="http://schemas.microsoft.com/office/drawing/2014/main" id="{9736387A-9B73-4BE1-9361-2900B68D9973}"/>
                      </a:ext>
                    </a:extLst>
                  </p:cNvPr>
                  <p:cNvSpPr txBox="1"/>
                  <p:nvPr/>
                </p:nvSpPr>
                <p:spPr>
                  <a:xfrm>
                    <a:off x="8663173" y="5202455"/>
                    <a:ext cx="277297" cy="6339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78" name="pole tekstowe 77">
                    <a:extLst>
                      <a:ext uri="{FF2B5EF4-FFF2-40B4-BE49-F238E27FC236}">
                        <a16:creationId xmlns:a16="http://schemas.microsoft.com/office/drawing/2014/main" id="{9736387A-9B73-4BE1-9361-2900B68D99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3173" y="5202455"/>
                    <a:ext cx="277297" cy="63397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65385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pole tekstowe 56">
              <a:extLst>
                <a:ext uri="{FF2B5EF4-FFF2-40B4-BE49-F238E27FC236}">
                  <a16:creationId xmlns:a16="http://schemas.microsoft.com/office/drawing/2014/main" id="{7C6E7D09-179E-49F9-B103-C6CF5EFE44C2}"/>
                </a:ext>
              </a:extLst>
            </p:cNvPr>
            <p:cNvSpPr txBox="1"/>
            <p:nvPr/>
          </p:nvSpPr>
          <p:spPr>
            <a:xfrm>
              <a:off x="8451460" y="6142617"/>
              <a:ext cx="1125402" cy="215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w</a:t>
              </a:r>
              <a:r>
                <a:rPr lang="pl-PL" sz="1800" dirty="0"/>
                <a:t>arstwy płaskie</a:t>
              </a:r>
              <a:endParaRPr lang="pl-P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pole tekstowe 85">
                  <a:extLst>
                    <a:ext uri="{FF2B5EF4-FFF2-40B4-BE49-F238E27FC236}">
                      <a16:creationId xmlns:a16="http://schemas.microsoft.com/office/drawing/2014/main" id="{C05A7F3C-842A-4083-84C8-A91835E45509}"/>
                    </a:ext>
                  </a:extLst>
                </p:cNvPr>
                <p:cNvSpPr txBox="1"/>
                <p:nvPr/>
              </p:nvSpPr>
              <p:spPr>
                <a:xfrm rot="16200000">
                  <a:off x="8761057" y="5039878"/>
                  <a:ext cx="24569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l-PL" b="1" dirty="0"/>
                    <a:t>wektor reprezentacji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l-PL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pl-PL" sz="1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86" name="pole tekstowe 85">
                  <a:extLst>
                    <a:ext uri="{FF2B5EF4-FFF2-40B4-BE49-F238E27FC236}">
                      <a16:creationId xmlns:a16="http://schemas.microsoft.com/office/drawing/2014/main" id="{C05A7F3C-842A-4083-84C8-A91835E45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761057" y="5039878"/>
                  <a:ext cx="2456931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8197" r="-24590" b="-1241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Łącznik prosty ze strzałką 93">
              <a:extLst>
                <a:ext uri="{FF2B5EF4-FFF2-40B4-BE49-F238E27FC236}">
                  <a16:creationId xmlns:a16="http://schemas.microsoft.com/office/drawing/2014/main" id="{83855C3F-1A65-463A-9D15-B1A497F04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5069" y="4593207"/>
              <a:ext cx="839605" cy="648652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upa 6">
              <a:extLst>
                <a:ext uri="{FF2B5EF4-FFF2-40B4-BE49-F238E27FC236}">
                  <a16:creationId xmlns:a16="http://schemas.microsoft.com/office/drawing/2014/main" id="{0529A499-0A9D-49BE-A8E9-6597A9E44AFA}"/>
                </a:ext>
              </a:extLst>
            </p:cNvPr>
            <p:cNvGrpSpPr/>
            <p:nvPr/>
          </p:nvGrpSpPr>
          <p:grpSpPr>
            <a:xfrm>
              <a:off x="1078518" y="1748325"/>
              <a:ext cx="1708812" cy="1503919"/>
              <a:chOff x="1104748" y="1748325"/>
              <a:chExt cx="1708812" cy="1503919"/>
            </a:xfrm>
          </p:grpSpPr>
          <p:grpSp>
            <p:nvGrpSpPr>
              <p:cNvPr id="102" name="Grupa 101">
                <a:extLst>
                  <a:ext uri="{FF2B5EF4-FFF2-40B4-BE49-F238E27FC236}">
                    <a16:creationId xmlns:a16="http://schemas.microsoft.com/office/drawing/2014/main" id="{EA47446E-932F-431A-9BCB-AD2A0800C806}"/>
                  </a:ext>
                </a:extLst>
              </p:cNvPr>
              <p:cNvGrpSpPr/>
              <p:nvPr/>
            </p:nvGrpSpPr>
            <p:grpSpPr>
              <a:xfrm>
                <a:off x="1265600" y="1748325"/>
                <a:ext cx="1547960" cy="1346683"/>
                <a:chOff x="1528615" y="1749519"/>
                <a:chExt cx="1547960" cy="1346683"/>
              </a:xfrm>
            </p:grpSpPr>
            <p:sp>
              <p:nvSpPr>
                <p:cNvPr id="103" name="Prostokąt 102">
                  <a:extLst>
                    <a:ext uri="{FF2B5EF4-FFF2-40B4-BE49-F238E27FC236}">
                      <a16:creationId xmlns:a16="http://schemas.microsoft.com/office/drawing/2014/main" id="{D666C80B-58F0-4352-9DFB-192FF738B68D}"/>
                    </a:ext>
                  </a:extLst>
                </p:cNvPr>
                <p:cNvSpPr/>
                <p:nvPr/>
              </p:nvSpPr>
              <p:spPr>
                <a:xfrm>
                  <a:off x="1528615" y="1749519"/>
                  <a:ext cx="1547960" cy="1346683"/>
                </a:xfrm>
                <a:prstGeom prst="rect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pic>
              <p:nvPicPr>
                <p:cNvPr id="104" name="Grafika 103">
                  <a:extLst>
                    <a:ext uri="{FF2B5EF4-FFF2-40B4-BE49-F238E27FC236}">
                      <a16:creationId xmlns:a16="http://schemas.microsoft.com/office/drawing/2014/main" id="{EF010881-B096-458E-B6CD-C5C26C97E7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6115" y="1957020"/>
                  <a:ext cx="1323975" cy="981075"/>
                </a:xfrm>
                <a:prstGeom prst="rect">
                  <a:avLst/>
                </a:prstGeom>
              </p:spPr>
            </p:pic>
          </p:grpSp>
          <p:grpSp>
            <p:nvGrpSpPr>
              <p:cNvPr id="99" name="Grupa 98">
                <a:extLst>
                  <a:ext uri="{FF2B5EF4-FFF2-40B4-BE49-F238E27FC236}">
                    <a16:creationId xmlns:a16="http://schemas.microsoft.com/office/drawing/2014/main" id="{7829B99D-4C84-4E84-B486-A2E3FF3C3885}"/>
                  </a:ext>
                </a:extLst>
              </p:cNvPr>
              <p:cNvGrpSpPr/>
              <p:nvPr/>
            </p:nvGrpSpPr>
            <p:grpSpPr>
              <a:xfrm>
                <a:off x="1190370" y="1822219"/>
                <a:ext cx="1547960" cy="1346683"/>
                <a:chOff x="1528615" y="1749519"/>
                <a:chExt cx="1547960" cy="1346683"/>
              </a:xfrm>
            </p:grpSpPr>
            <p:sp>
              <p:nvSpPr>
                <p:cNvPr id="100" name="Prostokąt 99">
                  <a:extLst>
                    <a:ext uri="{FF2B5EF4-FFF2-40B4-BE49-F238E27FC236}">
                      <a16:creationId xmlns:a16="http://schemas.microsoft.com/office/drawing/2014/main" id="{3F4E0525-5FB3-4575-ABB1-121DFADAF9E5}"/>
                    </a:ext>
                  </a:extLst>
                </p:cNvPr>
                <p:cNvSpPr/>
                <p:nvPr/>
              </p:nvSpPr>
              <p:spPr>
                <a:xfrm>
                  <a:off x="1528615" y="1749519"/>
                  <a:ext cx="1547960" cy="1346683"/>
                </a:xfrm>
                <a:prstGeom prst="rect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pic>
              <p:nvPicPr>
                <p:cNvPr id="101" name="Grafika 100">
                  <a:extLst>
                    <a:ext uri="{FF2B5EF4-FFF2-40B4-BE49-F238E27FC236}">
                      <a16:creationId xmlns:a16="http://schemas.microsoft.com/office/drawing/2014/main" id="{78693BAB-1D6A-4133-9A5E-8AC3D8AFF2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6115" y="1957020"/>
                  <a:ext cx="1323975" cy="981075"/>
                </a:xfrm>
                <a:prstGeom prst="rect">
                  <a:avLst/>
                </a:prstGeom>
              </p:spPr>
            </p:pic>
          </p:grpSp>
          <p:grpSp>
            <p:nvGrpSpPr>
              <p:cNvPr id="136" name="Grupa 135">
                <a:extLst>
                  <a:ext uri="{FF2B5EF4-FFF2-40B4-BE49-F238E27FC236}">
                    <a16:creationId xmlns:a16="http://schemas.microsoft.com/office/drawing/2014/main" id="{D1B36B79-F816-4C0E-ABC3-CAF2550E8B94}"/>
                  </a:ext>
                </a:extLst>
              </p:cNvPr>
              <p:cNvGrpSpPr/>
              <p:nvPr/>
            </p:nvGrpSpPr>
            <p:grpSpPr>
              <a:xfrm>
                <a:off x="1104748" y="1905561"/>
                <a:ext cx="1547960" cy="1346683"/>
                <a:chOff x="1528615" y="1749519"/>
                <a:chExt cx="1547960" cy="1346683"/>
              </a:xfrm>
            </p:grpSpPr>
            <p:sp>
              <p:nvSpPr>
                <p:cNvPr id="120" name="Prostokąt 119">
                  <a:extLst>
                    <a:ext uri="{FF2B5EF4-FFF2-40B4-BE49-F238E27FC236}">
                      <a16:creationId xmlns:a16="http://schemas.microsoft.com/office/drawing/2014/main" id="{BE0ED41B-2D99-430F-A02C-0AC3F04A543D}"/>
                    </a:ext>
                  </a:extLst>
                </p:cNvPr>
                <p:cNvSpPr/>
                <p:nvPr/>
              </p:nvSpPr>
              <p:spPr>
                <a:xfrm>
                  <a:off x="1528615" y="1749519"/>
                  <a:ext cx="1547960" cy="1346683"/>
                </a:xfrm>
                <a:prstGeom prst="rect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  <p:pic>
              <p:nvPicPr>
                <p:cNvPr id="115" name="Grafika 114">
                  <a:extLst>
                    <a:ext uri="{FF2B5EF4-FFF2-40B4-BE49-F238E27FC236}">
                      <a16:creationId xmlns:a16="http://schemas.microsoft.com/office/drawing/2014/main" id="{FEDD9C1D-5AA8-4606-B7B5-EC4E7B3D1D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6115" y="1957020"/>
                  <a:ext cx="1323975" cy="9810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upa 10">
              <a:extLst>
                <a:ext uri="{FF2B5EF4-FFF2-40B4-BE49-F238E27FC236}">
                  <a16:creationId xmlns:a16="http://schemas.microsoft.com/office/drawing/2014/main" id="{107CDE98-AFA5-4D95-A244-7DC54EB868FE}"/>
                </a:ext>
              </a:extLst>
            </p:cNvPr>
            <p:cNvGrpSpPr/>
            <p:nvPr/>
          </p:nvGrpSpPr>
          <p:grpSpPr>
            <a:xfrm>
              <a:off x="1081715" y="4337608"/>
              <a:ext cx="1702418" cy="1505516"/>
              <a:chOff x="1035912" y="4169968"/>
              <a:chExt cx="1702418" cy="1505516"/>
            </a:xfrm>
          </p:grpSpPr>
          <p:grpSp>
            <p:nvGrpSpPr>
              <p:cNvPr id="105" name="Grupa 104">
                <a:extLst>
                  <a:ext uri="{FF2B5EF4-FFF2-40B4-BE49-F238E27FC236}">
                    <a16:creationId xmlns:a16="http://schemas.microsoft.com/office/drawing/2014/main" id="{6B916541-C6E7-4D8E-89F6-7E0FFDC57394}"/>
                  </a:ext>
                </a:extLst>
              </p:cNvPr>
              <p:cNvGrpSpPr/>
              <p:nvPr/>
            </p:nvGrpSpPr>
            <p:grpSpPr>
              <a:xfrm>
                <a:off x="1190370" y="4169968"/>
                <a:ext cx="1547960" cy="1346683"/>
                <a:chOff x="1528615" y="1749519"/>
                <a:chExt cx="1547960" cy="1346683"/>
              </a:xfrm>
            </p:grpSpPr>
            <p:sp>
              <p:nvSpPr>
                <p:cNvPr id="106" name="Prostokąt 105">
                  <a:extLst>
                    <a:ext uri="{FF2B5EF4-FFF2-40B4-BE49-F238E27FC236}">
                      <a16:creationId xmlns:a16="http://schemas.microsoft.com/office/drawing/2014/main" id="{E933398F-A501-4556-BDEB-5D8C9C0FC21D}"/>
                    </a:ext>
                  </a:extLst>
                </p:cNvPr>
                <p:cNvSpPr/>
                <p:nvPr/>
              </p:nvSpPr>
              <p:spPr>
                <a:xfrm>
                  <a:off x="1528615" y="1749519"/>
                  <a:ext cx="1547960" cy="1346683"/>
                </a:xfrm>
                <a:prstGeom prst="rect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pic>
              <p:nvPicPr>
                <p:cNvPr id="107" name="Grafika 106">
                  <a:extLst>
                    <a:ext uri="{FF2B5EF4-FFF2-40B4-BE49-F238E27FC236}">
                      <a16:creationId xmlns:a16="http://schemas.microsoft.com/office/drawing/2014/main" id="{1221F870-B710-4808-98D4-DE89ED3B06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6115" y="1957020"/>
                  <a:ext cx="1323975" cy="981075"/>
                </a:xfrm>
                <a:prstGeom prst="rect">
                  <a:avLst/>
                </a:prstGeom>
              </p:spPr>
            </p:pic>
          </p:grpSp>
          <p:grpSp>
            <p:nvGrpSpPr>
              <p:cNvPr id="108" name="Grupa 107">
                <a:extLst>
                  <a:ext uri="{FF2B5EF4-FFF2-40B4-BE49-F238E27FC236}">
                    <a16:creationId xmlns:a16="http://schemas.microsoft.com/office/drawing/2014/main" id="{AF6F331D-0BF4-4ADA-B1CE-E017C34D4473}"/>
                  </a:ext>
                </a:extLst>
              </p:cNvPr>
              <p:cNvGrpSpPr/>
              <p:nvPr/>
            </p:nvGrpSpPr>
            <p:grpSpPr>
              <a:xfrm>
                <a:off x="1115140" y="4243862"/>
                <a:ext cx="1547960" cy="1346683"/>
                <a:chOff x="1528615" y="1749519"/>
                <a:chExt cx="1547960" cy="1346683"/>
              </a:xfrm>
            </p:grpSpPr>
            <p:sp>
              <p:nvSpPr>
                <p:cNvPr id="109" name="Prostokąt 108">
                  <a:extLst>
                    <a:ext uri="{FF2B5EF4-FFF2-40B4-BE49-F238E27FC236}">
                      <a16:creationId xmlns:a16="http://schemas.microsoft.com/office/drawing/2014/main" id="{A5686758-B83A-462C-8328-6B936A4FA769}"/>
                    </a:ext>
                  </a:extLst>
                </p:cNvPr>
                <p:cNvSpPr/>
                <p:nvPr/>
              </p:nvSpPr>
              <p:spPr>
                <a:xfrm>
                  <a:off x="1528615" y="1749519"/>
                  <a:ext cx="1547960" cy="1346683"/>
                </a:xfrm>
                <a:prstGeom prst="rect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pic>
              <p:nvPicPr>
                <p:cNvPr id="110" name="Grafika 109">
                  <a:extLst>
                    <a:ext uri="{FF2B5EF4-FFF2-40B4-BE49-F238E27FC236}">
                      <a16:creationId xmlns:a16="http://schemas.microsoft.com/office/drawing/2014/main" id="{67C00069-EC28-4440-86BA-A3815A248E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6115" y="1957020"/>
                  <a:ext cx="1323975" cy="981075"/>
                </a:xfrm>
                <a:prstGeom prst="rect">
                  <a:avLst/>
                </a:prstGeom>
              </p:spPr>
            </p:pic>
          </p:grpSp>
          <p:grpSp>
            <p:nvGrpSpPr>
              <p:cNvPr id="137" name="Grupa 136">
                <a:extLst>
                  <a:ext uri="{FF2B5EF4-FFF2-40B4-BE49-F238E27FC236}">
                    <a16:creationId xmlns:a16="http://schemas.microsoft.com/office/drawing/2014/main" id="{A35735D4-732A-46BA-A20B-6C4D8709D7A1}"/>
                  </a:ext>
                </a:extLst>
              </p:cNvPr>
              <p:cNvGrpSpPr/>
              <p:nvPr/>
            </p:nvGrpSpPr>
            <p:grpSpPr>
              <a:xfrm>
                <a:off x="1035912" y="4328801"/>
                <a:ext cx="1547960" cy="1346683"/>
                <a:chOff x="1489219" y="4187891"/>
                <a:chExt cx="1547960" cy="1346683"/>
              </a:xfrm>
            </p:grpSpPr>
            <p:sp>
              <p:nvSpPr>
                <p:cNvPr id="121" name="Prostokąt 120">
                  <a:extLst>
                    <a:ext uri="{FF2B5EF4-FFF2-40B4-BE49-F238E27FC236}">
                      <a16:creationId xmlns:a16="http://schemas.microsoft.com/office/drawing/2014/main" id="{0845DCB5-AC8D-4C2D-BC97-E3C55D8B04EC}"/>
                    </a:ext>
                  </a:extLst>
                </p:cNvPr>
                <p:cNvSpPr/>
                <p:nvPr/>
              </p:nvSpPr>
              <p:spPr>
                <a:xfrm>
                  <a:off x="1489219" y="4187891"/>
                  <a:ext cx="1547960" cy="1346683"/>
                </a:xfrm>
                <a:prstGeom prst="rect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pic>
              <p:nvPicPr>
                <p:cNvPr id="117" name="Grafika 116">
                  <a:extLst>
                    <a:ext uri="{FF2B5EF4-FFF2-40B4-BE49-F238E27FC236}">
                      <a16:creationId xmlns:a16="http://schemas.microsoft.com/office/drawing/2014/main" id="{E333B389-ABBD-4137-8786-FB1120BBB7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58349" y="4521035"/>
                  <a:ext cx="1409700" cy="86677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3" name="Obraz 112">
              <a:extLst>
                <a:ext uri="{FF2B5EF4-FFF2-40B4-BE49-F238E27FC236}">
                  <a16:creationId xmlns:a16="http://schemas.microsoft.com/office/drawing/2014/main" id="{4ADDC210-C014-440A-A0A0-678E2C975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2" b="812"/>
            <a:stretch/>
          </p:blipFill>
          <p:spPr>
            <a:xfrm>
              <a:off x="3353606" y="1681122"/>
              <a:ext cx="1627375" cy="1517651"/>
            </a:xfrm>
            <a:prstGeom prst="rect">
              <a:avLst/>
            </a:prstGeom>
          </p:spPr>
        </p:pic>
        <p:pic>
          <p:nvPicPr>
            <p:cNvPr id="112" name="Obraz 111">
              <a:extLst>
                <a:ext uri="{FF2B5EF4-FFF2-40B4-BE49-F238E27FC236}">
                  <a16:creationId xmlns:a16="http://schemas.microsoft.com/office/drawing/2014/main" id="{8438A09A-DB48-444B-9D92-E55B089D2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2" b="812"/>
            <a:stretch/>
          </p:blipFill>
          <p:spPr>
            <a:xfrm>
              <a:off x="3297105" y="1745119"/>
              <a:ext cx="1627375" cy="15176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5" name="Obraz 124">
              <a:extLst>
                <a:ext uri="{FF2B5EF4-FFF2-40B4-BE49-F238E27FC236}">
                  <a16:creationId xmlns:a16="http://schemas.microsoft.com/office/drawing/2014/main" id="{6E130681-E8B0-49A9-AA11-B6E3BD9D6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2" b="812"/>
            <a:stretch/>
          </p:blipFill>
          <p:spPr>
            <a:xfrm>
              <a:off x="3225214" y="1795475"/>
              <a:ext cx="1627375" cy="15176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6" name="pole tekstowe 125">
              <a:extLst>
                <a:ext uri="{FF2B5EF4-FFF2-40B4-BE49-F238E27FC236}">
                  <a16:creationId xmlns:a16="http://schemas.microsoft.com/office/drawing/2014/main" id="{A202DEE1-339A-488A-B124-7F62C10671D5}"/>
                </a:ext>
              </a:extLst>
            </p:cNvPr>
            <p:cNvSpPr txBox="1"/>
            <p:nvPr/>
          </p:nvSpPr>
          <p:spPr>
            <a:xfrm>
              <a:off x="3037869" y="3415751"/>
              <a:ext cx="22456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ciąg MFCC-gramów A</a:t>
              </a:r>
            </a:p>
          </p:txBody>
        </p:sp>
        <p:cxnSp>
          <p:nvCxnSpPr>
            <p:cNvPr id="127" name="Łącznik prosty ze strzałką 126">
              <a:extLst>
                <a:ext uri="{FF2B5EF4-FFF2-40B4-BE49-F238E27FC236}">
                  <a16:creationId xmlns:a16="http://schemas.microsoft.com/office/drawing/2014/main" id="{DBCC6269-8720-48BD-9C55-91F907611CB2}"/>
                </a:ext>
              </a:extLst>
            </p:cNvPr>
            <p:cNvCxnSpPr>
              <a:cxnSpLocks/>
            </p:cNvCxnSpPr>
            <p:nvPr/>
          </p:nvCxnSpPr>
          <p:spPr>
            <a:xfrm>
              <a:off x="5075119" y="2419787"/>
              <a:ext cx="361647" cy="0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Łącznik prosty ze strzałką 127">
              <a:extLst>
                <a:ext uri="{FF2B5EF4-FFF2-40B4-BE49-F238E27FC236}">
                  <a16:creationId xmlns:a16="http://schemas.microsoft.com/office/drawing/2014/main" id="{887839B5-E9EF-436E-9033-C50882E4DE54}"/>
                </a:ext>
              </a:extLst>
            </p:cNvPr>
            <p:cNvCxnSpPr>
              <a:cxnSpLocks/>
            </p:cNvCxnSpPr>
            <p:nvPr/>
          </p:nvCxnSpPr>
          <p:spPr>
            <a:xfrm>
              <a:off x="2813029" y="2419787"/>
              <a:ext cx="361647" cy="0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pole tekstowe 110">
              <a:extLst>
                <a:ext uri="{FF2B5EF4-FFF2-40B4-BE49-F238E27FC236}">
                  <a16:creationId xmlns:a16="http://schemas.microsoft.com/office/drawing/2014/main" id="{1E929FF5-62F9-4029-AC23-1B54F0792963}"/>
                </a:ext>
              </a:extLst>
            </p:cNvPr>
            <p:cNvSpPr txBox="1"/>
            <p:nvPr/>
          </p:nvSpPr>
          <p:spPr>
            <a:xfrm>
              <a:off x="1214740" y="6275773"/>
              <a:ext cx="14363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ciąg ramek B</a:t>
              </a:r>
            </a:p>
          </p:txBody>
        </p:sp>
        <p:sp>
          <p:nvSpPr>
            <p:cNvPr id="114" name="pole tekstowe 113">
              <a:extLst>
                <a:ext uri="{FF2B5EF4-FFF2-40B4-BE49-F238E27FC236}">
                  <a16:creationId xmlns:a16="http://schemas.microsoft.com/office/drawing/2014/main" id="{781D2B6A-4FDA-4852-B0D5-EF2D2D41405C}"/>
                </a:ext>
              </a:extLst>
            </p:cNvPr>
            <p:cNvSpPr txBox="1"/>
            <p:nvPr/>
          </p:nvSpPr>
          <p:spPr>
            <a:xfrm>
              <a:off x="2921175" y="6310257"/>
              <a:ext cx="22456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ciąg MFCC-gramów B</a:t>
              </a:r>
            </a:p>
          </p:txBody>
        </p:sp>
        <p:grpSp>
          <p:nvGrpSpPr>
            <p:cNvPr id="5" name="Grupa 4">
              <a:extLst>
                <a:ext uri="{FF2B5EF4-FFF2-40B4-BE49-F238E27FC236}">
                  <a16:creationId xmlns:a16="http://schemas.microsoft.com/office/drawing/2014/main" id="{6FF9938F-C66B-4756-8E58-71CB538344E8}"/>
                </a:ext>
              </a:extLst>
            </p:cNvPr>
            <p:cNvGrpSpPr/>
            <p:nvPr/>
          </p:nvGrpSpPr>
          <p:grpSpPr>
            <a:xfrm>
              <a:off x="7370474" y="1651578"/>
              <a:ext cx="658316" cy="1241826"/>
              <a:chOff x="10668292" y="605599"/>
              <a:chExt cx="895228" cy="1688731"/>
            </a:xfrm>
          </p:grpSpPr>
          <p:sp>
            <p:nvSpPr>
              <p:cNvPr id="2" name="Prostokąt 1">
                <a:extLst>
                  <a:ext uri="{FF2B5EF4-FFF2-40B4-BE49-F238E27FC236}">
                    <a16:creationId xmlns:a16="http://schemas.microsoft.com/office/drawing/2014/main" id="{F1FFB8F3-0B1B-4FF2-82D9-85BE69EC5513}"/>
                  </a:ext>
                </a:extLst>
              </p:cNvPr>
              <p:cNvSpPr/>
              <p:nvPr/>
            </p:nvSpPr>
            <p:spPr>
              <a:xfrm>
                <a:off x="10668292" y="890931"/>
                <a:ext cx="586637" cy="1403399"/>
              </a:xfrm>
              <a:prstGeom prst="rect">
                <a:avLst/>
              </a:prstGeom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Łuk 2">
                <a:extLst>
                  <a:ext uri="{FF2B5EF4-FFF2-40B4-BE49-F238E27FC236}">
                    <a16:creationId xmlns:a16="http://schemas.microsoft.com/office/drawing/2014/main" id="{B0C000D2-65E7-4EA2-9562-AEA5AE9FB506}"/>
                  </a:ext>
                </a:extLst>
              </p:cNvPr>
              <p:cNvSpPr/>
              <p:nvPr/>
            </p:nvSpPr>
            <p:spPr>
              <a:xfrm rot="5965900">
                <a:off x="10987233" y="635390"/>
                <a:ext cx="606077" cy="546496"/>
              </a:xfrm>
              <a:prstGeom prst="arc">
                <a:avLst>
                  <a:gd name="adj1" fmla="val 5031858"/>
                  <a:gd name="adj2" fmla="val 0"/>
                </a:avLst>
              </a:prstGeom>
              <a:ln w="25400" cmpd="sng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122" name="pole tekstowe 121">
              <a:extLst>
                <a:ext uri="{FF2B5EF4-FFF2-40B4-BE49-F238E27FC236}">
                  <a16:creationId xmlns:a16="http://schemas.microsoft.com/office/drawing/2014/main" id="{B3E2B169-7831-458B-992D-1B70186E312C}"/>
                </a:ext>
              </a:extLst>
            </p:cNvPr>
            <p:cNvSpPr txBox="1"/>
            <p:nvPr/>
          </p:nvSpPr>
          <p:spPr>
            <a:xfrm>
              <a:off x="7148238" y="3415751"/>
              <a:ext cx="112540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dirty="0"/>
                <a:t>w</a:t>
              </a:r>
              <a:r>
                <a:rPr lang="pl-PL" sz="1800" dirty="0"/>
                <a:t>arstwa LSTM</a:t>
              </a:r>
              <a:endParaRPr lang="pl-PL" dirty="0"/>
            </a:p>
          </p:txBody>
        </p:sp>
        <p:cxnSp>
          <p:nvCxnSpPr>
            <p:cNvPr id="124" name="Łącznik prosty ze strzałką 123">
              <a:extLst>
                <a:ext uri="{FF2B5EF4-FFF2-40B4-BE49-F238E27FC236}">
                  <a16:creationId xmlns:a16="http://schemas.microsoft.com/office/drawing/2014/main" id="{D7BE3E01-0984-47CF-A512-AE95A3239804}"/>
                </a:ext>
              </a:extLst>
            </p:cNvPr>
            <p:cNvCxnSpPr>
              <a:cxnSpLocks/>
            </p:cNvCxnSpPr>
            <p:nvPr/>
          </p:nvCxnSpPr>
          <p:spPr>
            <a:xfrm>
              <a:off x="8032689" y="2419787"/>
              <a:ext cx="361647" cy="0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upa 128">
              <a:extLst>
                <a:ext uri="{FF2B5EF4-FFF2-40B4-BE49-F238E27FC236}">
                  <a16:creationId xmlns:a16="http://schemas.microsoft.com/office/drawing/2014/main" id="{DD34BDA9-E33F-4D3A-A511-B088B4B268A1}"/>
                </a:ext>
              </a:extLst>
            </p:cNvPr>
            <p:cNvGrpSpPr/>
            <p:nvPr/>
          </p:nvGrpSpPr>
          <p:grpSpPr>
            <a:xfrm>
              <a:off x="7347026" y="4447140"/>
              <a:ext cx="658316" cy="1241826"/>
              <a:chOff x="10668292" y="605599"/>
              <a:chExt cx="895228" cy="1688731"/>
            </a:xfrm>
          </p:grpSpPr>
          <p:sp>
            <p:nvSpPr>
              <p:cNvPr id="130" name="Prostokąt 129">
                <a:extLst>
                  <a:ext uri="{FF2B5EF4-FFF2-40B4-BE49-F238E27FC236}">
                    <a16:creationId xmlns:a16="http://schemas.microsoft.com/office/drawing/2014/main" id="{804C7D79-51E5-4CF8-83DE-75FD72E65730}"/>
                  </a:ext>
                </a:extLst>
              </p:cNvPr>
              <p:cNvSpPr/>
              <p:nvPr/>
            </p:nvSpPr>
            <p:spPr>
              <a:xfrm>
                <a:off x="10668292" y="890931"/>
                <a:ext cx="586637" cy="1403399"/>
              </a:xfrm>
              <a:prstGeom prst="rect">
                <a:avLst/>
              </a:prstGeom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31" name="Łuk 130">
                <a:extLst>
                  <a:ext uri="{FF2B5EF4-FFF2-40B4-BE49-F238E27FC236}">
                    <a16:creationId xmlns:a16="http://schemas.microsoft.com/office/drawing/2014/main" id="{5EE6F7C3-1EB1-464C-81CA-2EE09E6A451F}"/>
                  </a:ext>
                </a:extLst>
              </p:cNvPr>
              <p:cNvSpPr/>
              <p:nvPr/>
            </p:nvSpPr>
            <p:spPr>
              <a:xfrm rot="5965900">
                <a:off x="10987233" y="635390"/>
                <a:ext cx="606077" cy="546496"/>
              </a:xfrm>
              <a:prstGeom prst="arc">
                <a:avLst>
                  <a:gd name="adj1" fmla="val 5031858"/>
                  <a:gd name="adj2" fmla="val 0"/>
                </a:avLst>
              </a:prstGeom>
              <a:ln w="25400" cmpd="sng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132" name="pole tekstowe 131">
              <a:extLst>
                <a:ext uri="{FF2B5EF4-FFF2-40B4-BE49-F238E27FC236}">
                  <a16:creationId xmlns:a16="http://schemas.microsoft.com/office/drawing/2014/main" id="{237077A3-5790-411A-972F-C7BC21328FE7}"/>
                </a:ext>
              </a:extLst>
            </p:cNvPr>
            <p:cNvSpPr txBox="1"/>
            <p:nvPr/>
          </p:nvSpPr>
          <p:spPr>
            <a:xfrm>
              <a:off x="7124790" y="6142617"/>
              <a:ext cx="112540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dirty="0"/>
                <a:t>w</a:t>
              </a:r>
              <a:r>
                <a:rPr lang="pl-PL" sz="1800" dirty="0"/>
                <a:t>arstwa LSTM</a:t>
              </a:r>
              <a:endParaRPr lang="pl-PL" dirty="0"/>
            </a:p>
          </p:txBody>
        </p:sp>
        <p:cxnSp>
          <p:nvCxnSpPr>
            <p:cNvPr id="133" name="Łącznik prosty ze strzałką 132">
              <a:extLst>
                <a:ext uri="{FF2B5EF4-FFF2-40B4-BE49-F238E27FC236}">
                  <a16:creationId xmlns:a16="http://schemas.microsoft.com/office/drawing/2014/main" id="{58432C41-DD0C-4483-BEAC-AE78CA47C8EF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41" y="5248236"/>
              <a:ext cx="361647" cy="0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pole tekstowe 138">
              <a:extLst>
                <a:ext uri="{FF2B5EF4-FFF2-40B4-BE49-F238E27FC236}">
                  <a16:creationId xmlns:a16="http://schemas.microsoft.com/office/drawing/2014/main" id="{703DE182-D92D-4D19-B3D4-68666234D801}"/>
                </a:ext>
              </a:extLst>
            </p:cNvPr>
            <p:cNvSpPr txBox="1"/>
            <p:nvPr/>
          </p:nvSpPr>
          <p:spPr>
            <a:xfrm rot="5400000">
              <a:off x="5884416" y="3469743"/>
              <a:ext cx="214267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dirty="0"/>
                <a:t>ciągi wielu wyników</a:t>
              </a:r>
            </a:p>
            <a:p>
              <a:pPr algn="ctr"/>
              <a:r>
                <a:rPr lang="pl-PL" dirty="0"/>
                <a:t>pośrednich</a:t>
              </a:r>
            </a:p>
          </p:txBody>
        </p:sp>
        <p:cxnSp>
          <p:nvCxnSpPr>
            <p:cNvPr id="9" name="Łącznik prosty 8">
              <a:extLst>
                <a:ext uri="{FF2B5EF4-FFF2-40B4-BE49-F238E27FC236}">
                  <a16:creationId xmlns:a16="http://schemas.microsoft.com/office/drawing/2014/main" id="{981CA8E8-2F9B-435D-BB15-86F634316065}"/>
                </a:ext>
              </a:extLst>
            </p:cNvPr>
            <p:cNvCxnSpPr/>
            <p:nvPr/>
          </p:nvCxnSpPr>
          <p:spPr>
            <a:xfrm>
              <a:off x="6938362" y="1303362"/>
              <a:ext cx="0" cy="984226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Łącznik prosty 139">
              <a:extLst>
                <a:ext uri="{FF2B5EF4-FFF2-40B4-BE49-F238E27FC236}">
                  <a16:creationId xmlns:a16="http://schemas.microsoft.com/office/drawing/2014/main" id="{A7C368CE-CEB4-4BC7-81F1-FEA82A24571D}"/>
                </a:ext>
              </a:extLst>
            </p:cNvPr>
            <p:cNvCxnSpPr>
              <a:cxnSpLocks/>
            </p:cNvCxnSpPr>
            <p:nvPr/>
          </p:nvCxnSpPr>
          <p:spPr>
            <a:xfrm>
              <a:off x="6938362" y="2645535"/>
              <a:ext cx="0" cy="314763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Łącznik prosty 140">
              <a:extLst>
                <a:ext uri="{FF2B5EF4-FFF2-40B4-BE49-F238E27FC236}">
                  <a16:creationId xmlns:a16="http://schemas.microsoft.com/office/drawing/2014/main" id="{AB616CD7-7148-453D-92C9-A5FABDCD95EF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53" y="4760341"/>
              <a:ext cx="0" cy="334991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Łącznik prosty 141">
              <a:extLst>
                <a:ext uri="{FF2B5EF4-FFF2-40B4-BE49-F238E27FC236}">
                  <a16:creationId xmlns:a16="http://schemas.microsoft.com/office/drawing/2014/main" id="{2F964C1B-529A-4778-A64F-129006AC8F20}"/>
                </a:ext>
              </a:extLst>
            </p:cNvPr>
            <p:cNvCxnSpPr/>
            <p:nvPr/>
          </p:nvCxnSpPr>
          <p:spPr>
            <a:xfrm>
              <a:off x="6905653" y="5399827"/>
              <a:ext cx="0" cy="984226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Łącznik prosty 142">
              <a:extLst>
                <a:ext uri="{FF2B5EF4-FFF2-40B4-BE49-F238E27FC236}">
                  <a16:creationId xmlns:a16="http://schemas.microsoft.com/office/drawing/2014/main" id="{E856066A-D7A7-40E0-AE2B-37754A5FD109}"/>
                </a:ext>
              </a:extLst>
            </p:cNvPr>
            <p:cNvCxnSpPr>
              <a:cxnSpLocks/>
            </p:cNvCxnSpPr>
            <p:nvPr/>
          </p:nvCxnSpPr>
          <p:spPr>
            <a:xfrm>
              <a:off x="8273640" y="2578902"/>
              <a:ext cx="0" cy="2309383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Łącznik prosty 143">
              <a:extLst>
                <a:ext uri="{FF2B5EF4-FFF2-40B4-BE49-F238E27FC236}">
                  <a16:creationId xmlns:a16="http://schemas.microsoft.com/office/drawing/2014/main" id="{FFD679EA-8112-4260-8EF1-511B89D1286C}"/>
                </a:ext>
              </a:extLst>
            </p:cNvPr>
            <p:cNvCxnSpPr>
              <a:cxnSpLocks/>
            </p:cNvCxnSpPr>
            <p:nvPr/>
          </p:nvCxnSpPr>
          <p:spPr>
            <a:xfrm>
              <a:off x="8273640" y="1410604"/>
              <a:ext cx="0" cy="767641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Łącznik prosty 144">
              <a:extLst>
                <a:ext uri="{FF2B5EF4-FFF2-40B4-BE49-F238E27FC236}">
                  <a16:creationId xmlns:a16="http://schemas.microsoft.com/office/drawing/2014/main" id="{A7391864-BC1F-4109-ACCA-3BB52B0343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3013" y="1102677"/>
              <a:ext cx="582733" cy="301221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pole tekstowe 148">
                  <a:extLst>
                    <a:ext uri="{FF2B5EF4-FFF2-40B4-BE49-F238E27FC236}">
                      <a16:creationId xmlns:a16="http://schemas.microsoft.com/office/drawing/2014/main" id="{35B9E324-BE98-47CF-82B5-CB1C17FDCE37}"/>
                    </a:ext>
                  </a:extLst>
                </p:cNvPr>
                <p:cNvSpPr txBox="1"/>
                <p:nvPr/>
              </p:nvSpPr>
              <p:spPr>
                <a:xfrm>
                  <a:off x="10525825" y="3410677"/>
                  <a:ext cx="953055" cy="390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d>
                                  <m:d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l-PL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1" i="1" dirty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pl-PL" b="1" i="1" dirty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pl-PL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l-PL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1" i="1" dirty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pl-PL" b="1" i="1" dirty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149" name="pole tekstowe 148">
                  <a:extLst>
                    <a:ext uri="{FF2B5EF4-FFF2-40B4-BE49-F238E27FC236}">
                      <a16:creationId xmlns:a16="http://schemas.microsoft.com/office/drawing/2014/main" id="{35B9E324-BE98-47CF-82B5-CB1C17FDCE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5825" y="3410677"/>
                  <a:ext cx="953055" cy="390748"/>
                </a:xfrm>
                <a:prstGeom prst="rect">
                  <a:avLst/>
                </a:prstGeom>
                <a:blipFill>
                  <a:blip r:embed="rId20"/>
                  <a:stretch>
                    <a:fillRect r="-46154" b="-3077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2665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Sieci LSTM, a przetwarzanie sekwencji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838200" y="1360649"/>
            <a:ext cx="10515600" cy="51322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/>
              <a:t>Ponieważ także </a:t>
            </a:r>
            <a:r>
              <a:rPr lang="pl-PL" sz="2400" b="1" dirty="0"/>
              <a:t>sygnał wideo </a:t>
            </a:r>
            <a:r>
              <a:rPr lang="pl-PL" sz="2400" dirty="0"/>
              <a:t>jest charakteryzowany przez to że składa się z serii następujących po sobie ramek obrazu – sieć dostosowana do jego przetwarzania jest </a:t>
            </a:r>
            <a:r>
              <a:rPr lang="pl-PL" sz="2400" b="1" dirty="0"/>
              <a:t>bardzo podobna do sieci przetwarzających sekwencje MFCC-gramów</a:t>
            </a:r>
            <a:r>
              <a:rPr lang="pl-PL" sz="2400" dirty="0"/>
              <a:t>.</a:t>
            </a:r>
          </a:p>
          <a:p>
            <a:pPr marL="0" indent="0" algn="just">
              <a:buNone/>
            </a:pPr>
            <a:r>
              <a:rPr lang="pl-PL" sz="2400" dirty="0"/>
              <a:t>Jedyną różnicą jest </a:t>
            </a:r>
            <a:r>
              <a:rPr lang="pl-PL" sz="2400" b="1" dirty="0"/>
              <a:t>brak wstępnego parametryzatora</a:t>
            </a:r>
            <a:r>
              <a:rPr lang="pl-PL" sz="2400" dirty="0"/>
              <a:t> przekształcającego jednowymiarowe (monofoniczne lub stereofoniczne) ramki sygnału audio do postaci MFCC-gramów właśnie.</a:t>
            </a:r>
          </a:p>
          <a:p>
            <a:pPr marL="0" indent="0" algn="just">
              <a:buNone/>
            </a:pPr>
            <a:r>
              <a:rPr lang="pl-PL" sz="2400" b="1" dirty="0"/>
              <a:t>Na podobnej zasadzie możliwe jest przetwarzanie i porównywanie dowolnych innych sekwencji</a:t>
            </a:r>
            <a:r>
              <a:rPr lang="pl-PL" sz="2400" dirty="0"/>
              <a:t>. Wspólną cechą </a:t>
            </a:r>
            <a:r>
              <a:rPr lang="pl-PL" sz="2400" dirty="0" err="1"/>
              <a:t>architektur</a:t>
            </a:r>
            <a:r>
              <a:rPr lang="pl-PL" sz="2400" dirty="0"/>
              <a:t> sieci neuronowych umożliwiających tego typu przetwarzanie jest warstwa przypisująca pojedynczy wektor całej sekwencji wejść – w przypadku omawianym na wykładzie jest to warstwa LSTM.</a:t>
            </a:r>
          </a:p>
          <a:p>
            <a:pPr marL="0" indent="0" algn="just">
              <a:buNone/>
            </a:pPr>
            <a:endParaRPr lang="pl-PL" sz="24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22/24</a:t>
            </a:r>
          </a:p>
        </p:txBody>
      </p:sp>
    </p:spTree>
    <p:extLst>
      <p:ext uri="{BB962C8B-B14F-4D97-AF65-F5344CB8AC3E}">
        <p14:creationId xmlns:p14="http://schemas.microsoft.com/office/powerpoint/2010/main" val="3449047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Buduma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</a:t>
            </a:r>
            <a:r>
              <a:rPr lang="pl-P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.,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Locasio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</a:t>
            </a:r>
            <a:r>
              <a:rPr lang="pl-P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Fundamentals of Deep Learning. Designing next-generation machine intelligence algorithms, O’Reilly Media, Inc., 2017.</a:t>
            </a:r>
            <a:r>
              <a:rPr lang="pl-P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Goodfellow, I</a:t>
            </a:r>
            <a:r>
              <a:rPr lang="pl-P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.,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Bengio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</a:t>
            </a:r>
            <a:r>
              <a:rPr lang="pl-P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.,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Courville, Aaron, Deep Learning, The MIT Press, 2016.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Wang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J.,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Wang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K.-C., Law M.T.,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Rudzicz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F., Brudno M. Centroid-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deep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metric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learning for speaker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recognition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In: ICASSP 2019-2019 IEEE International Conference on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Acoustics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Speech and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Signal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Processing (ICASSP). IEEE; 2019. p. 3652–6.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Y.,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Liu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H., Yang B.,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Ding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R., Chen Y.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Deep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Metric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Learning-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Assisted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3D Audio-Visual Speaker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Tracking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via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Two-Layer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Particle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Yang Z,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editor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Complexity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2020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Aug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31;2020:3764309, doi: 10.1155/2020/3764309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Wang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C.,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Xiao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Y.,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Gao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X., Li L.,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Wang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J. A Framework for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Behavioral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Biometric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Authentication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Deep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Metric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Learning on Mobile Devices. IEEE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Transactions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Mobile Computing. 2021;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Thakur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A.,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Thapar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D.,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Rajan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P.,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Nigam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A.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Deep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metric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learning for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bioacoustic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classification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Overcoming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training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scarcity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dynamic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triplet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loss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J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Acoust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Am. 2019 Jul;146(1):534. 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D9FAD08-87A3-45DC-8B8B-EF702A0C46C1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23/24</a:t>
            </a:r>
          </a:p>
        </p:txBody>
      </p:sp>
    </p:spTree>
    <p:extLst>
      <p:ext uri="{BB962C8B-B14F-4D97-AF65-F5344CB8AC3E}">
        <p14:creationId xmlns:p14="http://schemas.microsoft.com/office/powerpoint/2010/main" val="997392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B9C240-0C92-47F3-B6DB-649FABE5142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12838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Dziękuję za uwagę</a:t>
            </a:r>
            <a:endParaRPr lang="pl-P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27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Charakterystyka sygnału akustycznego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838200" y="1360649"/>
            <a:ext cx="10515600" cy="49475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b="1" dirty="0"/>
              <a:t>Sygnał akustyczny możemy rozpatrywać jak długi ciąg wartości</a:t>
            </a:r>
            <a:r>
              <a:rPr lang="pl-PL" sz="2400" dirty="0"/>
              <a:t>. W trakcie wykładu założymy, że są to wartości typu zmiennoprzecinkowego, jednak sygnał akustyczny może być także zakodowany np. jako ciąg liczb całkowitych.</a:t>
            </a:r>
          </a:p>
          <a:p>
            <a:pPr marL="0" indent="0" algn="just">
              <a:buNone/>
            </a:pPr>
            <a:r>
              <a:rPr lang="pl-PL" sz="2400" dirty="0"/>
              <a:t>Pojedyncze nagranie może zawierać:</a:t>
            </a:r>
          </a:p>
          <a:p>
            <a:pPr algn="just"/>
            <a:r>
              <a:rPr lang="pl-PL" sz="2400" b="1" dirty="0"/>
              <a:t>pojedynczy</a:t>
            </a:r>
            <a:r>
              <a:rPr lang="pl-PL" sz="2400" dirty="0"/>
              <a:t> ciąg wartości – jest to nagranie </a:t>
            </a:r>
            <a:r>
              <a:rPr lang="pl-PL" sz="2400" b="1" dirty="0"/>
              <a:t>jednokanałowe</a:t>
            </a:r>
            <a:r>
              <a:rPr lang="pl-PL" sz="2400" dirty="0"/>
              <a:t> (</a:t>
            </a:r>
            <a:r>
              <a:rPr lang="pl-PL" sz="2400" b="1" dirty="0"/>
              <a:t>monofoniczne</a:t>
            </a:r>
            <a:r>
              <a:rPr lang="pl-PL" sz="2400" dirty="0"/>
              <a:t>),</a:t>
            </a:r>
          </a:p>
          <a:p>
            <a:pPr algn="just"/>
            <a:r>
              <a:rPr lang="pl-PL" sz="2400" b="1" dirty="0"/>
              <a:t>dwa</a:t>
            </a:r>
            <a:r>
              <a:rPr lang="pl-PL" sz="2400" dirty="0"/>
              <a:t> ciągi wartości – nagranie </a:t>
            </a:r>
            <a:r>
              <a:rPr lang="pl-PL" sz="2400" b="1" dirty="0"/>
              <a:t>dwukanałowe</a:t>
            </a:r>
            <a:r>
              <a:rPr lang="pl-PL" sz="2400" dirty="0"/>
              <a:t> (</a:t>
            </a:r>
            <a:r>
              <a:rPr lang="pl-PL" sz="2400" b="1" dirty="0"/>
              <a:t>stereofonia dwukanałowa</a:t>
            </a:r>
            <a:r>
              <a:rPr lang="pl-PL" sz="2400" dirty="0"/>
              <a:t>),</a:t>
            </a:r>
          </a:p>
          <a:p>
            <a:pPr algn="just"/>
            <a:r>
              <a:rPr lang="pl-PL" sz="2400" b="1" dirty="0"/>
              <a:t>wiele</a:t>
            </a:r>
            <a:r>
              <a:rPr lang="pl-PL" sz="2400" dirty="0"/>
              <a:t> ciągów wartości – nagranie </a:t>
            </a:r>
            <a:r>
              <a:rPr lang="pl-PL" sz="2400" b="1" dirty="0"/>
              <a:t>wielokanałowe</a:t>
            </a:r>
            <a:r>
              <a:rPr lang="pl-PL" sz="2400" dirty="0"/>
              <a:t> (</a:t>
            </a:r>
            <a:r>
              <a:rPr lang="pl-PL" sz="2400" b="1" dirty="0"/>
              <a:t>stereofonia wielokanałowa</a:t>
            </a:r>
            <a:r>
              <a:rPr lang="pl-PL" sz="2400" dirty="0"/>
              <a:t>),</a:t>
            </a:r>
          </a:p>
          <a:p>
            <a:pPr marL="0" indent="0" algn="just">
              <a:buNone/>
            </a:pPr>
            <a:r>
              <a:rPr lang="pl-PL" sz="2400" dirty="0"/>
              <a:t>Z punktu widzenia algorytmu uczenia maszynowego można potraktować </a:t>
            </a:r>
            <a:r>
              <a:rPr lang="pl-PL" sz="2400" b="1" dirty="0"/>
              <a:t>poszczególne kanały </a:t>
            </a:r>
            <a:r>
              <a:rPr lang="pl-PL" sz="2400" dirty="0"/>
              <a:t>nagrania tak </a:t>
            </a:r>
            <a:r>
              <a:rPr lang="pl-PL" sz="2400" b="1" dirty="0"/>
              <a:t>jak kanały kolorów</a:t>
            </a:r>
            <a:r>
              <a:rPr lang="pl-PL" sz="2400" dirty="0"/>
              <a:t> </a:t>
            </a:r>
            <a:r>
              <a:rPr lang="pl-PL" sz="2400" b="1" dirty="0"/>
              <a:t>w obrazach </a:t>
            </a:r>
            <a:r>
              <a:rPr lang="pl-PL" sz="2400" dirty="0"/>
              <a:t>– jako poszczególne kanały sygnału wejściowego.</a:t>
            </a:r>
          </a:p>
          <a:p>
            <a:pPr marL="0" indent="0" algn="just">
              <a:buNone/>
            </a:pPr>
            <a:r>
              <a:rPr lang="pl-PL" sz="2400" dirty="0"/>
              <a:t>Możliwa jest także </a:t>
            </a:r>
            <a:r>
              <a:rPr lang="pl-PL" sz="2400" b="1" dirty="0"/>
              <a:t>konwersja nagrania do formy monofonicznej </a:t>
            </a:r>
            <a:r>
              <a:rPr lang="pl-PL" sz="2400" dirty="0"/>
              <a:t>na przykład poprzez sumowanie kanałów.</a:t>
            </a:r>
          </a:p>
          <a:p>
            <a:pPr marL="0" indent="0" algn="just">
              <a:buNone/>
            </a:pPr>
            <a:endParaRPr lang="pl-PL" sz="24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2/24</a:t>
            </a:r>
          </a:p>
        </p:txBody>
      </p:sp>
    </p:spTree>
    <p:extLst>
      <p:ext uri="{BB962C8B-B14F-4D97-AF65-F5344CB8AC3E}">
        <p14:creationId xmlns:p14="http://schemas.microsoft.com/office/powerpoint/2010/main" val="165751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Charakterystyka sygnału akustycznego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838200" y="1360649"/>
            <a:ext cx="10515600" cy="494755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l-PL" sz="2400" dirty="0"/>
              <a:t>W zależności od tego, </a:t>
            </a:r>
            <a:r>
              <a:rPr lang="pl-PL" sz="2400" b="1" dirty="0"/>
              <a:t>jaka jest charakterystyka sygnału </a:t>
            </a:r>
            <a:r>
              <a:rPr lang="pl-PL" sz="2400" dirty="0"/>
              <a:t>akustycznego zwykle </a:t>
            </a:r>
            <a:r>
              <a:rPr lang="pl-PL" sz="2400" b="1" dirty="0"/>
              <a:t>konieczne jest uwzględnienie innej specyfiki </a:t>
            </a:r>
            <a:r>
              <a:rPr lang="pl-PL" sz="2400" dirty="0"/>
              <a:t>przetwarzania, przykładowo:</a:t>
            </a:r>
          </a:p>
          <a:p>
            <a:pPr algn="just"/>
            <a:r>
              <a:rPr lang="pl-PL" sz="2400" dirty="0"/>
              <a:t>jeśli przetwarzany jest sygnał </a:t>
            </a:r>
            <a:r>
              <a:rPr lang="pl-PL" sz="2400" b="1" dirty="0"/>
              <a:t>mowy</a:t>
            </a:r>
            <a:r>
              <a:rPr lang="pl-PL" sz="2400" dirty="0"/>
              <a:t> (np. w celu </a:t>
            </a:r>
            <a:r>
              <a:rPr lang="pl-PL" sz="2400" b="1" dirty="0"/>
              <a:t>weryfikacji biometrycznej</a:t>
            </a:r>
            <a:r>
              <a:rPr lang="pl-PL" sz="2400" dirty="0"/>
              <a:t>) konieczne jest uwzględnienie faktu, że mowa posiada swoją strukturę w postaci </a:t>
            </a:r>
            <a:r>
              <a:rPr lang="pl-PL" sz="2400" b="1" dirty="0"/>
              <a:t>zdań i wyrazów</a:t>
            </a:r>
            <a:r>
              <a:rPr lang="pl-PL" sz="2400" dirty="0"/>
              <a:t>, a poszczególne wyrazy mówione przez daną osobę składają się z tzw. </a:t>
            </a:r>
            <a:r>
              <a:rPr lang="pl-PL" sz="2400" b="1" dirty="0"/>
              <a:t>fonemów</a:t>
            </a:r>
            <a:r>
              <a:rPr lang="pl-PL" sz="2400" dirty="0"/>
              <a:t>,</a:t>
            </a:r>
          </a:p>
          <a:p>
            <a:pPr algn="just"/>
            <a:r>
              <a:rPr lang="pl-PL" sz="2400" dirty="0"/>
              <a:t>w przypadku sygnału </a:t>
            </a:r>
            <a:r>
              <a:rPr lang="pl-PL" sz="2400" b="1" dirty="0"/>
              <a:t>muzycznego</a:t>
            </a:r>
            <a:r>
              <a:rPr lang="pl-PL" sz="2400" dirty="0"/>
              <a:t> (np. w celu </a:t>
            </a:r>
            <a:r>
              <a:rPr lang="pl-PL" sz="2400" b="1" dirty="0"/>
              <a:t>identyfikacji gatunku </a:t>
            </a:r>
            <a:r>
              <a:rPr lang="pl-PL" sz="2400" dirty="0"/>
              <a:t>muzycznego) także należy pamiętać, że muzyka </a:t>
            </a:r>
            <a:r>
              <a:rPr lang="pl-PL" sz="2400" b="1" dirty="0"/>
              <a:t>składa się z zestawu zdań muzycznych</a:t>
            </a:r>
            <a:r>
              <a:rPr lang="pl-PL" sz="2400" dirty="0"/>
              <a:t>, </a:t>
            </a:r>
            <a:r>
              <a:rPr lang="pl-PL" sz="2400" b="1" dirty="0"/>
              <a:t>fraz</a:t>
            </a:r>
            <a:r>
              <a:rPr lang="pl-PL" sz="2400" dirty="0"/>
              <a:t> i że możliwe jest </a:t>
            </a:r>
            <a:r>
              <a:rPr lang="pl-PL" sz="2400" b="1" dirty="0"/>
              <a:t>współbrzmienie</a:t>
            </a:r>
            <a:r>
              <a:rPr lang="pl-PL" sz="2400" dirty="0"/>
              <a:t> wielu instrumentów. Rodzaje tego współbrzmienia często definiują np. zasady tzw. </a:t>
            </a:r>
            <a:r>
              <a:rPr lang="pl-PL" sz="2400" b="1" dirty="0"/>
              <a:t>harmonii</a:t>
            </a:r>
            <a:r>
              <a:rPr lang="pl-PL" sz="2400" dirty="0"/>
              <a:t> muzycznej, </a:t>
            </a:r>
            <a:r>
              <a:rPr lang="pl-PL" sz="2400" b="1" dirty="0"/>
              <a:t>kontrapunktu</a:t>
            </a:r>
            <a:r>
              <a:rPr lang="pl-PL" sz="2400" dirty="0"/>
              <a:t>, itd.,</a:t>
            </a:r>
          </a:p>
          <a:p>
            <a:pPr algn="just"/>
            <a:r>
              <a:rPr lang="pl-PL" sz="2400" dirty="0"/>
              <a:t>w przypadku </a:t>
            </a:r>
            <a:r>
              <a:rPr lang="pl-PL" sz="2400" b="1" dirty="0"/>
              <a:t>nagrań pozyskanych w środowisku miejskim </a:t>
            </a:r>
            <a:r>
              <a:rPr lang="pl-PL" sz="2400" dirty="0"/>
              <a:t>(np. w celu </a:t>
            </a:r>
            <a:r>
              <a:rPr lang="pl-PL" sz="2400" b="1" dirty="0"/>
              <a:t>detekcji zdarzeń</a:t>
            </a:r>
            <a:r>
              <a:rPr lang="pl-PL" sz="2400" dirty="0"/>
              <a:t> niebezpiecznych) trzeba pamiętać o tym, że poszczególne zdarzenia akustyczne zarejestrowane w takich warunkach mogą </a:t>
            </a:r>
            <a:r>
              <a:rPr lang="pl-PL" sz="2400" b="1" dirty="0"/>
              <a:t>bardzo silnie różnić się barwą </a:t>
            </a:r>
            <a:r>
              <a:rPr lang="pl-PL" sz="2400" dirty="0"/>
              <a:t>(tj. zawartością częstotliwościową, widmem sygnału).</a:t>
            </a:r>
          </a:p>
          <a:p>
            <a:pPr marL="0" indent="0" algn="just">
              <a:buNone/>
            </a:pPr>
            <a:endParaRPr lang="pl-PL" sz="2400" dirty="0"/>
          </a:p>
          <a:p>
            <a:pPr marL="0" indent="0" algn="just">
              <a:buNone/>
            </a:pPr>
            <a:endParaRPr lang="pl-PL" sz="24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4/24</a:t>
            </a:r>
          </a:p>
        </p:txBody>
      </p:sp>
    </p:spTree>
    <p:extLst>
      <p:ext uri="{BB962C8B-B14F-4D97-AF65-F5344CB8AC3E}">
        <p14:creationId xmlns:p14="http://schemas.microsoft.com/office/powerpoint/2010/main" val="80100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Charakterystyka sygnału akustycznego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ymbol zastępczy zawartości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0649"/>
                <a:ext cx="10515600" cy="4947557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pl-PL" sz="2400" dirty="0"/>
                  <a:t>Istnieje </a:t>
                </a:r>
                <a:r>
                  <a:rPr lang="pl-PL" sz="2400" b="1" dirty="0"/>
                  <a:t>kilka ważnych cech charakteryzujących sygnał akustyczny </a:t>
                </a:r>
                <a:r>
                  <a:rPr lang="pl-PL" sz="2400" dirty="0"/>
                  <a:t>przechowywanych w postaci ciągu wartości zmiennoprzecinkowych (czyli </a:t>
                </a:r>
                <a:r>
                  <a:rPr lang="pl-PL" sz="2400" b="1" dirty="0"/>
                  <a:t>w postaci cyfrowej</a:t>
                </a:r>
                <a:r>
                  <a:rPr lang="pl-PL" sz="2400" dirty="0"/>
                  <a:t>):</a:t>
                </a:r>
              </a:p>
              <a:p>
                <a:pPr algn="just"/>
                <a:r>
                  <a:rPr lang="pl-PL" sz="2400" b="1" dirty="0"/>
                  <a:t>wartości w takim sygnale odległe są w czasie o jednakowy odstęp czasu </a:t>
                </a:r>
                <a:r>
                  <a:rPr lang="pl-PL" sz="2400" dirty="0"/>
                  <a:t>oznaczany literą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l-PL" sz="2400" dirty="0"/>
                  <a:t>, jest to tzw. okres próbkowania,</a:t>
                </a:r>
              </a:p>
              <a:p>
                <a:pPr algn="just"/>
                <a:r>
                  <a:rPr lang="pl-PL" sz="2400" b="1" dirty="0"/>
                  <a:t>znając okres </a:t>
                </a:r>
                <a14:m>
                  <m:oMath xmlns:m="http://schemas.openxmlformats.org/officeDocument/2006/math">
                    <m:r>
                      <a:rPr lang="pl-PL" sz="24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pl-PL" sz="2400" i="1" dirty="0"/>
                  <a:t>,</a:t>
                </a:r>
                <a:r>
                  <a:rPr lang="pl-PL" sz="2400" b="1" dirty="0"/>
                  <a:t> </a:t>
                </a:r>
                <a:r>
                  <a:rPr lang="pl-PL" sz="2400" dirty="0"/>
                  <a:t>możemy </a:t>
                </a:r>
                <a:r>
                  <a:rPr lang="pl-PL" sz="2400" b="1" dirty="0"/>
                  <a:t>obliczyć</a:t>
                </a:r>
                <a:r>
                  <a:rPr lang="pl-PL" sz="2400" dirty="0"/>
                  <a:t> jego odwrotność oznaczaną często jako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pl-PL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pl-PL" sz="2400" dirty="0"/>
                  <a:t>, która nazywana jest </a:t>
                </a:r>
                <a:r>
                  <a:rPr lang="pl-PL" sz="2400" b="1" dirty="0"/>
                  <a:t>szybkością próbkowania,</a:t>
                </a:r>
              </a:p>
              <a:p>
                <a:pPr algn="just"/>
                <a:r>
                  <a:rPr lang="pl-PL" sz="2400" dirty="0"/>
                  <a:t>szybkość próbkowania definiuje tzw. </a:t>
                </a:r>
                <a:r>
                  <a:rPr lang="pl-PL" sz="2400" b="1" dirty="0"/>
                  <a:t>częstotliwość </a:t>
                </a:r>
                <a:r>
                  <a:rPr lang="pl-PL" sz="2400" b="1" dirty="0" err="1"/>
                  <a:t>Nyquista</a:t>
                </a:r>
                <a:r>
                  <a:rPr lang="pl-PL" sz="2400" b="1" dirty="0"/>
                  <a:t>, czyli maksymalną częstotliwość możliwą do zapisania w formie sygnału cyfrowego</a:t>
                </a:r>
                <a:r>
                  <a:rPr lang="pl-PL" sz="2400" dirty="0"/>
                  <a:t>, oznacza się ją przez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pl-PL" sz="2400" dirty="0"/>
                  <a:t> i równa ona jest połowie szybkości próbkowania, czyli: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l-PL" sz="2400" dirty="0"/>
              </a:p>
              <a:p>
                <a:pPr marL="0" indent="0" algn="just">
                  <a:buNone/>
                </a:pPr>
                <a:r>
                  <a:rPr lang="pl-PL" sz="2400" dirty="0"/>
                  <a:t>Sygnały o częstotliwości wyższej niż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pl-PL" sz="2400" dirty="0"/>
                  <a:t> ulegają zniekształceniu, które nazywamy </a:t>
                </a:r>
                <a:r>
                  <a:rPr lang="pl-PL" sz="2400" i="1" dirty="0" err="1"/>
                  <a:t>aliasingiem</a:t>
                </a:r>
                <a:r>
                  <a:rPr lang="pl-PL" sz="2400" dirty="0"/>
                  <a:t>.</a:t>
                </a:r>
              </a:p>
              <a:p>
                <a:pPr marL="0" indent="0" algn="just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7" name="Symbol zastępczy zawartości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0649"/>
                <a:ext cx="10515600" cy="4947557"/>
              </a:xfrm>
              <a:blipFill>
                <a:blip r:embed="rId3"/>
                <a:stretch>
                  <a:fillRect l="-928" t="-2340" r="-87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5/24</a:t>
            </a:r>
          </a:p>
        </p:txBody>
      </p:sp>
    </p:spTree>
    <p:extLst>
      <p:ext uri="{BB962C8B-B14F-4D97-AF65-F5344CB8AC3E}">
        <p14:creationId xmlns:p14="http://schemas.microsoft.com/office/powerpoint/2010/main" val="49350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Przykład złożonej struktury sygnału akustycznego – mowa ludzka (podcast)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6/24</a:t>
            </a:r>
          </a:p>
        </p:txBody>
      </p:sp>
      <p:grpSp>
        <p:nvGrpSpPr>
          <p:cNvPr id="19" name="Grupa 18">
            <a:extLst>
              <a:ext uri="{FF2B5EF4-FFF2-40B4-BE49-F238E27FC236}">
                <a16:creationId xmlns:a16="http://schemas.microsoft.com/office/drawing/2014/main" id="{D40E1A25-883C-4631-9A2D-43BD41B7D771}"/>
              </a:ext>
            </a:extLst>
          </p:cNvPr>
          <p:cNvGrpSpPr/>
          <p:nvPr/>
        </p:nvGrpSpPr>
        <p:grpSpPr>
          <a:xfrm>
            <a:off x="479417" y="1488168"/>
            <a:ext cx="11233157" cy="4418557"/>
            <a:chOff x="405468" y="1182677"/>
            <a:chExt cx="11381064" cy="4485514"/>
          </a:xfrm>
        </p:grpSpPr>
        <p:pic>
          <p:nvPicPr>
            <p:cNvPr id="12" name="Obraz 11">
              <a:extLst>
                <a:ext uri="{FF2B5EF4-FFF2-40B4-BE49-F238E27FC236}">
                  <a16:creationId xmlns:a16="http://schemas.microsoft.com/office/drawing/2014/main" id="{F989E8BA-8A8F-42E9-8FE1-D373821C1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468" y="1182677"/>
              <a:ext cx="11381064" cy="1105828"/>
            </a:xfrm>
            <a:prstGeom prst="rect">
              <a:avLst/>
            </a:prstGeom>
          </p:spPr>
        </p:pic>
        <p:pic>
          <p:nvPicPr>
            <p:cNvPr id="14" name="Obraz 13">
              <a:extLst>
                <a:ext uri="{FF2B5EF4-FFF2-40B4-BE49-F238E27FC236}">
                  <a16:creationId xmlns:a16="http://schemas.microsoft.com/office/drawing/2014/main" id="{0B653C1D-59DB-4B44-B9F2-6FAAFAB05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468" y="2288505"/>
              <a:ext cx="11381064" cy="1140495"/>
            </a:xfrm>
            <a:prstGeom prst="rect">
              <a:avLst/>
            </a:prstGeom>
          </p:spPr>
        </p:pic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45BDBE98-F6C3-49D2-8078-BFC6AD4D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468" y="3429000"/>
              <a:ext cx="11381064" cy="1111222"/>
            </a:xfrm>
            <a:prstGeom prst="rect">
              <a:avLst/>
            </a:prstGeom>
          </p:spPr>
        </p:pic>
        <p:pic>
          <p:nvPicPr>
            <p:cNvPr id="18" name="Obraz 17">
              <a:extLst>
                <a:ext uri="{FF2B5EF4-FFF2-40B4-BE49-F238E27FC236}">
                  <a16:creationId xmlns:a16="http://schemas.microsoft.com/office/drawing/2014/main" id="{C004F0D7-0607-4403-818D-184F2A1B3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5468" y="4569495"/>
              <a:ext cx="11381064" cy="1098696"/>
            </a:xfrm>
            <a:prstGeom prst="rect">
              <a:avLst/>
            </a:prstGeom>
          </p:spPr>
        </p:pic>
      </p:grp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9F423E8-7F3B-4882-A38E-18B5405BC09A}"/>
              </a:ext>
            </a:extLst>
          </p:cNvPr>
          <p:cNvSpPr txBox="1"/>
          <p:nvPr/>
        </p:nvSpPr>
        <p:spPr>
          <a:xfrm>
            <a:off x="5630677" y="6022340"/>
            <a:ext cx="930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czas [s]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900E95A-7FDA-43DD-9D29-188BE532FF0E}"/>
              </a:ext>
            </a:extLst>
          </p:cNvPr>
          <p:cNvSpPr txBox="1"/>
          <p:nvPr/>
        </p:nvSpPr>
        <p:spPr>
          <a:xfrm rot="16200000">
            <a:off x="10815710" y="3512781"/>
            <a:ext cx="21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wartości chwilowe [-]</a:t>
            </a:r>
          </a:p>
        </p:txBody>
      </p:sp>
    </p:spTree>
    <p:extLst>
      <p:ext uri="{BB962C8B-B14F-4D97-AF65-F5344CB8AC3E}">
        <p14:creationId xmlns:p14="http://schemas.microsoft.com/office/powerpoint/2010/main" val="190311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Widmo sygnału akustycznego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838200" y="1360650"/>
            <a:ext cx="10515600" cy="4880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b="1" dirty="0"/>
              <a:t>Sygnał akustyczny </a:t>
            </a:r>
            <a:r>
              <a:rPr lang="pl-PL" sz="2400" dirty="0"/>
              <a:t>rozważany do tej pory przedstawiany był w </a:t>
            </a:r>
            <a:r>
              <a:rPr lang="pl-PL" sz="2400" b="1" dirty="0"/>
              <a:t>postaci czasowej</a:t>
            </a:r>
            <a:r>
              <a:rPr lang="pl-PL" sz="2400" dirty="0"/>
              <a:t>, czyli w takiej, w jakiej najczęściej jest on przechowywany i jaka służy do jego odtworzenia.</a:t>
            </a:r>
          </a:p>
          <a:p>
            <a:pPr marL="0" indent="0" algn="just">
              <a:buNone/>
            </a:pPr>
            <a:r>
              <a:rPr lang="pl-PL" sz="2400" b="1" dirty="0"/>
              <a:t>Do przetwarzania </a:t>
            </a:r>
            <a:r>
              <a:rPr lang="pl-PL" sz="2400" dirty="0"/>
              <a:t>sygnałów akustycznych w algorytmach uczenia maszynowego często posługujemy się </a:t>
            </a:r>
            <a:r>
              <a:rPr lang="pl-PL" sz="2400" b="1" dirty="0"/>
              <a:t>dwuwymiarową formą opisu sygnałów akustycznych – widmem sygnału.</a:t>
            </a:r>
          </a:p>
          <a:p>
            <a:pPr marL="0" indent="0" algn="just">
              <a:buNone/>
            </a:pPr>
            <a:r>
              <a:rPr lang="pl-PL" sz="2400" dirty="0"/>
              <a:t>Widmo sygnału możliwe jest do uzyskania za pomocą </a:t>
            </a:r>
            <a:r>
              <a:rPr lang="pl-PL" sz="2400" b="1" dirty="0"/>
              <a:t>algorytmu szybkiej transformacji Fouriera (</a:t>
            </a:r>
            <a:r>
              <a:rPr lang="pl-PL" sz="2400" b="1" i="1" dirty="0"/>
              <a:t>ang. Fast Fourier </a:t>
            </a:r>
            <a:r>
              <a:rPr lang="pl-PL" sz="2400" b="1" i="1" dirty="0" err="1"/>
              <a:t>Transform</a:t>
            </a:r>
            <a:r>
              <a:rPr lang="pl-PL" sz="2400" b="1" i="1" dirty="0"/>
              <a:t>, FFT</a:t>
            </a:r>
            <a:r>
              <a:rPr lang="pl-PL" sz="2400" b="1" dirty="0"/>
              <a:t>)</a:t>
            </a:r>
            <a:r>
              <a:rPr lang="pl-PL" sz="2400" dirty="0"/>
              <a:t>. W takim przedstawieniu uzyskujemy informację o amplitudzie poszczególnych składowych częstotliwościowych występujących w sygnale. </a:t>
            </a:r>
          </a:p>
          <a:p>
            <a:pPr marL="0" indent="0" algn="just">
              <a:buNone/>
            </a:pPr>
            <a:endParaRPr lang="pl-PL" sz="24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7/24</a:t>
            </a:r>
          </a:p>
        </p:txBody>
      </p:sp>
    </p:spTree>
    <p:extLst>
      <p:ext uri="{BB962C8B-B14F-4D97-AF65-F5344CB8AC3E}">
        <p14:creationId xmlns:p14="http://schemas.microsoft.com/office/powerpoint/2010/main" val="109839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Spektrogram sygnału akustycznego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838200" y="1360650"/>
            <a:ext cx="10515600" cy="4880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/>
              <a:t>Możliwe jest także przedstawienie zmienności składowych widma w czasie w postaci tzw. </a:t>
            </a:r>
            <a:r>
              <a:rPr lang="pl-PL" sz="2400" b="1" dirty="0"/>
              <a:t>spektrogramu</a:t>
            </a:r>
            <a:r>
              <a:rPr lang="pl-PL" sz="2400" dirty="0"/>
              <a:t>, co powoduje powstanie </a:t>
            </a:r>
            <a:r>
              <a:rPr lang="pl-PL" sz="2400" b="1" dirty="0"/>
              <a:t>reprezentacji sygnału o charakterze dwuwymiarowym</a:t>
            </a:r>
            <a:r>
              <a:rPr lang="pl-PL" sz="2400" dirty="0"/>
              <a:t>:</a:t>
            </a:r>
          </a:p>
          <a:p>
            <a:pPr algn="just"/>
            <a:r>
              <a:rPr lang="pl-PL" sz="2400" dirty="0"/>
              <a:t>na osi </a:t>
            </a:r>
            <a:r>
              <a:rPr lang="pl-PL" sz="2400" b="1" dirty="0"/>
              <a:t>pionowej</a:t>
            </a:r>
            <a:r>
              <a:rPr lang="pl-PL" sz="2400" dirty="0"/>
              <a:t> spektrogramu przedstawione są </a:t>
            </a:r>
            <a:r>
              <a:rPr lang="pl-PL" sz="2400" b="1" dirty="0"/>
              <a:t>amplitudy poszczególnych składowych częstotliwościowych </a:t>
            </a:r>
            <a:r>
              <a:rPr lang="pl-PL" sz="2400" dirty="0"/>
              <a:t>sygnału, </a:t>
            </a:r>
          </a:p>
          <a:p>
            <a:pPr algn="just"/>
            <a:r>
              <a:rPr lang="pl-PL" sz="2400" dirty="0"/>
              <a:t>na osi </a:t>
            </a:r>
            <a:r>
              <a:rPr lang="pl-PL" sz="2400" b="1" dirty="0"/>
              <a:t>poziomej</a:t>
            </a:r>
            <a:r>
              <a:rPr lang="pl-PL" sz="2400" dirty="0"/>
              <a:t> przedstawiony jest </a:t>
            </a:r>
            <a:r>
              <a:rPr lang="pl-PL" sz="2400" b="1" dirty="0"/>
              <a:t>czas</a:t>
            </a:r>
            <a:r>
              <a:rPr lang="pl-PL" sz="2400" dirty="0"/>
              <a:t> nagrania.</a:t>
            </a:r>
          </a:p>
          <a:p>
            <a:pPr marL="0" indent="0" algn="just">
              <a:buNone/>
            </a:pPr>
            <a:r>
              <a:rPr lang="pl-PL" sz="2400" b="1" dirty="0"/>
              <a:t>Takie formy sygnału </a:t>
            </a:r>
            <a:r>
              <a:rPr lang="pl-PL" sz="2400" dirty="0"/>
              <a:t>może być dalej wykorzystywane </a:t>
            </a:r>
            <a:r>
              <a:rPr lang="pl-PL" sz="2400" b="1" dirty="0"/>
              <a:t>do uzyskania bardziej zaawansowanych form przedstawienia</a:t>
            </a:r>
            <a:r>
              <a:rPr lang="pl-PL" sz="2400" dirty="0"/>
              <a:t> </a:t>
            </a:r>
            <a:r>
              <a:rPr lang="pl-PL" sz="2400" b="1" dirty="0"/>
              <a:t>sygnału</a:t>
            </a:r>
            <a:r>
              <a:rPr lang="pl-PL" sz="2400" dirty="0"/>
              <a:t> akustycznego.</a:t>
            </a:r>
          </a:p>
          <a:p>
            <a:pPr marL="0" indent="0" algn="just">
              <a:buNone/>
            </a:pPr>
            <a:r>
              <a:rPr lang="pl-PL" sz="2400" dirty="0"/>
              <a:t>Zarówno </a:t>
            </a:r>
            <a:r>
              <a:rPr lang="pl-PL" sz="2400" b="1" dirty="0"/>
              <a:t>widmo, jak i spektrogram </a:t>
            </a:r>
            <a:r>
              <a:rPr lang="pl-PL" sz="2400" dirty="0"/>
              <a:t>posiadają </a:t>
            </a:r>
            <a:r>
              <a:rPr lang="pl-PL" sz="2400" b="1" dirty="0"/>
              <a:t>szereg dodatkowych nastaw </a:t>
            </a:r>
            <a:r>
              <a:rPr lang="pl-PL" sz="2400" dirty="0"/>
              <a:t>wpływających na ich rozdzielczość. Są to np. wybór tzw. </a:t>
            </a:r>
            <a:r>
              <a:rPr lang="pl-PL" sz="2400" b="1" dirty="0"/>
              <a:t>okna analizy</a:t>
            </a:r>
            <a:r>
              <a:rPr lang="pl-PL" sz="2400" dirty="0"/>
              <a:t> czy też </a:t>
            </a:r>
            <a:r>
              <a:rPr lang="pl-PL" sz="2400" b="1" dirty="0"/>
              <a:t>stopień nakładania się</a:t>
            </a:r>
            <a:r>
              <a:rPr lang="pl-PL" sz="2400" dirty="0"/>
              <a:t> na siebie poszczególnych analizowanych </a:t>
            </a:r>
            <a:r>
              <a:rPr lang="pl-PL" sz="2400" b="1" dirty="0"/>
              <a:t>ramek</a:t>
            </a:r>
            <a:r>
              <a:rPr lang="pl-PL" sz="2400" dirty="0"/>
              <a:t> sygnału akustycznego.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8/24</a:t>
            </a:r>
          </a:p>
        </p:txBody>
      </p:sp>
    </p:spTree>
    <p:extLst>
      <p:ext uri="{BB962C8B-B14F-4D97-AF65-F5344CB8AC3E}">
        <p14:creationId xmlns:p14="http://schemas.microsoft.com/office/powerpoint/2010/main" val="339469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Przykład złożonej struktury sygnału akustycznego – mowa ludzka i jej widmo (podcast)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9/24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FD73BE9-2D50-4B47-B3D9-40E5A14B9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2" r="636"/>
          <a:stretch/>
        </p:blipFill>
        <p:spPr>
          <a:xfrm>
            <a:off x="1888516" y="1404290"/>
            <a:ext cx="8414968" cy="498452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EBC6B9F-EC95-4E7E-84E3-E36CA5011F04}"/>
              </a:ext>
            </a:extLst>
          </p:cNvPr>
          <p:cNvSpPr txBox="1"/>
          <p:nvPr/>
        </p:nvSpPr>
        <p:spPr>
          <a:xfrm>
            <a:off x="5169039" y="5985602"/>
            <a:ext cx="2040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częstotliwość [</a:t>
            </a:r>
            <a:r>
              <a:rPr lang="pl-PL" sz="2000" dirty="0" err="1"/>
              <a:t>Hz</a:t>
            </a:r>
            <a:r>
              <a:rPr lang="pl-PL" sz="2000" dirty="0"/>
              <a:t>]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C9A33AF-10D6-4C7C-9564-DB3C851A752B}"/>
              </a:ext>
            </a:extLst>
          </p:cNvPr>
          <p:cNvSpPr txBox="1"/>
          <p:nvPr/>
        </p:nvSpPr>
        <p:spPr>
          <a:xfrm rot="16200000">
            <a:off x="9834537" y="293741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amplituda [</a:t>
            </a:r>
            <a:r>
              <a:rPr lang="pl-PL" dirty="0" err="1"/>
              <a:t>dB</a:t>
            </a:r>
            <a:r>
              <a:rPr lang="pl-P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86402608"/>
      </p:ext>
    </p:extLst>
  </p:cSld>
  <p:clrMapOvr>
    <a:masterClrMapping/>
  </p:clrMapOvr>
</p:sld>
</file>

<file path=ppt/theme/theme1.xml><?xml version="1.0" encoding="utf-8"?>
<a:theme xmlns:a="http://schemas.openxmlformats.org/drawingml/2006/main" name="ai_tech_pres_light_v5_169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5400" cmpd="sng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 cmpd="sng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4456</TotalTime>
  <Words>1891</Words>
  <Application>Microsoft Office PowerPoint</Application>
  <PresentationFormat>Panoramiczny</PresentationFormat>
  <Paragraphs>189</Paragraphs>
  <Slides>24</Slides>
  <Notes>24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Corbel</vt:lpstr>
      <vt:lpstr>Times New Roman</vt:lpstr>
      <vt:lpstr>ai_tech_pres_light_v5_169</vt:lpstr>
      <vt:lpstr>Prezentacja programu PowerPoint</vt:lpstr>
      <vt:lpstr>Wprowadzenie</vt:lpstr>
      <vt:lpstr>Charakterystyka sygnału akustycznego</vt:lpstr>
      <vt:lpstr>Charakterystyka sygnału akustycznego</vt:lpstr>
      <vt:lpstr>Charakterystyka sygnału akustycznego</vt:lpstr>
      <vt:lpstr>Przykład złożonej struktury sygnału akustycznego – mowa ludzka (podcast)</vt:lpstr>
      <vt:lpstr>Widmo sygnału akustycznego</vt:lpstr>
      <vt:lpstr>Spektrogram sygnału akustycznego</vt:lpstr>
      <vt:lpstr>Przykład złożonej struktury sygnału akustycznego – mowa ludzka i jej widmo (podcast)</vt:lpstr>
      <vt:lpstr>Przykład złożonej struktury sygnału akustycznego – mowa ludzka i jej spektrogram (podcast)</vt:lpstr>
      <vt:lpstr>Cepstrum sygnału akustycznego</vt:lpstr>
      <vt:lpstr>Cepstrum sygnału akustycznego</vt:lpstr>
      <vt:lpstr>Przykład złożonej struktury sygnału akustycznego – mowa ludzka i jej cepstrum (podcast)</vt:lpstr>
      <vt:lpstr>Przykład złożonej struktury sygnału akustycznego – mowa ludzka i jej MFCC-gram (podcast)</vt:lpstr>
      <vt:lpstr>Przetwarzanie sygnałów akustycznych – sieci syjamskie</vt:lpstr>
      <vt:lpstr>Przykładowa struktura sieci syjamskiej dla pojedynczych ramek sygnału akustycznego</vt:lpstr>
      <vt:lpstr>Przetwarzanie sygnałów akustycznych – wizualizacja wektorów reprezentacji</vt:lpstr>
      <vt:lpstr>Przykład przestrzeni reprezentacji dla muzyki</vt:lpstr>
      <vt:lpstr>Przykład przestrzeni reprezentacji dla muzyki</vt:lpstr>
      <vt:lpstr>Przetwarzanie sygnałów akustycznych – sieci syjamskie dla wielu ramek (LSTM)</vt:lpstr>
      <vt:lpstr>Przykładowa struktura sieci syjamskiej dla wielu ramek sygnału akustycznego</vt:lpstr>
      <vt:lpstr>Sieci LSTM, a przetwarzanie sekwencji</vt:lpstr>
      <vt:lpstr>Literatura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subject/>
  <dc:creator>PiotrS</dc:creator>
  <dc:description/>
  <cp:lastModifiedBy>Adam Kurowski</cp:lastModifiedBy>
  <cp:revision>377</cp:revision>
  <dcterms:created xsi:type="dcterms:W3CDTF">2012-05-13T18:57:40Z</dcterms:created>
  <dcterms:modified xsi:type="dcterms:W3CDTF">2021-10-22T18:45:45Z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