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image/gif" Extension="gif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TaqRso++s6kzI0e+cHDFftg/x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F4501C-FF95-483A-8C7C-354785229706}">
  <a:tblStyle styleId="{BEF4501C-FF95-483A-8C7C-35478522970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Identyfikacja może się odbyć bez udziału i wiedzy osoby, której tożsamość jest ustalana. Nie są dostarczane żadne dodatkowe informacje ani deklaracje, tak jak to miało miejsce w przypadku weryfikacji – wyłącznie wprowadzana jest próbka biometryczna do analizy,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Algorytm przeszukuje całą bazę danych, przez co konieczna jest dużo większa moc obliczeniowa.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Występuje dopasowanie szablonów „jeden do wielu”.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Decyzja: wynik w postaci listy kandydatów, np. 5 najbardziej podobnych (rzadko tylko 1 tożsamość)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Zastosowanie uczenia maszynowego</a:t>
            </a:r>
            <a:r>
              <a:rPr lang="pl-PL"/>
              <a:t>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Dyskusja</a:t>
            </a:r>
            <a:r>
              <a:rPr lang="pl-PL"/>
              <a:t>: </a:t>
            </a:r>
            <a:r>
              <a:rPr i="1" lang="pl-PL"/>
              <a:t>jakie są problemy w takim porównaniu, w treningu systemu decyzyjnego?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Usability “</a:t>
            </a:r>
            <a:r>
              <a:rPr i="1" lang="pl-PL"/>
              <a:t>The extent to which a product can be used by </a:t>
            </a:r>
            <a:r>
              <a:rPr b="1" i="1" lang="pl-PL"/>
              <a:t>specified users </a:t>
            </a:r>
            <a:r>
              <a:rPr i="1" lang="pl-PL"/>
              <a:t>to achieve </a:t>
            </a:r>
            <a:r>
              <a:rPr b="1" i="1" lang="pl-PL"/>
              <a:t>specified goals </a:t>
            </a:r>
            <a:r>
              <a:rPr i="1" lang="pl-PL"/>
              <a:t>with effectiveness, efficiency, and satisfaction in a </a:t>
            </a:r>
            <a:r>
              <a:rPr b="1" i="1" lang="pl-PL"/>
              <a:t>specified context </a:t>
            </a:r>
            <a:r>
              <a:rPr i="1" lang="pl-PL"/>
              <a:t>of use</a:t>
            </a:r>
            <a:r>
              <a:rPr lang="pl-PL"/>
              <a:t>.” (ISO 2010)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Predyspozycje grup użytkowników do wykorzystania modalności: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Utrudniona dostępność dla osób z niepełnosprawnościami, urazami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Dyskusja: </a:t>
            </a:r>
            <a:r>
              <a:rPr i="1" lang="pl-PL"/>
              <a:t>nazwać modalność oraz podać czynniki utrudniające korzystanie z niej, np.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Skaner tęczówki: osadzenie oczu, wzrost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Skaner odcisku palca: wielkość dłoni, cechy skóry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Zdjęcie twarzy: wzrost, makijaż, ubiór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Upływ czasu, dorastanie, starzenie – zmiana cech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Zastosowanie uczenia maszynowego</a:t>
            </a:r>
            <a:r>
              <a:rPr lang="pl-PL"/>
              <a:t>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Odświeżanie modelu nowo zebranymi próbkami</a:t>
            </a:r>
            <a:br>
              <a:rPr lang="pl-PL"/>
            </a:br>
            <a:r>
              <a:rPr lang="pl-PL"/>
              <a:t>(decyzje projektowe: którymi próbkami, jak często)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Modele „pływające” dla zmiennych w czasie cech biometrycznych (ang. </a:t>
            </a:r>
            <a:r>
              <a:rPr i="1" lang="pl-PL"/>
              <a:t>drift</a:t>
            </a:r>
            <a:r>
              <a:rPr lang="pl-PL"/>
              <a:t>)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Zagadnienia „Lifelong learning”, „continual learning” z sem. I.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Problem stabilność klasyfikatora a elastyczność klasyfikatora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Symulowanie na posiadanych próbkach efektów starzenia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adekwatnie do faktycznego upływu czasu – porównanie symulowanego postarzonego wzorca z aktualną wejściową próbką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Wykorzystanie cech niezmiennych w czasie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/>
              <a:t>Etap rejestracji użytkownika (ang. </a:t>
            </a:r>
            <a:r>
              <a:rPr i="1" lang="pl-PL" sz="2400"/>
              <a:t>enrolment</a:t>
            </a:r>
            <a:r>
              <a:rPr lang="pl-PL" sz="2400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/>
              <a:t>Etap rozpoznawania, identyfikowania, weryfikowania użytkownika.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/>
              <a:t>Zakłócenia akwizycji próbki: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/>
              <a:t>Mowa – rejestrowane przez mikrofon szumy, nagranie w niekontrolowanych warunkach, brak powtarzalności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/>
              <a:t>Twarz – jakość zależna od oświetlenia, poziomu, temperatury barwowej, propagacji, kierunku, typu (rozproszone a kierunkowe)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/>
              <a:t>Metody kontaktowe – trudność w zachowaniu bezruchu na czas akwizycji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000"/>
              <a:t>Dyskusja</a:t>
            </a:r>
            <a:r>
              <a:rPr lang="pl-PL" sz="2000"/>
              <a:t>: </a:t>
            </a:r>
            <a:r>
              <a:rPr i="1" lang="pl-PL" sz="2000"/>
              <a:t>wymienić inne (np. jakość przy rejestracji a jakość w trakcie weryfikacji?)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/>
              <a:t>Problem przeciekania danych (ang. </a:t>
            </a:r>
            <a:r>
              <a:rPr i="1" lang="pl-PL" sz="2400"/>
              <a:t>data leakage</a:t>
            </a:r>
            <a:r>
              <a:rPr lang="pl-PL" sz="2400"/>
              <a:t>):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/>
              <a:t>Zakłócenia i szumy dla odmiennych mówców mogą być różne – </a:t>
            </a:r>
            <a:r>
              <a:rPr b="1" lang="pl-PL" sz="2000"/>
              <a:t>rozważyć: </a:t>
            </a:r>
            <a:r>
              <a:rPr lang="pl-PL" sz="2000"/>
              <a:t>czy algorytm nie rozróżnia mówców tylko warunki nagrania?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/>
              <a:t>Parametry nagrań: częstotliwość próbkowania determinuje widmo sygnału, kodeki i kompresja determinują obecność artefaktów – </a:t>
            </a:r>
            <a:r>
              <a:rPr b="1" lang="pl-PL" sz="2000"/>
              <a:t>rozważyć: </a:t>
            </a:r>
            <a:r>
              <a:rPr lang="pl-PL" sz="2000"/>
              <a:t>czy algorytm nie rozróżnia mówców tylko jakość?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Stosowane podejścia do identyfikacji użytkownika: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nie biometryczne: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„To co wiem” – hasło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„To co posiadam” – klucz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biometryczne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„To kim jestem” – wzorzec biometryczny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„To co wiem” – sposób podpisywania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 technikach nie biometrycznych w każdej chwili jest możliwość </a:t>
            </a:r>
            <a:r>
              <a:rPr b="1" lang="pl-PL"/>
              <a:t>wycofania</a:t>
            </a:r>
            <a:r>
              <a:rPr lang="pl-PL"/>
              <a:t> lub </a:t>
            </a:r>
            <a:r>
              <a:rPr b="1" lang="pl-PL"/>
              <a:t>zmiany</a:t>
            </a:r>
            <a:r>
              <a:rPr lang="pl-PL"/>
              <a:t> wzorca, zmiany technologii, jeśli poprzednia okazała się podatna na ataki,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 technikach biometrycznych tych możliwości nie 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„Zmiana wzorca” możliwa w ograniczonym stopniu dla sposobu podpisywania się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Skradziony wzorzec twarzy/odcisku/itd. dyskwalifikuje możliwość wykorzystania tej cechy u danej osoby.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Użyteczne w biometrii cechy charakteryzują się: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Mierzalnością</a:t>
            </a:r>
            <a:r>
              <a:rPr lang="pl-PL"/>
              <a:t> – cecha jest łatwa do automatycznego zlokalizowania i pomierzenia.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Niezawodnością </a:t>
            </a:r>
            <a:r>
              <a:rPr lang="pl-PL"/>
              <a:t>– odporna (stabilna, ang. </a:t>
            </a:r>
            <a:r>
              <a:rPr i="1" lang="pl-PL"/>
              <a:t>robustness</a:t>
            </a:r>
            <a:r>
              <a:rPr lang="pl-PL"/>
              <a:t>) na zmiany w czasie spowodowane np. wiekiem, chorobą, chwilowym lub trwałym urazem.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Dystynktywnością </a:t>
            </a:r>
            <a:r>
              <a:rPr lang="pl-PL"/>
              <a:t>– cecha jest indywidualna dla każdej osoby, odróżniająca ją od innych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Zastosowania uczenia maszynowego</a:t>
            </a:r>
            <a:r>
              <a:rPr lang="pl-PL"/>
              <a:t>: detekcja i lokalizacja (np. twarzy), klasyfikacja (np. dostateczna/niedostateczna jakość), ekstrakcja cech niezmiennych w czasie, rozpoznanie tożsamości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Cechy „biologiczne”, analiza statycznych cech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Rejestracja w sposób bezkontaktowy: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Wygląd twarzy,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Rozkład temperatury ciała,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Geometria dłoni, ucha,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Rejestracja w sposób kontaktowy: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Odciski palców,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Tęczówka oka,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Siatkówka oka,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Geometria dłoni,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Wzorzec naczyniowy (głównie pod skórą dłoni), widoczny w świetle podczerwonym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Inne (zapach, DNA)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Zastosowanie uczenia maszynowego</a:t>
            </a:r>
            <a:r>
              <a:rPr lang="pl-PL"/>
              <a:t>: parametryzacja i porównanie próbki do wzorca w wielowymiarowej przestrzeni cech, np. metryki dystansu, odległość Euklidesowa, kosinusowa.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Cechy „behawioralne”, analiza dynamicznych procesów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Rejestracja w sposób bezkontaktowy: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Głos,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Chód,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Rejestracja w sposób kontaktowy: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Podpis odręczny,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Sposób pisania na klawiaturze komputera,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Sposób reakcji mózgu,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Inne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Zastosowanie uczenia maszynowego</a:t>
            </a:r>
            <a:r>
              <a:rPr lang="pl-PL"/>
              <a:t>: analizy szeregów czasowych, porównanie z użyciem dynamicznego odkształcania czasu (ang. Dynamic Time Warping), modelowanie procesu (np. Ukryte Modele Markowa)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Sensor</a:t>
            </a:r>
            <a:r>
              <a:rPr lang="pl-PL"/>
              <a:t> – akwizycja sygnału surowego (serii zdjęć, sygnału, itp.), dalsze działanie determinowane warunkami rejestracji i parametrami technicznymi urządzenia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Ocena </a:t>
            </a:r>
            <a:r>
              <a:rPr b="1" lang="pl-PL"/>
              <a:t>jakości</a:t>
            </a:r>
            <a:r>
              <a:rPr lang="pl-PL"/>
              <a:t> danych wejściowych, ekstrakcja dystynktywnego fragmentu sygnału, np. obszaru zainteresowania na zdjęciu, opcjonalnie powrót do akwizycji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Korekcja</a:t>
            </a:r>
            <a:r>
              <a:rPr lang="pl-PL"/>
              <a:t> danych, np. dla obrazu: obrót, wyrównanie kontrastu, normalizacja rozmiaru; dla dźwięku: wyrównanie poziomu, filtracja, itp.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Ekstrakcja</a:t>
            </a:r>
            <a:r>
              <a:rPr lang="pl-PL"/>
              <a:t> cech biometrycznych, parametryzacja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Dopasowanie</a:t>
            </a:r>
            <a:r>
              <a:rPr lang="pl-PL"/>
              <a:t> do wzorca lub do wielu wzorców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Podjęcie </a:t>
            </a:r>
            <a:r>
              <a:rPr b="1" lang="pl-PL"/>
              <a:t>decyzji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Zastosowanie uczenia maszynowego</a:t>
            </a:r>
            <a:r>
              <a:rPr lang="pl-PL"/>
              <a:t>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Ocena jakości danych wejściowych, ekstrakcja dystynktywnego fragmentu sygnału, np. obszaru zainteresowania na zdjęciu - </a:t>
            </a:r>
            <a:r>
              <a:rPr b="1" lang="pl-PL"/>
              <a:t>detekcja poprawnych próbek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Ekstrakcja </a:t>
            </a:r>
            <a:r>
              <a:rPr lang="pl-PL"/>
              <a:t>cech biometrycznych, parametryzacja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Dopasowanie </a:t>
            </a:r>
            <a:r>
              <a:rPr lang="pl-PL"/>
              <a:t>do wzorca lub do wielu wzorców, pomiar dystansu między wektorami cech, pomiar wartości podobieństw lub różnic, „score”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Podjęcie </a:t>
            </a:r>
            <a:r>
              <a:rPr b="1" lang="pl-PL"/>
              <a:t>decyzji binarnej</a:t>
            </a:r>
            <a:r>
              <a:rPr lang="pl-PL"/>
              <a:t>, poprzez progowanie otrzymanej wartości. Wcześniej: </a:t>
            </a:r>
            <a:r>
              <a:rPr b="1" lang="pl-PL"/>
              <a:t>dobór </a:t>
            </a:r>
            <a:r>
              <a:rPr lang="pl-PL"/>
              <a:t>optymalnej wartości progowej.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Skrajnie odmienne podejścia!</a:t>
            </a:r>
            <a:endParaRPr/>
          </a:p>
        </p:txBody>
      </p:sp>
      <p:sp>
        <p:nvSpPr>
          <p:cNvPr id="117" name="Google Shape;11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 takim systemie osoba rejestruje cechę biometryczną oraz </a:t>
            </a:r>
            <a:r>
              <a:rPr b="1" lang="pl-PL"/>
              <a:t>deklaruje</a:t>
            </a:r>
            <a:r>
              <a:rPr lang="pl-PL"/>
              <a:t> swoją tożsamość, identyfikuje się (np. przez wprowadzenie odpowiednich danych za pomocą klawiatury, przedstawienie dokumentu, klucza, karty, itp.).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System porównuje cechy wyznaczone z danych pomiarowych sensora, z wzorcem wcześniej zapisanym w referencyjnej bazie danych, przypisanym do podanych przez użytkownika danych identyfikacyjnych.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Występuje dopasowanie próbek „jeden do jednego”.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Decyzja: potwierdzenie tożsamości lub jego brak.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Zastosowanie uczenia maszynowego</a:t>
            </a:r>
            <a:r>
              <a:rPr lang="pl-PL"/>
              <a:t>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Dyskusja</a:t>
            </a:r>
            <a:r>
              <a:rPr lang="pl-PL"/>
              <a:t>: </a:t>
            </a:r>
            <a:r>
              <a:rPr i="1" lang="pl-PL"/>
              <a:t>jakie są problemy w takim porównaniu, w treningu systemu decyzyjnego?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0.jpg"/><Relationship Id="rId4" Type="http://schemas.openxmlformats.org/officeDocument/2006/relationships/image" Target="../media/image13.jp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>
  <p:cSld name="Slajd tytułow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yp stopka AI TECH" id="16" name="Google Shape;1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6800" y="4518024"/>
            <a:ext cx="10058400" cy="20431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/>
          <p:nvPr/>
        </p:nvSpPr>
        <p:spPr>
          <a:xfrm>
            <a:off x="0" y="0"/>
            <a:ext cx="12192000" cy="5100199"/>
          </a:xfrm>
          <a:prstGeom prst="rect">
            <a:avLst/>
          </a:prstGeom>
          <a:solidFill>
            <a:srgbClr val="0D12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2"/>
          <p:cNvPicPr preferRelativeResize="0"/>
          <p:nvPr/>
        </p:nvPicPr>
        <p:blipFill rotWithShape="1">
          <a:blip r:embed="rId3">
            <a:alphaModFix/>
          </a:blip>
          <a:srcRect b="41131" l="5148" r="5594" t="32243"/>
          <a:stretch/>
        </p:blipFill>
        <p:spPr>
          <a:xfrm>
            <a:off x="328107" y="291988"/>
            <a:ext cx="2376488" cy="503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&#10;&#10;Opis wygenerowany automatycznie" id="19" name="Google Shape;1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9189" y="174550"/>
            <a:ext cx="1368358" cy="766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&#10;&#10;Opis wygenerowany automatycznie" id="20" name="Google Shape;2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92530" y="291988"/>
            <a:ext cx="1852614" cy="53181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2"/>
          <p:cNvSpPr/>
          <p:nvPr/>
        </p:nvSpPr>
        <p:spPr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 txBox="1"/>
          <p:nvPr/>
        </p:nvSpPr>
        <p:spPr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52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lang="pl-PL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Projekt współfinansowany ze środków Unii Europejskiej w ramach Europejskiego Funduszu Rozwoju Regionalnego </a:t>
            </a:r>
            <a:br>
              <a:rPr b="0" lang="pl-PL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pl-PL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Operacyjny Polska Cyfrowa na lata 2014-2020. 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lang="pl-PL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Oś priorytetowa nr 3 „Cyfrowe kompetencje społeczeństwa”, działanie nr 3.2 „Innowacyjne rozwiązania na rzecz aktywizacji cyfrowej”.</a:t>
            </a:r>
            <a:br>
              <a:rPr b="0" lang="pl-PL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pl-PL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Tytuł projektu:  „Akademia Innowacyjnych Zastosowań Technologii Cyfrowych (AI Tech)”.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2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" name="Google Shape;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nak&#10;&#10;Opis wygenerowany automatycznie" id="27" name="Google Shape;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5238" y="6306290"/>
            <a:ext cx="775444" cy="41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iec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yp stopka AI TECH" id="29" name="Google Shape;2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6800" y="4518024"/>
            <a:ext cx="10058400" cy="204311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 txBox="1"/>
          <p:nvPr>
            <p:ph type="title"/>
          </p:nvPr>
        </p:nvSpPr>
        <p:spPr>
          <a:xfrm>
            <a:off x="831851" y="731520"/>
            <a:ext cx="10515600" cy="25050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1851" y="33321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32" name="Google Shape;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69" y="221378"/>
            <a:ext cx="2663191" cy="594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4"/>
          <p:cNvSpPr/>
          <p:nvPr/>
        </p:nvSpPr>
        <p:spPr>
          <a:xfrm>
            <a:off x="0" y="499724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4"/>
          <p:cNvSpPr txBox="1"/>
          <p:nvPr/>
        </p:nvSpPr>
        <p:spPr>
          <a:xfrm>
            <a:off x="1173162" y="5880859"/>
            <a:ext cx="9845675" cy="98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752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pl-PL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Projekt współfinansowany ze środków Unii Europejskiej w ramach Europejskiego Funduszu Rozwoju Regionalnego </a:t>
            </a:r>
            <a:br>
              <a:rPr lang="pl-PL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Operacyjny Polska Cyfrowa na lata 2014-2020. 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pl-PL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Oś priorytetowa nr 3 „Cyfrowe kompetencje społeczeństwa”, działanie nr 3.2 „Innowacyjne rozwiązania na rzecz aktywizacji cyfrowej”.</a:t>
            </a:r>
            <a:br>
              <a:rPr lang="pl-PL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Tytuł projektu:  „Akademia Innowacyjnych Zastosowań Technologii Cyfrowych (AI Tech)”.</a:t>
            </a:r>
            <a:endParaRPr/>
          </a:p>
        </p:txBody>
      </p:sp>
      <p:pic>
        <p:nvPicPr>
          <p:cNvPr id="35" name="Google Shape;3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250" y="154504"/>
            <a:ext cx="1333502" cy="747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&#10;&#10;Opis wygenerowany automatycznie" id="36" name="Google Shape;3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2650" y="154504"/>
            <a:ext cx="2142936" cy="78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1">
  <p:cSld name="zawartość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5815" y="6265861"/>
            <a:ext cx="1680369" cy="55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8413" y="6249987"/>
            <a:ext cx="1732781" cy="56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6336" y="6240461"/>
            <a:ext cx="1081599" cy="60483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5"/>
          <p:cNvSpPr/>
          <p:nvPr/>
        </p:nvSpPr>
        <p:spPr>
          <a:xfrm>
            <a:off x="0" y="1328215"/>
            <a:ext cx="9150351" cy="116898"/>
          </a:xfrm>
          <a:prstGeom prst="rect">
            <a:avLst/>
          </a:prstGeom>
          <a:solidFill>
            <a:srgbClr val="ED2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134" y="6166848"/>
            <a:ext cx="970421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nak&#10;&#10;Opis wygenerowany automatycznie" id="45" name="Google Shape;4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25238" y="6306290"/>
            <a:ext cx="775444" cy="41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_3">
  <p:cSld name="zawartość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1051560" y="365128"/>
            <a:ext cx="10241864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9" name="Google Shape;4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5134" y="65424"/>
            <a:ext cx="970421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nak&#10;&#10;Opis wygenerowany automatycznie" id="50" name="Google Shape;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5238" y="204866"/>
            <a:ext cx="775444" cy="41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hyperlink" Target="https://arxiv.org/pdf/2011.07431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hyperlink" Target="https://unsplash.com/@v2osk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6.jpg"/><Relationship Id="rId7" Type="http://schemas.openxmlformats.org/officeDocument/2006/relationships/hyperlink" Target="https://unsplash.com/@georgeprentza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gif"/><Relationship Id="rId4" Type="http://schemas.openxmlformats.org/officeDocument/2006/relationships/hyperlink" Target="https://en.wikipedia.org/wiki/Dynamic_time_warp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1.vml"/><Relationship Id="rId4" Type="http://schemas.openxmlformats.org/officeDocument/2006/relationships/hyperlink" Target="https://unsplash.com/@alanking" TargetMode="External"/><Relationship Id="rId9" Type="http://schemas.openxmlformats.org/officeDocument/2006/relationships/image" Target="../media/image21.png"/><Relationship Id="rId5" Type="http://schemas.openxmlformats.org/officeDocument/2006/relationships/image" Target="../media/image18.jpg"/><Relationship Id="rId6" Type="http://schemas.openxmlformats.org/officeDocument/2006/relationships/image" Target="../media/image20.png"/><Relationship Id="rId7" Type="http://schemas.openxmlformats.org/officeDocument/2006/relationships/oleObject" Target="../embeddings/oleObject1.bin"/><Relationship Id="rId8" Type="http://schemas.openxmlformats.org/officeDocument/2006/relationships/oleObject" Target="../embeddings/oleObject1.bin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1524000" y="111283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l-PL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Przetwarzanie multimediów w systemach decyzyjnych</a:t>
            </a:r>
            <a:br>
              <a:rPr lang="pl-PL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l-PL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7. Zastosowania uczenia maszynowego w biometrii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524000" y="359251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l-P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 hab. inż. Piotr Szczuko, prof. PG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Identyfikacja biometryczna</a:t>
            </a:r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Próbka (bez deklaracji, także bez współpracy osoby)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Próbka ?= Wszystkie wzorce z bazy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Dopasowanie „jeden do wielu”.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Decyzja: wynik w postaci listy kandydatów, np. 5 najbardziej podobnych (rzadko tylko 1 tożsamość)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Zastosowanie uczenia maszynowego</a:t>
            </a:r>
            <a:r>
              <a:rPr lang="pl-PL"/>
              <a:t>: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l-PL"/>
              <a:t>Dyskusja</a:t>
            </a:r>
            <a:r>
              <a:rPr lang="pl-PL"/>
              <a:t>: </a:t>
            </a:r>
            <a:r>
              <a:rPr i="1" lang="pl-PL"/>
              <a:t>jakie są problemy w takim porównaniu, w treningu systemu decyzyjnego?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Wymaganie - użyteczność</a:t>
            </a:r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849630" y="1520041"/>
            <a:ext cx="10515600" cy="470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Usability “</a:t>
            </a:r>
            <a:r>
              <a:rPr i="1" lang="pl-PL"/>
              <a:t>The extent to which a product can be used by </a:t>
            </a:r>
            <a:r>
              <a:rPr b="1" i="1" lang="pl-PL"/>
              <a:t>specified users </a:t>
            </a:r>
            <a:r>
              <a:rPr i="1" lang="pl-PL"/>
              <a:t>to achieve </a:t>
            </a:r>
            <a:r>
              <a:rPr b="1" i="1" lang="pl-PL"/>
              <a:t>specified goals </a:t>
            </a:r>
            <a:r>
              <a:rPr i="1" lang="pl-PL"/>
              <a:t>with effectiveness, efficiency, and satisfaction in a </a:t>
            </a:r>
            <a:r>
              <a:rPr b="1" i="1" lang="pl-PL"/>
              <a:t>specified context </a:t>
            </a:r>
            <a:r>
              <a:rPr i="1" lang="pl-PL"/>
              <a:t>of use</a:t>
            </a:r>
            <a:r>
              <a:rPr lang="pl-PL"/>
              <a:t>.” (ISO 2010)</a:t>
            </a:r>
            <a:endParaRPr/>
          </a:p>
          <a:p>
            <a:pPr indent="-64128" lvl="0" marL="22859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l-PL"/>
              <a:t>Predyspozycje grup użytkowników: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Utrudniona dostępność dla osób z niepełnosprawnościami, urazami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l-PL"/>
              <a:t>Dyskusja: </a:t>
            </a:r>
            <a:r>
              <a:rPr i="1" lang="pl-PL"/>
              <a:t>nazwać modalność oraz podać czynniki utrudniające korzystanie z niej, np.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Skaner tęczówki: osadzenie oczu, wzrost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Skaner odcisku palca: wielkość dłoni, cechy skóry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Zdjęcie twarzy: wzrost, makijaż, ubiór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Inna modalność: inne trudności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9660" y="1085529"/>
            <a:ext cx="4483769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2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Wymaganie - stabilność</a:t>
            </a:r>
            <a:endParaRPr/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24766" y="1063932"/>
            <a:ext cx="7834720" cy="456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Upływ czasu, dorastanie, starzenie – zmiana cech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l-PL"/>
              <a:t>Zastosowanie uczenia maszynowego!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Odświeżanie modelu nowo zebranymi próbkami</a:t>
            </a:r>
            <a:br>
              <a:rPr lang="pl-PL"/>
            </a:br>
            <a:r>
              <a:rPr lang="pl-PL"/>
              <a:t>(decyzje projektowe: którymi próbkami, jak często)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Modele „pływające” dla zmiennych w czasie cech biometrycznych (ang. </a:t>
            </a:r>
            <a:r>
              <a:rPr i="1" lang="pl-PL"/>
              <a:t>drift</a:t>
            </a:r>
            <a:r>
              <a:rPr lang="pl-PL"/>
              <a:t>)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Zagadnienia „Lifelong learning”, „continual learning” z sem. I.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Problem stabilność klasyfikatora a elastyczność klasyfikatora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Symulowanie na posiadanych próbkach efektów starzenia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Wykorzystanie cech niezmiennych w czasie</a:t>
            </a:r>
            <a:endParaRPr/>
          </a:p>
          <a:p>
            <a:pPr indent="-8762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 txBox="1"/>
          <p:nvPr/>
        </p:nvSpPr>
        <p:spPr>
          <a:xfrm>
            <a:off x="1049655" y="6028854"/>
            <a:ext cx="101155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Rebera, Andrew P.; Mordini, Emilio (2013) </a:t>
            </a:r>
            <a:r>
              <a:rPr i="1" lang="pl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Biometrics and ageing: social and ethical considerations</a:t>
            </a:r>
            <a:r>
              <a:rPr lang="pl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In: Age Factors in Biometric Processing, Chap. 3, pp. 37-62, DOI: 10.1049/PBSP010E_ch3</a:t>
            </a:r>
            <a:endParaRPr/>
          </a:p>
        </p:txBody>
      </p:sp>
      <p:sp>
        <p:nvSpPr>
          <p:cNvPr id="151" name="Google Shape;151;p12"/>
          <p:cNvSpPr txBox="1"/>
          <p:nvPr/>
        </p:nvSpPr>
        <p:spPr>
          <a:xfrm>
            <a:off x="11430" y="5690300"/>
            <a:ext cx="121919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Matveev Y. (2013) </a:t>
            </a:r>
            <a:r>
              <a:rPr b="0" i="1" lang="pl-PL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The Problem of Voice Template Aging in Speaker Recognition Systems</a:t>
            </a:r>
            <a:r>
              <a:rPr b="0" i="0" lang="pl-PL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. Springer, DOI: 10.1007/978-3-319-01931-4_46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8064500" y="4376243"/>
            <a:ext cx="411607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Yao Xiao, Yijun Zhao (2020) Enhance Gender and Identity Preservation in Face Aging Simulation for Infants and Toddlers (arxiv.org) </a:t>
            </a:r>
            <a:r>
              <a:rPr lang="pl-PL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2011.07431.pdf (arxiv.org)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l-PL"/>
              <a:t>Zmiany cech biometrycznych z upływem czasu</a:t>
            </a:r>
            <a:endParaRPr/>
          </a:p>
        </p:txBody>
      </p:sp>
      <p:graphicFrame>
        <p:nvGraphicFramePr>
          <p:cNvPr id="158" name="Google Shape;158;p13"/>
          <p:cNvGraphicFramePr/>
          <p:nvPr/>
        </p:nvGraphicFramePr>
        <p:xfrm>
          <a:off x="838200" y="1355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{BEF4501C-FF95-483A-8C7C-354785229706}</a:tableStyleId>
              </a:tblPr>
              <a:tblGrid>
                <a:gridCol w="3505200"/>
                <a:gridCol w="3505200"/>
                <a:gridCol w="3505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Modalność biometryczna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Bezpośrednie konsekwencje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Pośrednie konsekwencje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Face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Growth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Skin Elasticity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Health related factors (Diabetes, Heart related diseases), Lifestyle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Iris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Health related factors (Cataract, Glaucoma)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Fingerprints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Skin Elasticity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Wearing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Injuries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Hand Geometry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Growth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Health related factors (Arthritis)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Palmprint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Skin Elasticity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Wearing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Injuries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Voice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Reduced ability of lungs to pump air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Vocal muscle atrophy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Health related factors (Laryngitis, Neck Cancer)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Body Movement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Reduced muscle strength Reduced sight and hearing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Health related factors (Parkinsons, Strokes)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9" name="Google Shape;159;p13"/>
          <p:cNvSpPr txBox="1"/>
          <p:nvPr/>
        </p:nvSpPr>
        <p:spPr>
          <a:xfrm>
            <a:off x="815977" y="6211669"/>
            <a:ext cx="104446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Lanitis A (2010) </a:t>
            </a:r>
            <a:r>
              <a:rPr i="1"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Survey of the Effects of Aging on Biometric Identity Verification, </a:t>
            </a: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Biometrics 2(1), 34-52. DOI:10.1504/IJBM.2010.030415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Wymaganie - bezpieczeństwo</a:t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849630" y="1520041"/>
            <a:ext cx="10515600" cy="470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Odporność na ataki: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„Playback” wysłanie </a:t>
            </a:r>
            <a:r>
              <a:rPr b="1" lang="pl-PL"/>
              <a:t>cyfrowej </a:t>
            </a:r>
            <a:r>
              <a:rPr lang="pl-PL"/>
              <a:t>kopii wzorca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„Spoofing” wykorzystanie </a:t>
            </a:r>
            <a:r>
              <a:rPr b="1" lang="pl-PL"/>
              <a:t>fizycznej </a:t>
            </a:r>
            <a:r>
              <a:rPr lang="pl-PL"/>
              <a:t>fałszywej repliki wzorca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Zastosowanie uczenia maszynowego</a:t>
            </a:r>
            <a:r>
              <a:rPr lang="pl-PL"/>
              <a:t>: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Pozyskiwane wzorce natychmiastowo oznaczane bezpiecznym znacznikiem urządzenia i czasu. Drugi raz ten sam wzorzec nie może być użyty.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Detekcja żywości (oczu, twarzy, tętna) zapobiega spoofingowi.</a:t>
            </a:r>
            <a:endParaRPr/>
          </a:p>
          <a:p>
            <a:pPr indent="-761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189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/>
              <a:t>A. Czajka and A. Pacut, "</a:t>
            </a:r>
            <a:r>
              <a:rPr i="1" lang="pl-PL"/>
              <a:t>Replay attack prevention for iris biometrics</a:t>
            </a:r>
            <a:r>
              <a:rPr lang="pl-PL"/>
              <a:t>," 2008 42nd Annual IEEE International Carnahan Conference on Security Technology, 2008, pp. 247-253, doi: 10.1109/CCST.2008.4751309.</a:t>
            </a:r>
            <a:endParaRPr/>
          </a:p>
          <a:p>
            <a:pPr indent="-761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1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Gromadzenie próbek – problemy praktyczne</a:t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849630" y="1253288"/>
            <a:ext cx="10515600" cy="5604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 sz="2400"/>
              <a:t>Etapy i problemy: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 sz="2000"/>
              <a:t>rejestracja użytkownika (ang. </a:t>
            </a:r>
            <a:r>
              <a:rPr i="1" lang="pl-PL" sz="2000"/>
              <a:t>enrolment</a:t>
            </a:r>
            <a:r>
              <a:rPr lang="pl-PL" sz="2000"/>
              <a:t>)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 sz="2000"/>
              <a:t>rozpoznawanie, identyfikowanie, weryfikowanie użytkownika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 sz="2400"/>
              <a:t>Zakłócenia akwizycji próbki: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 sz="2000"/>
              <a:t>Mowa – rejestrowane przez mikrofon szumy, nagranie w niekontrolowanych warunkach, brak powtarzalności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 sz="2000"/>
              <a:t>Twarz – jakość zależna od oświetlenia, poziomu, temperatury barwowej, propagacji, kierunku, typu (rozproszone a kierunkowe)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 sz="2000"/>
              <a:t>Metody kontaktowe – trudność w zachowaniu bezruchu na czas akwizycji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l-PL" sz="2000"/>
              <a:t>Dyskusja</a:t>
            </a:r>
            <a:r>
              <a:rPr lang="pl-PL" sz="2000"/>
              <a:t>: </a:t>
            </a:r>
            <a:r>
              <a:rPr i="1" lang="pl-PL" sz="2000"/>
              <a:t>wymienić inne (np. jakość przy rejestracji a jakość w trakcie weryfikacji?)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 sz="2400"/>
              <a:t>Problem przeciekania danych (ang. </a:t>
            </a:r>
            <a:r>
              <a:rPr i="1" lang="pl-PL" sz="2400"/>
              <a:t>data leakage</a:t>
            </a:r>
            <a:r>
              <a:rPr lang="pl-PL" sz="2400"/>
              <a:t>): 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 sz="2000"/>
              <a:t>Zakłócenia i szumy dla odmiennych mówców mogą być różne – </a:t>
            </a:r>
            <a:r>
              <a:rPr b="1" lang="pl-PL" sz="2000"/>
              <a:t>rozważyć: </a:t>
            </a:r>
            <a:r>
              <a:rPr lang="pl-PL" sz="2000"/>
              <a:t>czy algorytm nie rozróżnia mówców tylko warunki nagrania?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l-PL" sz="2000"/>
              <a:t>Parametry nagrań: częstotliwość próbkowania determinuje widmo sygnału, kodeki i kompresja determinują obecność artefaktów – </a:t>
            </a:r>
            <a:r>
              <a:rPr b="1" lang="pl-PL" sz="2000"/>
              <a:t>rozważyć: </a:t>
            </a:r>
            <a:r>
              <a:rPr lang="pl-PL" sz="2000"/>
              <a:t>czy algorytm nie rozróżnia mówców tylko jakość lub użyte urządzenie?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838199" y="365128"/>
            <a:ext cx="10952747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l-PL"/>
              <a:t>Problemy detekcji (np. w weryfikacji biometrycznej)</a:t>
            </a:r>
            <a:endParaRPr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849630" y="1253289"/>
            <a:ext cx="10515600" cy="173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Pomiar </a:t>
            </a:r>
            <a:r>
              <a:rPr i="1" lang="pl-PL"/>
              <a:t>dystansu </a:t>
            </a:r>
            <a:r>
              <a:rPr lang="pl-PL"/>
              <a:t>próbki od wzorca (od środka klastra próbek danej klasy)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Lub pomiar </a:t>
            </a:r>
            <a:r>
              <a:rPr i="1" lang="pl-PL"/>
              <a:t>score </a:t>
            </a:r>
            <a:r>
              <a:rPr lang="pl-PL"/>
              <a:t>(większa wartość – większe podobieństwo)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Próg powinien być optymalizowany pod kątem minimalizacji błędów detekcji, np. dla biometrii kluczowe jest niskie </a:t>
            </a:r>
            <a:r>
              <a:rPr i="1" lang="pl-PL"/>
              <a:t>false positive ratio</a:t>
            </a:r>
            <a:r>
              <a:rPr lang="pl-PL"/>
              <a:t>.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pl-PL"/>
              <a:t>Region of doubt</a:t>
            </a:r>
            <a:r>
              <a:rPr lang="pl-PL"/>
              <a:t> – powinien być jak najmniejszy, optymalnie zerowy</a:t>
            </a:r>
            <a:endParaRPr/>
          </a:p>
        </p:txBody>
      </p:sp>
      <p:grpSp>
        <p:nvGrpSpPr>
          <p:cNvPr id="179" name="Google Shape;179;p16"/>
          <p:cNvGrpSpPr/>
          <p:nvPr/>
        </p:nvGrpSpPr>
        <p:grpSpPr>
          <a:xfrm>
            <a:off x="342232" y="3272584"/>
            <a:ext cx="5872061" cy="3598551"/>
            <a:chOff x="342232" y="3272584"/>
            <a:chExt cx="5872061" cy="3598551"/>
          </a:xfrm>
        </p:grpSpPr>
        <p:cxnSp>
          <p:nvCxnSpPr>
            <p:cNvPr id="180" name="Google Shape;180;p16"/>
            <p:cNvCxnSpPr/>
            <p:nvPr/>
          </p:nvCxnSpPr>
          <p:spPr>
            <a:xfrm>
              <a:off x="1047174" y="5800431"/>
              <a:ext cx="443807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1" name="Google Shape;181;p16"/>
            <p:cNvCxnSpPr/>
            <p:nvPr/>
          </p:nvCxnSpPr>
          <p:spPr>
            <a:xfrm rot="10800000">
              <a:off x="1047174" y="3272584"/>
              <a:ext cx="0" cy="252784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2" name="Google Shape;182;p16"/>
            <p:cNvSpPr/>
            <p:nvPr/>
          </p:nvSpPr>
          <p:spPr>
            <a:xfrm>
              <a:off x="1049605" y="4066669"/>
              <a:ext cx="2303312" cy="1734786"/>
            </a:xfrm>
            <a:custGeom>
              <a:rect b="b" l="l" r="r" t="t"/>
              <a:pathLst>
                <a:path extrusionOk="0" h="1734786" w="2303312">
                  <a:moveTo>
                    <a:pt x="0" y="0"/>
                  </a:moveTo>
                  <a:cubicBezTo>
                    <a:pt x="552783" y="61494"/>
                    <a:pt x="664410" y="50799"/>
                    <a:pt x="954505" y="312820"/>
                  </a:cubicBezTo>
                  <a:cubicBezTo>
                    <a:pt x="1244600" y="574841"/>
                    <a:pt x="1524000" y="1336842"/>
                    <a:pt x="1740568" y="1572126"/>
                  </a:cubicBezTo>
                  <a:cubicBezTo>
                    <a:pt x="1957136" y="1807410"/>
                    <a:pt x="2168358" y="1701800"/>
                    <a:pt x="2253916" y="1724526"/>
                  </a:cubicBezTo>
                  <a:cubicBezTo>
                    <a:pt x="2339474" y="1747252"/>
                    <a:pt x="2296695" y="1727868"/>
                    <a:pt x="2253916" y="1708484"/>
                  </a:cubicBezTo>
                </a:path>
              </a:pathLst>
            </a:custGeom>
            <a:noFill/>
            <a:ln cap="flat" cmpd="sng" w="254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645794" y="3827279"/>
              <a:ext cx="2839453" cy="1955895"/>
            </a:xfrm>
            <a:custGeom>
              <a:rect b="b" l="l" r="r" t="t"/>
              <a:pathLst>
                <a:path extrusionOk="0" h="1955895" w="2839453">
                  <a:moveTo>
                    <a:pt x="0" y="1955895"/>
                  </a:moveTo>
                  <a:cubicBezTo>
                    <a:pt x="338889" y="1910442"/>
                    <a:pt x="677779" y="1864989"/>
                    <a:pt x="1082842" y="1578905"/>
                  </a:cubicBezTo>
                  <a:cubicBezTo>
                    <a:pt x="1487905" y="1292821"/>
                    <a:pt x="2137611" y="501411"/>
                    <a:pt x="2430379" y="239390"/>
                  </a:cubicBezTo>
                  <a:cubicBezTo>
                    <a:pt x="2723147" y="-22631"/>
                    <a:pt x="2781300" y="-7926"/>
                    <a:pt x="2839453" y="6779"/>
                  </a:cubicBezTo>
                </a:path>
              </a:pathLst>
            </a:cu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4" name="Google Shape;184;p16"/>
            <p:cNvCxnSpPr/>
            <p:nvPr/>
          </p:nvCxnSpPr>
          <p:spPr>
            <a:xfrm rot="10800000">
              <a:off x="2645794" y="4042937"/>
              <a:ext cx="0" cy="210118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6"/>
            <p:cNvCxnSpPr/>
            <p:nvPr/>
          </p:nvCxnSpPr>
          <p:spPr>
            <a:xfrm rot="10800000">
              <a:off x="3352917" y="4042937"/>
              <a:ext cx="0" cy="210921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6"/>
            <p:cNvCxnSpPr/>
            <p:nvPr/>
          </p:nvCxnSpPr>
          <p:spPr>
            <a:xfrm rot="10800000">
              <a:off x="2919780" y="5702963"/>
              <a:ext cx="0" cy="52595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6"/>
            <p:cNvCxnSpPr/>
            <p:nvPr/>
          </p:nvCxnSpPr>
          <p:spPr>
            <a:xfrm>
              <a:off x="2645794" y="4331694"/>
              <a:ext cx="70712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88" name="Google Shape;188;p16"/>
            <p:cNvSpPr txBox="1"/>
            <p:nvPr/>
          </p:nvSpPr>
          <p:spPr>
            <a:xfrm>
              <a:off x="3370864" y="5891759"/>
              <a:ext cx="13783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600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max(genuine)</a:t>
              </a:r>
              <a:endParaRPr/>
            </a:p>
          </p:txBody>
        </p:sp>
        <p:sp>
          <p:nvSpPr>
            <p:cNvPr id="189" name="Google Shape;189;p16"/>
            <p:cNvSpPr txBox="1"/>
            <p:nvPr/>
          </p:nvSpPr>
          <p:spPr>
            <a:xfrm>
              <a:off x="1279594" y="5891759"/>
              <a:ext cx="13783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min(impostor)</a:t>
              </a:r>
              <a:endParaRPr/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2475245" y="6228921"/>
              <a:ext cx="137835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t: próg decyzyjny</a:t>
              </a:r>
              <a:endParaRPr/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1018255" y="4522849"/>
              <a:ext cx="160481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800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genuine</a:t>
              </a:r>
              <a:r>
                <a:rPr lang="pl-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wyniki dla autentycznych danych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6"/>
            <p:cNvSpPr txBox="1"/>
            <p:nvPr/>
          </p:nvSpPr>
          <p:spPr>
            <a:xfrm>
              <a:off x="3786053" y="4522849"/>
              <a:ext cx="19247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impostor</a:t>
              </a:r>
              <a:r>
                <a:rPr lang="pl-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wyniki dla nieautentycznych danych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2312672" y="3611701"/>
              <a:ext cx="137835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Region of doubt</a:t>
              </a:r>
              <a:endParaRPr/>
            </a:p>
          </p:txBody>
        </p:sp>
        <p:sp>
          <p:nvSpPr>
            <p:cNvPr id="194" name="Google Shape;194;p16"/>
            <p:cNvSpPr txBox="1"/>
            <p:nvPr/>
          </p:nvSpPr>
          <p:spPr>
            <a:xfrm>
              <a:off x="4835942" y="5793917"/>
              <a:ext cx="1378351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-PL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dystans</a:t>
              </a:r>
              <a:r>
                <a:rPr lang="pl-PL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(różnica względem wzorca)</a:t>
              </a:r>
              <a:endParaRPr/>
            </a:p>
          </p:txBody>
        </p:sp>
        <p:sp>
          <p:nvSpPr>
            <p:cNvPr id="195" name="Google Shape;195;p16"/>
            <p:cNvSpPr txBox="1"/>
            <p:nvPr/>
          </p:nvSpPr>
          <p:spPr>
            <a:xfrm>
              <a:off x="342232" y="5793917"/>
              <a:ext cx="13783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96" name="Google Shape;196;p16"/>
            <p:cNvSpPr txBox="1"/>
            <p:nvPr/>
          </p:nvSpPr>
          <p:spPr>
            <a:xfrm rot="-5400000">
              <a:off x="191603" y="4363989"/>
              <a:ext cx="13783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liczba próbek</a:t>
              </a:r>
              <a:endParaRPr/>
            </a:p>
          </p:txBody>
        </p:sp>
      </p:grpSp>
      <p:sp>
        <p:nvSpPr>
          <p:cNvPr id="197" name="Google Shape;197;p16"/>
          <p:cNvSpPr txBox="1"/>
          <p:nvPr/>
        </p:nvSpPr>
        <p:spPr>
          <a:xfrm>
            <a:off x="6351179" y="5793917"/>
            <a:ext cx="13783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198" name="Google Shape;198;p16"/>
          <p:cNvGrpSpPr/>
          <p:nvPr/>
        </p:nvGrpSpPr>
        <p:grpSpPr>
          <a:xfrm>
            <a:off x="6720448" y="3272584"/>
            <a:ext cx="5682798" cy="3541112"/>
            <a:chOff x="6720448" y="3272584"/>
            <a:chExt cx="5682798" cy="3541112"/>
          </a:xfrm>
        </p:grpSpPr>
        <p:sp>
          <p:nvSpPr>
            <p:cNvPr id="199" name="Google Shape;199;p16"/>
            <p:cNvSpPr txBox="1"/>
            <p:nvPr/>
          </p:nvSpPr>
          <p:spPr>
            <a:xfrm>
              <a:off x="11187141" y="5620083"/>
              <a:ext cx="12161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l-PL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wynik</a:t>
              </a:r>
              <a:r>
                <a:rPr lang="pl-PL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(score)</a:t>
              </a:r>
              <a:endParaRPr/>
            </a:p>
          </p:txBody>
        </p:sp>
        <p:cxnSp>
          <p:nvCxnSpPr>
            <p:cNvPr id="200" name="Google Shape;200;p16"/>
            <p:cNvCxnSpPr/>
            <p:nvPr/>
          </p:nvCxnSpPr>
          <p:spPr>
            <a:xfrm>
              <a:off x="7056121" y="5800431"/>
              <a:ext cx="443807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1" name="Google Shape;201;p16"/>
            <p:cNvCxnSpPr/>
            <p:nvPr/>
          </p:nvCxnSpPr>
          <p:spPr>
            <a:xfrm rot="10800000">
              <a:off x="7056121" y="3272584"/>
              <a:ext cx="0" cy="252784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2" name="Google Shape;202;p16"/>
            <p:cNvCxnSpPr/>
            <p:nvPr/>
          </p:nvCxnSpPr>
          <p:spPr>
            <a:xfrm rot="10800000">
              <a:off x="9614331" y="5702963"/>
              <a:ext cx="0" cy="52595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203" name="Google Shape;203;p16"/>
            <p:cNvSpPr txBox="1"/>
            <p:nvPr/>
          </p:nvSpPr>
          <p:spPr>
            <a:xfrm>
              <a:off x="7847448" y="5891759"/>
              <a:ext cx="13783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600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min(genuine)</a:t>
              </a:r>
              <a:endParaRPr/>
            </a:p>
          </p:txBody>
        </p:sp>
        <p:sp>
          <p:nvSpPr>
            <p:cNvPr id="204" name="Google Shape;204;p16"/>
            <p:cNvSpPr txBox="1"/>
            <p:nvPr/>
          </p:nvSpPr>
          <p:spPr>
            <a:xfrm>
              <a:off x="9848293" y="5891759"/>
              <a:ext cx="16345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max(impostor)</a:t>
              </a:r>
              <a:endParaRPr/>
            </a:p>
          </p:txBody>
        </p:sp>
        <p:sp>
          <p:nvSpPr>
            <p:cNvPr id="205" name="Google Shape;205;p16"/>
            <p:cNvSpPr txBox="1"/>
            <p:nvPr/>
          </p:nvSpPr>
          <p:spPr>
            <a:xfrm>
              <a:off x="9169796" y="6228921"/>
              <a:ext cx="137835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t: próg decyzyjny</a:t>
              </a:r>
              <a:endParaRPr/>
            </a:p>
          </p:txBody>
        </p:sp>
        <p:grpSp>
          <p:nvGrpSpPr>
            <p:cNvPr id="206" name="Google Shape;206;p16"/>
            <p:cNvGrpSpPr/>
            <p:nvPr/>
          </p:nvGrpSpPr>
          <p:grpSpPr>
            <a:xfrm flipH="1">
              <a:off x="7071003" y="3827279"/>
              <a:ext cx="4417417" cy="1974176"/>
              <a:chOff x="7027202" y="3041221"/>
              <a:chExt cx="4466991" cy="1974176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7058552" y="3280611"/>
                <a:ext cx="2303312" cy="1734786"/>
              </a:xfrm>
              <a:custGeom>
                <a:rect b="b" l="l" r="r" t="t"/>
                <a:pathLst>
                  <a:path extrusionOk="0" h="1734786" w="2303312">
                    <a:moveTo>
                      <a:pt x="0" y="0"/>
                    </a:moveTo>
                    <a:cubicBezTo>
                      <a:pt x="552783" y="61494"/>
                      <a:pt x="664410" y="50799"/>
                      <a:pt x="954505" y="312820"/>
                    </a:cubicBezTo>
                    <a:cubicBezTo>
                      <a:pt x="1244600" y="574841"/>
                      <a:pt x="1524000" y="1336842"/>
                      <a:pt x="1740568" y="1572126"/>
                    </a:cubicBezTo>
                    <a:cubicBezTo>
                      <a:pt x="1957136" y="1807410"/>
                      <a:pt x="2168358" y="1701800"/>
                      <a:pt x="2253916" y="1724526"/>
                    </a:cubicBezTo>
                    <a:cubicBezTo>
                      <a:pt x="2339474" y="1747252"/>
                      <a:pt x="2296695" y="1727868"/>
                      <a:pt x="2253916" y="1708484"/>
                    </a:cubicBezTo>
                  </a:path>
                </a:pathLst>
              </a:custGeom>
              <a:noFill/>
              <a:ln cap="flat" cmpd="sng" w="254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8654741" y="3041221"/>
                <a:ext cx="2839453" cy="1955895"/>
              </a:xfrm>
              <a:custGeom>
                <a:rect b="b" l="l" r="r" t="t"/>
                <a:pathLst>
                  <a:path extrusionOk="0" h="1955895" w="2839453">
                    <a:moveTo>
                      <a:pt x="0" y="1955895"/>
                    </a:moveTo>
                    <a:cubicBezTo>
                      <a:pt x="338889" y="1910442"/>
                      <a:pt x="677779" y="1864989"/>
                      <a:pt x="1082842" y="1578905"/>
                    </a:cubicBezTo>
                    <a:cubicBezTo>
                      <a:pt x="1487905" y="1292821"/>
                      <a:pt x="2137611" y="501411"/>
                      <a:pt x="2430379" y="239390"/>
                    </a:cubicBezTo>
                    <a:cubicBezTo>
                      <a:pt x="2723147" y="-22631"/>
                      <a:pt x="2781300" y="-7926"/>
                      <a:pt x="2839453" y="6779"/>
                    </a:cubicBezTo>
                  </a:path>
                </a:pathLst>
              </a:custGeom>
              <a:noFill/>
              <a:ln cap="flat" cmpd="sng" w="254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6"/>
              <p:cNvSpPr txBox="1"/>
              <p:nvPr/>
            </p:nvSpPr>
            <p:spPr>
              <a:xfrm>
                <a:off x="7027202" y="3736791"/>
                <a:ext cx="160481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>
                    <a:solidFill>
                      <a:srgbClr val="00B0F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genuine</a:t>
                </a:r>
                <a:r>
                  <a:rPr lang="pl-P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wyniki dla autentycznych danych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6"/>
              <p:cNvSpPr txBox="1"/>
              <p:nvPr/>
            </p:nvSpPr>
            <p:spPr>
              <a:xfrm>
                <a:off x="9558310" y="3736791"/>
                <a:ext cx="1924735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impostor</a:t>
                </a:r>
                <a:r>
                  <a:rPr lang="pl-P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wyniki dla nieautentycznych danych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1" name="Google Shape;211;p16"/>
            <p:cNvSpPr txBox="1"/>
            <p:nvPr/>
          </p:nvSpPr>
          <p:spPr>
            <a:xfrm rot="-5400000">
              <a:off x="6200550" y="4363989"/>
              <a:ext cx="13783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liczba próbek</a:t>
              </a:r>
              <a:endParaRPr/>
            </a:p>
          </p:txBody>
        </p:sp>
        <p:cxnSp>
          <p:nvCxnSpPr>
            <p:cNvPr id="212" name="Google Shape;212;p16"/>
            <p:cNvCxnSpPr/>
            <p:nvPr/>
          </p:nvCxnSpPr>
          <p:spPr>
            <a:xfrm rot="10800000">
              <a:off x="9188450" y="4042937"/>
              <a:ext cx="0" cy="210118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6"/>
            <p:cNvCxnSpPr/>
            <p:nvPr/>
          </p:nvCxnSpPr>
          <p:spPr>
            <a:xfrm rot="10800000">
              <a:off x="9895573" y="4042937"/>
              <a:ext cx="0" cy="210921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6"/>
            <p:cNvCxnSpPr/>
            <p:nvPr/>
          </p:nvCxnSpPr>
          <p:spPr>
            <a:xfrm>
              <a:off x="9188450" y="4331694"/>
              <a:ext cx="70712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15" name="Google Shape;215;p16"/>
            <p:cNvSpPr txBox="1"/>
            <p:nvPr/>
          </p:nvSpPr>
          <p:spPr>
            <a:xfrm>
              <a:off x="8855328" y="3611701"/>
              <a:ext cx="1378351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Region of doubt</a:t>
              </a:r>
              <a:endParaRPr/>
            </a:p>
          </p:txBody>
        </p:sp>
      </p:grpSp>
      <p:sp>
        <p:nvSpPr>
          <p:cNvPr id="216" name="Google Shape;216;p16"/>
          <p:cNvSpPr txBox="1"/>
          <p:nvPr/>
        </p:nvSpPr>
        <p:spPr>
          <a:xfrm>
            <a:off x="3331812" y="2950183"/>
            <a:ext cx="55512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Przykłady histogramów w zagadnieniach detekcji</a:t>
            </a:r>
            <a:endParaRPr/>
          </a:p>
        </p:txBody>
      </p:sp>
      <p:cxnSp>
        <p:nvCxnSpPr>
          <p:cNvPr id="217" name="Google Shape;217;p16"/>
          <p:cNvCxnSpPr>
            <a:endCxn id="196" idx="0"/>
          </p:cNvCxnSpPr>
          <p:nvPr/>
        </p:nvCxnSpPr>
        <p:spPr>
          <a:xfrm rot="5400000">
            <a:off x="-789698" y="2905466"/>
            <a:ext cx="3129000" cy="126600"/>
          </a:xfrm>
          <a:prstGeom prst="bentConnector4">
            <a:avLst>
              <a:gd fmla="val -367" name="adj1"/>
              <a:gd fmla="val 392348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16"/>
          <p:cNvCxnSpPr/>
          <p:nvPr/>
        </p:nvCxnSpPr>
        <p:spPr>
          <a:xfrm flipH="1" rot="-5400000">
            <a:off x="8067192" y="1773493"/>
            <a:ext cx="3777300" cy="3670200"/>
          </a:xfrm>
          <a:prstGeom prst="bentConnector3">
            <a:avLst>
              <a:gd fmla="val -144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Charakterystyki detektorów</a:t>
            </a:r>
            <a:endParaRPr/>
          </a:p>
        </p:txBody>
      </p:sp>
      <p:sp>
        <p:nvSpPr>
          <p:cNvPr id="224" name="Google Shape;224;p17"/>
          <p:cNvSpPr txBox="1"/>
          <p:nvPr>
            <p:ph idx="1" type="body"/>
          </p:nvPr>
        </p:nvSpPr>
        <p:spPr>
          <a:xfrm>
            <a:off x="382089" y="4233278"/>
            <a:ext cx="11450682" cy="195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 sz="2400"/>
              <a:t>Skuteczna detekcja – zależna od rozkładów wyników dla „positive” i „negative”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 sz="2400"/>
              <a:t>Wartość progu – minimalizacja fałszywych akceptacji (</a:t>
            </a:r>
            <a:r>
              <a:rPr i="1" lang="pl-PL" sz="2400"/>
              <a:t>false positive rate</a:t>
            </a:r>
            <a:r>
              <a:rPr lang="pl-PL" sz="2400"/>
              <a:t>) lub innej metryki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 sz="2400"/>
              <a:t>Wpływ zmian progu na FPR oraz TPR zobrazować można na wykresie ROC</a:t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1772387" y="1628147"/>
            <a:ext cx="3385034" cy="2401556"/>
          </a:xfrm>
          <a:custGeom>
            <a:rect b="b" l="l" r="r" t="t"/>
            <a:pathLst>
              <a:path extrusionOk="0" h="1132486" w="1419425">
                <a:moveTo>
                  <a:pt x="1374973" y="1126930"/>
                </a:moveTo>
                <a:cubicBezTo>
                  <a:pt x="1237452" y="1097461"/>
                  <a:pt x="1156032" y="77989"/>
                  <a:pt x="1013819" y="6155"/>
                </a:cubicBezTo>
                <a:cubicBezTo>
                  <a:pt x="871606" y="-65679"/>
                  <a:pt x="690630" y="511245"/>
                  <a:pt x="521694" y="695924"/>
                </a:cubicBezTo>
                <a:cubicBezTo>
                  <a:pt x="352758" y="880603"/>
                  <a:pt x="230361" y="955452"/>
                  <a:pt x="201" y="1114230"/>
                </a:cubicBezTo>
                <a:cubicBezTo>
                  <a:pt x="-17565" y="1126486"/>
                  <a:pt x="1151535" y="1129179"/>
                  <a:pt x="1419425" y="1132486"/>
                </a:cubicBezTo>
              </a:path>
            </a:pathLst>
          </a:cu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7"/>
          <p:cNvSpPr/>
          <p:nvPr/>
        </p:nvSpPr>
        <p:spPr>
          <a:xfrm flipH="1">
            <a:off x="972283" y="1628147"/>
            <a:ext cx="3486390" cy="2401556"/>
          </a:xfrm>
          <a:custGeom>
            <a:rect b="b" l="l" r="r" t="t"/>
            <a:pathLst>
              <a:path extrusionOk="0" h="1132486" w="1419425">
                <a:moveTo>
                  <a:pt x="1374973" y="1126930"/>
                </a:moveTo>
                <a:cubicBezTo>
                  <a:pt x="1237452" y="1097461"/>
                  <a:pt x="1156032" y="77989"/>
                  <a:pt x="1013819" y="6155"/>
                </a:cubicBezTo>
                <a:cubicBezTo>
                  <a:pt x="871606" y="-65679"/>
                  <a:pt x="690630" y="511245"/>
                  <a:pt x="521694" y="695924"/>
                </a:cubicBezTo>
                <a:cubicBezTo>
                  <a:pt x="352758" y="880603"/>
                  <a:pt x="230361" y="955452"/>
                  <a:pt x="201" y="1114230"/>
                </a:cubicBezTo>
                <a:cubicBezTo>
                  <a:pt x="-17565" y="1126486"/>
                  <a:pt x="1151535" y="1129179"/>
                  <a:pt x="1419425" y="1132486"/>
                </a:cubicBezTo>
              </a:path>
            </a:pathLst>
          </a:custGeom>
          <a:solidFill>
            <a:srgbClr val="0070C0">
              <a:alpha val="38823"/>
            </a:srgbClr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17"/>
          <p:cNvCxnSpPr/>
          <p:nvPr/>
        </p:nvCxnSpPr>
        <p:spPr>
          <a:xfrm>
            <a:off x="2536910" y="1361395"/>
            <a:ext cx="0" cy="266830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17"/>
          <p:cNvSpPr txBox="1"/>
          <p:nvPr/>
        </p:nvSpPr>
        <p:spPr>
          <a:xfrm>
            <a:off x="2206979" y="951294"/>
            <a:ext cx="6598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próg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3645696" y="2094295"/>
            <a:ext cx="8009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TP</a:t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1914517" y="3639584"/>
            <a:ext cx="8009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</a:t>
            </a:r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2466359" y="3061630"/>
            <a:ext cx="8009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</a:t>
            </a:r>
            <a:endParaRPr/>
          </a:p>
        </p:txBody>
      </p:sp>
      <p:sp>
        <p:nvSpPr>
          <p:cNvPr id="232" name="Google Shape;232;p17"/>
          <p:cNvSpPr txBox="1"/>
          <p:nvPr/>
        </p:nvSpPr>
        <p:spPr>
          <a:xfrm>
            <a:off x="1599046" y="2092261"/>
            <a:ext cx="9523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TN</a:t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9065657" y="1628147"/>
            <a:ext cx="2228383" cy="2401556"/>
          </a:xfrm>
          <a:custGeom>
            <a:rect b="b" l="l" r="r" t="t"/>
            <a:pathLst>
              <a:path extrusionOk="0" h="1132486" w="1419425">
                <a:moveTo>
                  <a:pt x="1374973" y="1126930"/>
                </a:moveTo>
                <a:cubicBezTo>
                  <a:pt x="1237452" y="1097461"/>
                  <a:pt x="1156032" y="77989"/>
                  <a:pt x="1013819" y="6155"/>
                </a:cubicBezTo>
                <a:cubicBezTo>
                  <a:pt x="871606" y="-65679"/>
                  <a:pt x="690630" y="511245"/>
                  <a:pt x="521694" y="695924"/>
                </a:cubicBezTo>
                <a:cubicBezTo>
                  <a:pt x="352758" y="880603"/>
                  <a:pt x="230361" y="955452"/>
                  <a:pt x="201" y="1114230"/>
                </a:cubicBezTo>
                <a:cubicBezTo>
                  <a:pt x="-17565" y="1126486"/>
                  <a:pt x="1151535" y="1129179"/>
                  <a:pt x="1419425" y="1132486"/>
                </a:cubicBezTo>
              </a:path>
            </a:pathLst>
          </a:cu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 flipH="1">
            <a:off x="5921944" y="1628147"/>
            <a:ext cx="3486390" cy="2401556"/>
          </a:xfrm>
          <a:custGeom>
            <a:rect b="b" l="l" r="r" t="t"/>
            <a:pathLst>
              <a:path extrusionOk="0" h="1132486" w="1419425">
                <a:moveTo>
                  <a:pt x="1374973" y="1126930"/>
                </a:moveTo>
                <a:cubicBezTo>
                  <a:pt x="1237452" y="1097461"/>
                  <a:pt x="1156032" y="77989"/>
                  <a:pt x="1013819" y="6155"/>
                </a:cubicBezTo>
                <a:cubicBezTo>
                  <a:pt x="871606" y="-65679"/>
                  <a:pt x="690630" y="511245"/>
                  <a:pt x="521694" y="695924"/>
                </a:cubicBezTo>
                <a:cubicBezTo>
                  <a:pt x="352758" y="880603"/>
                  <a:pt x="230361" y="955452"/>
                  <a:pt x="201" y="1114230"/>
                </a:cubicBezTo>
                <a:cubicBezTo>
                  <a:pt x="-17565" y="1126486"/>
                  <a:pt x="1151535" y="1129179"/>
                  <a:pt x="1419425" y="1132486"/>
                </a:cubicBezTo>
              </a:path>
            </a:pathLst>
          </a:custGeom>
          <a:solidFill>
            <a:srgbClr val="0070C0">
              <a:alpha val="38823"/>
            </a:srgbClr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7"/>
          <p:cNvCxnSpPr/>
          <p:nvPr/>
        </p:nvCxnSpPr>
        <p:spPr>
          <a:xfrm>
            <a:off x="9460066" y="2161223"/>
            <a:ext cx="0" cy="186848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17"/>
          <p:cNvSpPr txBox="1"/>
          <p:nvPr/>
        </p:nvSpPr>
        <p:spPr>
          <a:xfrm>
            <a:off x="9130135" y="1751394"/>
            <a:ext cx="6598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próg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10200516" y="2094295"/>
            <a:ext cx="8009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TP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8912786" y="3709920"/>
            <a:ext cx="8009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FN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6548707" y="2092261"/>
            <a:ext cx="9523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1271587"/>
            <a:ext cx="6096000" cy="475423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8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Charakterystyki detektorów: ROC i AUC</a:t>
            </a:r>
            <a:endParaRPr/>
          </a:p>
        </p:txBody>
      </p:sp>
      <p:sp>
        <p:nvSpPr>
          <p:cNvPr id="246" name="Google Shape;246;p18"/>
          <p:cNvSpPr txBox="1"/>
          <p:nvPr>
            <p:ph idx="1" type="body"/>
          </p:nvPr>
        </p:nvSpPr>
        <p:spPr>
          <a:xfrm>
            <a:off x="849630" y="1520040"/>
            <a:ext cx="5446395" cy="4875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pl-PL"/>
              <a:t>Receiver-operator-characteristic </a:t>
            </a:r>
            <a:r>
              <a:rPr lang="pl-PL"/>
              <a:t>ROC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zobrazowanie jak zmienią się jednocześnie FPR i TPR w konsekwencji zmiany progu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pl-PL"/>
              <a:t>Area under curve </a:t>
            </a:r>
            <a:r>
              <a:rPr lang="pl-PL"/>
              <a:t>AUC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Pole pod wykresem daje pojedynczą liczbę rzeczywistą w zakresie [0,1], charakteryzującą w przybliżony sposób wykres ROC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pl-PL"/>
              <a:t>Equal Error Rate </a:t>
            </a:r>
            <a:r>
              <a:rPr lang="pl-PL"/>
              <a:t>EER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Przekątna (tu: linia przerywana) wskazuje wartości, gdzie False Acceptance Rate oraz False Rejection Rate zrównują się.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Zauważyć należy: 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FAR=FPR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FRR=1-TPR</a:t>
            </a:r>
            <a:endParaRPr/>
          </a:p>
          <a:p>
            <a:pPr indent="-9905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>
            <p:ph type="title"/>
          </p:nvPr>
        </p:nvSpPr>
        <p:spPr>
          <a:xfrm>
            <a:off x="838200" y="365128"/>
            <a:ext cx="113538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l-PL"/>
              <a:t>Wady biometrii. Biometria a inne metody weryfikacji</a:t>
            </a:r>
            <a:endParaRPr/>
          </a:p>
        </p:txBody>
      </p:sp>
      <p:sp>
        <p:nvSpPr>
          <p:cNvPr id="253" name="Google Shape;253;p19"/>
          <p:cNvSpPr txBox="1"/>
          <p:nvPr>
            <p:ph idx="1" type="body"/>
          </p:nvPr>
        </p:nvSpPr>
        <p:spPr>
          <a:xfrm>
            <a:off x="849630" y="1520040"/>
            <a:ext cx="10515600" cy="520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/>
              <a:t>Metody weryfikacji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Nie biometryczne: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„To co wiem” – hasło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„To co posiadam” – klucz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biometryczne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„To kim jestem” – wzorzec biometryczny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„To co wiem” – sposób podpisywania</a:t>
            </a:r>
            <a:endParaRPr/>
          </a:p>
          <a:p>
            <a:pPr indent="-761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Dyskusja</a:t>
            </a:r>
            <a:r>
              <a:rPr lang="pl-PL"/>
              <a:t>: </a:t>
            </a:r>
            <a:r>
              <a:rPr i="1" lang="pl-PL"/>
              <a:t>rozważmy możliwości </a:t>
            </a:r>
            <a:r>
              <a:rPr b="1" i="1" lang="pl-PL"/>
              <a:t>wycofania</a:t>
            </a:r>
            <a:r>
              <a:rPr i="1" lang="pl-PL"/>
              <a:t> lub </a:t>
            </a:r>
            <a:r>
              <a:rPr b="1" i="1" lang="pl-PL"/>
              <a:t>zmiany</a:t>
            </a:r>
            <a:r>
              <a:rPr i="1" lang="pl-PL"/>
              <a:t> wzorca, zmiany technologii, jeśli poprzednia okazała się podatna na ataki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Dyskusja</a:t>
            </a:r>
            <a:r>
              <a:rPr lang="pl-PL"/>
              <a:t>: </a:t>
            </a:r>
            <a:r>
              <a:rPr i="1" lang="pl-PL"/>
              <a:t>rozważmy konsekwencje kradzieży wzorca, istnienia idealnej kopii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Definicja biometrii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793" lvl="0" marL="22859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Greckie </a:t>
            </a:r>
            <a:r>
              <a:rPr b="1" lang="pl-PL"/>
              <a:t>Bios – życie </a:t>
            </a:r>
            <a:r>
              <a:rPr lang="pl-PL"/>
              <a:t>+ </a:t>
            </a:r>
            <a:r>
              <a:rPr b="1" lang="pl-PL"/>
              <a:t>Metron – pomiar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Ustalanie tożsamości osoby na podstawie pomiaru jej cech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biologicznych (fizycznych lub psychologicznych)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behawioralnych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type="title"/>
          </p:nvPr>
        </p:nvSpPr>
        <p:spPr>
          <a:xfrm>
            <a:off x="831851" y="731520"/>
            <a:ext cx="10515600" cy="25050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/>
              <a:t>Dziękuję za uwagę</a:t>
            </a:r>
            <a:endParaRPr/>
          </a:p>
        </p:txBody>
      </p:sp>
      <p:sp>
        <p:nvSpPr>
          <p:cNvPr id="259" name="Google Shape;259;p20"/>
          <p:cNvSpPr txBox="1"/>
          <p:nvPr>
            <p:ph idx="1" type="body"/>
          </p:nvPr>
        </p:nvSpPr>
        <p:spPr>
          <a:xfrm>
            <a:off x="831851" y="33321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pl-PL"/>
              <a:t>Piotr Szczuko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Cechy biometryczne</a:t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Mierzalność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Niezawodność </a:t>
            </a:r>
            <a:r>
              <a:rPr lang="pl-PL"/>
              <a:t>– ang. </a:t>
            </a:r>
            <a:r>
              <a:rPr i="1" lang="pl-PL"/>
              <a:t>robustness, </a:t>
            </a:r>
            <a:r>
              <a:rPr lang="pl-PL"/>
              <a:t>„teraz i zawsze”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Dystynktywność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Zastosowania uczenia maszynowego</a:t>
            </a:r>
            <a:r>
              <a:rPr lang="pl-PL"/>
              <a:t>: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Detekcja i lokalizacja (np. twarzy), 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Klasyfikacja (np. dostateczna/niedostateczna jakość), 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Ekstrakcja cech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Porównanie z wzorcami</a:t>
            </a:r>
            <a:endParaRPr/>
          </a:p>
        </p:txBody>
      </p:sp>
      <p:sp>
        <p:nvSpPr>
          <p:cNvPr id="71" name="Google Shape;71;p3"/>
          <p:cNvSpPr txBox="1"/>
          <p:nvPr/>
        </p:nvSpPr>
        <p:spPr>
          <a:xfrm>
            <a:off x="838201" y="6443715"/>
            <a:ext cx="106455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Woodward J. D. Jr., Horn C., Gatune J., Thomas A., </a:t>
            </a:r>
            <a:r>
              <a:rPr i="1" lang="pl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Biometrics: A Look at Facial Recognition</a:t>
            </a:r>
            <a:r>
              <a:rPr lang="pl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RAND Corporation, 2003.</a:t>
            </a:r>
            <a:endParaRPr/>
          </a:p>
        </p:txBody>
      </p:sp>
      <p:cxnSp>
        <p:nvCxnSpPr>
          <p:cNvPr id="72" name="Google Shape;72;p3"/>
          <p:cNvCxnSpPr/>
          <p:nvPr/>
        </p:nvCxnSpPr>
        <p:spPr>
          <a:xfrm flipH="1" rot="10800000">
            <a:off x="7027524" y="2280887"/>
            <a:ext cx="3195300" cy="1541100"/>
          </a:xfrm>
          <a:prstGeom prst="bentConnector3">
            <a:avLst>
              <a:gd fmla="val 144853" name="adj1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Przykłady modalności biometrycznych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594" lvl="0" marL="22859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Cechy „biologiczne”, dane statyczne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Bezkontaktowe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Wygląd twarzy,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Rozkład temperatury ciała,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Geometria dłoni, ucha,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Kontaktowe: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Odciski palców, geometria dłoni,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Tęczówka oka, siatkówka oka,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Wzorzec naczyniowy (głównie pod skórą dłoni, światło IR)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Inne (zapach, DNA,…)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l-PL"/>
              <a:t>Zastosowanie uczenia maszynowego</a:t>
            </a:r>
            <a:r>
              <a:rPr lang="pl-PL"/>
              <a:t>: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parametryzacja i porównanie próbki do wzorca w wielowymiarowej przestrzeni cech, np. metryki dystansu, odległość Euklidesowa, kosinusowa.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3152" y="1900720"/>
            <a:ext cx="1928847" cy="11918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>
          <a:xfrm>
            <a:off x="10263152" y="1592943"/>
            <a:ext cx="192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v2osk | Unsplash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01843" y="1900720"/>
            <a:ext cx="1328855" cy="21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/>
        </p:nvSpPr>
        <p:spPr>
          <a:xfrm>
            <a:off x="8454439" y="4068566"/>
            <a:ext cx="17881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u_h0yvbj97 | Pixabay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63150" y="3133054"/>
            <a:ext cx="1928847" cy="93551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10403839" y="4068566"/>
            <a:ext cx="17881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georgeprentzas | Unsplash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imacja prezentuje dwie idące sylwetki i trajektorie zakreślane przez części ciała. Tempo marszu jest rózne, ale trajektorie jakościowo są podobne, dlatego porównanie między nimi jest możliwe"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5376" y="1685925"/>
            <a:ext cx="5916624" cy="357770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Przykłady modalności biometrycznych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594" lvl="0" marL="22859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Cechy „behawioralne”, procesy dynamiczne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Bezkontaktowe: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Głos,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Chód,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Kontaktowe: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Podpis odręczny,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Sposób pisania na klawiaturze komputera,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Sposób reakcji mózgu,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Inne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l-PL"/>
              <a:t>Zastosowanie uczenia maszynowego</a:t>
            </a:r>
            <a:r>
              <a:rPr lang="pl-PL"/>
              <a:t>: 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analizy szeregów czasowych, 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porównanie z użyciem dynamicznego odkształcania czasu</a:t>
            </a:r>
            <a:br>
              <a:rPr lang="pl-PL"/>
            </a:br>
            <a:r>
              <a:rPr lang="pl-PL"/>
              <a:t>(ang. Dynamic Time Warping), </a:t>
            </a:r>
            <a:endParaRPr/>
          </a:p>
          <a:p>
            <a:pPr indent="-2285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/>
              <a:t>modelowanie procesu (np. Ukryte Modele Markowa)</a:t>
            </a:r>
            <a:endParaRPr/>
          </a:p>
        </p:txBody>
      </p:sp>
      <p:sp>
        <p:nvSpPr>
          <p:cNvPr id="94" name="Google Shape;94;p5"/>
          <p:cNvSpPr txBox="1"/>
          <p:nvPr/>
        </p:nvSpPr>
        <p:spPr>
          <a:xfrm>
            <a:off x="8667749" y="5263634"/>
            <a:ext cx="37052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Dynamic time warping | Wikipedia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Architektura systemu biometrycznego</a:t>
            </a:r>
            <a:endParaRPr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Sensor</a:t>
            </a:r>
            <a:r>
              <a:rPr lang="pl-PL"/>
              <a:t> – seria zdjęć, sygnał. Jakość – czynnik krytyczny!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Ocena </a:t>
            </a:r>
            <a:r>
              <a:rPr b="1" lang="pl-PL"/>
              <a:t>jakości</a:t>
            </a:r>
            <a:r>
              <a:rPr lang="pl-PL"/>
              <a:t> (powtórzenie akwizycji)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Ekstrakcja </a:t>
            </a:r>
            <a:r>
              <a:rPr lang="pl-PL"/>
              <a:t>obszaru twarzy, słowa z nagrania…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Korekcja</a:t>
            </a:r>
            <a:r>
              <a:rPr lang="pl-PL"/>
              <a:t> danych: obrót, wyrównanie kontrastu, normalizacja rozmiaru; dla dźwięku: wyrównanie poziomu, filtracja, itp.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Ekstrakcja</a:t>
            </a:r>
            <a:r>
              <a:rPr lang="pl-PL"/>
              <a:t> cech biometrycznych, parametryzacja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Dopasowanie</a:t>
            </a:r>
            <a:r>
              <a:rPr lang="pl-PL"/>
              <a:t> do wzorca lub do wielu wzorców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Podjęcie </a:t>
            </a:r>
            <a:r>
              <a:rPr b="1" lang="pl-PL"/>
              <a:t>decyzji</a:t>
            </a:r>
            <a:endParaRPr/>
          </a:p>
        </p:txBody>
      </p:sp>
      <p:sp>
        <p:nvSpPr>
          <p:cNvPr id="102" name="Google Shape;102;p6"/>
          <p:cNvSpPr txBox="1"/>
          <p:nvPr/>
        </p:nvSpPr>
        <p:spPr>
          <a:xfrm>
            <a:off x="9772649" y="5463659"/>
            <a:ext cx="2524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alanking | Unsplash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62251" y="3287944"/>
            <a:ext cx="1944920" cy="217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62251" y="1176926"/>
            <a:ext cx="1944920" cy="2038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6"/>
          <p:cNvGraphicFramePr/>
          <p:nvPr/>
        </p:nvGraphicFramePr>
        <p:xfrm>
          <a:off x="7621593" y="4941121"/>
          <a:ext cx="1611663" cy="1227762"/>
        </p:xfrm>
        <a:graphic>
          <a:graphicData uri="http://schemas.openxmlformats.org/presentationml/2006/ole">
            <mc:AlternateContent>
              <mc:Choice Requires="v">
                <p:oleObj r:id="rId7" imgH="1227762" imgW="1611663" progId="Paint.Picture" spid="_x0000_s1">
                  <p:embed/>
                </p:oleObj>
              </mc:Choice>
              <mc:Fallback>
                <p:oleObj r:id="rId8" imgH="1227762" imgW="1611663" progId="Paint.Picture">
                  <p:embed/>
                  <p:pic>
                    <p:nvPicPr>
                      <p:cNvPr id="105" name="Google Shape;105;p6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1593" y="4941121"/>
                        <a:ext cx="1611663" cy="122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6" name="Google Shape;106;p6"/>
          <p:cNvCxnSpPr/>
          <p:nvPr/>
        </p:nvCxnSpPr>
        <p:spPr>
          <a:xfrm flipH="1">
            <a:off x="8404261" y="4274049"/>
            <a:ext cx="2558265" cy="135618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Architektura systemu biometrycznego</a:t>
            </a:r>
            <a:endParaRPr/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Zastosowanie uczenia maszynowego!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Ocena jakości danych wejściowych, ekstrakcja dystynktywnego fragmentu sygnału, np. obszaru zainteresowania na zdjęciu - </a:t>
            </a:r>
            <a:r>
              <a:rPr b="1" lang="pl-PL"/>
              <a:t>detekcja poprawnych próbek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Ekstrakcja </a:t>
            </a:r>
            <a:r>
              <a:rPr lang="pl-PL"/>
              <a:t>cech biometrycznych, parametryzacja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Dopasowanie </a:t>
            </a:r>
            <a:r>
              <a:rPr lang="pl-PL"/>
              <a:t>do wzorca lub do wielu wzorców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pomiar dystansu między wektorami cech, pomiar wartości podobieństw lub różnic, „score”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/>
              <a:t>Podjęcie </a:t>
            </a:r>
            <a:r>
              <a:rPr b="1" lang="pl-PL"/>
              <a:t>decyzji binarnej</a:t>
            </a:r>
            <a:r>
              <a:rPr lang="pl-PL"/>
              <a:t>, poprzez progowanie otrzymanej wartości. Wcześniej: </a:t>
            </a:r>
            <a:r>
              <a:rPr b="1" lang="pl-PL"/>
              <a:t>dobór </a:t>
            </a:r>
            <a:r>
              <a:rPr lang="pl-PL"/>
              <a:t>optymalnej wartości progowej.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Decyzje systemu biometrycznego</a:t>
            </a:r>
            <a:endParaRPr/>
          </a:p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Weryfikacja</a:t>
            </a:r>
            <a:r>
              <a:rPr lang="pl-PL"/>
              <a:t> – „czy jestem osobą, za którą się podaję?”,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Identyfikacja</a:t>
            </a:r>
            <a:r>
              <a:rPr lang="pl-PL"/>
              <a:t> – „kim jestem, jaka jest moja tożsamość?”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838200" y="365128"/>
            <a:ext cx="10515600" cy="88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Weryfikacja biometryczna</a:t>
            </a:r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849630" y="1520040"/>
            <a:ext cx="10515600" cy="4656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Próbka + deklaracja tożsamości X (ustna, przez dokument, klucz)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Próbka == wzorzec X z bazy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Porównanie „jeden do jednego”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/>
              <a:t>Decyzja: potwierdzenie tożsamości lub jego brak.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l-PL"/>
              <a:t>Zastosowanie uczenia maszynowego</a:t>
            </a:r>
            <a:r>
              <a:rPr lang="pl-PL"/>
              <a:t>: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l-PL"/>
              <a:t>Dyskusja</a:t>
            </a:r>
            <a:r>
              <a:rPr lang="pl-PL"/>
              <a:t>: </a:t>
            </a:r>
            <a:r>
              <a:rPr i="1" lang="pl-PL"/>
              <a:t>jakie są problemy w takim porównaniu, w treningu systemu decyzyjnego?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2021-02-08T17:10:06Z</dcterms:created>
  <dc:creator>komp</dc:creator>
</cp:coreProperties>
</file>