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303" r:id="rId4"/>
    <p:sldId id="294" r:id="rId5"/>
    <p:sldId id="295" r:id="rId6"/>
    <p:sldId id="293" r:id="rId7"/>
    <p:sldId id="301" r:id="rId8"/>
    <p:sldId id="302" r:id="rId9"/>
    <p:sldId id="296" r:id="rId10"/>
    <p:sldId id="297" r:id="rId11"/>
    <p:sldId id="288" r:id="rId12"/>
    <p:sldId id="289" r:id="rId13"/>
    <p:sldId id="292" r:id="rId14"/>
    <p:sldId id="291" r:id="rId15"/>
    <p:sldId id="298" r:id="rId16"/>
    <p:sldId id="299" r:id="rId17"/>
    <p:sldId id="300" r:id="rId18"/>
    <p:sldId id="260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949" autoAdjust="0"/>
  </p:normalViewPr>
  <p:slideViewPr>
    <p:cSldViewPr snapToGrid="0" showGuides="1">
      <p:cViewPr varScale="1">
        <p:scale>
          <a:sx n="110" d="100"/>
          <a:sy n="110" d="100"/>
        </p:scale>
        <p:origin x="6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0F54C-8054-4E9A-BC41-B38A58DFEDBA}" type="datetimeFigureOut">
              <a:rPr lang="pl-PL" smtClean="0"/>
              <a:t>01.12.2021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FB92-0C72-4159-81CE-4EFCC8A67F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397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FB92-0C72-4159-81CE-4EFCC8A67F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57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Logotyp stopka AI TECH">
            <a:extLst>
              <a:ext uri="{FF2B5EF4-FFF2-40B4-BE49-F238E27FC236}">
                <a16:creationId xmlns:a16="http://schemas.microsoft.com/office/drawing/2014/main" id="{1B4C97EB-520B-4618-B33A-03EE6B2C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18B0CD71-04EC-47E2-8DAD-23E92AD8D7BA}"/>
              </a:ext>
            </a:extLst>
          </p:cNvPr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AA21F8E-3915-45A4-ABCE-6018D656F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5A6E064-B6D2-455C-801E-25ED64D776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2E8E6F0A-215C-4D89-AC6E-154F7A3A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0F86325-914A-444D-B7B4-C5A955A6F1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5F4C564-C393-4F71-8F12-EE313EE48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6F0CA77-A127-4B4D-A26F-E5251C5D5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, znak&#10;&#10;Opis wygenerowany automatycznie">
            <a:extLst>
              <a:ext uri="{FF2B5EF4-FFF2-40B4-BE49-F238E27FC236}">
                <a16:creationId xmlns:a16="http://schemas.microsoft.com/office/drawing/2014/main" id="{012568D9-BB00-4649-9652-B02AC9EABE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C5AD0-CAC2-47DC-B6E5-8935CA7A5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EDC0C706-BE4D-42A6-B791-B5BB44B36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4FDB84-B34B-4D36-8CC9-5B7B6B7C7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2E945676-0FDE-4C3E-A510-C800F391C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04866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Logotyp stopka AI TECH">
            <a:extLst>
              <a:ext uri="{FF2B5EF4-FFF2-40B4-BE49-F238E27FC236}">
                <a16:creationId xmlns:a16="http://schemas.microsoft.com/office/drawing/2014/main" id="{ACA63D86-999C-4C88-89E7-38BEE8A61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780B5C-30AE-4C7C-A2C4-23F8860F54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4504"/>
            <a:ext cx="1333502" cy="747158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98823591-0D12-4C7C-90A6-B646D4378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4504"/>
            <a:ext cx="2142936" cy="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01.12.2021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2.04938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602.04938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5.07874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lundberg/sh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1dec0f2f3e6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sbecker/advanced-uses-of-shap-valu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nsbecker/advanced-uses-of-shap-valu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2.08608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2.08608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1dec0f2f3e6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Przetwarzanie multimediów w systemach decyzyjnych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9. Interpretowalność metod sztucznej inteligencji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387A256-BDDC-4BB6-8308-B478812C858D}"/>
              </a:ext>
            </a:extLst>
          </p:cNvPr>
          <p:cNvSpPr txBox="1">
            <a:spLocks/>
          </p:cNvSpPr>
          <p:nvPr/>
        </p:nvSpPr>
        <p:spPr>
          <a:xfrm>
            <a:off x="1524000" y="35925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</a:rPr>
              <a:t>dr hab. inż. Piotr Szczuko, prof. PG</a:t>
            </a: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8B02D7-6F89-40A4-B521-A562FBC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efektu marginalnego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C8AF8A-977B-4A99-B667-21E0AA3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314759" cy="4656923"/>
          </a:xfrm>
        </p:spPr>
        <p:txBody>
          <a:bodyPr>
            <a:normAutofit/>
          </a:bodyPr>
          <a:lstStyle/>
          <a:p>
            <a:r>
              <a:rPr lang="pl-PL" sz="2400" dirty="0"/>
              <a:t>Wpływ zmiany o 1 j. wartości wybranego atrybutu na metrykę (np. </a:t>
            </a:r>
            <a:r>
              <a:rPr lang="pl-PL" sz="2400" dirty="0" err="1"/>
              <a:t>accuracy</a:t>
            </a:r>
            <a:r>
              <a:rPr lang="pl-PL" sz="2400" dirty="0"/>
              <a:t>), tzw. efekt krańcowy (graniczny, marginalny), ang. </a:t>
            </a:r>
            <a:r>
              <a:rPr lang="pl-PL" sz="2400" dirty="0" err="1"/>
              <a:t>Partial</a:t>
            </a:r>
            <a:r>
              <a:rPr lang="pl-PL" sz="2400" dirty="0"/>
              <a:t> </a:t>
            </a:r>
            <a:r>
              <a:rPr lang="pl-PL" sz="2400" dirty="0" err="1"/>
              <a:t>Dependence</a:t>
            </a:r>
            <a:endParaRPr lang="pl-PL" sz="2400" dirty="0"/>
          </a:p>
          <a:p>
            <a:endParaRPr lang="pl-PL" sz="2400" dirty="0"/>
          </a:p>
          <a:p>
            <a:r>
              <a:rPr lang="pl-PL" sz="2400" b="1" dirty="0"/>
              <a:t>Uzyskiwana jest wiedza</a:t>
            </a:r>
            <a:r>
              <a:rPr lang="pl-PL" sz="2400" dirty="0"/>
              <a:t>, jak zmienić należy wartość cechy, aby uzyskiwać lepszy rezultat, np. przynależność do grupy wiarygodnych klientów banku</a:t>
            </a:r>
          </a:p>
        </p:txBody>
      </p:sp>
    </p:spTree>
    <p:extLst>
      <p:ext uri="{BB962C8B-B14F-4D97-AF65-F5344CB8AC3E}">
        <p14:creationId xmlns:p14="http://schemas.microsoft.com/office/powerpoint/2010/main" val="214191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98205-0127-4E2D-8F55-DB863B3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42636-C5A0-4004-9CE0-B628A44B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585792"/>
          </a:xfrm>
        </p:spPr>
        <p:txBody>
          <a:bodyPr>
            <a:normAutofit/>
          </a:bodyPr>
          <a:lstStyle/>
          <a:p>
            <a:r>
              <a:rPr lang="pl-PL" dirty="0"/>
              <a:t>Lokalne, interpretowalne, niezależne od modelu, wyjaśnienia</a:t>
            </a:r>
            <a:br>
              <a:rPr lang="pl-PL" dirty="0"/>
            </a:br>
            <a:r>
              <a:rPr lang="pl-PL" dirty="0"/>
              <a:t>ang.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Interpretable</a:t>
            </a:r>
            <a:r>
              <a:rPr lang="pl-PL" dirty="0"/>
              <a:t> Model-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Explanations</a:t>
            </a:r>
            <a:endParaRPr lang="pl-PL" dirty="0"/>
          </a:p>
          <a:p>
            <a:r>
              <a:rPr lang="pl-PL" dirty="0"/>
              <a:t>Metoda poszukuje wyjaśnienia decyzji klasyfikatora odnośnie danej próbki:</a:t>
            </a:r>
          </a:p>
          <a:p>
            <a:pPr lvl="1"/>
            <a:r>
              <a:rPr lang="pl-PL" dirty="0"/>
              <a:t>Wyjaśnienie lokalne (prawdziwe tylko w sąsiedztwie analizowanej próbki)</a:t>
            </a:r>
          </a:p>
          <a:p>
            <a:pPr lvl="1"/>
            <a:r>
              <a:rPr lang="pl-PL" dirty="0"/>
              <a:t>Interpretowalne (liniowy model zawiera wagi cech – większa waga, większe znaczenie cechy)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2F7218B-740D-4E9A-B6FA-5C52BCD725BC}"/>
              </a:ext>
            </a:extLst>
          </p:cNvPr>
          <p:cNvSpPr txBox="1"/>
          <p:nvPr/>
        </p:nvSpPr>
        <p:spPr>
          <a:xfrm>
            <a:off x="117987" y="5981894"/>
            <a:ext cx="11956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Marco Tulio Ribeiro, Sameer Singh, Carlos </a:t>
            </a:r>
            <a:r>
              <a:rPr lang="en-US" sz="1600" dirty="0" err="1"/>
              <a:t>Guestrin</a:t>
            </a:r>
            <a:r>
              <a:rPr lang="pl-PL" sz="1600" dirty="0"/>
              <a:t> (2016) </a:t>
            </a:r>
            <a:r>
              <a:rPr lang="en-US" sz="1600" dirty="0"/>
              <a:t>"Why Should I Trust You?": Explaining the Predictions of Any Classifier</a:t>
            </a:r>
            <a:r>
              <a:rPr lang="pl-PL" sz="1600" dirty="0"/>
              <a:t>. </a:t>
            </a:r>
            <a:r>
              <a:rPr lang="pl-PL" sz="1600" dirty="0">
                <a:hlinkClick r:id="rId2"/>
              </a:rPr>
              <a:t>1602.04938.pdf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04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98205-0127-4E2D-8F55-DB863B3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LIME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42636-C5A0-4004-9CE0-B628A44B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73" y="1253288"/>
            <a:ext cx="11522341" cy="4804612"/>
          </a:xfrm>
        </p:spPr>
        <p:txBody>
          <a:bodyPr>
            <a:normAutofit/>
          </a:bodyPr>
          <a:lstStyle/>
          <a:p>
            <a:r>
              <a:rPr lang="pl-PL" dirty="0"/>
              <a:t>Kolorowe tło reprezentuje wyjaśniany model</a:t>
            </a:r>
            <a:br>
              <a:rPr lang="pl-PL" dirty="0"/>
            </a:br>
            <a:r>
              <a:rPr lang="pl-PL" dirty="0"/>
              <a:t>(złożony, niepoznawalny wprost, tylko pośrednio)</a:t>
            </a:r>
          </a:p>
          <a:p>
            <a:r>
              <a:rPr lang="pl-PL" dirty="0"/>
              <a:t>Czerwony „plus” to wyjaśniana próbka i jej decyzja</a:t>
            </a:r>
          </a:p>
          <a:p>
            <a:r>
              <a:rPr lang="pl-PL" dirty="0"/>
              <a:t>Algorytm </a:t>
            </a:r>
            <a:r>
              <a:rPr lang="en-US" dirty="0"/>
              <a:t>LIME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Znajduje pobliskie próbki w zbiorze</a:t>
            </a:r>
          </a:p>
          <a:p>
            <a:pPr lvl="1"/>
            <a:r>
              <a:rPr lang="pl-PL" dirty="0"/>
              <a:t>Sprawdza odpowiedzi badanego modelu</a:t>
            </a:r>
          </a:p>
          <a:p>
            <a:pPr lvl="1"/>
            <a:r>
              <a:rPr lang="pl-PL" dirty="0"/>
              <a:t>Waży odpowiedzi w zależności od dystansu od wyjaśnianej próbki</a:t>
            </a:r>
            <a:br>
              <a:rPr lang="pl-PL" dirty="0"/>
            </a:br>
            <a:r>
              <a:rPr lang="pl-PL" dirty="0"/>
              <a:t>(rozmiar znaczników na rysunku) </a:t>
            </a:r>
          </a:p>
          <a:p>
            <a:pPr lvl="1"/>
            <a:r>
              <a:rPr lang="pl-PL" dirty="0"/>
              <a:t>Uwzględniając wagi i decyzje tworzy liniowy model wyjaśniający to lokalne zachowanie badanego modelu (linia przerywana)</a:t>
            </a:r>
          </a:p>
          <a:p>
            <a:r>
              <a:rPr lang="pl-PL" dirty="0"/>
              <a:t>Liniowy model wyjaśniający (</a:t>
            </a:r>
            <a:r>
              <a:rPr lang="pl-PL" dirty="0" err="1"/>
              <a:t>proxy</a:t>
            </a:r>
            <a:r>
              <a:rPr lang="pl-PL" dirty="0"/>
              <a:t>) jest poprawny lokalnie, ale nie globalnie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2F7218B-740D-4E9A-B6FA-5C52BCD725BC}"/>
              </a:ext>
            </a:extLst>
          </p:cNvPr>
          <p:cNvSpPr txBox="1"/>
          <p:nvPr/>
        </p:nvSpPr>
        <p:spPr>
          <a:xfrm>
            <a:off x="117987" y="5981894"/>
            <a:ext cx="11956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Marco Tulio Ribeiro, Sameer Singh, Carlos </a:t>
            </a:r>
            <a:r>
              <a:rPr lang="en-US" sz="1600" dirty="0" err="1"/>
              <a:t>Guestrin</a:t>
            </a:r>
            <a:r>
              <a:rPr lang="pl-PL" sz="1600" dirty="0"/>
              <a:t> (2016) </a:t>
            </a:r>
            <a:r>
              <a:rPr lang="en-US" sz="1600" i="1" dirty="0"/>
              <a:t>"Why Should I Trust You?": Explaining the Predictions of Any Classifier</a:t>
            </a:r>
            <a:r>
              <a:rPr lang="pl-PL" sz="1600" dirty="0"/>
              <a:t>. </a:t>
            </a:r>
            <a:r>
              <a:rPr lang="pl-PL" sz="1600" dirty="0">
                <a:hlinkClick r:id="rId2"/>
              </a:rPr>
              <a:t>1602.04938.pdf (arxiv.org)</a:t>
            </a:r>
            <a:endParaRPr lang="en-US" sz="16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43822E4-8881-4B86-BA7A-3DC1AA2C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152" y="1196895"/>
            <a:ext cx="3775562" cy="24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B6D182-201D-49AB-B908-3F39A482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</a:t>
            </a:r>
            <a:r>
              <a:rPr lang="pl-PL" dirty="0" err="1"/>
              <a:t>Shapley’a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41FB27-243C-480D-A7FB-1D4E3E49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Współczynniki </a:t>
            </a:r>
            <a:r>
              <a:rPr lang="pl-PL" dirty="0" err="1"/>
              <a:t>Shapley’a</a:t>
            </a:r>
            <a:r>
              <a:rPr lang="pl-PL" dirty="0"/>
              <a:t> (z teorii gier, kontrybucja graczy w wygranej), w ML stosowany dla danych posiadających współliniowe zależności:</a:t>
            </a:r>
          </a:p>
          <a:p>
            <a:pPr lvl="1"/>
            <a:r>
              <a:rPr lang="pl-PL" dirty="0"/>
              <a:t>Trening wielu modeli na wszystkich możliwych podzbiorach atrybutów </a:t>
            </a:r>
            <a:r>
              <a:rPr lang="pl-PL" i="1" dirty="0">
                <a:latin typeface="Times New Roman" panose="02020603050405020304" pitchFamily="18" charset="0"/>
              </a:rPr>
              <a:t>S</a:t>
            </a:r>
            <a:r>
              <a:rPr lang="pl-PL" dirty="0">
                <a:latin typeface="Times New Roman" panose="02020603050405020304" pitchFamily="18" charset="0"/>
              </a:rPr>
              <a:t>⊆</a:t>
            </a:r>
            <a:r>
              <a:rPr lang="pl-PL" i="1" dirty="0">
                <a:latin typeface="Times New Roman" panose="02020603050405020304" pitchFamily="18" charset="0"/>
              </a:rPr>
              <a:t>F</a:t>
            </a:r>
            <a:r>
              <a:rPr lang="pl-PL" dirty="0">
                <a:latin typeface="Times New Roman" panose="02020603050405020304" pitchFamily="18" charset="0"/>
              </a:rPr>
              <a:t>\{</a:t>
            </a:r>
            <a:r>
              <a:rPr lang="pl-PL" i="1" dirty="0">
                <a:latin typeface="Times New Roman" panose="02020603050405020304" pitchFamily="18" charset="0"/>
              </a:rPr>
              <a:t>i</a:t>
            </a:r>
            <a:r>
              <a:rPr lang="pl-PL" dirty="0">
                <a:latin typeface="Times New Roman" panose="02020603050405020304" pitchFamily="18" charset="0"/>
              </a:rPr>
              <a:t>}</a:t>
            </a:r>
            <a:r>
              <a:rPr lang="pl-PL" dirty="0"/>
              <a:t> (bez </a:t>
            </a:r>
            <a:r>
              <a:rPr lang="pl-PL" i="1" dirty="0">
                <a:latin typeface="Times New Roman" panose="02020603050405020304" pitchFamily="18" charset="0"/>
              </a:rPr>
              <a:t>i</a:t>
            </a:r>
            <a:r>
              <a:rPr lang="pl-PL" dirty="0"/>
              <a:t>-tego atrybutu) oraz </a:t>
            </a:r>
            <a:r>
              <a:rPr lang="pl-PL" i="1" dirty="0">
                <a:latin typeface="Times New Roman" panose="02020603050405020304" pitchFamily="18" charset="0"/>
              </a:rPr>
              <a:t>S</a:t>
            </a:r>
            <a:r>
              <a:rPr lang="pl-PL" dirty="0">
                <a:latin typeface="Times New Roman" panose="02020603050405020304" pitchFamily="18" charset="0"/>
              </a:rPr>
              <a:t>∪{</a:t>
            </a:r>
            <a:r>
              <a:rPr lang="pl-PL" i="1" dirty="0">
                <a:latin typeface="Times New Roman" panose="02020603050405020304" pitchFamily="18" charset="0"/>
              </a:rPr>
              <a:t>i</a:t>
            </a:r>
            <a:r>
              <a:rPr lang="pl-PL" dirty="0">
                <a:latin typeface="Times New Roman" panose="02020603050405020304" pitchFamily="18" charset="0"/>
              </a:rPr>
              <a:t>} (</a:t>
            </a:r>
            <a:r>
              <a:rPr lang="pl-PL" dirty="0"/>
              <a:t>z </a:t>
            </a:r>
            <a:r>
              <a:rPr lang="pl-PL" i="1" dirty="0">
                <a:latin typeface="Times New Roman" panose="02020603050405020304" pitchFamily="18" charset="0"/>
              </a:rPr>
              <a:t>i</a:t>
            </a:r>
            <a:r>
              <a:rPr lang="pl-PL" dirty="0"/>
              <a:t>-tym atrybutem</a:t>
            </a:r>
            <a:r>
              <a:rPr lang="pl-PL" dirty="0">
                <a:latin typeface="Times New Roman" panose="02020603050405020304" pitchFamily="18" charset="0"/>
              </a:rPr>
              <a:t>)</a:t>
            </a:r>
            <a:endParaRPr lang="pl-PL" dirty="0"/>
          </a:p>
          <a:p>
            <a:pPr lvl="1"/>
            <a:r>
              <a:rPr lang="pl-PL" dirty="0"/>
              <a:t>Współczynnik wagowy </a:t>
            </a:r>
            <a:r>
              <a:rPr lang="el-GR" i="1" dirty="0">
                <a:latin typeface="Times New Roman" panose="02020603050405020304" pitchFamily="18" charset="0"/>
              </a:rPr>
              <a:t>φ</a:t>
            </a:r>
            <a:r>
              <a:rPr lang="pl-PL" i="1" baseline="-25000" dirty="0">
                <a:latin typeface="Times New Roman" panose="02020603050405020304" pitchFamily="18" charset="0"/>
              </a:rPr>
              <a:t>i</a:t>
            </a:r>
            <a:r>
              <a:rPr lang="pl-PL" dirty="0"/>
              <a:t> dla atrybutu </a:t>
            </a:r>
            <a:r>
              <a:rPr lang="pl-PL" i="1" dirty="0">
                <a:latin typeface="Times New Roman" panose="02020603050405020304" pitchFamily="18" charset="0"/>
              </a:rPr>
              <a:t>i</a:t>
            </a:r>
            <a:r>
              <a:rPr lang="pl-PL" dirty="0"/>
              <a:t>, wyznaczany w oparciu o jego średni wpływ na działanie modeli – porównanie modeli wyliczonych na danych z i bez analizowanego atrybutu: </a:t>
            </a:r>
            <a:r>
              <a:rPr lang="pl-PL" i="1" dirty="0" err="1">
                <a:latin typeface="Times New Roman" panose="02020603050405020304" pitchFamily="18" charset="0"/>
              </a:rPr>
              <a:t>f</a:t>
            </a:r>
            <a:r>
              <a:rPr lang="pl-PL" baseline="-25000" dirty="0" err="1">
                <a:latin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</a:rPr>
              <a:t>∪{</a:t>
            </a:r>
            <a:r>
              <a:rPr lang="pl-PL" i="1" baseline="-25000" dirty="0">
                <a:latin typeface="Times New Roman" panose="02020603050405020304" pitchFamily="18" charset="0"/>
              </a:rPr>
              <a:t>i</a:t>
            </a:r>
            <a:r>
              <a:rPr lang="pl-PL" baseline="-25000" dirty="0">
                <a:latin typeface="Times New Roman" panose="02020603050405020304" pitchFamily="18" charset="0"/>
              </a:rPr>
              <a:t>}</a:t>
            </a:r>
            <a:r>
              <a:rPr lang="pl-PL" dirty="0">
                <a:latin typeface="Times New Roman" panose="02020603050405020304" pitchFamily="18" charset="0"/>
              </a:rPr>
              <a:t>(</a:t>
            </a:r>
            <a:r>
              <a:rPr lang="pl-PL" i="1" dirty="0" err="1">
                <a:latin typeface="Times New Roman" panose="02020603050405020304" pitchFamily="18" charset="0"/>
              </a:rPr>
              <a:t>x</a:t>
            </a:r>
            <a:r>
              <a:rPr lang="pl-PL" baseline="-25000" dirty="0" err="1">
                <a:latin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</a:rPr>
              <a:t>∪{</a:t>
            </a:r>
            <a:r>
              <a:rPr lang="pl-PL" i="1" baseline="-25000" dirty="0">
                <a:latin typeface="Times New Roman" panose="02020603050405020304" pitchFamily="18" charset="0"/>
              </a:rPr>
              <a:t>i</a:t>
            </a:r>
            <a:r>
              <a:rPr lang="pl-PL" baseline="-25000" dirty="0">
                <a:latin typeface="Times New Roman" panose="02020603050405020304" pitchFamily="18" charset="0"/>
              </a:rPr>
              <a:t>}</a:t>
            </a:r>
            <a:r>
              <a:rPr lang="pl-PL" dirty="0">
                <a:latin typeface="Times New Roman" panose="02020603050405020304" pitchFamily="18" charset="0"/>
              </a:rPr>
              <a:t>) − </a:t>
            </a:r>
            <a:r>
              <a:rPr lang="pl-PL" i="1" dirty="0" err="1">
                <a:latin typeface="Times New Roman" panose="02020603050405020304" pitchFamily="18" charset="0"/>
              </a:rPr>
              <a:t>f</a:t>
            </a:r>
            <a:r>
              <a:rPr lang="pl-PL" baseline="-25000" dirty="0" err="1">
                <a:latin typeface="Times New Roman" panose="02020603050405020304" pitchFamily="18" charset="0"/>
              </a:rPr>
              <a:t>S</a:t>
            </a:r>
            <a:r>
              <a:rPr lang="pl-PL" dirty="0">
                <a:latin typeface="Times New Roman" panose="02020603050405020304" pitchFamily="18" charset="0"/>
              </a:rPr>
              <a:t>(</a:t>
            </a:r>
            <a:r>
              <a:rPr lang="pl-PL" i="1" dirty="0" err="1">
                <a:latin typeface="Times New Roman" panose="02020603050405020304" pitchFamily="18" charset="0"/>
              </a:rPr>
              <a:t>x</a:t>
            </a:r>
            <a:r>
              <a:rPr lang="pl-PL" baseline="-25000" dirty="0" err="1">
                <a:latin typeface="Times New Roman" panose="02020603050405020304" pitchFamily="18" charset="0"/>
              </a:rPr>
              <a:t>S</a:t>
            </a:r>
            <a:r>
              <a:rPr lang="pl-PL" dirty="0">
                <a:latin typeface="Times New Roman" panose="02020603050405020304" pitchFamily="18" charset="0"/>
              </a:rPr>
              <a:t>)</a:t>
            </a:r>
            <a:endParaRPr lang="pl-PL" dirty="0"/>
          </a:p>
          <a:p>
            <a:r>
              <a:rPr lang="pl-PL" dirty="0"/>
              <a:t>Modyfikacja: próbkowanie </a:t>
            </a:r>
            <a:r>
              <a:rPr lang="pl-PL" dirty="0" err="1"/>
              <a:t>Shapley’a</a:t>
            </a:r>
            <a:r>
              <a:rPr lang="pl-PL" dirty="0"/>
              <a:t> [1] – z przybliżeniami lokalnymi, inspirowanymi metodą LIME</a:t>
            </a:r>
          </a:p>
          <a:p>
            <a:pPr lvl="1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E343277-3C79-4255-ABA3-477EBE1774D6}"/>
              </a:ext>
            </a:extLst>
          </p:cNvPr>
          <p:cNvSpPr txBox="1"/>
          <p:nvPr/>
        </p:nvSpPr>
        <p:spPr>
          <a:xfrm>
            <a:off x="1007752" y="6101255"/>
            <a:ext cx="10160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[1] </a:t>
            </a:r>
            <a:r>
              <a:rPr lang="en-US" dirty="0" err="1"/>
              <a:t>Štrumbelj</a:t>
            </a:r>
            <a:r>
              <a:rPr lang="en-US" dirty="0"/>
              <a:t> </a:t>
            </a:r>
            <a:r>
              <a:rPr lang="pl-PL" dirty="0"/>
              <a:t>E, </a:t>
            </a:r>
            <a:r>
              <a:rPr lang="en-US" dirty="0" err="1"/>
              <a:t>Kononenko</a:t>
            </a:r>
            <a:r>
              <a:rPr lang="pl-PL" dirty="0"/>
              <a:t> I, (2014)</a:t>
            </a:r>
            <a:r>
              <a:rPr lang="en-US" dirty="0"/>
              <a:t> </a:t>
            </a:r>
            <a:r>
              <a:rPr lang="en-US" i="1" dirty="0"/>
              <a:t>Explaining prediction models and individual predictions with feature contributions</a:t>
            </a:r>
            <a:r>
              <a:rPr lang="en-US" dirty="0"/>
              <a:t>. Knowledge and information systems 41.3</a:t>
            </a:r>
            <a:r>
              <a:rPr lang="pl-PL" dirty="0"/>
              <a:t>, </a:t>
            </a:r>
            <a:r>
              <a:rPr lang="en-US" dirty="0"/>
              <a:t>pp. 647–665.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98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5D58DF6B-2A3B-4BAB-B39C-9D41F1AE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7" y="4643948"/>
            <a:ext cx="10936086" cy="149193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BA7EEAF-5A09-4CA5-B9F8-A63E3FFA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SHAP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326703-7498-45F6-8ADB-54C9DA98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29" y="1281070"/>
            <a:ext cx="10936085" cy="3374056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Addytywne wyjaśnienia </a:t>
            </a:r>
            <a:r>
              <a:rPr lang="pl-PL" sz="2400" dirty="0" err="1"/>
              <a:t>Shapley’a</a:t>
            </a:r>
            <a:r>
              <a:rPr lang="pl-PL" sz="2400" dirty="0"/>
              <a:t> </a:t>
            </a:r>
            <a:r>
              <a:rPr lang="en-US" sz="2400" dirty="0"/>
              <a:t>(</a:t>
            </a:r>
            <a:r>
              <a:rPr lang="pl-PL" sz="2400" dirty="0"/>
              <a:t>ang. </a:t>
            </a:r>
            <a:r>
              <a:rPr lang="en-US" sz="2400" dirty="0" err="1"/>
              <a:t>SHapley</a:t>
            </a:r>
            <a:r>
              <a:rPr lang="en-US" sz="2400" dirty="0"/>
              <a:t> Additive </a:t>
            </a:r>
            <a:r>
              <a:rPr lang="en-US" sz="2400" dirty="0" err="1"/>
              <a:t>exPlanations</a:t>
            </a:r>
            <a:r>
              <a:rPr lang="en-US" sz="2400" dirty="0"/>
              <a:t>).</a:t>
            </a:r>
            <a:endParaRPr lang="pl-PL" sz="2400" dirty="0"/>
          </a:p>
          <a:p>
            <a:r>
              <a:rPr lang="pl-PL" sz="2400" dirty="0"/>
              <a:t>Każdy atrybut (</a:t>
            </a:r>
            <a:r>
              <a:rPr lang="en-US" sz="2400" dirty="0"/>
              <a:t>feature</a:t>
            </a:r>
            <a:r>
              <a:rPr lang="pl-PL" sz="2400" dirty="0"/>
              <a:t>) przypisywaną ma wartość wagi dla danej predykcji modelu, wyjaśniając w jaki sposób atrybut wpływa na odpowiedź modelu</a:t>
            </a:r>
          </a:p>
          <a:p>
            <a:pPr lvl="1"/>
            <a:r>
              <a:rPr lang="pl-PL" sz="2000" dirty="0"/>
              <a:t>Zaczynając od braku znajomości cech, od wartości bazowej </a:t>
            </a:r>
            <a:r>
              <a:rPr lang="en-US" sz="2000" i="1" dirty="0">
                <a:latin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</a:rPr>
              <a:t>)]</a:t>
            </a:r>
            <a:r>
              <a:rPr lang="pl-PL" sz="2000" dirty="0">
                <a:latin typeface="Times New Roman" panose="02020603050405020304" pitchFamily="18" charset="0"/>
              </a:rPr>
              <a:t> </a:t>
            </a:r>
            <a:r>
              <a:rPr lang="pl-PL" sz="2000" dirty="0"/>
              <a:t>– wartość oczekiwana, średnia</a:t>
            </a:r>
          </a:p>
          <a:p>
            <a:pPr lvl="1"/>
            <a:r>
              <a:rPr lang="pl-PL" sz="2000" dirty="0"/>
              <a:t>Iteracyjnie, dla coraz większych podzbiorów atrybutów </a:t>
            </a:r>
            <a:r>
              <a:rPr lang="en-US" sz="2000" i="1" dirty="0">
                <a:latin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</a:rPr>
              <a:t>z</a:t>
            </a:r>
            <a:r>
              <a:rPr lang="pl-PL" sz="2000" baseline="-25000" dirty="0">
                <a:latin typeface="Times New Roman" panose="02020603050405020304" pitchFamily="18" charset="0"/>
              </a:rPr>
              <a:t>1,2,…</a:t>
            </a:r>
            <a:r>
              <a:rPr lang="en-US" sz="2000" dirty="0">
                <a:latin typeface="Times New Roman" panose="02020603050405020304" pitchFamily="18" charset="0"/>
              </a:rPr>
              <a:t>)]</a:t>
            </a:r>
            <a:r>
              <a:rPr lang="pl-PL" sz="2000" dirty="0"/>
              <a:t>, aż do obecnego rezultatu z modelu, wartości </a:t>
            </a:r>
            <a:r>
              <a:rPr lang="en-US" sz="2000" i="1" dirty="0">
                <a:latin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pl-PL" sz="2000" i="1" dirty="0">
                <a:latin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</a:rPr>
              <a:t>)]</a:t>
            </a:r>
            <a:r>
              <a:rPr lang="en-US" sz="2000" dirty="0"/>
              <a:t>.</a:t>
            </a:r>
            <a:endParaRPr lang="pl-PL" sz="2000" dirty="0"/>
          </a:p>
          <a:p>
            <a:r>
              <a:rPr lang="pl-PL" sz="2400" dirty="0"/>
              <a:t>Rysunek przedstawia uproszczoną sytuację, gdy model jest prosty i cechy nie są współzależne (kolejność będzie nieistotna). </a:t>
            </a:r>
          </a:p>
          <a:p>
            <a:pPr lvl="1"/>
            <a:r>
              <a:rPr lang="pl-PL" sz="2000" dirty="0"/>
              <a:t>Dla modelu silnie nieliniowego i/lub dla współzależnych cech, kolejność „dodawania” jest istotna, wyjaśnienia są wówczas uśrednieniem z wszystkich możliwych kolejności „dodawania”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629CAB-CD9F-4446-9400-BCA18ADA1B01}"/>
              </a:ext>
            </a:extLst>
          </p:cNvPr>
          <p:cNvSpPr txBox="1"/>
          <p:nvPr/>
        </p:nvSpPr>
        <p:spPr>
          <a:xfrm>
            <a:off x="1612490" y="6035569"/>
            <a:ext cx="8967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Lundberg</a:t>
            </a:r>
            <a:r>
              <a:rPr lang="pl-PL" dirty="0"/>
              <a:t> S</a:t>
            </a:r>
            <a:r>
              <a:rPr lang="en-US" dirty="0"/>
              <a:t>, Lee</a:t>
            </a:r>
            <a:r>
              <a:rPr lang="pl-PL" dirty="0"/>
              <a:t> SI (2017) </a:t>
            </a:r>
            <a:r>
              <a:rPr lang="en-US" i="1" dirty="0"/>
              <a:t>A Unified Approach to Interpreting Model Predictions</a:t>
            </a:r>
            <a:r>
              <a:rPr lang="pl-PL" i="1" dirty="0"/>
              <a:t>, </a:t>
            </a:r>
            <a:r>
              <a:rPr lang="en-US" dirty="0"/>
              <a:t>31st </a:t>
            </a:r>
            <a:r>
              <a:rPr lang="pl-PL" dirty="0" err="1"/>
              <a:t>Conf</a:t>
            </a:r>
            <a:r>
              <a:rPr lang="pl-PL" dirty="0"/>
              <a:t>.</a:t>
            </a:r>
            <a:r>
              <a:rPr lang="en-US" dirty="0"/>
              <a:t> Neural Information Processing Systems (NIPS 2017)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1705.07874.pdf (arxiv.org)</a:t>
            </a:r>
            <a:r>
              <a:rPr lang="pl-PL" dirty="0"/>
              <a:t>, </a:t>
            </a:r>
            <a:r>
              <a:rPr lang="en-US" dirty="0">
                <a:hlinkClick r:id="rId4"/>
              </a:rPr>
              <a:t>https://github.com/slundberg/shap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098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2D7FF1C-1C81-4D25-8EE4-A4E05A30A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0" t="8940" b="9614"/>
          <a:stretch/>
        </p:blipFill>
        <p:spPr bwMode="auto">
          <a:xfrm>
            <a:off x="4583641" y="3291915"/>
            <a:ext cx="7608359" cy="17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78F217-63DF-4E6A-B7F6-3135535F6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9" r="33049" b="16679"/>
          <a:stretch/>
        </p:blipFill>
        <p:spPr bwMode="auto">
          <a:xfrm>
            <a:off x="-91316" y="1627102"/>
            <a:ext cx="12283316" cy="15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B22AA8F-5D1E-4FEA-833A-A7217CFF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algorytmu SHAP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C98960-7198-4E8B-ABAC-EE6CB3D0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1"/>
            <a:ext cx="10515600" cy="1389278"/>
          </a:xfrm>
        </p:spPr>
        <p:txBody>
          <a:bodyPr/>
          <a:lstStyle/>
          <a:p>
            <a:r>
              <a:rPr lang="pl-PL" dirty="0"/>
              <a:t>Przykład interpretacji dla wybranej próbki o decyzji 0.7: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61BA89E-2C6E-4D6D-BF2A-8F8B7171C07A}"/>
              </a:ext>
            </a:extLst>
          </p:cNvPr>
          <p:cNvSpPr txBox="1"/>
          <p:nvPr/>
        </p:nvSpPr>
        <p:spPr>
          <a:xfrm>
            <a:off x="1146629" y="6120549"/>
            <a:ext cx="9971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Pandey </a:t>
            </a:r>
            <a:r>
              <a:rPr lang="pl-PL" dirty="0"/>
              <a:t>P (2019) </a:t>
            </a:r>
            <a:r>
              <a:rPr lang="en-US" i="1" dirty="0"/>
              <a:t>Interpretable Machine Learning. Extracting human</a:t>
            </a:r>
            <a:r>
              <a:rPr lang="pl-PL" i="1" dirty="0"/>
              <a:t>-</a:t>
            </a:r>
            <a:r>
              <a:rPr lang="en-US" i="1" dirty="0"/>
              <a:t>understandable</a:t>
            </a:r>
            <a:r>
              <a:rPr lang="pl-PL" i="1" dirty="0"/>
              <a:t> </a:t>
            </a:r>
            <a:r>
              <a:rPr lang="pl-PL" i="1" dirty="0" err="1"/>
              <a:t>insights</a:t>
            </a:r>
            <a:r>
              <a:rPr lang="pl-PL" i="1" dirty="0"/>
              <a:t> from </a:t>
            </a:r>
            <a:r>
              <a:rPr lang="pl-PL" i="1" dirty="0" err="1"/>
              <a:t>any</a:t>
            </a:r>
            <a:r>
              <a:rPr lang="pl-PL" i="1" dirty="0"/>
              <a:t> ML model.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https://towardsdatascience.com/interpretable-machine-learning-1dec0f2f3e6b</a:t>
            </a:r>
            <a:endParaRPr lang="pl-PL" dirty="0"/>
          </a:p>
          <a:p>
            <a:pPr algn="ctr"/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2787D8A6-A330-424B-A576-ED56D50FC5B7}"/>
              </a:ext>
            </a:extLst>
          </p:cNvPr>
          <p:cNvSpPr txBox="1">
            <a:spLocks/>
          </p:cNvSpPr>
          <p:nvPr/>
        </p:nvSpPr>
        <p:spPr>
          <a:xfrm>
            <a:off x="849630" y="5230898"/>
            <a:ext cx="10515600" cy="74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Dyskusja</a:t>
            </a:r>
            <a:r>
              <a:rPr lang="pl-PL" dirty="0"/>
              <a:t>: </a:t>
            </a:r>
            <a:r>
              <a:rPr lang="pl-PL" i="1" dirty="0"/>
              <a:t>czy inna metoda, np. badanie efektu marginalnego daje użyteczne wnioski, jeśli zastosowana będzie na wyniku SHAP? Jakie?</a:t>
            </a:r>
          </a:p>
        </p:txBody>
      </p:sp>
    </p:spTree>
    <p:extLst>
      <p:ext uri="{BB962C8B-B14F-4D97-AF65-F5344CB8AC3E}">
        <p14:creationId xmlns:p14="http://schemas.microsoft.com/office/powerpoint/2010/main" val="385112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3AADB43-D60B-4B7C-9FD8-E0F21516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25" y="-87085"/>
            <a:ext cx="7830430" cy="6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879CE8A-CB87-4F3D-BF08-9060A54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4" y="190957"/>
            <a:ext cx="5664200" cy="1154912"/>
          </a:xfrm>
        </p:spPr>
        <p:txBody>
          <a:bodyPr>
            <a:normAutofit/>
          </a:bodyPr>
          <a:lstStyle/>
          <a:p>
            <a:r>
              <a:rPr lang="pl-PL" dirty="0"/>
              <a:t>SHAP – agregacja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EBA1B4-6226-4629-B249-FC8A9026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63" y="1520040"/>
            <a:ext cx="5130256" cy="465692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Wyliczenie wartości SHAP dla każdej próbki w zbiorze</a:t>
            </a:r>
          </a:p>
          <a:p>
            <a:r>
              <a:rPr lang="pl-PL" dirty="0"/>
              <a:t>Wizualizacja każdej wartości SHAP</a:t>
            </a:r>
          </a:p>
          <a:p>
            <a:pPr lvl="1"/>
            <a:r>
              <a:rPr lang="pl-PL" dirty="0"/>
              <a:t>Kolejność w pionie – od najistotniejszych (</a:t>
            </a:r>
            <a:r>
              <a:rPr lang="pl-PL" b="1" dirty="0"/>
              <a:t>globalne wyjaśnienie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Oś pozioma – wpływ na wartość decyzji (</a:t>
            </a:r>
            <a:r>
              <a:rPr lang="pl-PL" b="1" dirty="0"/>
              <a:t>lokalne wyjaśnienie </a:t>
            </a:r>
            <a:r>
              <a:rPr lang="pl-PL" dirty="0"/>
              <a:t>- model </a:t>
            </a:r>
            <a:r>
              <a:rPr lang="pl-PL" dirty="0" err="1"/>
              <a:t>output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Kolor – bezwzględna wartość atrybutu danej próbki („niska” – „wysoka”)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186D1A5-17B2-41E7-ACC0-D2733ED9EBC1}"/>
              </a:ext>
            </a:extLst>
          </p:cNvPr>
          <p:cNvSpPr txBox="1"/>
          <p:nvPr/>
        </p:nvSpPr>
        <p:spPr>
          <a:xfrm>
            <a:off x="2393404" y="6264664"/>
            <a:ext cx="737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Advanced Uses of SHAP Values</a:t>
            </a:r>
            <a:r>
              <a:rPr lang="pl-PL" dirty="0"/>
              <a:t>, </a:t>
            </a:r>
            <a:r>
              <a:rPr lang="en-US" dirty="0"/>
              <a:t>Kaggle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https://www.kaggle.com/dansbecker/advanced-uses-of-shap-values</a:t>
            </a:r>
            <a:endParaRPr lang="pl-PL" dirty="0"/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049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9CE8A-CB87-4F3D-BF08-9060A54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95" y="190957"/>
            <a:ext cx="8292955" cy="1154912"/>
          </a:xfrm>
        </p:spPr>
        <p:txBody>
          <a:bodyPr>
            <a:normAutofit/>
          </a:bodyPr>
          <a:lstStyle/>
          <a:p>
            <a:r>
              <a:rPr lang="pl-PL" dirty="0"/>
              <a:t>SHAP – wizualizacja współzależności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EBA1B4-6226-4629-B249-FC8A9026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761" y="1461984"/>
            <a:ext cx="4854164" cy="4656923"/>
          </a:xfrm>
        </p:spPr>
        <p:txBody>
          <a:bodyPr>
            <a:normAutofit/>
          </a:bodyPr>
          <a:lstStyle/>
          <a:p>
            <a:r>
              <a:rPr lang="pl-PL" sz="2400" dirty="0"/>
              <a:t>Oś pionowa – wpływ na wynik (wartość SHAP)</a:t>
            </a:r>
          </a:p>
          <a:p>
            <a:r>
              <a:rPr lang="pl-PL" sz="2400" dirty="0"/>
              <a:t>Oś pozioma – wartość atrybutu </a:t>
            </a:r>
          </a:p>
          <a:p>
            <a:r>
              <a:rPr lang="pl-PL" sz="2400" dirty="0"/>
              <a:t>Zależność jest w tym przypadku silnie liniowa</a:t>
            </a:r>
          </a:p>
          <a:p>
            <a:r>
              <a:rPr lang="pl-PL" sz="2400" dirty="0"/>
              <a:t>Kolor – bezwzględna wartość innego, współzależnego atrybutu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186D1A5-17B2-41E7-ACC0-D2733ED9EBC1}"/>
              </a:ext>
            </a:extLst>
          </p:cNvPr>
          <p:cNvSpPr txBox="1"/>
          <p:nvPr/>
        </p:nvSpPr>
        <p:spPr>
          <a:xfrm>
            <a:off x="2393404" y="6264664"/>
            <a:ext cx="737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Advanced Uses of SHAP Values</a:t>
            </a:r>
            <a:r>
              <a:rPr lang="pl-PL" dirty="0"/>
              <a:t>, </a:t>
            </a:r>
            <a:r>
              <a:rPr lang="en-US" dirty="0"/>
              <a:t>Kaggle</a:t>
            </a:r>
            <a:r>
              <a:rPr lang="pl-PL" dirty="0"/>
              <a:t>, </a:t>
            </a:r>
            <a:r>
              <a:rPr lang="pl-PL" dirty="0">
                <a:hlinkClick r:id="rId2"/>
              </a:rPr>
              <a:t>https://www.kaggle.com/dansbecker/advanced-uses-of-shap-values</a:t>
            </a:r>
            <a:endParaRPr lang="pl-PL" dirty="0"/>
          </a:p>
          <a:p>
            <a:pPr algn="ctr"/>
            <a:endParaRPr lang="pl-P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832867-7859-4D4C-8787-CDDE4FEC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3" y="983343"/>
            <a:ext cx="7533227" cy="48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7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Piotr Szczuko</a:t>
            </a:r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1353800" cy="888160"/>
          </a:xfrm>
        </p:spPr>
        <p:txBody>
          <a:bodyPr>
            <a:normAutofit/>
          </a:bodyPr>
          <a:lstStyle/>
          <a:p>
            <a:r>
              <a:rPr lang="pl-PL" dirty="0"/>
              <a:t>Interpretowalność modeli – XAI (</a:t>
            </a:r>
            <a:r>
              <a:rPr lang="pl-PL" dirty="0" err="1"/>
              <a:t>eXplainable</a:t>
            </a:r>
            <a:r>
              <a:rPr lang="pl-PL" dirty="0"/>
              <a:t> AI)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454051"/>
            <a:ext cx="10784264" cy="4607384"/>
          </a:xfrm>
        </p:spPr>
        <p:txBody>
          <a:bodyPr>
            <a:normAutofit/>
          </a:bodyPr>
          <a:lstStyle/>
          <a:p>
            <a:r>
              <a:rPr lang="pl-PL" sz="2400" dirty="0"/>
              <a:t>Interpretować - </a:t>
            </a:r>
            <a:r>
              <a:rPr lang="pl-PL" sz="2400" i="1" dirty="0"/>
              <a:t>objaśniać</a:t>
            </a:r>
            <a:r>
              <a:rPr lang="pl-PL" sz="2400" dirty="0"/>
              <a:t>, </a:t>
            </a:r>
            <a:r>
              <a:rPr lang="pl-PL" sz="2400" i="1" dirty="0"/>
              <a:t>wytłumaczyć </a:t>
            </a:r>
            <a:r>
              <a:rPr lang="pl-PL" sz="2400" dirty="0"/>
              <a:t>coś (ang. </a:t>
            </a:r>
            <a:r>
              <a:rPr lang="pl-PL" sz="2400" i="1" dirty="0" err="1"/>
              <a:t>interpret</a:t>
            </a:r>
            <a:r>
              <a:rPr lang="pl-PL" sz="2400" i="1" dirty="0"/>
              <a:t> </a:t>
            </a:r>
            <a:r>
              <a:rPr lang="pl-PL" sz="2400" dirty="0"/>
              <a:t>- </a:t>
            </a:r>
            <a:r>
              <a:rPr lang="en-US" sz="2400" dirty="0"/>
              <a:t>to </a:t>
            </a:r>
            <a:r>
              <a:rPr lang="en-US" sz="2400" i="1" dirty="0"/>
              <a:t>explain </a:t>
            </a:r>
            <a:r>
              <a:rPr lang="en-US" sz="2400" dirty="0"/>
              <a:t>or to present in </a:t>
            </a:r>
            <a:r>
              <a:rPr lang="en-US" sz="2400" i="1" dirty="0"/>
              <a:t>understandable </a:t>
            </a:r>
            <a:r>
              <a:rPr lang="en-US" sz="2400" dirty="0"/>
              <a:t>terms</a:t>
            </a:r>
            <a:r>
              <a:rPr lang="pl-PL" sz="2400" dirty="0"/>
              <a:t>)</a:t>
            </a:r>
          </a:p>
          <a:p>
            <a:r>
              <a:rPr lang="pl-PL" sz="2400" dirty="0"/>
              <a:t>Wymagania interpretowalności dla systemów uczenia maszynowego w aplikacjach krytycznych:</a:t>
            </a:r>
          </a:p>
          <a:p>
            <a:pPr lvl="1"/>
            <a:r>
              <a:rPr lang="pl-PL" sz="2000" dirty="0"/>
              <a:t>Bezpieczeństwo, wiarygodność decyzji, poprawność działania w każdej sytuacji</a:t>
            </a:r>
          </a:p>
          <a:p>
            <a:pPr lvl="1"/>
            <a:r>
              <a:rPr lang="pl-PL" sz="2000" dirty="0"/>
              <a:t>Brak dyskryminacji, inne wymagania</a:t>
            </a:r>
          </a:p>
        </p:txBody>
      </p:sp>
    </p:spTree>
    <p:extLst>
      <p:ext uri="{BB962C8B-B14F-4D97-AF65-F5344CB8AC3E}">
        <p14:creationId xmlns:p14="http://schemas.microsoft.com/office/powerpoint/2010/main" val="441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1353800" cy="888160"/>
          </a:xfrm>
        </p:spPr>
        <p:txBody>
          <a:bodyPr>
            <a:normAutofit/>
          </a:bodyPr>
          <a:lstStyle/>
          <a:p>
            <a:r>
              <a:rPr lang="pl-PL" dirty="0"/>
              <a:t>Interpretowalność modeli – XAI (</a:t>
            </a:r>
            <a:r>
              <a:rPr lang="pl-PL" dirty="0" err="1"/>
              <a:t>eXplainable</a:t>
            </a:r>
            <a:r>
              <a:rPr lang="pl-PL" dirty="0"/>
              <a:t> AI)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454051"/>
            <a:ext cx="10784264" cy="4607384"/>
          </a:xfrm>
        </p:spPr>
        <p:txBody>
          <a:bodyPr>
            <a:normAutofit/>
          </a:bodyPr>
          <a:lstStyle/>
          <a:p>
            <a:r>
              <a:rPr lang="pl-PL" sz="2400" dirty="0"/>
              <a:t>„Systemy interpretowalne” – każdą jednostkową </a:t>
            </a:r>
            <a:r>
              <a:rPr lang="pl-PL" sz="2400" b="1" dirty="0"/>
              <a:t>decyzję da się wytłumaczyć </a:t>
            </a:r>
            <a:r>
              <a:rPr lang="pl-PL" sz="2400" dirty="0"/>
              <a:t>(dlaczego została podjęta):</a:t>
            </a:r>
          </a:p>
          <a:p>
            <a:pPr lvl="1"/>
            <a:r>
              <a:rPr lang="pl-PL" sz="2000" dirty="0"/>
              <a:t>Sprawdzenie, że decyzje podejmowane są racjonalnie, zgodnie z wymaganiami</a:t>
            </a:r>
          </a:p>
          <a:p>
            <a:pPr lvl="1"/>
            <a:r>
              <a:rPr lang="pl-PL" sz="2000" dirty="0"/>
              <a:t>…ale nie w każdym możliwym scenariuszu!</a:t>
            </a:r>
          </a:p>
          <a:p>
            <a:r>
              <a:rPr lang="pl-PL" sz="2400" dirty="0"/>
              <a:t>Czynnik ludzki w ocenie stopnia poprawności i interpretowalności: </a:t>
            </a:r>
            <a:r>
              <a:rPr lang="en-US" sz="2400" dirty="0"/>
              <a:t>“</a:t>
            </a:r>
            <a:r>
              <a:rPr lang="en-US" sz="2400" i="1" dirty="0"/>
              <a:t>you’ll know it when you</a:t>
            </a:r>
            <a:r>
              <a:rPr lang="pl-PL" sz="2400" i="1" dirty="0"/>
              <a:t> </a:t>
            </a:r>
            <a:r>
              <a:rPr lang="en-US" sz="2400" i="1" dirty="0"/>
              <a:t>see it</a:t>
            </a:r>
            <a:r>
              <a:rPr lang="pl-PL" sz="2400" dirty="0"/>
              <a:t>” [1]</a:t>
            </a:r>
          </a:p>
          <a:p>
            <a:r>
              <a:rPr lang="pl-PL" sz="2400" dirty="0"/>
              <a:t>Niewielka liczba podejść formalnych, rygorystycznych [1]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C8334F-E700-4CD2-9E63-C48E7C3E3C41}"/>
              </a:ext>
            </a:extLst>
          </p:cNvPr>
          <p:cNvSpPr txBox="1"/>
          <p:nvPr/>
        </p:nvSpPr>
        <p:spPr>
          <a:xfrm>
            <a:off x="980389" y="6183986"/>
            <a:ext cx="10162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[1] </a:t>
            </a:r>
            <a:r>
              <a:rPr lang="en-US" dirty="0"/>
              <a:t>Doshi-Velez</a:t>
            </a:r>
            <a:r>
              <a:rPr lang="pl-PL" dirty="0"/>
              <a:t> F</a:t>
            </a:r>
            <a:r>
              <a:rPr lang="en-US" dirty="0"/>
              <a:t>, Kim</a:t>
            </a:r>
            <a:r>
              <a:rPr lang="pl-PL" dirty="0"/>
              <a:t> B (2017) </a:t>
            </a:r>
            <a:r>
              <a:rPr lang="en-US" i="1" dirty="0"/>
              <a:t>Towards A Rigorous Science of Interpretable Machine Learning</a:t>
            </a:r>
            <a:r>
              <a:rPr lang="pl-PL" dirty="0"/>
              <a:t>. </a:t>
            </a:r>
            <a:r>
              <a:rPr lang="pl-PL" dirty="0">
                <a:hlinkClick r:id="rId2"/>
              </a:rPr>
              <a:t>1702.08608.pdf (arxiv.org)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10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1353800" cy="888160"/>
          </a:xfrm>
        </p:spPr>
        <p:txBody>
          <a:bodyPr>
            <a:normAutofit/>
          </a:bodyPr>
          <a:lstStyle/>
          <a:p>
            <a:r>
              <a:rPr lang="pl-PL" dirty="0"/>
              <a:t>Cele interpretacji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50141"/>
            <a:ext cx="10812544" cy="4729935"/>
          </a:xfrm>
        </p:spPr>
        <p:txBody>
          <a:bodyPr>
            <a:normAutofit fontScale="92500"/>
          </a:bodyPr>
          <a:lstStyle/>
          <a:p>
            <a:r>
              <a:rPr lang="pl-PL" dirty="0"/>
              <a:t>Zrozumienie zjawiska, zdobycie wiedzy:</a:t>
            </a:r>
          </a:p>
          <a:p>
            <a:pPr lvl="1"/>
            <a:r>
              <a:rPr lang="pl-PL" dirty="0"/>
              <a:t>Wyjaśnienia mogą być przekształcone w wiedzę o zamodelowanym zjawisku</a:t>
            </a:r>
          </a:p>
          <a:p>
            <a:r>
              <a:rPr lang="pl-PL" dirty="0"/>
              <a:t>Bezpieczeństwo:</a:t>
            </a:r>
          </a:p>
          <a:p>
            <a:pPr lvl="1"/>
            <a:r>
              <a:rPr lang="pl-PL" b="1" dirty="0"/>
              <a:t>Niemożliwe przetestowanie </a:t>
            </a:r>
            <a:r>
              <a:rPr lang="pl-PL" dirty="0"/>
              <a:t>wszechstronnie systemu end-to-end,</a:t>
            </a:r>
          </a:p>
          <a:p>
            <a:pPr lvl="1"/>
            <a:r>
              <a:rPr lang="pl-PL" b="1" dirty="0"/>
              <a:t>Niezliczone scenariusze </a:t>
            </a:r>
            <a:r>
              <a:rPr lang="pl-PL" dirty="0"/>
              <a:t>błędnego działania, </a:t>
            </a:r>
          </a:p>
          <a:p>
            <a:pPr lvl="1"/>
            <a:r>
              <a:rPr lang="pl-PL" b="1" dirty="0"/>
              <a:t>Nierealizowalne mapowanie </a:t>
            </a:r>
            <a:r>
              <a:rPr lang="pl-PL" dirty="0"/>
              <a:t>wszystkich możliwych wartości wejść w wartości wyjściowe</a:t>
            </a:r>
          </a:p>
          <a:p>
            <a:r>
              <a:rPr lang="pl-PL" dirty="0"/>
              <a:t>Etyka:</a:t>
            </a:r>
          </a:p>
          <a:p>
            <a:pPr lvl="1"/>
            <a:r>
              <a:rPr lang="pl-PL" dirty="0"/>
              <a:t>Obrona przed dyskryminacją, jednak często cele są abstrakcyjne lub niedefiniowalne (sprawiedliwa pożyczka bankowa?)</a:t>
            </a:r>
          </a:p>
          <a:p>
            <a:pPr lvl="1"/>
            <a:r>
              <a:rPr lang="pl-PL" dirty="0"/>
              <a:t>System poprawny, ale zbiory danych tendencyjne (np. w zagadnieniach analizy języka)</a:t>
            </a:r>
          </a:p>
          <a:p>
            <a:r>
              <a:rPr lang="pl-PL" dirty="0"/>
              <a:t>Poszukiwanie i usuwanie błędów, zmiana sposobu gromadzenia 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C8334F-E700-4CD2-9E63-C48E7C3E3C41}"/>
              </a:ext>
            </a:extLst>
          </p:cNvPr>
          <p:cNvSpPr txBox="1"/>
          <p:nvPr/>
        </p:nvSpPr>
        <p:spPr>
          <a:xfrm>
            <a:off x="980389" y="6183986"/>
            <a:ext cx="10162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[1] </a:t>
            </a:r>
            <a:r>
              <a:rPr lang="en-US" dirty="0"/>
              <a:t>Doshi-Velez</a:t>
            </a:r>
            <a:r>
              <a:rPr lang="pl-PL" dirty="0"/>
              <a:t> F</a:t>
            </a:r>
            <a:r>
              <a:rPr lang="en-US" dirty="0"/>
              <a:t>, Kim</a:t>
            </a:r>
            <a:r>
              <a:rPr lang="pl-PL" dirty="0"/>
              <a:t> B (2017) </a:t>
            </a:r>
            <a:r>
              <a:rPr lang="en-US" i="1" dirty="0"/>
              <a:t>Towards A Rigorous Science of Interpretable Machine Learning</a:t>
            </a:r>
            <a:r>
              <a:rPr lang="pl-PL" dirty="0"/>
              <a:t>. </a:t>
            </a:r>
            <a:r>
              <a:rPr lang="pl-PL" dirty="0">
                <a:hlinkClick r:id="rId2"/>
              </a:rPr>
              <a:t>1702.08608.pdf (arxiv.org)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7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A157F-09EF-427D-A95D-A51F746F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interpretacji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38479-1398-42E8-89C4-37CBE1E6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171046"/>
          </a:xfrm>
        </p:spPr>
        <p:txBody>
          <a:bodyPr>
            <a:normAutofit/>
          </a:bodyPr>
          <a:lstStyle/>
          <a:p>
            <a:r>
              <a:rPr lang="pl-PL" dirty="0"/>
              <a:t>Które atrybuty w danych są istotne dla trafności decyzji</a:t>
            </a:r>
          </a:p>
          <a:p>
            <a:r>
              <a:rPr lang="pl-PL" dirty="0"/>
              <a:t>Dla konkretnej pojedynczej decyzji, jak wartość każdego atrybutu przyczynia się do decyzji</a:t>
            </a:r>
          </a:p>
          <a:p>
            <a:endParaRPr lang="pl-PL" dirty="0"/>
          </a:p>
          <a:p>
            <a:r>
              <a:rPr lang="pl-PL" b="1" dirty="0"/>
              <a:t>Dyskusja</a:t>
            </a:r>
            <a:r>
              <a:rPr lang="pl-PL" dirty="0"/>
              <a:t>: </a:t>
            </a:r>
            <a:r>
              <a:rPr lang="pl-PL" i="1" dirty="0"/>
              <a:t>Jakie są korzyści z wiedzy uzyskiwanej w każdym powyższym zakresie</a:t>
            </a:r>
          </a:p>
          <a:p>
            <a:r>
              <a:rPr lang="pl-PL" b="1" dirty="0"/>
              <a:t>Dyskusja</a:t>
            </a:r>
            <a:r>
              <a:rPr lang="pl-PL" dirty="0"/>
              <a:t>: </a:t>
            </a:r>
            <a:r>
              <a:rPr lang="pl-PL" i="1" dirty="0"/>
              <a:t>Na jakich danych powinna bazować interpretacja w przypadku obrazu, dźwięku, tekstu, danych tabelarycznych, innych? (podpowiedź - nie na pikselu tylko na grupie, na obecności istotnych cech: linii, kontrastów, kształtów, czyli na wyniku filtracji pierwszymi warstwami splotowymi w sieci głębokiej)</a:t>
            </a:r>
          </a:p>
        </p:txBody>
      </p:sp>
    </p:spTree>
    <p:extLst>
      <p:ext uri="{BB962C8B-B14F-4D97-AF65-F5344CB8AC3E}">
        <p14:creationId xmlns:p14="http://schemas.microsoft.com/office/powerpoint/2010/main" val="4285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1353800" cy="888160"/>
          </a:xfrm>
        </p:spPr>
        <p:txBody>
          <a:bodyPr>
            <a:normAutofit/>
          </a:bodyPr>
          <a:lstStyle/>
          <a:p>
            <a:r>
              <a:rPr lang="pl-PL" dirty="0"/>
              <a:t>Interpretowalność modeli – XAI (</a:t>
            </a:r>
            <a:r>
              <a:rPr lang="pl-PL" dirty="0" err="1"/>
              <a:t>eXplainable</a:t>
            </a:r>
            <a:r>
              <a:rPr lang="pl-PL" dirty="0"/>
              <a:t> AI)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94" y="1413164"/>
            <a:ext cx="11353800" cy="4770822"/>
          </a:xfrm>
        </p:spPr>
        <p:txBody>
          <a:bodyPr>
            <a:normAutofit/>
          </a:bodyPr>
          <a:lstStyle/>
          <a:p>
            <a:r>
              <a:rPr lang="pl-PL" sz="2400" dirty="0"/>
              <a:t>Popularność złożonych metod – głębokie sieci neuronowe, lasy losowe, itd. </a:t>
            </a:r>
          </a:p>
          <a:p>
            <a:r>
              <a:rPr lang="pl-PL" sz="2400" b="1" dirty="0"/>
              <a:t>Wysoka skuteczność </a:t>
            </a:r>
            <a:r>
              <a:rPr lang="pl-PL" sz="2400" dirty="0"/>
              <a:t>klasyfikacji a </a:t>
            </a:r>
            <a:r>
              <a:rPr lang="pl-PL" sz="2400" b="1" dirty="0"/>
              <a:t>łatwość interpretacji </a:t>
            </a:r>
            <a:r>
              <a:rPr lang="pl-PL" sz="2400" dirty="0"/>
              <a:t>działania</a:t>
            </a:r>
            <a:br>
              <a:rPr lang="pl-PL" sz="2400" dirty="0"/>
            </a:br>
            <a:r>
              <a:rPr lang="pl-PL" sz="2400" dirty="0"/>
              <a:t>(patrz: model liniowy a sieć wielowarstwowa)</a:t>
            </a:r>
          </a:p>
          <a:p>
            <a:r>
              <a:rPr lang="pl-PL" sz="2400" dirty="0"/>
              <a:t>Kompromis skuteczności i interpretowalności jest obecnie niemożliwy</a:t>
            </a:r>
          </a:p>
          <a:p>
            <a:r>
              <a:rPr lang="pl-PL" sz="2400" dirty="0"/>
              <a:t>Działanie zaradcze – modele pomocnicze, ang. </a:t>
            </a:r>
            <a:r>
              <a:rPr lang="pl-PL" sz="2400" dirty="0" err="1"/>
              <a:t>proxy</a:t>
            </a:r>
            <a:endParaRPr lang="pl-PL" sz="2400" dirty="0"/>
          </a:p>
          <a:p>
            <a:pPr lvl="1"/>
            <a:r>
              <a:rPr lang="pl-PL" sz="2100" dirty="0"/>
              <a:t>Wyjaśnianie </a:t>
            </a:r>
            <a:r>
              <a:rPr lang="pl-PL" sz="2100" b="1" dirty="0"/>
              <a:t>modelu złożonego </a:t>
            </a:r>
            <a:r>
              <a:rPr lang="pl-PL" sz="2100" dirty="0"/>
              <a:t>możliwe poprzez użycie </a:t>
            </a:r>
            <a:r>
              <a:rPr lang="pl-PL" sz="2100" b="1" dirty="0"/>
              <a:t>prostego modelu</a:t>
            </a:r>
          </a:p>
          <a:p>
            <a:pPr lvl="1"/>
            <a:r>
              <a:rPr lang="pl-PL" sz="2100" dirty="0"/>
              <a:t>Posłużenie się wyłącznie metodami </a:t>
            </a:r>
            <a:r>
              <a:rPr lang="pl-PL" sz="2100" b="1" dirty="0"/>
              <a:t>łatwymi w interpretacji </a:t>
            </a:r>
            <a:r>
              <a:rPr lang="pl-PL" sz="2100" dirty="0"/>
              <a:t>do wyjaśnienia złożonego modelu</a:t>
            </a:r>
          </a:p>
          <a:p>
            <a:pPr lvl="1"/>
            <a:r>
              <a:rPr lang="pl-PL" sz="2100" dirty="0"/>
              <a:t>Metody </a:t>
            </a:r>
            <a:r>
              <a:rPr lang="pl-PL" sz="2100" b="1" dirty="0"/>
              <a:t>lokalne</a:t>
            </a:r>
            <a:r>
              <a:rPr lang="pl-PL" sz="2100" dirty="0"/>
              <a:t>, poprawne dla zadanej próbki i bliskiego jej sąsiedztwa</a:t>
            </a:r>
          </a:p>
        </p:txBody>
      </p:sp>
    </p:spTree>
    <p:extLst>
      <p:ext uri="{BB962C8B-B14F-4D97-AF65-F5344CB8AC3E}">
        <p14:creationId xmlns:p14="http://schemas.microsoft.com/office/powerpoint/2010/main" val="75795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1353800" cy="888160"/>
          </a:xfrm>
        </p:spPr>
        <p:txBody>
          <a:bodyPr>
            <a:normAutofit/>
          </a:bodyPr>
          <a:lstStyle/>
          <a:p>
            <a:r>
              <a:rPr lang="pl-PL" dirty="0"/>
              <a:t>Interpretowalność modeli – XAI (</a:t>
            </a:r>
            <a:r>
              <a:rPr lang="pl-PL" dirty="0" err="1"/>
              <a:t>eXplainable</a:t>
            </a:r>
            <a:r>
              <a:rPr lang="pl-PL" dirty="0"/>
              <a:t> AI)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94" y="1413164"/>
            <a:ext cx="11353800" cy="4770822"/>
          </a:xfrm>
        </p:spPr>
        <p:txBody>
          <a:bodyPr>
            <a:normAutofit/>
          </a:bodyPr>
          <a:lstStyle/>
          <a:p>
            <a:r>
              <a:rPr lang="pl-PL" sz="2400" dirty="0"/>
              <a:t>Metody niezależne od modelu (ang. model-</a:t>
            </a:r>
            <a:r>
              <a:rPr lang="pl-PL" sz="2400" dirty="0" err="1"/>
              <a:t>agnostic</a:t>
            </a:r>
            <a:r>
              <a:rPr lang="pl-PL" sz="2400" dirty="0"/>
              <a:t>):</a:t>
            </a:r>
          </a:p>
          <a:p>
            <a:pPr lvl="1"/>
            <a:r>
              <a:rPr lang="pl-PL" sz="2100" dirty="0"/>
              <a:t>Model traktowany jako czarna skrzynka, brak konieczności dostępu do jego parametrów, współczynników</a:t>
            </a:r>
          </a:p>
          <a:p>
            <a:pPr lvl="1"/>
            <a:r>
              <a:rPr lang="pl-PL" sz="2100" dirty="0"/>
              <a:t>Badane zależności między wejściem a wyjściem, LIME, SHAP, itd.</a:t>
            </a:r>
          </a:p>
          <a:p>
            <a:r>
              <a:rPr lang="pl-PL" sz="2400" dirty="0"/>
              <a:t>Metody zależne od modelu: </a:t>
            </a:r>
          </a:p>
          <a:p>
            <a:pPr lvl="1"/>
            <a:r>
              <a:rPr lang="pl-PL" sz="2100" dirty="0"/>
              <a:t>Model znany, dostęp do współczynników (wag, progów, itd.),</a:t>
            </a:r>
          </a:p>
          <a:p>
            <a:pPr lvl="1"/>
            <a:r>
              <a:rPr lang="pl-PL" sz="2100" dirty="0"/>
              <a:t>Przykładowe metody dla sieci neuronowych: analiza gradientów, </a:t>
            </a:r>
            <a:r>
              <a:rPr lang="pl-PL" sz="2100" dirty="0" err="1"/>
              <a:t>smoothGrad</a:t>
            </a:r>
            <a:r>
              <a:rPr lang="pl-PL" sz="2100" dirty="0"/>
              <a:t>, Grad-CAM, itd.</a:t>
            </a:r>
          </a:p>
        </p:txBody>
      </p:sp>
    </p:spTree>
    <p:extLst>
      <p:ext uri="{BB962C8B-B14F-4D97-AF65-F5344CB8AC3E}">
        <p14:creationId xmlns:p14="http://schemas.microsoft.com/office/powerpoint/2010/main" val="45121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071418" y="2521526"/>
            <a:ext cx="10049164" cy="97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Przykłady metod interpretacji modeli ML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9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CCA33B-243B-4D35-8E7F-3E68ABAF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14" y="809208"/>
            <a:ext cx="2880486" cy="425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F7D9CAD-838E-4754-B7D8-CBF4BCC5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Istotność permutacji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794309-9EDA-4B37-9F46-DEEBF4B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262743"/>
            <a:ext cx="8886641" cy="4703948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/>
              <a:t>Sposób pomiaru: jak zmieni się działanie (np. </a:t>
            </a:r>
            <a:r>
              <a:rPr lang="pl-PL" sz="2400" b="1" dirty="0"/>
              <a:t>błędy klasyfikacji</a:t>
            </a:r>
            <a:r>
              <a:rPr lang="pl-PL" sz="2400" dirty="0"/>
              <a:t>) jeśli dla wybranego atrybutu wartości między obiektami zostaną </a:t>
            </a:r>
            <a:r>
              <a:rPr lang="pl-PL" sz="2400" b="1" dirty="0"/>
              <a:t>zamienione</a:t>
            </a:r>
            <a:br>
              <a:rPr lang="pl-PL" sz="2400" b="1" dirty="0"/>
            </a:br>
            <a:r>
              <a:rPr lang="pl-PL" sz="2400" dirty="0"/>
              <a:t>(permutacja, metoda </a:t>
            </a:r>
            <a:r>
              <a:rPr lang="pl-PL" sz="2400" dirty="0" err="1"/>
              <a:t>sample</a:t>
            </a:r>
            <a:r>
              <a:rPr lang="pl-PL" sz="2400" dirty="0"/>
              <a:t>(), lub inne)?</a:t>
            </a:r>
          </a:p>
          <a:p>
            <a:r>
              <a:rPr lang="pl-PL" sz="2400" dirty="0"/>
              <a:t>Uzyskiwana jest wiedza o wpływie atrybutu na decyzję (duży-mały)</a:t>
            </a:r>
          </a:p>
          <a:p>
            <a:r>
              <a:rPr lang="pl-PL" sz="2400" dirty="0"/>
              <a:t>Prosty i wydajny obliczeniowo test wybranego atrybutu</a:t>
            </a:r>
          </a:p>
          <a:p>
            <a:r>
              <a:rPr lang="pl-PL" sz="2400" dirty="0"/>
              <a:t>Test dla wytrenowanego modelu </a:t>
            </a:r>
            <a:r>
              <a:rPr lang="pl-PL" sz="1800" dirty="0" err="1">
                <a:latin typeface="Consolas" panose="020B0609020204030204" pitchFamily="49" charset="0"/>
              </a:rPr>
              <a:t>my_model</a:t>
            </a:r>
            <a:r>
              <a:rPr lang="pl-PL" sz="2400" dirty="0"/>
              <a:t>, na danych walidacyjnych (</a:t>
            </a:r>
            <a:r>
              <a:rPr lang="pl-PL" sz="1800" dirty="0" err="1">
                <a:latin typeface="Consolas" panose="020B0609020204030204" pitchFamily="49" charset="0"/>
              </a:rPr>
              <a:t>val_X</a:t>
            </a:r>
            <a:r>
              <a:rPr lang="pl-PL" sz="1800" dirty="0">
                <a:latin typeface="Consolas" panose="020B0609020204030204" pitchFamily="49" charset="0"/>
              </a:rPr>
              <a:t>, </a:t>
            </a:r>
            <a:r>
              <a:rPr lang="pl-PL" sz="1800" dirty="0" err="1">
                <a:latin typeface="Consolas" panose="020B0609020204030204" pitchFamily="49" charset="0"/>
              </a:rPr>
              <a:t>val_y</a:t>
            </a:r>
            <a:r>
              <a:rPr lang="pl-PL" sz="2400" dirty="0"/>
              <a:t>), funkcja </a:t>
            </a:r>
            <a:r>
              <a:rPr lang="pl-PL" sz="1800" dirty="0" err="1">
                <a:latin typeface="Consolas" panose="020B0609020204030204" pitchFamily="49" charset="0"/>
              </a:rPr>
              <a:t>PermutationImportance</a:t>
            </a: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pl-PL" sz="2400" dirty="0"/>
              <a:t>w bibliotece </a:t>
            </a:r>
            <a:r>
              <a:rPr lang="pl-PL" sz="1800" dirty="0">
                <a:latin typeface="Consolas" panose="020B0609020204030204" pitchFamily="49" charset="0"/>
              </a:rPr>
              <a:t>eli5.sklearn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perm = </a:t>
            </a:r>
            <a:r>
              <a:rPr lang="pl-PL" sz="1800" dirty="0" err="1">
                <a:latin typeface="Consolas" panose="020B0609020204030204" pitchFamily="49" charset="0"/>
              </a:rPr>
              <a:t>PermutationImportance</a:t>
            </a:r>
            <a:r>
              <a:rPr lang="pl-PL" sz="1800" dirty="0">
                <a:latin typeface="Consolas" panose="020B0609020204030204" pitchFamily="49" charset="0"/>
              </a:rPr>
              <a:t>(</a:t>
            </a:r>
            <a:r>
              <a:rPr lang="pl-PL" sz="1800" dirty="0" err="1">
                <a:latin typeface="Consolas" panose="020B0609020204030204" pitchFamily="49" charset="0"/>
              </a:rPr>
              <a:t>my_model</a:t>
            </a:r>
            <a:r>
              <a:rPr lang="pl-PL" sz="1800" dirty="0">
                <a:latin typeface="Consolas" panose="020B0609020204030204" pitchFamily="49" charset="0"/>
              </a:rPr>
              <a:t>).</a:t>
            </a:r>
            <a:r>
              <a:rPr lang="pl-PL" sz="1800" dirty="0" err="1">
                <a:latin typeface="Consolas" panose="020B0609020204030204" pitchFamily="49" charset="0"/>
              </a:rPr>
              <a:t>fit</a:t>
            </a:r>
            <a:r>
              <a:rPr lang="pl-PL" sz="1800" dirty="0">
                <a:latin typeface="Consolas" panose="020B0609020204030204" pitchFamily="49" charset="0"/>
              </a:rPr>
              <a:t>(</a:t>
            </a:r>
            <a:r>
              <a:rPr lang="pl-PL" sz="1800" dirty="0" err="1">
                <a:latin typeface="Consolas" panose="020B0609020204030204" pitchFamily="49" charset="0"/>
              </a:rPr>
              <a:t>val_X</a:t>
            </a:r>
            <a:r>
              <a:rPr lang="pl-PL" sz="1800" dirty="0">
                <a:latin typeface="Consolas" panose="020B0609020204030204" pitchFamily="49" charset="0"/>
              </a:rPr>
              <a:t>, </a:t>
            </a:r>
            <a:r>
              <a:rPr lang="pl-PL" sz="1800" dirty="0" err="1">
                <a:latin typeface="Consolas" panose="020B0609020204030204" pitchFamily="49" charset="0"/>
              </a:rPr>
              <a:t>val_y</a:t>
            </a:r>
            <a:r>
              <a:rPr lang="pl-PL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eli5.show_weights(perm, ...)</a:t>
            </a:r>
          </a:p>
          <a:p>
            <a:endParaRPr lang="pl-PL" sz="2400" dirty="0"/>
          </a:p>
          <a:p>
            <a:r>
              <a:rPr lang="pl-PL" sz="2400" dirty="0"/>
              <a:t>Uzyskiwane są wartości istotności atrybutu:</a:t>
            </a:r>
          </a:p>
          <a:p>
            <a:pPr lvl="1"/>
            <a:r>
              <a:rPr lang="pl-PL" sz="2000" dirty="0"/>
              <a:t>Wartość wagi: średnia zmiana metryki (np. </a:t>
            </a:r>
            <a:r>
              <a:rPr lang="pl-PL" sz="2000" dirty="0" err="1"/>
              <a:t>acc</a:t>
            </a:r>
            <a:r>
              <a:rPr lang="pl-PL" sz="2000" dirty="0"/>
              <a:t>) </a:t>
            </a:r>
            <a:r>
              <a:rPr lang="pl-PL" sz="2000" dirty="0">
                <a:sym typeface="Symbol" panose="05050102010706020507" pitchFamily="18" charset="2"/>
              </a:rPr>
              <a:t> </a:t>
            </a:r>
            <a:r>
              <a:rPr lang="pl-PL" sz="2000" dirty="0"/>
              <a:t>zakres zmian metryki</a:t>
            </a:r>
          </a:p>
          <a:p>
            <a:pPr lvl="1"/>
            <a:r>
              <a:rPr lang="pl-PL" sz="2000" dirty="0"/>
              <a:t>Wartość ujemna: w wyniku permutacji działanie było lepsze (dzieło przypadku)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B1FA854-3EFB-451E-A639-115EA06FE4AE}"/>
              </a:ext>
            </a:extLst>
          </p:cNvPr>
          <p:cNvSpPr txBox="1"/>
          <p:nvPr/>
        </p:nvSpPr>
        <p:spPr>
          <a:xfrm>
            <a:off x="1146629" y="6120549"/>
            <a:ext cx="9971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Pandey </a:t>
            </a:r>
            <a:r>
              <a:rPr lang="pl-PL" dirty="0"/>
              <a:t>P (2019) </a:t>
            </a:r>
            <a:r>
              <a:rPr lang="en-US" i="1" dirty="0"/>
              <a:t>Interpretable Machine Learning. Extracting human</a:t>
            </a:r>
            <a:r>
              <a:rPr lang="pl-PL" i="1" dirty="0"/>
              <a:t>-</a:t>
            </a:r>
            <a:r>
              <a:rPr lang="en-US" i="1" dirty="0"/>
              <a:t>understandable</a:t>
            </a:r>
            <a:r>
              <a:rPr lang="pl-PL" i="1" dirty="0"/>
              <a:t> </a:t>
            </a:r>
            <a:r>
              <a:rPr lang="pl-PL" i="1" dirty="0" err="1"/>
              <a:t>insights</a:t>
            </a:r>
            <a:r>
              <a:rPr lang="pl-PL" i="1" dirty="0"/>
              <a:t> from </a:t>
            </a:r>
            <a:r>
              <a:rPr lang="pl-PL" i="1" dirty="0" err="1"/>
              <a:t>any</a:t>
            </a:r>
            <a:r>
              <a:rPr lang="pl-PL" i="1" dirty="0"/>
              <a:t> ML model.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https://towardsdatascience.com/interpretable-machine-learning-1dec0f2f3e6b</a:t>
            </a:r>
            <a:endParaRPr lang="pl-PL" dirty="0"/>
          </a:p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B69A7F-D1E1-432B-AD06-0682D659FD95}"/>
              </a:ext>
            </a:extLst>
          </p:cNvPr>
          <p:cNvSpPr txBox="1"/>
          <p:nvPr/>
        </p:nvSpPr>
        <p:spPr>
          <a:xfrm>
            <a:off x="9180945" y="498767"/>
            <a:ext cx="314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Statystyki gracza w konkursie strzelców</a:t>
            </a:r>
          </a:p>
        </p:txBody>
      </p:sp>
    </p:spTree>
    <p:extLst>
      <p:ext uri="{BB962C8B-B14F-4D97-AF65-F5344CB8AC3E}">
        <p14:creationId xmlns:p14="http://schemas.microsoft.com/office/powerpoint/2010/main" val="25363116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1489</Words>
  <Application>Microsoft Office PowerPoint</Application>
  <PresentationFormat>Panoramiczny</PresentationFormat>
  <Paragraphs>115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Motyw pakietu Office</vt:lpstr>
      <vt:lpstr>Prezentacja programu PowerPoint</vt:lpstr>
      <vt:lpstr>Interpretowalność modeli – XAI (eXplainable AI)</vt:lpstr>
      <vt:lpstr>Interpretowalność modeli – XAI (eXplainable AI)</vt:lpstr>
      <vt:lpstr>Cele interpretacji modeli</vt:lpstr>
      <vt:lpstr>Zakres interpretacji</vt:lpstr>
      <vt:lpstr>Interpretowalność modeli – XAI (eXplainable AI)</vt:lpstr>
      <vt:lpstr>Interpretowalność modeli – XAI (eXplainable AI)</vt:lpstr>
      <vt:lpstr>Prezentacja programu PowerPoint</vt:lpstr>
      <vt:lpstr>Istotność permutacji</vt:lpstr>
      <vt:lpstr>Badanie efektu marginalnego</vt:lpstr>
      <vt:lpstr>LIME</vt:lpstr>
      <vt:lpstr>LIME - przykład</vt:lpstr>
      <vt:lpstr>Metody Shapley’a</vt:lpstr>
      <vt:lpstr>Metoda SHAP</vt:lpstr>
      <vt:lpstr>Przykład działania algorytmu SHAP</vt:lpstr>
      <vt:lpstr>SHAP – agregacja</vt:lpstr>
      <vt:lpstr>SHAP – wizualizacja współzależności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Piotr Szczuko</cp:lastModifiedBy>
  <cp:revision>148</cp:revision>
  <dcterms:created xsi:type="dcterms:W3CDTF">2021-02-08T17:10:06Z</dcterms:created>
  <dcterms:modified xsi:type="dcterms:W3CDTF">2021-12-01T11:12:55Z</dcterms:modified>
</cp:coreProperties>
</file>