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4FFECC-9CE4-41B7-889F-A313B26C4233}">
  <a:tblStyle styleId="{8C4FFECC-9CE4-41B7-889F-A313B26C4233}"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15a2128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215a21283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15a21283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215a21283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i.org/10.1177/00197939211045376" TargetMode="External"/><Relationship Id="rId4" Type="http://schemas.openxmlformats.org/officeDocument/2006/relationships/hyperlink" Target="https://doi.org/10.1016/j.jce.2021.10.001" TargetMode="External"/><Relationship Id="rId5" Type="http://schemas.openxmlformats.org/officeDocument/2006/relationships/hyperlink" Target="https://doi.org/10.1007/s11205-022-03030-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4203627" y="1949050"/>
            <a:ext cx="4940374" cy="3194451"/>
          </a:xfrm>
          <a:prstGeom prst="rect">
            <a:avLst/>
          </a:prstGeom>
          <a:noFill/>
          <a:ln>
            <a:noFill/>
          </a:ln>
        </p:spPr>
      </p:pic>
      <p:sp>
        <p:nvSpPr>
          <p:cNvPr id="55" name="Google Shape;55;p13"/>
          <p:cNvSpPr/>
          <p:nvPr/>
        </p:nvSpPr>
        <p:spPr>
          <a:xfrm flipH="1" rot="10800000">
            <a:off x="0" y="50"/>
            <a:ext cx="6232800" cy="25338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txBox="1"/>
          <p:nvPr>
            <p:ph type="ctrTitle"/>
          </p:nvPr>
        </p:nvSpPr>
        <p:spPr>
          <a:xfrm>
            <a:off x="0" y="50"/>
            <a:ext cx="6232800" cy="253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 sz="3600">
                <a:solidFill>
                  <a:schemeClr val="lt1"/>
                </a:solidFill>
                <a:latin typeface="Lato"/>
                <a:ea typeface="Lato"/>
                <a:cs typeface="Lato"/>
                <a:sym typeface="Lato"/>
              </a:rPr>
              <a:t>Economics Behind the</a:t>
            </a:r>
            <a:r>
              <a:rPr b="1" lang="en" sz="3600">
                <a:latin typeface="Lato"/>
                <a:ea typeface="Lato"/>
                <a:cs typeface="Lato"/>
                <a:sym typeface="Lato"/>
              </a:rPr>
              <a:t> </a:t>
            </a:r>
            <a:r>
              <a:rPr b="1" lang="en" sz="3600">
                <a:solidFill>
                  <a:srgbClr val="82C7A5"/>
                </a:solidFill>
                <a:latin typeface="Lato"/>
                <a:ea typeface="Lato"/>
                <a:cs typeface="Lato"/>
                <a:sym typeface="Lato"/>
              </a:rPr>
              <a:t>Gender Wage Gap</a:t>
            </a:r>
            <a:r>
              <a:rPr b="1" lang="en" sz="3600">
                <a:latin typeface="Lato"/>
                <a:ea typeface="Lato"/>
                <a:cs typeface="Lato"/>
                <a:sym typeface="Lato"/>
              </a:rPr>
              <a:t> </a:t>
            </a:r>
            <a:r>
              <a:rPr b="1" lang="en" sz="3600">
                <a:solidFill>
                  <a:schemeClr val="lt1"/>
                </a:solidFill>
                <a:latin typeface="Lato"/>
                <a:ea typeface="Lato"/>
                <a:cs typeface="Lato"/>
                <a:sym typeface="Lato"/>
              </a:rPr>
              <a:t>in the United States</a:t>
            </a:r>
            <a:endParaRPr b="1" sz="3600">
              <a:solidFill>
                <a:schemeClr val="lt1"/>
              </a:solidFill>
              <a:latin typeface="Lato"/>
              <a:ea typeface="Lato"/>
              <a:cs typeface="Lato"/>
              <a:sym typeface="Lato"/>
            </a:endParaRPr>
          </a:p>
        </p:txBody>
      </p:sp>
      <p:sp>
        <p:nvSpPr>
          <p:cNvPr id="57" name="Google Shape;57;p13"/>
          <p:cNvSpPr txBox="1"/>
          <p:nvPr/>
        </p:nvSpPr>
        <p:spPr>
          <a:xfrm>
            <a:off x="229650" y="2677025"/>
            <a:ext cx="5773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Lato"/>
                <a:ea typeface="Lato"/>
                <a:cs typeface="Lato"/>
                <a:sym typeface="Lato"/>
              </a:rPr>
              <a:t>By Nick Przybyla | ECON 145 | CSU Sacramento | 8 May 2023</a:t>
            </a:r>
            <a:endParaRPr b="0" i="0" sz="1500" u="none" cap="none" strike="noStrike">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2"/>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2"/>
          <p:cNvSpPr txBox="1"/>
          <p:nvPr>
            <p:ph type="title"/>
          </p:nvPr>
        </p:nvSpPr>
        <p:spPr>
          <a:xfrm>
            <a:off x="0"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rPr>
              <a:t>Initial Regression  </a:t>
            </a:r>
            <a:endParaRPr b="1">
              <a:solidFill>
                <a:srgbClr val="82C7A5"/>
              </a:solidFill>
            </a:endParaRPr>
          </a:p>
          <a:p>
            <a:pPr indent="457200" lvl="0" marL="0" rtl="0" algn="l">
              <a:lnSpc>
                <a:spcPct val="100000"/>
              </a:lnSpc>
              <a:spcBef>
                <a:spcPts val="0"/>
              </a:spcBef>
              <a:spcAft>
                <a:spcPts val="0"/>
              </a:spcAft>
              <a:buSzPts val="2800"/>
              <a:buNone/>
            </a:pPr>
            <a:r>
              <a:rPr b="1" lang="en">
                <a:solidFill>
                  <a:srgbClr val="82C7A5"/>
                </a:solidFill>
              </a:rPr>
              <a:t>Results</a:t>
            </a:r>
            <a:endParaRPr b="1">
              <a:solidFill>
                <a:srgbClr val="82C7A5"/>
              </a:solidFill>
            </a:endParaRPr>
          </a:p>
        </p:txBody>
      </p:sp>
      <p:sp>
        <p:nvSpPr>
          <p:cNvPr id="129" name="Google Shape;129;p22"/>
          <p:cNvSpPr txBox="1"/>
          <p:nvPr/>
        </p:nvSpPr>
        <p:spPr>
          <a:xfrm>
            <a:off x="289800" y="1539575"/>
            <a:ext cx="4453800" cy="1569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chemeClr val="dk1"/>
                </a:solidFill>
                <a:latin typeface="Lato"/>
                <a:ea typeface="Lato"/>
                <a:cs typeface="Lato"/>
                <a:sym typeface="Lato"/>
              </a:rPr>
              <a:t>An unexpected sign on the coefficient of Age indicated there may have been correlation between Age and Tenure</a:t>
            </a:r>
            <a:r>
              <a:rPr b="0" i="0" lang="en" sz="1200" u="none" cap="none" strike="noStrike">
                <a:solidFill>
                  <a:srgbClr val="000000"/>
                </a:solidFill>
                <a:latin typeface="Lato"/>
                <a:ea typeface="Lato"/>
                <a:cs typeface="Lato"/>
                <a:sym typeface="Lato"/>
              </a:rPr>
              <a:t> </a:t>
            </a:r>
            <a:endParaRPr b="0" i="0" sz="1200" u="none" cap="none" strike="noStrike">
              <a:solidFill>
                <a:srgbClr val="000000"/>
              </a:solidFill>
              <a:latin typeface="Lato"/>
              <a:ea typeface="Lato"/>
              <a:cs typeface="Lato"/>
              <a:sym typeface="Lato"/>
            </a:endParaRPr>
          </a:p>
          <a:p>
            <a:pPr indent="-304800" lvl="1" marL="914400" marR="0" rtl="0" algn="l">
              <a:lnSpc>
                <a:spcPct val="10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Correlation function in R returned a value of 0.87, confirming high correlation between Age and Tenure</a:t>
            </a:r>
            <a:endParaRPr b="0" i="0" sz="1200" u="none" cap="none" strike="noStrike">
              <a:solidFill>
                <a:srgbClr val="000000"/>
              </a:solidFill>
              <a:latin typeface="Lato"/>
              <a:ea typeface="Lato"/>
              <a:cs typeface="Lato"/>
              <a:sym typeface="Lato"/>
            </a:endParaRPr>
          </a:p>
        </p:txBody>
      </p:sp>
      <p:pic>
        <p:nvPicPr>
          <p:cNvPr id="130" name="Google Shape;130;p22"/>
          <p:cNvPicPr preferRelativeResize="0"/>
          <p:nvPr/>
        </p:nvPicPr>
        <p:blipFill rotWithShape="1">
          <a:blip r:embed="rId3">
            <a:alphaModFix/>
          </a:blip>
          <a:srcRect b="0" l="0" r="0" t="0"/>
          <a:stretch/>
        </p:blipFill>
        <p:spPr>
          <a:xfrm>
            <a:off x="1089675" y="3164478"/>
            <a:ext cx="3753899" cy="326097"/>
          </a:xfrm>
          <a:prstGeom prst="rect">
            <a:avLst/>
          </a:prstGeom>
          <a:noFill/>
          <a:ln>
            <a:noFill/>
          </a:ln>
        </p:spPr>
      </p:pic>
      <p:sp>
        <p:nvSpPr>
          <p:cNvPr id="131" name="Google Shape;131;p22"/>
          <p:cNvSpPr txBox="1"/>
          <p:nvPr/>
        </p:nvSpPr>
        <p:spPr>
          <a:xfrm>
            <a:off x="289800" y="3324025"/>
            <a:ext cx="445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a:p>
            <a:pPr indent="-304800" lvl="1" marL="914400" marR="0" rtl="0" algn="l">
              <a:lnSpc>
                <a:spcPct val="10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Age was not considered in future regressions</a:t>
            </a:r>
            <a:endParaRPr b="0" i="0" sz="1200" u="none" cap="none" strike="noStrike">
              <a:solidFill>
                <a:srgbClr val="000000"/>
              </a:solidFill>
              <a:latin typeface="Lato"/>
              <a:ea typeface="Lato"/>
              <a:cs typeface="Lato"/>
              <a:sym typeface="Lato"/>
            </a:endParaRPr>
          </a:p>
        </p:txBody>
      </p:sp>
      <p:sp>
        <p:nvSpPr>
          <p:cNvPr id="132" name="Google Shape;132;p22"/>
          <p:cNvSpPr txBox="1"/>
          <p:nvPr/>
        </p:nvSpPr>
        <p:spPr>
          <a:xfrm>
            <a:off x="289675" y="4223775"/>
            <a:ext cx="44538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Adjusted R-squared of 0.131</a:t>
            </a:r>
            <a:endParaRPr b="0" i="0" sz="1200" u="none" cap="none" strike="noStrike">
              <a:solidFill>
                <a:srgbClr val="000000"/>
              </a:solidFill>
              <a:latin typeface="Lato"/>
              <a:ea typeface="Lato"/>
              <a:cs typeface="Lato"/>
              <a:sym typeface="Lato"/>
            </a:endParaRPr>
          </a:p>
        </p:txBody>
      </p:sp>
      <p:pic>
        <p:nvPicPr>
          <p:cNvPr id="133" name="Google Shape;133;p22"/>
          <p:cNvPicPr preferRelativeResize="0"/>
          <p:nvPr/>
        </p:nvPicPr>
        <p:blipFill rotWithShape="1">
          <a:blip r:embed="rId4">
            <a:alphaModFix/>
          </a:blip>
          <a:srcRect b="0" l="0" r="0" t="0"/>
          <a:stretch/>
        </p:blipFill>
        <p:spPr>
          <a:xfrm>
            <a:off x="5076099" y="391013"/>
            <a:ext cx="3995626" cy="4361473"/>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3"/>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3"/>
          <p:cNvSpPr txBox="1"/>
          <p:nvPr>
            <p:ph type="title"/>
          </p:nvPr>
        </p:nvSpPr>
        <p:spPr>
          <a:xfrm>
            <a:off x="0"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rPr>
              <a:t>Tenure-squared</a:t>
            </a:r>
            <a:endParaRPr b="1">
              <a:solidFill>
                <a:srgbClr val="82C7A5"/>
              </a:solidFill>
            </a:endParaRPr>
          </a:p>
        </p:txBody>
      </p:sp>
      <p:pic>
        <p:nvPicPr>
          <p:cNvPr id="140" name="Google Shape;140;p23"/>
          <p:cNvPicPr preferRelativeResize="0"/>
          <p:nvPr/>
        </p:nvPicPr>
        <p:blipFill rotWithShape="1">
          <a:blip r:embed="rId3">
            <a:alphaModFix/>
          </a:blip>
          <a:srcRect b="0" l="0" r="0" t="0"/>
          <a:stretch/>
        </p:blipFill>
        <p:spPr>
          <a:xfrm>
            <a:off x="5433425" y="1035275"/>
            <a:ext cx="3234550" cy="3225800"/>
          </a:xfrm>
          <a:prstGeom prst="rect">
            <a:avLst/>
          </a:prstGeom>
          <a:noFill/>
          <a:ln>
            <a:noFill/>
          </a:ln>
        </p:spPr>
      </p:pic>
      <p:sp>
        <p:nvSpPr>
          <p:cNvPr id="141" name="Google Shape;141;p23"/>
          <p:cNvSpPr txBox="1"/>
          <p:nvPr/>
        </p:nvSpPr>
        <p:spPr>
          <a:xfrm>
            <a:off x="304900" y="1909425"/>
            <a:ext cx="4238700" cy="1477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Tenure-squared was considered after plotting Tenure against the binned average of ln(RealHrWage)</a:t>
            </a:r>
            <a:endParaRPr b="0" i="0" sz="1200" u="none" cap="none" strike="noStrike">
              <a:solidFill>
                <a:srgbClr val="000000"/>
              </a:solidFill>
              <a:latin typeface="Lato"/>
              <a:ea typeface="Lato"/>
              <a:cs typeface="Lato"/>
              <a:sym typeface="Lato"/>
            </a:endParaRPr>
          </a:p>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The plot showed a non-linear relationship with a </a:t>
            </a:r>
            <a:r>
              <a:rPr lang="en" sz="1200">
                <a:latin typeface="Lato"/>
                <a:ea typeface="Lato"/>
                <a:cs typeface="Lato"/>
                <a:sym typeface="Lato"/>
              </a:rPr>
              <a:t>fall</a:t>
            </a:r>
            <a:r>
              <a:rPr b="0" i="0" lang="en" sz="1200" u="none" cap="none" strike="noStrike">
                <a:solidFill>
                  <a:srgbClr val="000000"/>
                </a:solidFill>
                <a:latin typeface="Lato"/>
                <a:ea typeface="Lato"/>
                <a:cs typeface="Lato"/>
                <a:sym typeface="Lato"/>
              </a:rPr>
              <a:t>-off towards the end of Tenure</a:t>
            </a:r>
            <a:endParaRPr b="0" i="0" sz="1200" u="none" cap="none" strike="noStrike">
              <a:solidFill>
                <a:srgbClr val="000000"/>
              </a:solidFill>
              <a:latin typeface="Lato"/>
              <a:ea typeface="Lato"/>
              <a:cs typeface="Lato"/>
              <a:sym typeface="Lato"/>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4"/>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txBox="1"/>
          <p:nvPr>
            <p:ph type="title"/>
          </p:nvPr>
        </p:nvSpPr>
        <p:spPr>
          <a:xfrm>
            <a:off x="0"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rPr>
              <a:t>Results Cont.</a:t>
            </a:r>
            <a:endParaRPr b="1">
              <a:solidFill>
                <a:srgbClr val="82C7A5"/>
              </a:solidFill>
            </a:endParaRPr>
          </a:p>
        </p:txBody>
      </p:sp>
      <p:sp>
        <p:nvSpPr>
          <p:cNvPr id="148" name="Google Shape;148;p24"/>
          <p:cNvSpPr txBox="1"/>
          <p:nvPr/>
        </p:nvSpPr>
        <p:spPr>
          <a:xfrm>
            <a:off x="499850" y="1674500"/>
            <a:ext cx="3933900" cy="1477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With the addition of Tenure-squared, the adjusted R-squared increased form 0.131 to 0.146</a:t>
            </a:r>
            <a:endParaRPr b="0" i="0" sz="1200" u="none" cap="none" strike="noStrike">
              <a:solidFill>
                <a:srgbClr val="000000"/>
              </a:solidFill>
              <a:latin typeface="Lato"/>
              <a:ea typeface="Lato"/>
              <a:cs typeface="Lato"/>
              <a:sym typeface="Lato"/>
            </a:endParaRPr>
          </a:p>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Negative coefficient indicates the fall-off of real hourly wage near the max of Tenure</a:t>
            </a:r>
            <a:endParaRPr b="0" i="0" sz="1200" u="none" cap="none" strike="noStrike">
              <a:solidFill>
                <a:srgbClr val="000000"/>
              </a:solidFill>
              <a:latin typeface="Lato"/>
              <a:ea typeface="Lato"/>
              <a:cs typeface="Lato"/>
              <a:sym typeface="Lato"/>
            </a:endParaRPr>
          </a:p>
        </p:txBody>
      </p:sp>
      <p:pic>
        <p:nvPicPr>
          <p:cNvPr id="149" name="Google Shape;149;p24"/>
          <p:cNvPicPr preferRelativeResize="0"/>
          <p:nvPr/>
        </p:nvPicPr>
        <p:blipFill rotWithShape="1">
          <a:blip r:embed="rId3">
            <a:alphaModFix/>
          </a:blip>
          <a:srcRect b="0" l="0" r="0" t="0"/>
          <a:stretch/>
        </p:blipFill>
        <p:spPr>
          <a:xfrm>
            <a:off x="5146175" y="437387"/>
            <a:ext cx="3773499" cy="4268724"/>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5"/>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5"/>
          <p:cNvSpPr txBox="1"/>
          <p:nvPr>
            <p:ph type="title"/>
          </p:nvPr>
        </p:nvSpPr>
        <p:spPr>
          <a:xfrm>
            <a:off x="0"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rPr>
              <a:t>Results Cont.</a:t>
            </a:r>
            <a:endParaRPr b="1">
              <a:solidFill>
                <a:srgbClr val="82C7A5"/>
              </a:solidFill>
            </a:endParaRPr>
          </a:p>
        </p:txBody>
      </p:sp>
      <p:sp>
        <p:nvSpPr>
          <p:cNvPr id="156" name="Google Shape;156;p25"/>
          <p:cNvSpPr txBox="1"/>
          <p:nvPr/>
        </p:nvSpPr>
        <p:spPr>
          <a:xfrm>
            <a:off x="297450" y="1994400"/>
            <a:ext cx="3858900" cy="23088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Controls for college degree and fixed effects for industry, occupation, and region were added</a:t>
            </a:r>
            <a:endParaRPr b="0" i="0" sz="1200" u="none" cap="none" strike="noStrike">
              <a:solidFill>
                <a:srgbClr val="000000"/>
              </a:solidFill>
              <a:latin typeface="Lato"/>
              <a:ea typeface="Lato"/>
              <a:cs typeface="Lato"/>
              <a:sym typeface="Lato"/>
            </a:endParaRPr>
          </a:p>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The Industry, Occupation, and Region variables are non-numeric values in R that show the change in hourly wage depending upon what industry, occupation, or region an individual is in</a:t>
            </a:r>
            <a:endParaRPr b="0" i="0" sz="1200" u="none" cap="none" strike="noStrike">
              <a:solidFill>
                <a:srgbClr val="000000"/>
              </a:solidFill>
              <a:latin typeface="Lato"/>
              <a:ea typeface="Lato"/>
              <a:cs typeface="Lato"/>
              <a:sym typeface="Lato"/>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pic>
        <p:nvPicPr>
          <p:cNvPr descr="{&quot;font&quot;:{&quot;family&quot;:&quot;Arial&quot;,&quot;color&quot;:&quot;#000000&quot;,&quot;size&quot;:12},&quot;aid&quot;:null,&quot;backgroundColor&quot;:&quot;#FFFFFF&quot;,&quot;id&quot;:&quot;4&quot;,&quot;code&quot;:&quot;$$ln(Y_{it})=\\beta_{0}+\\beta_{1}D_{1it}+\\beta_{2}X_{1it}+\\beta _{3}D_{2it}+\\beta_{4}X_{2it}+\\beta_{5}D_{3it}+\\beta_{6}D_{4it}+\\beta_{7}X_{3it}+\\beta_{8}X_{4it}+\\beta_{9}D_{5it}+\\epsilon _{it}$$&quot;,&quot;type&quot;:&quot;$$&quot;,&quot;ts&quot;:1682914248351,&quot;cs&quot;:&quot;cxpUJo00c5hIYBIIVeeS4A==&quot;,&quot;size&quot;:{&quot;width&quot;:797.5,&quot;height&quot;:19}}" id="157" name="Google Shape;157;p25"/>
          <p:cNvPicPr preferRelativeResize="0"/>
          <p:nvPr/>
        </p:nvPicPr>
        <p:blipFill rotWithShape="1">
          <a:blip r:embed="rId3">
            <a:alphaModFix/>
          </a:blip>
          <a:srcRect b="0" l="0" r="0" t="0"/>
          <a:stretch/>
        </p:blipFill>
        <p:spPr>
          <a:xfrm>
            <a:off x="1856938" y="1587100"/>
            <a:ext cx="5430126" cy="142200"/>
          </a:xfrm>
          <a:prstGeom prst="rect">
            <a:avLst/>
          </a:prstGeom>
          <a:noFill/>
          <a:ln>
            <a:noFill/>
          </a:ln>
        </p:spPr>
      </p:pic>
      <p:pic>
        <p:nvPicPr>
          <p:cNvPr id="158" name="Google Shape;158;p25"/>
          <p:cNvPicPr preferRelativeResize="0"/>
          <p:nvPr/>
        </p:nvPicPr>
        <p:blipFill>
          <a:blip r:embed="rId4">
            <a:alphaModFix/>
          </a:blip>
          <a:stretch>
            <a:fillRect/>
          </a:stretch>
        </p:blipFill>
        <p:spPr>
          <a:xfrm>
            <a:off x="4239100" y="1927500"/>
            <a:ext cx="4772668" cy="230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6"/>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6"/>
          <p:cNvSpPr txBox="1"/>
          <p:nvPr>
            <p:ph type="title"/>
          </p:nvPr>
        </p:nvSpPr>
        <p:spPr>
          <a:xfrm>
            <a:off x="0"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rPr>
              <a:t>Results Cont.</a:t>
            </a:r>
            <a:endParaRPr b="1">
              <a:solidFill>
                <a:srgbClr val="82C7A5"/>
              </a:solidFill>
            </a:endParaRPr>
          </a:p>
        </p:txBody>
      </p:sp>
      <p:sp>
        <p:nvSpPr>
          <p:cNvPr id="165" name="Google Shape;165;p26"/>
          <p:cNvSpPr txBox="1"/>
          <p:nvPr/>
        </p:nvSpPr>
        <p:spPr>
          <a:xfrm>
            <a:off x="131975" y="1676324"/>
            <a:ext cx="4083900" cy="2016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The addition of BachDeg, AdvDeg, and the Industry, Occupation, and Region fixed effects resulted in an adjusted R-squared of 0.387</a:t>
            </a:r>
            <a:endParaRPr b="0" i="0" sz="1400" u="none" cap="none" strike="noStrike">
              <a:solidFill>
                <a:srgbClr val="000000"/>
              </a:solidFill>
              <a:latin typeface="Lato"/>
              <a:ea typeface="Lato"/>
              <a:cs typeface="Lato"/>
              <a:sym typeface="Lato"/>
            </a:endParaRPr>
          </a:p>
          <a:p>
            <a:pPr indent="-317500" lvl="0" marL="457200" marR="0" rtl="0" algn="l">
              <a:lnSpc>
                <a:spcPct val="15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Lost 3 observations due to 3 individuals not having data for the Region variable</a:t>
            </a:r>
            <a:endParaRPr b="0" i="0" sz="1400" u="none" cap="none" strike="noStrike">
              <a:solidFill>
                <a:srgbClr val="000000"/>
              </a:solidFill>
              <a:latin typeface="Lato"/>
              <a:ea typeface="Lato"/>
              <a:cs typeface="Lato"/>
              <a:sym typeface="Lato"/>
            </a:endParaRPr>
          </a:p>
        </p:txBody>
      </p:sp>
      <p:pic>
        <p:nvPicPr>
          <p:cNvPr id="166" name="Google Shape;166;p26"/>
          <p:cNvPicPr preferRelativeResize="0"/>
          <p:nvPr/>
        </p:nvPicPr>
        <p:blipFill>
          <a:blip r:embed="rId3">
            <a:alphaModFix/>
          </a:blip>
          <a:stretch>
            <a:fillRect/>
          </a:stretch>
        </p:blipFill>
        <p:spPr>
          <a:xfrm>
            <a:off x="4690775" y="444449"/>
            <a:ext cx="4401250" cy="44800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7"/>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7"/>
          <p:cNvSpPr txBox="1"/>
          <p:nvPr>
            <p:ph type="title"/>
          </p:nvPr>
        </p:nvSpPr>
        <p:spPr>
          <a:xfrm>
            <a:off x="0"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rPr>
              <a:t>Results Cont.</a:t>
            </a:r>
            <a:endParaRPr b="1">
              <a:solidFill>
                <a:srgbClr val="82C7A5"/>
              </a:solidFill>
            </a:endParaRPr>
          </a:p>
        </p:txBody>
      </p:sp>
      <p:sp>
        <p:nvSpPr>
          <p:cNvPr id="173" name="Google Shape;173;p27"/>
          <p:cNvSpPr txBox="1"/>
          <p:nvPr/>
        </p:nvSpPr>
        <p:spPr>
          <a:xfrm>
            <a:off x="265225" y="1477700"/>
            <a:ext cx="4636800" cy="3140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Female was interacted with 5 control variables</a:t>
            </a:r>
            <a:endParaRPr b="0" i="0" sz="1200" u="none" cap="none" strike="noStrike">
              <a:solidFill>
                <a:srgbClr val="000000"/>
              </a:solidFill>
              <a:latin typeface="Lato"/>
              <a:ea typeface="Lato"/>
              <a:cs typeface="Lato"/>
              <a:sym typeface="Lato"/>
            </a:endParaRPr>
          </a:p>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The statistically significant interactions show the change in the log of real hourly wage when someone is both female AND either white, has a bachelor’s degree, or has an advanced degree</a:t>
            </a:r>
            <a:endParaRPr b="0" i="0" sz="1200" u="none" cap="none" strike="noStrike">
              <a:solidFill>
                <a:srgbClr val="000000"/>
              </a:solidFill>
              <a:latin typeface="Lato"/>
              <a:ea typeface="Lato"/>
              <a:cs typeface="Lato"/>
              <a:sym typeface="Lato"/>
            </a:endParaRPr>
          </a:p>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The interaction terms capture some of the variation in Y that was previously attributed to the separate variables that Female was interacted with</a:t>
            </a:r>
            <a:endParaRPr b="0" i="0" sz="1200" u="none" cap="none" strike="noStrike">
              <a:solidFill>
                <a:srgbClr val="000000"/>
              </a:solidFill>
              <a:latin typeface="Lato"/>
              <a:ea typeface="Lato"/>
              <a:cs typeface="Lato"/>
              <a:sym typeface="Lato"/>
            </a:endParaRPr>
          </a:p>
          <a:p>
            <a:pPr indent="-304800" lvl="0" marL="457200" marR="0" rtl="0" algn="l">
              <a:lnSpc>
                <a:spcPct val="150000"/>
              </a:lnSpc>
              <a:spcBef>
                <a:spcPts val="0"/>
              </a:spcBef>
              <a:spcAft>
                <a:spcPts val="0"/>
              </a:spcAft>
              <a:buSzPts val="1200"/>
              <a:buFont typeface="Lato"/>
              <a:buChar char="❖"/>
            </a:pPr>
            <a:r>
              <a:rPr lang="en" sz="1200">
                <a:latin typeface="Lato"/>
                <a:ea typeface="Lato"/>
                <a:cs typeface="Lato"/>
                <a:sym typeface="Lato"/>
              </a:rPr>
              <a:t>Female:White shows that if someone is both Female AND White, real hourly wage changes by the </a:t>
            </a:r>
            <a:r>
              <a:rPr lang="en" sz="1200">
                <a:latin typeface="Lato"/>
                <a:ea typeface="Lato"/>
                <a:cs typeface="Lato"/>
                <a:sym typeface="Lato"/>
              </a:rPr>
              <a:t>coefficients</a:t>
            </a:r>
            <a:r>
              <a:rPr lang="en" sz="1200">
                <a:latin typeface="Lato"/>
                <a:ea typeface="Lato"/>
                <a:cs typeface="Lato"/>
                <a:sym typeface="Lato"/>
              </a:rPr>
              <a:t> of White, Female, and Female:White combined </a:t>
            </a:r>
            <a:endParaRPr sz="1200">
              <a:latin typeface="Lato"/>
              <a:ea typeface="Lato"/>
              <a:cs typeface="Lato"/>
              <a:sym typeface="Lato"/>
            </a:endParaRPr>
          </a:p>
        </p:txBody>
      </p:sp>
      <p:pic>
        <p:nvPicPr>
          <p:cNvPr id="174" name="Google Shape;174;p27"/>
          <p:cNvPicPr preferRelativeResize="0"/>
          <p:nvPr/>
        </p:nvPicPr>
        <p:blipFill rotWithShape="1">
          <a:blip r:embed="rId3">
            <a:alphaModFix/>
          </a:blip>
          <a:srcRect b="0" l="0" r="0" t="0"/>
          <a:stretch/>
        </p:blipFill>
        <p:spPr>
          <a:xfrm>
            <a:off x="5506400" y="246700"/>
            <a:ext cx="2618975" cy="4650101"/>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8"/>
          <p:cNvSpPr/>
          <p:nvPr/>
        </p:nvSpPr>
        <p:spPr>
          <a:xfrm flipH="1" rot="10800000">
            <a:off x="0" y="225"/>
            <a:ext cx="4013100" cy="10101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8"/>
          <p:cNvSpPr txBox="1"/>
          <p:nvPr>
            <p:ph type="title"/>
          </p:nvPr>
        </p:nvSpPr>
        <p:spPr>
          <a:xfrm>
            <a:off x="50" y="225"/>
            <a:ext cx="4013100" cy="1010100"/>
          </a:xfrm>
          <a:prstGeom prst="rect">
            <a:avLst/>
          </a:prstGeom>
          <a:noFill/>
          <a:ln>
            <a:noFill/>
          </a:ln>
        </p:spPr>
        <p:txBody>
          <a:bodyPr anchorCtr="0" anchor="ctr" bIns="91425" lIns="91425" spcFirstLastPara="1" rIns="91425" wrap="square" tIns="91425">
            <a:normAutofit fontScale="90000"/>
          </a:bodyPr>
          <a:lstStyle/>
          <a:p>
            <a:pPr indent="457200" lvl="0" marL="0" rtl="0" algn="l">
              <a:lnSpc>
                <a:spcPct val="100000"/>
              </a:lnSpc>
              <a:spcBef>
                <a:spcPts val="0"/>
              </a:spcBef>
              <a:spcAft>
                <a:spcPts val="0"/>
              </a:spcAft>
              <a:buSzPct val="100000"/>
              <a:buNone/>
            </a:pPr>
            <a:r>
              <a:rPr b="1" lang="en">
                <a:solidFill>
                  <a:srgbClr val="82C7A5"/>
                </a:solidFill>
                <a:latin typeface="Lato"/>
                <a:ea typeface="Lato"/>
                <a:cs typeface="Lato"/>
                <a:sym typeface="Lato"/>
              </a:rPr>
              <a:t>Final Regression Table</a:t>
            </a:r>
            <a:endParaRPr b="1">
              <a:solidFill>
                <a:srgbClr val="82C7A5"/>
              </a:solidFill>
              <a:latin typeface="Lato"/>
              <a:ea typeface="Lato"/>
              <a:cs typeface="Lato"/>
              <a:sym typeface="Lato"/>
            </a:endParaRPr>
          </a:p>
        </p:txBody>
      </p:sp>
      <p:pic>
        <p:nvPicPr>
          <p:cNvPr id="181" name="Google Shape;181;p28"/>
          <p:cNvPicPr preferRelativeResize="0"/>
          <p:nvPr/>
        </p:nvPicPr>
        <p:blipFill rotWithShape="1">
          <a:blip r:embed="rId3">
            <a:alphaModFix/>
          </a:blip>
          <a:srcRect b="0" l="0" r="0" t="0"/>
          <a:stretch/>
        </p:blipFill>
        <p:spPr>
          <a:xfrm>
            <a:off x="1123649" y="1090575"/>
            <a:ext cx="6896700" cy="3967626"/>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29"/>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9"/>
          <p:cNvSpPr txBox="1"/>
          <p:nvPr>
            <p:ph type="title"/>
          </p:nvPr>
        </p:nvSpPr>
        <p:spPr>
          <a:xfrm>
            <a:off x="4925"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latin typeface="Lato"/>
                <a:ea typeface="Lato"/>
                <a:cs typeface="Lato"/>
                <a:sym typeface="Lato"/>
              </a:rPr>
              <a:t>Limitations</a:t>
            </a:r>
            <a:endParaRPr b="1">
              <a:solidFill>
                <a:srgbClr val="82C7A5"/>
              </a:solidFill>
              <a:latin typeface="Lato"/>
              <a:ea typeface="Lato"/>
              <a:cs typeface="Lato"/>
              <a:sym typeface="Lato"/>
            </a:endParaRPr>
          </a:p>
        </p:txBody>
      </p:sp>
      <p:sp>
        <p:nvSpPr>
          <p:cNvPr id="188" name="Google Shape;188;p29"/>
          <p:cNvSpPr txBox="1"/>
          <p:nvPr/>
        </p:nvSpPr>
        <p:spPr>
          <a:xfrm>
            <a:off x="260500" y="1515575"/>
            <a:ext cx="8529900" cy="2016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Lato"/>
              <a:buChar char="❖"/>
            </a:pPr>
            <a:r>
              <a:rPr lang="en">
                <a:latin typeface="Lato"/>
                <a:ea typeface="Lato"/>
                <a:cs typeface="Lato"/>
                <a:sym typeface="Lato"/>
              </a:rPr>
              <a:t>Would have liked to add more variables</a:t>
            </a:r>
            <a:endParaRPr b="0" i="0" u="none" cap="none" strike="noStrike">
              <a:solidFill>
                <a:schemeClr val="dk1"/>
              </a:solidFill>
              <a:latin typeface="Lato"/>
              <a:ea typeface="Lato"/>
              <a:cs typeface="Lato"/>
              <a:sym typeface="Lato"/>
            </a:endParaRPr>
          </a:p>
          <a:p>
            <a:pPr indent="-317500" lvl="1" marL="914400" marR="0" rtl="0" algn="l">
              <a:lnSpc>
                <a:spcPct val="150000"/>
              </a:lnSpc>
              <a:spcBef>
                <a:spcPts val="0"/>
              </a:spcBef>
              <a:spcAft>
                <a:spcPts val="0"/>
              </a:spcAft>
              <a:buClr>
                <a:srgbClr val="000000"/>
              </a:buClr>
              <a:buSzPts val="1400"/>
              <a:buFont typeface="Lato"/>
              <a:buChar char="➢"/>
            </a:pPr>
            <a:r>
              <a:rPr b="0" i="0" lang="en" u="none" cap="none" strike="noStrike">
                <a:solidFill>
                  <a:schemeClr val="dk1"/>
                </a:solidFill>
                <a:latin typeface="Lato"/>
                <a:ea typeface="Lato"/>
                <a:cs typeface="Lato"/>
                <a:sym typeface="Lato"/>
              </a:rPr>
              <a:t>Parental income of individuals</a:t>
            </a:r>
            <a:endParaRPr b="0" i="0" u="none" cap="none" strike="noStrike">
              <a:solidFill>
                <a:schemeClr val="dk1"/>
              </a:solidFill>
              <a:latin typeface="Lato"/>
              <a:ea typeface="Lato"/>
              <a:cs typeface="Lato"/>
              <a:sym typeface="Lato"/>
            </a:endParaRPr>
          </a:p>
          <a:p>
            <a:pPr indent="-317500" lvl="1" marL="914400" marR="0" rtl="0" algn="l">
              <a:lnSpc>
                <a:spcPct val="150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Parental e</a:t>
            </a:r>
            <a:r>
              <a:rPr b="0" i="0" lang="en" u="none" cap="none" strike="noStrike">
                <a:solidFill>
                  <a:schemeClr val="dk1"/>
                </a:solidFill>
                <a:latin typeface="Lato"/>
                <a:ea typeface="Lato"/>
                <a:cs typeface="Lato"/>
                <a:sym typeface="Lato"/>
              </a:rPr>
              <a:t>ducational attainment </a:t>
            </a:r>
            <a:endParaRPr>
              <a:solidFill>
                <a:schemeClr val="dk1"/>
              </a:solidFill>
              <a:latin typeface="Lato"/>
              <a:ea typeface="Lato"/>
              <a:cs typeface="Lato"/>
              <a:sym typeface="Lato"/>
            </a:endParaRPr>
          </a:p>
          <a:p>
            <a:pPr indent="-317500" lvl="0" marL="457200" marR="0" rtl="0" algn="l">
              <a:lnSpc>
                <a:spcPct val="150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Can only conclude how white women’s income is affected, not other individual races</a:t>
            </a:r>
            <a:endParaRPr>
              <a:solidFill>
                <a:schemeClr val="dk1"/>
              </a:solidFill>
              <a:latin typeface="Lato"/>
              <a:ea typeface="Lato"/>
              <a:cs typeface="Lato"/>
              <a:sym typeface="Lato"/>
            </a:endParaRPr>
          </a:p>
          <a:p>
            <a:pPr indent="-317500" lvl="0" marL="457200" marR="0" rtl="0" algn="l">
              <a:lnSpc>
                <a:spcPct val="150000"/>
              </a:lnSpc>
              <a:spcBef>
                <a:spcPts val="0"/>
              </a:spcBef>
              <a:spcAft>
                <a:spcPts val="0"/>
              </a:spcAft>
              <a:buClr>
                <a:schemeClr val="dk1"/>
              </a:buClr>
              <a:buSzPts val="1400"/>
              <a:buFont typeface="Lato"/>
              <a:buChar char="❖"/>
            </a:pPr>
            <a:r>
              <a:rPr b="0" i="0" lang="en" u="none" cap="none" strike="noStrike">
                <a:solidFill>
                  <a:schemeClr val="dk1"/>
                </a:solidFill>
                <a:latin typeface="Lato"/>
                <a:ea typeface="Lato"/>
                <a:cs typeface="Lato"/>
                <a:sym typeface="Lato"/>
              </a:rPr>
              <a:t>Lack of experience with the PSID</a:t>
            </a:r>
            <a:endParaRPr b="0" i="0" u="none" cap="none" strike="noStrike">
              <a:solidFill>
                <a:schemeClr val="dk1"/>
              </a:solidFill>
              <a:latin typeface="Lato"/>
              <a:ea typeface="Lato"/>
              <a:cs typeface="Lato"/>
              <a:sym typeface="Lato"/>
            </a:endParaRPr>
          </a:p>
          <a:p>
            <a:pPr indent="-317500" lvl="1" marL="914400" marR="0" rtl="0" algn="l">
              <a:lnSpc>
                <a:spcPct val="150000"/>
              </a:lnSpc>
              <a:spcBef>
                <a:spcPts val="0"/>
              </a:spcBef>
              <a:spcAft>
                <a:spcPts val="0"/>
              </a:spcAft>
              <a:buClr>
                <a:schemeClr val="dk1"/>
              </a:buClr>
              <a:buSzPts val="1400"/>
              <a:buFont typeface="Lato"/>
              <a:buChar char="➢"/>
            </a:pPr>
            <a:r>
              <a:rPr b="0" i="0" lang="en" u="none" cap="none" strike="noStrike">
                <a:solidFill>
                  <a:schemeClr val="dk1"/>
                </a:solidFill>
                <a:latin typeface="Lato"/>
                <a:ea typeface="Lato"/>
                <a:cs typeface="Lato"/>
                <a:sym typeface="Lato"/>
              </a:rPr>
              <a:t>Hard to locate certain variables due to change in variable names over the years</a:t>
            </a:r>
            <a:endParaRPr b="0" i="0" u="none" cap="none" strike="noStrike">
              <a:solidFill>
                <a:schemeClr val="dk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30"/>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0"/>
          <p:cNvSpPr txBox="1"/>
          <p:nvPr>
            <p:ph type="title"/>
          </p:nvPr>
        </p:nvSpPr>
        <p:spPr>
          <a:xfrm>
            <a:off x="4925"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latin typeface="Lato"/>
                <a:ea typeface="Lato"/>
                <a:cs typeface="Lato"/>
                <a:sym typeface="Lato"/>
              </a:rPr>
              <a:t>Policy Implications</a:t>
            </a:r>
            <a:endParaRPr b="1">
              <a:solidFill>
                <a:srgbClr val="82C7A5"/>
              </a:solidFill>
              <a:latin typeface="Lato"/>
              <a:ea typeface="Lato"/>
              <a:cs typeface="Lato"/>
              <a:sym typeface="Lato"/>
            </a:endParaRPr>
          </a:p>
        </p:txBody>
      </p:sp>
      <p:sp>
        <p:nvSpPr>
          <p:cNvPr id="195" name="Google Shape;195;p30"/>
          <p:cNvSpPr txBox="1"/>
          <p:nvPr/>
        </p:nvSpPr>
        <p:spPr>
          <a:xfrm>
            <a:off x="260500" y="1515575"/>
            <a:ext cx="8529900" cy="3163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Pay transparency</a:t>
            </a:r>
            <a:endParaRPr b="0" i="0" sz="1200" u="none" cap="none" strike="noStrike">
              <a:solidFill>
                <a:srgbClr val="000000"/>
              </a:solidFill>
              <a:latin typeface="Lato"/>
              <a:ea typeface="Lato"/>
              <a:cs typeface="Lato"/>
              <a:sym typeface="Lato"/>
            </a:endParaRPr>
          </a:p>
          <a:p>
            <a:pPr indent="-311150" lvl="1" marL="914400" marR="0" rtl="0" algn="l">
              <a:lnSpc>
                <a:spcPct val="150000"/>
              </a:lnSpc>
              <a:spcBef>
                <a:spcPts val="0"/>
              </a:spcBef>
              <a:spcAft>
                <a:spcPts val="0"/>
              </a:spcAft>
              <a:buClr>
                <a:srgbClr val="000000"/>
              </a:buClr>
              <a:buSzPts val="1300"/>
              <a:buFont typeface="Lato"/>
              <a:buChar char="➢"/>
            </a:pPr>
            <a:r>
              <a:rPr b="0" i="0" lang="en" sz="1200" u="none" cap="none" strike="noStrike">
                <a:solidFill>
                  <a:schemeClr val="dk1"/>
                </a:solidFill>
                <a:latin typeface="Lato"/>
                <a:ea typeface="Lato"/>
                <a:cs typeface="Lato"/>
                <a:sym typeface="Lato"/>
              </a:rPr>
              <a:t>Can help ensure that women are paid fairly compared to their male counterparts</a:t>
            </a:r>
            <a:endParaRPr b="0" i="0" sz="1300" u="none" cap="none" strike="noStrike">
              <a:solidFill>
                <a:srgbClr val="000000"/>
              </a:solidFill>
              <a:latin typeface="Lato"/>
              <a:ea typeface="Lato"/>
              <a:cs typeface="Lato"/>
              <a:sym typeface="Lato"/>
            </a:endParaRPr>
          </a:p>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Require companies to report their gender pay gap data</a:t>
            </a:r>
            <a:endParaRPr b="0" i="0" sz="1200" u="none" cap="none" strike="noStrike">
              <a:solidFill>
                <a:srgbClr val="000000"/>
              </a:solidFill>
              <a:latin typeface="Lato"/>
              <a:ea typeface="Lato"/>
              <a:cs typeface="Lato"/>
              <a:sym typeface="Lato"/>
            </a:endParaRPr>
          </a:p>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Ensure gender-neutral recruitment and promotion processes</a:t>
            </a:r>
            <a:endParaRPr b="0" i="0" sz="1200" u="none" cap="none" strike="noStrike">
              <a:solidFill>
                <a:srgbClr val="000000"/>
              </a:solidFill>
              <a:latin typeface="Lato"/>
              <a:ea typeface="Lato"/>
              <a:cs typeface="Lato"/>
              <a:sym typeface="Lato"/>
            </a:endParaRPr>
          </a:p>
          <a:p>
            <a:pPr indent="-304800" lvl="1" marL="914400" marR="0" rtl="0" algn="l">
              <a:lnSpc>
                <a:spcPct val="150000"/>
              </a:lnSpc>
              <a:spcBef>
                <a:spcPts val="0"/>
              </a:spcBef>
              <a:spcAft>
                <a:spcPts val="0"/>
              </a:spcAft>
              <a:buClr>
                <a:srgbClr val="000000"/>
              </a:buClr>
              <a:buSzPts val="1200"/>
              <a:buFont typeface="Lato"/>
              <a:buChar char="➢"/>
            </a:pPr>
            <a:r>
              <a:rPr b="0" i="0" lang="en" sz="1200" u="none" cap="none" strike="noStrike">
                <a:solidFill>
                  <a:schemeClr val="dk1"/>
                </a:solidFill>
                <a:latin typeface="Lato"/>
                <a:ea typeface="Lato"/>
                <a:cs typeface="Lato"/>
                <a:sym typeface="Lato"/>
              </a:rPr>
              <a:t>eliminating unconscious biases in job descriptions, interviewing practices, and performance evaluations</a:t>
            </a:r>
            <a:endParaRPr b="0" i="0" sz="1200" u="none" cap="none" strike="noStrike">
              <a:solidFill>
                <a:srgbClr val="000000"/>
              </a:solidFill>
              <a:latin typeface="Lato"/>
              <a:ea typeface="Lato"/>
              <a:cs typeface="Lato"/>
              <a:sym typeface="Lato"/>
            </a:endParaRPr>
          </a:p>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chemeClr val="dk1"/>
                </a:solidFill>
                <a:latin typeface="Lato"/>
                <a:ea typeface="Lato"/>
                <a:cs typeface="Lato"/>
                <a:sym typeface="Lato"/>
              </a:rPr>
              <a:t>Policies that help women with career advancement</a:t>
            </a:r>
            <a:endParaRPr b="0" i="0" sz="1200" u="none" cap="none" strike="noStrike">
              <a:solidFill>
                <a:schemeClr val="dk1"/>
              </a:solidFill>
              <a:latin typeface="Lato"/>
              <a:ea typeface="Lato"/>
              <a:cs typeface="Lato"/>
              <a:sym typeface="Lato"/>
            </a:endParaRPr>
          </a:p>
          <a:p>
            <a:pPr indent="-304800" lvl="1" marL="914400" marR="0" rtl="0" algn="l">
              <a:lnSpc>
                <a:spcPct val="150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Women are often held back in their careers due to maternal responsibilities</a:t>
            </a:r>
            <a:endParaRPr b="0" i="0" sz="1200" u="none" cap="none" strike="noStrike">
              <a:solidFill>
                <a:schemeClr val="dk1"/>
              </a:solidFill>
              <a:latin typeface="Lato"/>
              <a:ea typeface="Lato"/>
              <a:cs typeface="Lato"/>
              <a:sym typeface="Lato"/>
            </a:endParaRPr>
          </a:p>
          <a:p>
            <a:pPr indent="-304800" lvl="2" marL="1371600" marR="0" rtl="0" algn="l">
              <a:lnSpc>
                <a:spcPct val="150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Paid family leave </a:t>
            </a:r>
            <a:endParaRPr b="0" i="0" sz="1200" u="none" cap="none" strike="noStrike">
              <a:solidFill>
                <a:schemeClr val="dk1"/>
              </a:solidFill>
              <a:latin typeface="Lato"/>
              <a:ea typeface="Lato"/>
              <a:cs typeface="Lato"/>
              <a:sym typeface="Lato"/>
            </a:endParaRPr>
          </a:p>
          <a:p>
            <a:pPr indent="-304800" lvl="2" marL="1371600" marR="0" rtl="0" algn="l">
              <a:lnSpc>
                <a:spcPct val="150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Accessible and affordable childcare</a:t>
            </a:r>
            <a:endParaRPr b="0" i="0" sz="1200" u="none" cap="none" strike="noStrike">
              <a:solidFill>
                <a:schemeClr val="dk1"/>
              </a:solidFill>
              <a:latin typeface="Lato"/>
              <a:ea typeface="Lato"/>
              <a:cs typeface="Lato"/>
              <a:sym typeface="Lato"/>
            </a:endParaRPr>
          </a:p>
          <a:p>
            <a:pPr indent="-304800" lvl="2" marL="1371600" marR="0" rtl="0" algn="l">
              <a:lnSpc>
                <a:spcPct val="150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Flexible work arrangements</a:t>
            </a:r>
            <a:endParaRPr b="0" i="0" sz="1200" u="none" cap="none" strike="noStrike">
              <a:solidFill>
                <a:schemeClr val="dk1"/>
              </a:solidFill>
              <a:latin typeface="Lato"/>
              <a:ea typeface="Lato"/>
              <a:cs typeface="Lato"/>
              <a:sym typeface="Lato"/>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31"/>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1"/>
          <p:cNvSpPr txBox="1"/>
          <p:nvPr>
            <p:ph type="title"/>
          </p:nvPr>
        </p:nvSpPr>
        <p:spPr>
          <a:xfrm>
            <a:off x="4925"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latin typeface="Lato"/>
                <a:ea typeface="Lato"/>
                <a:cs typeface="Lato"/>
                <a:sym typeface="Lato"/>
              </a:rPr>
              <a:t>References</a:t>
            </a:r>
            <a:endParaRPr b="1">
              <a:solidFill>
                <a:srgbClr val="82C7A5"/>
              </a:solidFill>
              <a:latin typeface="Lato"/>
              <a:ea typeface="Lato"/>
              <a:cs typeface="Lato"/>
              <a:sym typeface="Lato"/>
            </a:endParaRPr>
          </a:p>
        </p:txBody>
      </p:sp>
      <p:sp>
        <p:nvSpPr>
          <p:cNvPr id="202" name="Google Shape;202;p31"/>
          <p:cNvSpPr txBox="1"/>
          <p:nvPr/>
        </p:nvSpPr>
        <p:spPr>
          <a:xfrm>
            <a:off x="183825" y="1402100"/>
            <a:ext cx="9622800" cy="3016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Denning, J. T., Jacob, B. A., Lefgren, L. J., &amp; vom Lehn, C. (2021). The return to hours worked within and across occupations: Implications for the gender wage gap. </a:t>
            </a:r>
            <a:r>
              <a:rPr i="1" lang="en" sz="800">
                <a:solidFill>
                  <a:schemeClr val="dk1"/>
                </a:solidFill>
                <a:latin typeface="Times New Roman"/>
                <a:ea typeface="Times New Roman"/>
                <a:cs typeface="Times New Roman"/>
                <a:sym typeface="Times New Roman"/>
              </a:rPr>
              <a:t>ILR Review</a:t>
            </a:r>
            <a:r>
              <a:rPr lang="en" sz="800">
                <a:solidFill>
                  <a:schemeClr val="dk1"/>
                </a:solidFill>
                <a:latin typeface="Times New Roman"/>
                <a:ea typeface="Times New Roman"/>
                <a:cs typeface="Times New Roman"/>
                <a:sym typeface="Times New Roman"/>
              </a:rPr>
              <a:t>, </a:t>
            </a:r>
            <a:r>
              <a:rPr i="1" lang="en" sz="800">
                <a:solidFill>
                  <a:schemeClr val="dk1"/>
                </a:solidFill>
                <a:latin typeface="Times New Roman"/>
                <a:ea typeface="Times New Roman"/>
                <a:cs typeface="Times New Roman"/>
                <a:sym typeface="Times New Roman"/>
              </a:rPr>
              <a:t>75</a:t>
            </a:r>
            <a:r>
              <a:rPr lang="en" sz="800">
                <a:solidFill>
                  <a:schemeClr val="dk1"/>
                </a:solidFill>
                <a:latin typeface="Times New Roman"/>
                <a:ea typeface="Times New Roman"/>
                <a:cs typeface="Times New Roman"/>
                <a:sym typeface="Times New Roman"/>
              </a:rPr>
              <a:t>(5), 1321–1347. </a:t>
            </a:r>
            <a:endParaRPr sz="8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https://doi.org/10.1177/00197939211045376</a:t>
            </a:r>
            <a:endParaRPr sz="8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Männasoo, K. (2022). Working Hours and gender wage differentials: Evidence from the American Working Conditions Survey. </a:t>
            </a:r>
            <a:r>
              <a:rPr i="1" lang="en" sz="800">
                <a:solidFill>
                  <a:schemeClr val="dk1"/>
                </a:solidFill>
                <a:latin typeface="Times New Roman"/>
                <a:ea typeface="Times New Roman"/>
                <a:cs typeface="Times New Roman"/>
                <a:sym typeface="Times New Roman"/>
              </a:rPr>
              <a:t>Labour Economics</a:t>
            </a:r>
            <a:r>
              <a:rPr lang="en" sz="800">
                <a:solidFill>
                  <a:schemeClr val="dk1"/>
                </a:solidFill>
                <a:latin typeface="Times New Roman"/>
                <a:ea typeface="Times New Roman"/>
                <a:cs typeface="Times New Roman"/>
                <a:sym typeface="Times New Roman"/>
              </a:rPr>
              <a:t>, 76, 102148. </a:t>
            </a:r>
            <a:endParaRPr sz="8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https://doi.org/10.1016/j.labeco.2022.102148</a:t>
            </a:r>
            <a:endParaRPr sz="8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Masso, J., Meriküll, J., &amp; Vahter, P. (2022). The role of firms in the gender wage gap. </a:t>
            </a:r>
            <a:r>
              <a:rPr i="1" lang="en" sz="800">
                <a:solidFill>
                  <a:schemeClr val="dk1"/>
                </a:solidFill>
                <a:latin typeface="Times New Roman"/>
                <a:ea typeface="Times New Roman"/>
                <a:cs typeface="Times New Roman"/>
                <a:sym typeface="Times New Roman"/>
              </a:rPr>
              <a:t>Journal of Comparative Economics</a:t>
            </a:r>
            <a:r>
              <a:rPr lang="en" sz="800">
                <a:solidFill>
                  <a:schemeClr val="dk1"/>
                </a:solidFill>
                <a:latin typeface="Times New Roman"/>
                <a:ea typeface="Times New Roman"/>
                <a:cs typeface="Times New Roman"/>
                <a:sym typeface="Times New Roman"/>
              </a:rPr>
              <a:t>, </a:t>
            </a:r>
            <a:r>
              <a:rPr i="1" lang="en" sz="800">
                <a:solidFill>
                  <a:schemeClr val="dk1"/>
                </a:solidFill>
                <a:latin typeface="Times New Roman"/>
                <a:ea typeface="Times New Roman"/>
                <a:cs typeface="Times New Roman"/>
                <a:sym typeface="Times New Roman"/>
              </a:rPr>
              <a:t>50</a:t>
            </a:r>
            <a:r>
              <a:rPr lang="en" sz="800">
                <a:solidFill>
                  <a:schemeClr val="dk1"/>
                </a:solidFill>
                <a:latin typeface="Times New Roman"/>
                <a:ea typeface="Times New Roman"/>
                <a:cs typeface="Times New Roman"/>
                <a:sym typeface="Times New Roman"/>
              </a:rPr>
              <a:t>(2), 454–473. https://doi.org/10.1016/j.jce.2021.10.001 </a:t>
            </a:r>
            <a:endParaRPr sz="8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Meara, K., Pastore, F., &amp;amp; Webster, A. (2019). The gender pay gap in the USA: A matching study. </a:t>
            </a:r>
            <a:r>
              <a:rPr i="1" lang="en" sz="800">
                <a:solidFill>
                  <a:schemeClr val="dk1"/>
                </a:solidFill>
                <a:latin typeface="Times New Roman"/>
                <a:ea typeface="Times New Roman"/>
                <a:cs typeface="Times New Roman"/>
                <a:sym typeface="Times New Roman"/>
              </a:rPr>
              <a:t>Journal of Population Economics</a:t>
            </a:r>
            <a:r>
              <a:rPr lang="en" sz="800">
                <a:solidFill>
                  <a:schemeClr val="dk1"/>
                </a:solidFill>
                <a:latin typeface="Times New Roman"/>
                <a:ea typeface="Times New Roman"/>
                <a:cs typeface="Times New Roman"/>
                <a:sym typeface="Times New Roman"/>
              </a:rPr>
              <a:t>, 33(1), 271–305. https://doi.org/10.1007/s00148-019-00743-8</a:t>
            </a:r>
            <a:endParaRPr sz="8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Rahman, M., &amp; Al-Hasan, M. (2022). The reverse gender wage gap in Bangladesh: Demystifying the counterintuitive. </a:t>
            </a:r>
            <a:r>
              <a:rPr i="1" lang="en" sz="800">
                <a:solidFill>
                  <a:schemeClr val="dk1"/>
                </a:solidFill>
                <a:latin typeface="Times New Roman"/>
                <a:ea typeface="Times New Roman"/>
                <a:cs typeface="Times New Roman"/>
                <a:sym typeface="Times New Roman"/>
              </a:rPr>
              <a:t>The Indian Journal of Labour Economics</a:t>
            </a:r>
            <a:r>
              <a:rPr lang="en" sz="800">
                <a:solidFill>
                  <a:schemeClr val="dk1"/>
                </a:solidFill>
                <a:latin typeface="Times New Roman"/>
                <a:ea typeface="Times New Roman"/>
                <a:cs typeface="Times New Roman"/>
                <a:sym typeface="Times New Roman"/>
              </a:rPr>
              <a:t>, 65(4), 929–950. </a:t>
            </a:r>
            <a:endParaRPr sz="8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https://doi.org/10.1007/s41027-022-00402-9</a:t>
            </a:r>
            <a:endParaRPr sz="8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Roche, K. (2017). Millennials and the gender wage gap in the U.S.: A cross-cohort comparison of young workers born in the 1960s and the 1980s. </a:t>
            </a:r>
            <a:r>
              <a:rPr i="1" lang="en" sz="800">
                <a:solidFill>
                  <a:schemeClr val="dk1"/>
                </a:solidFill>
                <a:latin typeface="Times New Roman"/>
                <a:ea typeface="Times New Roman"/>
                <a:cs typeface="Times New Roman"/>
                <a:sym typeface="Times New Roman"/>
              </a:rPr>
              <a:t>Atlantic Economic Journal</a:t>
            </a:r>
            <a:r>
              <a:rPr lang="en" sz="800">
                <a:solidFill>
                  <a:schemeClr val="dk1"/>
                </a:solidFill>
                <a:latin typeface="Times New Roman"/>
                <a:ea typeface="Times New Roman"/>
                <a:cs typeface="Times New Roman"/>
                <a:sym typeface="Times New Roman"/>
              </a:rPr>
              <a:t>, 45(3), 333–350. </a:t>
            </a:r>
            <a:endParaRPr sz="8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https://doi.org/10.1007/s11293-017-9546-6</a:t>
            </a:r>
            <a:endParaRPr sz="8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Rotman, A., &amp; Mandel, H. (2022). Gender-specific wage structure and the gender wage gap in the U.S. labor market. </a:t>
            </a:r>
            <a:r>
              <a:rPr i="1" lang="en" sz="800">
                <a:solidFill>
                  <a:schemeClr val="dk1"/>
                </a:solidFill>
                <a:latin typeface="Times New Roman"/>
                <a:ea typeface="Times New Roman"/>
                <a:cs typeface="Times New Roman"/>
                <a:sym typeface="Times New Roman"/>
              </a:rPr>
              <a:t>Social Indicators Research</a:t>
            </a:r>
            <a:r>
              <a:rPr lang="en" sz="800">
                <a:solidFill>
                  <a:schemeClr val="dk1"/>
                </a:solidFill>
                <a:latin typeface="Times New Roman"/>
                <a:ea typeface="Times New Roman"/>
                <a:cs typeface="Times New Roman"/>
                <a:sym typeface="Times New Roman"/>
              </a:rPr>
              <a:t>, </a:t>
            </a:r>
            <a:r>
              <a:rPr i="1" lang="en" sz="800">
                <a:solidFill>
                  <a:schemeClr val="dk1"/>
                </a:solidFill>
                <a:latin typeface="Times New Roman"/>
                <a:ea typeface="Times New Roman"/>
                <a:cs typeface="Times New Roman"/>
                <a:sym typeface="Times New Roman"/>
              </a:rPr>
              <a:t>165</a:t>
            </a:r>
            <a:r>
              <a:rPr lang="en" sz="800">
                <a:solidFill>
                  <a:schemeClr val="dk1"/>
                </a:solidFill>
                <a:latin typeface="Times New Roman"/>
                <a:ea typeface="Times New Roman"/>
                <a:cs typeface="Times New Roman"/>
                <a:sym typeface="Times New Roman"/>
              </a:rPr>
              <a:t>(2), 585–606. </a:t>
            </a:r>
            <a:endParaRPr sz="8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https://doi.org/10.1007/s11205-022-03030-4 </a:t>
            </a:r>
            <a:endParaRPr sz="8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4"/>
          <p:cNvSpPr/>
          <p:nvPr/>
        </p:nvSpPr>
        <p:spPr>
          <a:xfrm flipH="1" rot="10800000">
            <a:off x="0" y="125"/>
            <a:ext cx="44586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txBox="1"/>
          <p:nvPr>
            <p:ph type="title"/>
          </p:nvPr>
        </p:nvSpPr>
        <p:spPr>
          <a:xfrm>
            <a:off x="0" y="125"/>
            <a:ext cx="44337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latin typeface="Lato"/>
                <a:ea typeface="Lato"/>
                <a:cs typeface="Lato"/>
                <a:sym typeface="Lato"/>
              </a:rPr>
              <a:t>Rationale</a:t>
            </a:r>
            <a:endParaRPr b="1">
              <a:solidFill>
                <a:srgbClr val="82C7A5"/>
              </a:solidFill>
              <a:latin typeface="Lato"/>
              <a:ea typeface="Lato"/>
              <a:cs typeface="Lato"/>
              <a:sym typeface="Lato"/>
            </a:endParaRPr>
          </a:p>
        </p:txBody>
      </p:sp>
      <p:sp>
        <p:nvSpPr>
          <p:cNvPr id="64" name="Google Shape;64;p14"/>
          <p:cNvSpPr txBox="1"/>
          <p:nvPr>
            <p:ph idx="1" type="body"/>
          </p:nvPr>
        </p:nvSpPr>
        <p:spPr>
          <a:xfrm>
            <a:off x="775925" y="1574625"/>
            <a:ext cx="7378800" cy="2911200"/>
          </a:xfrm>
          <a:prstGeom prst="rect">
            <a:avLst/>
          </a:prstGeom>
          <a:noFill/>
          <a:ln>
            <a:noFill/>
          </a:ln>
        </p:spPr>
        <p:txBody>
          <a:bodyPr anchorCtr="0" anchor="t" bIns="91425" lIns="91425" spcFirstLastPara="1" rIns="91425" wrap="square" tIns="91425">
            <a:normAutofit fontScale="70000"/>
          </a:bodyPr>
          <a:lstStyle/>
          <a:p>
            <a:pPr indent="-314960" lvl="0" marL="457200" rtl="0" algn="l">
              <a:lnSpc>
                <a:spcPct val="150000"/>
              </a:lnSpc>
              <a:spcBef>
                <a:spcPts val="1000"/>
              </a:spcBef>
              <a:spcAft>
                <a:spcPts val="0"/>
              </a:spcAft>
              <a:buClr>
                <a:schemeClr val="dk1"/>
              </a:buClr>
              <a:buSzPct val="100000"/>
              <a:buFont typeface="Lato"/>
              <a:buChar char="❖"/>
            </a:pPr>
            <a:r>
              <a:rPr lang="en" sz="1942">
                <a:solidFill>
                  <a:schemeClr val="dk1"/>
                </a:solidFill>
                <a:latin typeface="Lato"/>
                <a:ea typeface="Lato"/>
                <a:cs typeface="Lato"/>
                <a:sym typeface="Lato"/>
              </a:rPr>
              <a:t>Equity: The gender wage gap represents a significant disparity between men and women's earnings, and closing this gap could help to reduce economic inequality and promote greater social and economic justice</a:t>
            </a:r>
            <a:endParaRPr sz="1942">
              <a:solidFill>
                <a:schemeClr val="dk1"/>
              </a:solidFill>
              <a:latin typeface="Lato"/>
              <a:ea typeface="Lato"/>
              <a:cs typeface="Lato"/>
              <a:sym typeface="Lato"/>
            </a:endParaRPr>
          </a:p>
          <a:p>
            <a:pPr indent="-314960" lvl="0" marL="457200" rtl="0" algn="l">
              <a:lnSpc>
                <a:spcPct val="150000"/>
              </a:lnSpc>
              <a:spcBef>
                <a:spcPts val="1000"/>
              </a:spcBef>
              <a:spcAft>
                <a:spcPts val="0"/>
              </a:spcAft>
              <a:buClr>
                <a:schemeClr val="dk1"/>
              </a:buClr>
              <a:buSzPct val="100000"/>
              <a:buFont typeface="Lato"/>
              <a:buChar char="❖"/>
            </a:pPr>
            <a:r>
              <a:rPr lang="en" sz="1942">
                <a:solidFill>
                  <a:schemeClr val="dk1"/>
                </a:solidFill>
                <a:latin typeface="Lato"/>
                <a:ea typeface="Lato"/>
                <a:cs typeface="Lato"/>
                <a:sym typeface="Lato"/>
              </a:rPr>
              <a:t>Labor market efficiency: The gender wage gap can also have implications for labor market efficiency, as it can lead to a misallocation of resources and talent. If women are paid less than men for the same work, they may be less likely to pursue careers in certain fields or industries, or may be more likely to leave the workforce altogether</a:t>
            </a:r>
            <a:r>
              <a:rPr lang="en" sz="1942">
                <a:solidFill>
                  <a:schemeClr val="dk1"/>
                </a:solidFill>
                <a:latin typeface="Lato"/>
                <a:ea typeface="Lato"/>
                <a:cs typeface="Lato"/>
                <a:sym typeface="Lato"/>
              </a:rPr>
              <a:t> </a:t>
            </a:r>
            <a:endParaRPr sz="1942">
              <a:solidFill>
                <a:schemeClr val="dk1"/>
              </a:solidFill>
              <a:latin typeface="Lato"/>
              <a:ea typeface="Lato"/>
              <a:cs typeface="Lato"/>
              <a:sym typeface="Lato"/>
            </a:endParaRPr>
          </a:p>
          <a:p>
            <a:pPr indent="-314960" lvl="0" marL="457200" rtl="0" algn="l">
              <a:lnSpc>
                <a:spcPct val="150000"/>
              </a:lnSpc>
              <a:spcBef>
                <a:spcPts val="1000"/>
              </a:spcBef>
              <a:spcAft>
                <a:spcPts val="1200"/>
              </a:spcAft>
              <a:buClr>
                <a:schemeClr val="dk1"/>
              </a:buClr>
              <a:buSzPct val="100000"/>
              <a:buFont typeface="Lato"/>
              <a:buChar char="❖"/>
            </a:pPr>
            <a:r>
              <a:rPr lang="en" sz="1942">
                <a:solidFill>
                  <a:schemeClr val="dk1"/>
                </a:solidFill>
                <a:latin typeface="Lato"/>
                <a:ea typeface="Lato"/>
                <a:cs typeface="Lato"/>
                <a:sym typeface="Lato"/>
              </a:rPr>
              <a:t>External validity for the topic due to real world application, garnering a lot of attention</a:t>
            </a:r>
            <a:endParaRPr sz="1942">
              <a:solidFill>
                <a:schemeClr val="dk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32"/>
          <p:cNvSpPr/>
          <p:nvPr/>
        </p:nvSpPr>
        <p:spPr>
          <a:xfrm>
            <a:off x="4725" y="0"/>
            <a:ext cx="9144000" cy="5124600"/>
          </a:xfrm>
          <a:prstGeom prst="rect">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2"/>
          <p:cNvSpPr txBox="1"/>
          <p:nvPr/>
        </p:nvSpPr>
        <p:spPr>
          <a:xfrm>
            <a:off x="1098000" y="1137900"/>
            <a:ext cx="69480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82C7A5"/>
                </a:solidFill>
                <a:latin typeface="Arial"/>
                <a:ea typeface="Arial"/>
                <a:cs typeface="Arial"/>
                <a:sym typeface="Arial"/>
              </a:rPr>
              <a:t>Thank you!</a:t>
            </a:r>
            <a:endParaRPr b="0" i="0" sz="7200" u="none" cap="none" strike="noStrike">
              <a:solidFill>
                <a:srgbClr val="82C7A5"/>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Arial"/>
              <a:buChar char="❖"/>
            </a:pPr>
            <a:r>
              <a:rPr b="0" i="0" lang="en" sz="1800" u="none" cap="none" strike="noStrike">
                <a:solidFill>
                  <a:schemeClr val="lt1"/>
                </a:solidFill>
                <a:latin typeface="Arial"/>
                <a:ea typeface="Arial"/>
                <a:cs typeface="Arial"/>
                <a:sym typeface="Arial"/>
              </a:rPr>
              <a:t>Any questions?</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5472700" y="90575"/>
            <a:ext cx="2399825" cy="2399825"/>
          </a:xfrm>
          <a:prstGeom prst="rect">
            <a:avLst/>
          </a:prstGeom>
          <a:noFill/>
          <a:ln>
            <a:noFill/>
          </a:ln>
        </p:spPr>
      </p:pic>
      <p:sp>
        <p:nvSpPr>
          <p:cNvPr id="70" name="Google Shape;70;p15"/>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txBox="1"/>
          <p:nvPr>
            <p:ph type="title"/>
          </p:nvPr>
        </p:nvSpPr>
        <p:spPr>
          <a:xfrm>
            <a:off x="4925"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latin typeface="Lato"/>
                <a:ea typeface="Lato"/>
                <a:cs typeface="Lato"/>
                <a:sym typeface="Lato"/>
              </a:rPr>
              <a:t>Economic Theory</a:t>
            </a:r>
            <a:endParaRPr b="1">
              <a:solidFill>
                <a:srgbClr val="82C7A5"/>
              </a:solidFill>
              <a:latin typeface="Lato"/>
              <a:ea typeface="Lato"/>
              <a:cs typeface="Lato"/>
              <a:sym typeface="Lato"/>
            </a:endParaRPr>
          </a:p>
        </p:txBody>
      </p:sp>
      <p:sp>
        <p:nvSpPr>
          <p:cNvPr id="72" name="Google Shape;72;p15"/>
          <p:cNvSpPr txBox="1"/>
          <p:nvPr>
            <p:ph idx="1" type="body"/>
          </p:nvPr>
        </p:nvSpPr>
        <p:spPr>
          <a:xfrm>
            <a:off x="441900" y="1452825"/>
            <a:ext cx="5299500" cy="3476100"/>
          </a:xfrm>
          <a:prstGeom prst="rect">
            <a:avLst/>
          </a:prstGeom>
          <a:noFill/>
          <a:ln>
            <a:noFill/>
          </a:ln>
        </p:spPr>
        <p:txBody>
          <a:bodyPr anchorCtr="0" anchor="t" bIns="91425" lIns="91425" spcFirstLastPara="1" rIns="91425" wrap="square" tIns="91425">
            <a:normAutofit lnSpcReduction="20000"/>
          </a:bodyPr>
          <a:lstStyle/>
          <a:p>
            <a:pPr indent="-301110" lvl="0" marL="457200" rtl="0" algn="l">
              <a:lnSpc>
                <a:spcPct val="150000"/>
              </a:lnSpc>
              <a:spcBef>
                <a:spcPts val="0"/>
              </a:spcBef>
              <a:spcAft>
                <a:spcPts val="0"/>
              </a:spcAft>
              <a:buClr>
                <a:schemeClr val="dk1"/>
              </a:buClr>
              <a:buSzPts val="1142"/>
              <a:buFont typeface="Lato"/>
              <a:buChar char="❖"/>
            </a:pPr>
            <a:r>
              <a:rPr lang="en" sz="1141">
                <a:solidFill>
                  <a:schemeClr val="dk1"/>
                </a:solidFill>
                <a:latin typeface="Lato"/>
                <a:ea typeface="Lato"/>
                <a:cs typeface="Lato"/>
                <a:sym typeface="Lato"/>
              </a:rPr>
              <a:t>Selection Bias</a:t>
            </a:r>
            <a:endParaRPr sz="1141">
              <a:solidFill>
                <a:schemeClr val="dk1"/>
              </a:solidFill>
              <a:latin typeface="Lato"/>
              <a:ea typeface="Lato"/>
              <a:cs typeface="Lato"/>
              <a:sym typeface="Lato"/>
            </a:endParaRPr>
          </a:p>
          <a:p>
            <a:pPr indent="-301110" lvl="1" marL="914400" rtl="0" algn="l">
              <a:lnSpc>
                <a:spcPct val="150000"/>
              </a:lnSpc>
              <a:spcBef>
                <a:spcPts val="0"/>
              </a:spcBef>
              <a:spcAft>
                <a:spcPts val="0"/>
              </a:spcAft>
              <a:buClr>
                <a:schemeClr val="dk1"/>
              </a:buClr>
              <a:buSzPts val="1142"/>
              <a:buFont typeface="Lato"/>
              <a:buChar char="➢"/>
            </a:pPr>
            <a:r>
              <a:rPr lang="en" sz="1141">
                <a:solidFill>
                  <a:schemeClr val="dk1"/>
                </a:solidFill>
                <a:latin typeface="Lato"/>
                <a:ea typeface="Lato"/>
                <a:cs typeface="Lato"/>
                <a:sym typeface="Lato"/>
              </a:rPr>
              <a:t>Exists in hiring process due to consumer preference</a:t>
            </a:r>
            <a:endParaRPr sz="1141">
              <a:solidFill>
                <a:schemeClr val="dk1"/>
              </a:solidFill>
              <a:latin typeface="Lato"/>
              <a:ea typeface="Lato"/>
              <a:cs typeface="Lato"/>
              <a:sym typeface="Lato"/>
            </a:endParaRPr>
          </a:p>
          <a:p>
            <a:pPr indent="-301110" lvl="2" marL="1371600" rtl="0" algn="l">
              <a:lnSpc>
                <a:spcPct val="150000"/>
              </a:lnSpc>
              <a:spcBef>
                <a:spcPts val="0"/>
              </a:spcBef>
              <a:spcAft>
                <a:spcPts val="0"/>
              </a:spcAft>
              <a:buClr>
                <a:schemeClr val="dk1"/>
              </a:buClr>
              <a:buSzPts val="1142"/>
              <a:buFont typeface="Lato"/>
              <a:buChar char="■"/>
            </a:pPr>
            <a:r>
              <a:rPr lang="en" sz="1141">
                <a:solidFill>
                  <a:schemeClr val="dk1"/>
                </a:solidFill>
                <a:latin typeface="Lato"/>
                <a:ea typeface="Lato"/>
                <a:cs typeface="Lato"/>
                <a:sym typeface="Lato"/>
              </a:rPr>
              <a:t>Many people are more likely to go to a male for things like handiwork, women for beauty products, which leads to employers hiring certain genders depending on the occupation</a:t>
            </a:r>
            <a:endParaRPr sz="1141">
              <a:solidFill>
                <a:schemeClr val="dk1"/>
              </a:solidFill>
              <a:latin typeface="Lato"/>
              <a:ea typeface="Lato"/>
              <a:cs typeface="Lato"/>
              <a:sym typeface="Lato"/>
            </a:endParaRPr>
          </a:p>
          <a:p>
            <a:pPr indent="-301110" lvl="0" marL="457200" rtl="0" algn="l">
              <a:lnSpc>
                <a:spcPct val="150000"/>
              </a:lnSpc>
              <a:spcBef>
                <a:spcPts val="0"/>
              </a:spcBef>
              <a:spcAft>
                <a:spcPts val="0"/>
              </a:spcAft>
              <a:buClr>
                <a:schemeClr val="dk1"/>
              </a:buClr>
              <a:buSzPts val="1142"/>
              <a:buFont typeface="Lato"/>
              <a:buChar char="❖"/>
            </a:pPr>
            <a:r>
              <a:rPr lang="en" sz="1141">
                <a:solidFill>
                  <a:schemeClr val="dk1"/>
                </a:solidFill>
                <a:latin typeface="Lato"/>
                <a:ea typeface="Lato"/>
                <a:cs typeface="Lato"/>
                <a:sym typeface="Lato"/>
              </a:rPr>
              <a:t>Human Capital Theory</a:t>
            </a:r>
            <a:endParaRPr sz="1141">
              <a:solidFill>
                <a:schemeClr val="dk1"/>
              </a:solidFill>
              <a:latin typeface="Lato"/>
              <a:ea typeface="Lato"/>
              <a:cs typeface="Lato"/>
              <a:sym typeface="Lato"/>
            </a:endParaRPr>
          </a:p>
          <a:p>
            <a:pPr indent="-301110" lvl="1" marL="914400" rtl="0" algn="l">
              <a:lnSpc>
                <a:spcPct val="150000"/>
              </a:lnSpc>
              <a:spcBef>
                <a:spcPts val="0"/>
              </a:spcBef>
              <a:spcAft>
                <a:spcPts val="0"/>
              </a:spcAft>
              <a:buClr>
                <a:schemeClr val="dk1"/>
              </a:buClr>
              <a:buSzPts val="1142"/>
              <a:buFont typeface="Lato"/>
              <a:buChar char="➢"/>
            </a:pPr>
            <a:r>
              <a:rPr lang="en" sz="1141">
                <a:solidFill>
                  <a:schemeClr val="dk1"/>
                </a:solidFill>
                <a:latin typeface="Lato"/>
                <a:ea typeface="Lato"/>
                <a:cs typeface="Lato"/>
                <a:sym typeface="Lato"/>
              </a:rPr>
              <a:t>S</a:t>
            </a:r>
            <a:r>
              <a:rPr lang="en" sz="1141">
                <a:solidFill>
                  <a:schemeClr val="dk1"/>
                </a:solidFill>
                <a:latin typeface="Lato"/>
                <a:ea typeface="Lato"/>
                <a:cs typeface="Lato"/>
                <a:sym typeface="Lato"/>
              </a:rPr>
              <a:t>uggests that the skills, knowledge, and experience that workers acquire over time contribute to their earning potential</a:t>
            </a:r>
            <a:endParaRPr sz="1141">
              <a:solidFill>
                <a:schemeClr val="dk1"/>
              </a:solidFill>
              <a:latin typeface="Lato"/>
              <a:ea typeface="Lato"/>
              <a:cs typeface="Lato"/>
              <a:sym typeface="Lato"/>
            </a:endParaRPr>
          </a:p>
          <a:p>
            <a:pPr indent="-301110" lvl="2" marL="1371600" rtl="0" algn="l">
              <a:lnSpc>
                <a:spcPct val="150000"/>
              </a:lnSpc>
              <a:spcBef>
                <a:spcPts val="0"/>
              </a:spcBef>
              <a:spcAft>
                <a:spcPts val="0"/>
              </a:spcAft>
              <a:buClr>
                <a:schemeClr val="dk1"/>
              </a:buClr>
              <a:buSzPts val="1142"/>
              <a:buFont typeface="Lato"/>
              <a:buChar char="■"/>
            </a:pPr>
            <a:r>
              <a:rPr lang="en" sz="1141">
                <a:solidFill>
                  <a:schemeClr val="dk1"/>
                </a:solidFill>
                <a:latin typeface="Lato"/>
                <a:ea typeface="Lato"/>
                <a:cs typeface="Lato"/>
                <a:sym typeface="Lato"/>
              </a:rPr>
              <a:t>Women may earn less than men because they are less likely to invest in education and training due to a variety of factors, including social norms, discrimination, and family responsibilities.</a:t>
            </a:r>
            <a:endParaRPr sz="1141">
              <a:solidFill>
                <a:schemeClr val="dk1"/>
              </a:solidFill>
              <a:latin typeface="Lato"/>
              <a:ea typeface="Lato"/>
              <a:cs typeface="Lato"/>
              <a:sym typeface="Lato"/>
            </a:endParaRPr>
          </a:p>
          <a:p>
            <a:pPr indent="0" lvl="0" marL="1371600" rtl="0" algn="l">
              <a:lnSpc>
                <a:spcPct val="150000"/>
              </a:lnSpc>
              <a:spcBef>
                <a:spcPts val="1200"/>
              </a:spcBef>
              <a:spcAft>
                <a:spcPts val="1200"/>
              </a:spcAft>
              <a:buSzPts val="1800"/>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6"/>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txBox="1"/>
          <p:nvPr>
            <p:ph type="title"/>
          </p:nvPr>
        </p:nvSpPr>
        <p:spPr>
          <a:xfrm>
            <a:off x="0"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latin typeface="Lato"/>
                <a:ea typeface="Lato"/>
                <a:cs typeface="Lato"/>
                <a:sym typeface="Lato"/>
              </a:rPr>
              <a:t>Literature Review</a:t>
            </a:r>
            <a:endParaRPr b="1">
              <a:solidFill>
                <a:srgbClr val="82C7A5"/>
              </a:solidFill>
              <a:latin typeface="Lato"/>
              <a:ea typeface="Lato"/>
              <a:cs typeface="Lato"/>
              <a:sym typeface="Lato"/>
            </a:endParaRPr>
          </a:p>
        </p:txBody>
      </p:sp>
      <p:sp>
        <p:nvSpPr>
          <p:cNvPr id="79" name="Google Shape;79;p16"/>
          <p:cNvSpPr txBox="1"/>
          <p:nvPr>
            <p:ph idx="1" type="body"/>
          </p:nvPr>
        </p:nvSpPr>
        <p:spPr>
          <a:xfrm>
            <a:off x="648900" y="1287675"/>
            <a:ext cx="7856700" cy="3638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63636"/>
              <a:buNone/>
            </a:pPr>
            <a:r>
              <a:rPr lang="en" sz="4400">
                <a:solidFill>
                  <a:schemeClr val="dk1"/>
                </a:solidFill>
                <a:latin typeface="Lato"/>
                <a:ea typeface="Lato"/>
                <a:cs typeface="Lato"/>
                <a:sym typeface="Lato"/>
              </a:rPr>
              <a:t>Denning, J. T., Jacob, B. A., Lefgren, L. J., &amp; vom Lehn, C. (2021). The return to hours worked within and across occupations: </a:t>
            </a:r>
            <a:endParaRPr sz="4400">
              <a:solidFill>
                <a:schemeClr val="dk1"/>
              </a:solidFill>
              <a:latin typeface="Lato"/>
              <a:ea typeface="Lato"/>
              <a:cs typeface="Lato"/>
              <a:sym typeface="Lato"/>
            </a:endParaRPr>
          </a:p>
          <a:p>
            <a:pPr indent="457200" lvl="0" marL="0" rtl="0" algn="l">
              <a:lnSpc>
                <a:spcPct val="115000"/>
              </a:lnSpc>
              <a:spcBef>
                <a:spcPts val="0"/>
              </a:spcBef>
              <a:spcAft>
                <a:spcPts val="0"/>
              </a:spcAft>
              <a:buSzPct val="163636"/>
              <a:buNone/>
            </a:pPr>
            <a:r>
              <a:rPr lang="en" sz="4400">
                <a:solidFill>
                  <a:schemeClr val="dk1"/>
                </a:solidFill>
                <a:latin typeface="Lato"/>
                <a:ea typeface="Lato"/>
                <a:cs typeface="Lato"/>
                <a:sym typeface="Lato"/>
              </a:rPr>
              <a:t>Implications for the gender wage gap. </a:t>
            </a:r>
            <a:r>
              <a:rPr i="1" lang="en" sz="4400">
                <a:solidFill>
                  <a:schemeClr val="dk1"/>
                </a:solidFill>
                <a:latin typeface="Lato"/>
                <a:ea typeface="Lato"/>
                <a:cs typeface="Lato"/>
                <a:sym typeface="Lato"/>
              </a:rPr>
              <a:t>ILR Review</a:t>
            </a:r>
            <a:r>
              <a:rPr lang="en" sz="4400">
                <a:solidFill>
                  <a:schemeClr val="dk1"/>
                </a:solidFill>
                <a:latin typeface="Lato"/>
                <a:ea typeface="Lato"/>
                <a:cs typeface="Lato"/>
                <a:sym typeface="Lato"/>
              </a:rPr>
              <a:t>, </a:t>
            </a:r>
            <a:r>
              <a:rPr i="1" lang="en" sz="4400">
                <a:solidFill>
                  <a:schemeClr val="dk1"/>
                </a:solidFill>
                <a:latin typeface="Lato"/>
                <a:ea typeface="Lato"/>
                <a:cs typeface="Lato"/>
                <a:sym typeface="Lato"/>
              </a:rPr>
              <a:t>75</a:t>
            </a:r>
            <a:r>
              <a:rPr lang="en" sz="4400">
                <a:solidFill>
                  <a:schemeClr val="dk1"/>
                </a:solidFill>
                <a:latin typeface="Lato"/>
                <a:ea typeface="Lato"/>
                <a:cs typeface="Lato"/>
                <a:sym typeface="Lato"/>
              </a:rPr>
              <a:t>(5), 1321–1347. </a:t>
            </a:r>
            <a:r>
              <a:rPr lang="en" sz="4400" u="sng">
                <a:solidFill>
                  <a:schemeClr val="hlink"/>
                </a:solidFill>
                <a:latin typeface="Lato"/>
                <a:ea typeface="Lato"/>
                <a:cs typeface="Lato"/>
                <a:sym typeface="Lato"/>
                <a:hlinkClick r:id="rId3"/>
              </a:rPr>
              <a:t>https://doi.org/10.1177/00197939211045376</a:t>
            </a:r>
            <a:endParaRPr sz="4400">
              <a:solidFill>
                <a:schemeClr val="dk1"/>
              </a:solidFill>
              <a:latin typeface="Lato"/>
              <a:ea typeface="Lato"/>
              <a:cs typeface="Lato"/>
              <a:sym typeface="Lato"/>
            </a:endParaRPr>
          </a:p>
          <a:p>
            <a:pPr indent="-298503" lvl="0" marL="914400" rtl="0" algn="l">
              <a:lnSpc>
                <a:spcPct val="115000"/>
              </a:lnSpc>
              <a:spcBef>
                <a:spcPts val="0"/>
              </a:spcBef>
              <a:spcAft>
                <a:spcPts val="0"/>
              </a:spcAft>
              <a:buClr>
                <a:schemeClr val="dk1"/>
              </a:buClr>
              <a:buSzPct val="100000"/>
              <a:buFont typeface="Lato"/>
              <a:buChar char="❖"/>
            </a:pPr>
            <a:r>
              <a:rPr lang="en" sz="4400">
                <a:solidFill>
                  <a:schemeClr val="dk1"/>
                </a:solidFill>
                <a:latin typeface="Lato"/>
                <a:ea typeface="Lato"/>
                <a:cs typeface="Lato"/>
                <a:sym typeface="Lato"/>
              </a:rPr>
              <a:t>Highlights how hours worked across occupations has a large impact on the gender wage gap</a:t>
            </a:r>
            <a:endParaRPr sz="4400">
              <a:solidFill>
                <a:schemeClr val="dk1"/>
              </a:solidFill>
              <a:latin typeface="Lato"/>
              <a:ea typeface="Lato"/>
              <a:cs typeface="Lato"/>
              <a:sym typeface="Lato"/>
            </a:endParaRPr>
          </a:p>
          <a:p>
            <a:pPr indent="-298503" lvl="0" marL="914400" rtl="0" algn="l">
              <a:lnSpc>
                <a:spcPct val="115000"/>
              </a:lnSpc>
              <a:spcBef>
                <a:spcPts val="0"/>
              </a:spcBef>
              <a:spcAft>
                <a:spcPts val="0"/>
              </a:spcAft>
              <a:buClr>
                <a:schemeClr val="dk1"/>
              </a:buClr>
              <a:buSzPct val="100000"/>
              <a:buFont typeface="Lato"/>
              <a:buChar char="❖"/>
            </a:pPr>
            <a:r>
              <a:rPr lang="en" sz="4400">
                <a:solidFill>
                  <a:schemeClr val="dk1"/>
                </a:solidFill>
                <a:latin typeface="Lato"/>
                <a:ea typeface="Lato"/>
                <a:cs typeface="Lato"/>
                <a:sym typeface="Lato"/>
              </a:rPr>
              <a:t>Conclude that </a:t>
            </a:r>
            <a:r>
              <a:rPr lang="en" sz="4400">
                <a:solidFill>
                  <a:schemeClr val="dk1"/>
                </a:solidFill>
                <a:latin typeface="Lato"/>
                <a:ea typeface="Lato"/>
                <a:cs typeface="Lato"/>
                <a:sym typeface="Lato"/>
              </a:rPr>
              <a:t>while the hours worked by an individual have only a weak relationship with wages, the average hours within an occupation are much more strongly related to wages </a:t>
            </a:r>
            <a:endParaRPr sz="4400">
              <a:solidFill>
                <a:schemeClr val="dk1"/>
              </a:solidFill>
              <a:latin typeface="Lato"/>
              <a:ea typeface="Lato"/>
              <a:cs typeface="Lato"/>
              <a:sym typeface="Lato"/>
            </a:endParaRPr>
          </a:p>
          <a:p>
            <a:pPr indent="-298450" lvl="2" marL="1371600" rtl="0" algn="l">
              <a:lnSpc>
                <a:spcPct val="115000"/>
              </a:lnSpc>
              <a:spcBef>
                <a:spcPts val="0"/>
              </a:spcBef>
              <a:spcAft>
                <a:spcPts val="0"/>
              </a:spcAft>
              <a:buClr>
                <a:schemeClr val="dk1"/>
              </a:buClr>
              <a:buSzPct val="100000"/>
              <a:buFont typeface="Lato"/>
              <a:buChar char="■"/>
            </a:pPr>
            <a:r>
              <a:rPr lang="en" sz="4400">
                <a:solidFill>
                  <a:schemeClr val="dk1"/>
                </a:solidFill>
                <a:latin typeface="Lato"/>
                <a:ea typeface="Lato"/>
                <a:cs typeface="Lato"/>
                <a:sym typeface="Lato"/>
              </a:rPr>
              <a:t>10% increase in occupational hours worked is associated with a 10 to 20% increase in wages depending on the specification</a:t>
            </a:r>
            <a:endParaRPr sz="4400">
              <a:solidFill>
                <a:schemeClr val="dk1"/>
              </a:solidFill>
              <a:latin typeface="Lato"/>
              <a:ea typeface="Lato"/>
              <a:cs typeface="Lato"/>
              <a:sym typeface="Lato"/>
            </a:endParaRPr>
          </a:p>
          <a:p>
            <a:pPr indent="0" lvl="0" marL="0" rtl="0" algn="l">
              <a:lnSpc>
                <a:spcPct val="115000"/>
              </a:lnSpc>
              <a:spcBef>
                <a:spcPts val="1200"/>
              </a:spcBef>
              <a:spcAft>
                <a:spcPts val="0"/>
              </a:spcAft>
              <a:buSzPct val="163636"/>
              <a:buNone/>
            </a:pPr>
            <a:r>
              <a:rPr lang="en" sz="4400">
                <a:solidFill>
                  <a:schemeClr val="dk1"/>
                </a:solidFill>
                <a:latin typeface="Lato"/>
                <a:ea typeface="Lato"/>
                <a:cs typeface="Lato"/>
                <a:sym typeface="Lato"/>
              </a:rPr>
              <a:t>Masso, J., Meriküll, J., &amp; Vahter, P. (2022). The role of firms in the gender wage gap. </a:t>
            </a:r>
            <a:r>
              <a:rPr i="1" lang="en" sz="4400">
                <a:solidFill>
                  <a:schemeClr val="dk1"/>
                </a:solidFill>
                <a:latin typeface="Lato"/>
                <a:ea typeface="Lato"/>
                <a:cs typeface="Lato"/>
                <a:sym typeface="Lato"/>
              </a:rPr>
              <a:t>Journal of Comparative Economics</a:t>
            </a:r>
            <a:r>
              <a:rPr lang="en" sz="4400">
                <a:solidFill>
                  <a:schemeClr val="dk1"/>
                </a:solidFill>
                <a:latin typeface="Lato"/>
                <a:ea typeface="Lato"/>
                <a:cs typeface="Lato"/>
                <a:sym typeface="Lato"/>
              </a:rPr>
              <a:t>, </a:t>
            </a:r>
            <a:r>
              <a:rPr i="1" lang="en" sz="4400">
                <a:solidFill>
                  <a:schemeClr val="dk1"/>
                </a:solidFill>
                <a:latin typeface="Lato"/>
                <a:ea typeface="Lato"/>
                <a:cs typeface="Lato"/>
                <a:sym typeface="Lato"/>
              </a:rPr>
              <a:t>50</a:t>
            </a:r>
            <a:r>
              <a:rPr lang="en" sz="4400">
                <a:solidFill>
                  <a:schemeClr val="dk1"/>
                </a:solidFill>
                <a:latin typeface="Lato"/>
                <a:ea typeface="Lato"/>
                <a:cs typeface="Lato"/>
                <a:sym typeface="Lato"/>
              </a:rPr>
              <a:t>(2), </a:t>
            </a:r>
            <a:endParaRPr sz="4400">
              <a:solidFill>
                <a:schemeClr val="dk1"/>
              </a:solidFill>
              <a:latin typeface="Lato"/>
              <a:ea typeface="Lato"/>
              <a:cs typeface="Lato"/>
              <a:sym typeface="Lato"/>
            </a:endParaRPr>
          </a:p>
          <a:p>
            <a:pPr indent="457200" lvl="0" marL="0" rtl="0" algn="l">
              <a:lnSpc>
                <a:spcPct val="115000"/>
              </a:lnSpc>
              <a:spcBef>
                <a:spcPts val="0"/>
              </a:spcBef>
              <a:spcAft>
                <a:spcPts val="0"/>
              </a:spcAft>
              <a:buSzPct val="163636"/>
              <a:buNone/>
            </a:pPr>
            <a:r>
              <a:rPr lang="en" sz="4400">
                <a:solidFill>
                  <a:schemeClr val="dk1"/>
                </a:solidFill>
                <a:latin typeface="Lato"/>
                <a:ea typeface="Lato"/>
                <a:cs typeface="Lato"/>
                <a:sym typeface="Lato"/>
              </a:rPr>
              <a:t>454–473. </a:t>
            </a:r>
            <a:r>
              <a:rPr lang="en" sz="4400" u="sng">
                <a:solidFill>
                  <a:schemeClr val="hlink"/>
                </a:solidFill>
                <a:latin typeface="Lato"/>
                <a:ea typeface="Lato"/>
                <a:cs typeface="Lato"/>
                <a:sym typeface="Lato"/>
                <a:hlinkClick r:id="rId4"/>
              </a:rPr>
              <a:t>https://doi.org/10.1016/j.jce.2021.10.001</a:t>
            </a:r>
            <a:endParaRPr sz="4400">
              <a:solidFill>
                <a:schemeClr val="dk1"/>
              </a:solidFill>
              <a:latin typeface="Lato"/>
              <a:ea typeface="Lato"/>
              <a:cs typeface="Lato"/>
              <a:sym typeface="Lato"/>
            </a:endParaRPr>
          </a:p>
          <a:p>
            <a:pPr indent="-298503" lvl="0" marL="914400" rtl="0" algn="l">
              <a:lnSpc>
                <a:spcPct val="115000"/>
              </a:lnSpc>
              <a:spcBef>
                <a:spcPts val="0"/>
              </a:spcBef>
              <a:spcAft>
                <a:spcPts val="0"/>
              </a:spcAft>
              <a:buClr>
                <a:schemeClr val="dk1"/>
              </a:buClr>
              <a:buSzPct val="100000"/>
              <a:buFont typeface="Lato"/>
              <a:buChar char="❖"/>
            </a:pPr>
            <a:r>
              <a:rPr lang="en" sz="4400">
                <a:solidFill>
                  <a:schemeClr val="dk1"/>
                </a:solidFill>
                <a:latin typeface="Lato"/>
                <a:ea typeface="Lato"/>
                <a:cs typeface="Lato"/>
                <a:sym typeface="Lato"/>
              </a:rPr>
              <a:t>Covers occupational differences in the gender wage gap in Estonia</a:t>
            </a:r>
            <a:endParaRPr sz="4400">
              <a:solidFill>
                <a:schemeClr val="dk1"/>
              </a:solidFill>
              <a:latin typeface="Lato"/>
              <a:ea typeface="Lato"/>
              <a:cs typeface="Lato"/>
              <a:sym typeface="Lato"/>
            </a:endParaRPr>
          </a:p>
          <a:p>
            <a:pPr indent="-298503" lvl="0" marL="914400" rtl="0" algn="l">
              <a:lnSpc>
                <a:spcPct val="115000"/>
              </a:lnSpc>
              <a:spcBef>
                <a:spcPts val="0"/>
              </a:spcBef>
              <a:spcAft>
                <a:spcPts val="0"/>
              </a:spcAft>
              <a:buClr>
                <a:schemeClr val="dk1"/>
              </a:buClr>
              <a:buSzPct val="100000"/>
              <a:buFont typeface="Lato"/>
              <a:buChar char="❖"/>
            </a:pPr>
            <a:r>
              <a:rPr lang="en" sz="4400">
                <a:solidFill>
                  <a:schemeClr val="dk1"/>
                </a:solidFill>
                <a:latin typeface="Lato"/>
                <a:ea typeface="Lato"/>
                <a:cs typeface="Lato"/>
                <a:sym typeface="Lato"/>
              </a:rPr>
              <a:t>Results show</a:t>
            </a:r>
            <a:r>
              <a:rPr lang="en" sz="4400">
                <a:solidFill>
                  <a:schemeClr val="dk1"/>
                </a:solidFill>
                <a:latin typeface="Lato"/>
                <a:ea typeface="Lato"/>
                <a:cs typeface="Lato"/>
                <a:sym typeface="Lato"/>
              </a:rPr>
              <a:t> firm-level wage premiums, due to the sorting effect and due to women receiving lower wages within the same firm (bargaining effect), can explain as much as 40% of the gender wage gap</a:t>
            </a:r>
            <a:endParaRPr sz="4400">
              <a:solidFill>
                <a:schemeClr val="dk1"/>
              </a:solidFill>
              <a:latin typeface="Lato"/>
              <a:ea typeface="Lato"/>
              <a:cs typeface="Lato"/>
              <a:sym typeface="Lato"/>
            </a:endParaRPr>
          </a:p>
          <a:p>
            <a:pPr indent="0" lvl="0" marL="0" rtl="0" algn="l">
              <a:lnSpc>
                <a:spcPct val="115000"/>
              </a:lnSpc>
              <a:spcBef>
                <a:spcPts val="1200"/>
              </a:spcBef>
              <a:spcAft>
                <a:spcPts val="0"/>
              </a:spcAft>
              <a:buSzPct val="163636"/>
              <a:buNone/>
            </a:pPr>
            <a:r>
              <a:rPr lang="en" sz="4400">
                <a:solidFill>
                  <a:schemeClr val="dk1"/>
                </a:solidFill>
                <a:latin typeface="Lato"/>
                <a:ea typeface="Lato"/>
                <a:cs typeface="Lato"/>
                <a:sym typeface="Lato"/>
              </a:rPr>
              <a:t>Rotman, A., &amp; Mandel, H. (2022). Gender-specific wage structure and the gender wage gap in the U.S. labor market. </a:t>
            </a:r>
            <a:r>
              <a:rPr i="1" lang="en" sz="4400">
                <a:solidFill>
                  <a:schemeClr val="dk1"/>
                </a:solidFill>
                <a:latin typeface="Lato"/>
                <a:ea typeface="Lato"/>
                <a:cs typeface="Lato"/>
                <a:sym typeface="Lato"/>
              </a:rPr>
              <a:t>Social Indicators </a:t>
            </a:r>
            <a:endParaRPr i="1" sz="4400">
              <a:solidFill>
                <a:schemeClr val="dk1"/>
              </a:solidFill>
              <a:latin typeface="Lato"/>
              <a:ea typeface="Lato"/>
              <a:cs typeface="Lato"/>
              <a:sym typeface="Lato"/>
            </a:endParaRPr>
          </a:p>
          <a:p>
            <a:pPr indent="457200" lvl="0" marL="0" rtl="0" algn="l">
              <a:lnSpc>
                <a:spcPct val="115000"/>
              </a:lnSpc>
              <a:spcBef>
                <a:spcPts val="0"/>
              </a:spcBef>
              <a:spcAft>
                <a:spcPts val="0"/>
              </a:spcAft>
              <a:buSzPct val="163636"/>
              <a:buNone/>
            </a:pPr>
            <a:r>
              <a:rPr i="1" lang="en" sz="4400">
                <a:solidFill>
                  <a:schemeClr val="dk1"/>
                </a:solidFill>
                <a:latin typeface="Lato"/>
                <a:ea typeface="Lato"/>
                <a:cs typeface="Lato"/>
                <a:sym typeface="Lato"/>
              </a:rPr>
              <a:t>Research</a:t>
            </a:r>
            <a:r>
              <a:rPr lang="en" sz="4400">
                <a:solidFill>
                  <a:schemeClr val="dk1"/>
                </a:solidFill>
                <a:latin typeface="Lato"/>
                <a:ea typeface="Lato"/>
                <a:cs typeface="Lato"/>
                <a:sym typeface="Lato"/>
              </a:rPr>
              <a:t>, </a:t>
            </a:r>
            <a:r>
              <a:rPr i="1" lang="en" sz="4400">
                <a:solidFill>
                  <a:schemeClr val="dk1"/>
                </a:solidFill>
                <a:latin typeface="Lato"/>
                <a:ea typeface="Lato"/>
                <a:cs typeface="Lato"/>
                <a:sym typeface="Lato"/>
              </a:rPr>
              <a:t>165</a:t>
            </a:r>
            <a:r>
              <a:rPr lang="en" sz="4400">
                <a:solidFill>
                  <a:schemeClr val="dk1"/>
                </a:solidFill>
                <a:latin typeface="Lato"/>
                <a:ea typeface="Lato"/>
                <a:cs typeface="Lato"/>
                <a:sym typeface="Lato"/>
              </a:rPr>
              <a:t>(2), 585–606. </a:t>
            </a:r>
            <a:r>
              <a:rPr lang="en" sz="4400" u="sng">
                <a:solidFill>
                  <a:schemeClr val="hlink"/>
                </a:solidFill>
                <a:latin typeface="Lato"/>
                <a:ea typeface="Lato"/>
                <a:cs typeface="Lato"/>
                <a:sym typeface="Lato"/>
                <a:hlinkClick r:id="rId5"/>
              </a:rPr>
              <a:t>https://doi.org/10.1007/s11205-022-03030-4</a:t>
            </a:r>
            <a:endParaRPr sz="4400">
              <a:solidFill>
                <a:schemeClr val="dk1"/>
              </a:solidFill>
              <a:latin typeface="Lato"/>
              <a:ea typeface="Lato"/>
              <a:cs typeface="Lato"/>
              <a:sym typeface="Lato"/>
            </a:endParaRPr>
          </a:p>
          <a:p>
            <a:pPr indent="-298503" lvl="0" marL="914400" rtl="0" algn="l">
              <a:lnSpc>
                <a:spcPct val="115000"/>
              </a:lnSpc>
              <a:spcBef>
                <a:spcPts val="0"/>
              </a:spcBef>
              <a:spcAft>
                <a:spcPts val="0"/>
              </a:spcAft>
              <a:buClr>
                <a:schemeClr val="dk1"/>
              </a:buClr>
              <a:buSzPct val="100000"/>
              <a:buFont typeface="Lato"/>
              <a:buChar char="❖"/>
            </a:pPr>
            <a:r>
              <a:rPr lang="en" sz="4400">
                <a:solidFill>
                  <a:schemeClr val="dk1"/>
                </a:solidFill>
                <a:latin typeface="Lato"/>
                <a:ea typeface="Lato"/>
                <a:cs typeface="Lato"/>
                <a:sym typeface="Lato"/>
              </a:rPr>
              <a:t>Dissects the “unexplained” portion of the gender wage gap (market returns to productivity-enhancing characteristics)</a:t>
            </a:r>
            <a:endParaRPr sz="4400">
              <a:solidFill>
                <a:schemeClr val="dk1"/>
              </a:solidFill>
              <a:latin typeface="Lato"/>
              <a:ea typeface="Lato"/>
              <a:cs typeface="Lato"/>
              <a:sym typeface="Lato"/>
            </a:endParaRPr>
          </a:p>
          <a:p>
            <a:pPr indent="-298503" lvl="0" marL="914400" rtl="0" algn="l">
              <a:lnSpc>
                <a:spcPct val="115000"/>
              </a:lnSpc>
              <a:spcBef>
                <a:spcPts val="0"/>
              </a:spcBef>
              <a:spcAft>
                <a:spcPts val="0"/>
              </a:spcAft>
              <a:buClr>
                <a:schemeClr val="dk1"/>
              </a:buClr>
              <a:buSzPct val="100000"/>
              <a:buFont typeface="Lato"/>
              <a:buChar char="❖"/>
            </a:pPr>
            <a:r>
              <a:rPr lang="en" sz="4400">
                <a:solidFill>
                  <a:schemeClr val="dk1"/>
                </a:solidFill>
                <a:latin typeface="Lato"/>
                <a:ea typeface="Lato"/>
                <a:cs typeface="Lato"/>
                <a:sym typeface="Lato"/>
              </a:rPr>
              <a:t>Findings s</a:t>
            </a:r>
            <a:r>
              <a:rPr lang="en" sz="4400">
                <a:solidFill>
                  <a:schemeClr val="dk1"/>
                </a:solidFill>
                <a:latin typeface="Lato"/>
                <a:ea typeface="Lato"/>
                <a:cs typeface="Lato"/>
                <a:sym typeface="Lato"/>
              </a:rPr>
              <a:t>how that the key to understand the gender wage gap lies not in the different characteristics of male and female workers, but mainly in the fact that women are rewarded less than men for their skills</a:t>
            </a:r>
            <a:endParaRPr sz="4400">
              <a:solidFill>
                <a:schemeClr val="dk1"/>
              </a:solidFill>
              <a:latin typeface="Lato"/>
              <a:ea typeface="Lato"/>
              <a:cs typeface="Lato"/>
              <a:sym typeface="Lato"/>
            </a:endParaRPr>
          </a:p>
          <a:p>
            <a:pPr indent="0" lvl="0" marL="0" rtl="0" algn="l">
              <a:lnSpc>
                <a:spcPct val="100000"/>
              </a:lnSpc>
              <a:spcBef>
                <a:spcPts val="1200"/>
              </a:spcBef>
              <a:spcAft>
                <a:spcPts val="0"/>
              </a:spcAft>
              <a:buSzPct val="180000"/>
              <a:buNone/>
            </a:pPr>
            <a:r>
              <a:t/>
            </a:r>
            <a:endParaRPr sz="4000">
              <a:solidFill>
                <a:srgbClr val="FFFFFF"/>
              </a:solidFill>
            </a:endParaRPr>
          </a:p>
          <a:p>
            <a:pPr indent="0" lvl="0" marL="0" rtl="0" algn="l">
              <a:lnSpc>
                <a:spcPct val="115000"/>
              </a:lnSpc>
              <a:spcBef>
                <a:spcPts val="0"/>
              </a:spcBef>
              <a:spcAft>
                <a:spcPts val="0"/>
              </a:spcAft>
              <a:buSzPts val="1800"/>
              <a:buNone/>
            </a:pPr>
            <a:r>
              <a:t/>
            </a:r>
            <a:endParaRPr sz="100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7"/>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txBox="1"/>
          <p:nvPr>
            <p:ph type="title"/>
          </p:nvPr>
        </p:nvSpPr>
        <p:spPr>
          <a:xfrm>
            <a:off x="0"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latin typeface="Lato"/>
                <a:ea typeface="Lato"/>
                <a:cs typeface="Lato"/>
                <a:sym typeface="Lato"/>
              </a:rPr>
              <a:t>Methodology</a:t>
            </a:r>
            <a:endParaRPr b="1">
              <a:solidFill>
                <a:srgbClr val="82C7A5"/>
              </a:solidFill>
              <a:latin typeface="Lato"/>
              <a:ea typeface="Lato"/>
              <a:cs typeface="Lato"/>
              <a:sym typeface="Lato"/>
            </a:endParaRPr>
          </a:p>
        </p:txBody>
      </p:sp>
      <p:sp>
        <p:nvSpPr>
          <p:cNvPr id="86" name="Google Shape;86;p17"/>
          <p:cNvSpPr txBox="1"/>
          <p:nvPr>
            <p:ph idx="1" type="body"/>
          </p:nvPr>
        </p:nvSpPr>
        <p:spPr>
          <a:xfrm>
            <a:off x="584600" y="1323175"/>
            <a:ext cx="7650000" cy="3650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chemeClr val="dk1"/>
                </a:solidFill>
                <a:latin typeface="Lato"/>
                <a:ea typeface="Lato"/>
                <a:cs typeface="Lato"/>
                <a:sym typeface="Lato"/>
              </a:rPr>
              <a:t>Hypothesis</a:t>
            </a:r>
            <a:r>
              <a:rPr lang="en">
                <a:solidFill>
                  <a:schemeClr val="dk1"/>
                </a:solidFill>
                <a:latin typeface="Lato"/>
                <a:ea typeface="Lato"/>
                <a:cs typeface="Lato"/>
                <a:sym typeface="Lato"/>
              </a:rPr>
              <a:t>: Being female results in a lower hourly wage</a:t>
            </a:r>
            <a:endParaRPr>
              <a:solidFill>
                <a:schemeClr val="dk1"/>
              </a:solidFill>
              <a:latin typeface="Lato"/>
              <a:ea typeface="Lato"/>
              <a:cs typeface="Lato"/>
              <a:sym typeface="Lato"/>
            </a:endParaRPr>
          </a:p>
          <a:p>
            <a:pPr indent="0" lvl="0" marL="0" rtl="0" algn="l">
              <a:lnSpc>
                <a:spcPct val="115000"/>
              </a:lnSpc>
              <a:spcBef>
                <a:spcPts val="1200"/>
              </a:spcBef>
              <a:spcAft>
                <a:spcPts val="0"/>
              </a:spcAft>
              <a:buSzPts val="1800"/>
              <a:buNone/>
            </a:pPr>
            <a:r>
              <a:rPr lang="en" u="sng">
                <a:solidFill>
                  <a:schemeClr val="dk1"/>
                </a:solidFill>
                <a:latin typeface="Lato"/>
                <a:ea typeface="Lato"/>
                <a:cs typeface="Lato"/>
                <a:sym typeface="Lato"/>
              </a:rPr>
              <a:t>Data</a:t>
            </a:r>
            <a:r>
              <a:rPr lang="en">
                <a:solidFill>
                  <a:schemeClr val="dk1"/>
                </a:solidFill>
                <a:latin typeface="Lato"/>
                <a:ea typeface="Lato"/>
                <a:cs typeface="Lato"/>
                <a:sym typeface="Lato"/>
              </a:rPr>
              <a:t>: Panel data from the PSID</a:t>
            </a:r>
            <a:endParaRPr>
              <a:solidFill>
                <a:schemeClr val="dk1"/>
              </a:solidFill>
              <a:latin typeface="Lato"/>
              <a:ea typeface="Lato"/>
              <a:cs typeface="Lato"/>
              <a:sym typeface="Lato"/>
            </a:endParaRPr>
          </a:p>
          <a:p>
            <a:pPr indent="-342900" lvl="0" marL="457200" rtl="0" algn="l">
              <a:lnSpc>
                <a:spcPct val="115000"/>
              </a:lnSpc>
              <a:spcBef>
                <a:spcPts val="1200"/>
              </a:spcBef>
              <a:spcAft>
                <a:spcPts val="0"/>
              </a:spcAft>
              <a:buClr>
                <a:schemeClr val="dk1"/>
              </a:buClr>
              <a:buSzPts val="1800"/>
              <a:buFont typeface="Lato"/>
              <a:buChar char="❖"/>
            </a:pPr>
            <a:r>
              <a:rPr lang="en">
                <a:solidFill>
                  <a:schemeClr val="dk1"/>
                </a:solidFill>
                <a:latin typeface="Lato"/>
                <a:ea typeface="Lato"/>
                <a:cs typeface="Lato"/>
                <a:sym typeface="Lato"/>
              </a:rPr>
              <a:t>33,398 observations from 1980-2011</a:t>
            </a:r>
            <a:endParaRPr>
              <a:solidFill>
                <a:schemeClr val="dk1"/>
              </a:solidFill>
              <a:latin typeface="Lato"/>
              <a:ea typeface="Lato"/>
              <a:cs typeface="Lato"/>
              <a:sym typeface="Lato"/>
            </a:endParaRPr>
          </a:p>
          <a:p>
            <a:pPr indent="0" lvl="0" marL="0" rtl="0" algn="l">
              <a:lnSpc>
                <a:spcPct val="115000"/>
              </a:lnSpc>
              <a:spcBef>
                <a:spcPts val="1200"/>
              </a:spcBef>
              <a:spcAft>
                <a:spcPts val="0"/>
              </a:spcAft>
              <a:buSzPts val="1800"/>
              <a:buNone/>
            </a:pPr>
            <a:r>
              <a:rPr lang="en" u="sng">
                <a:solidFill>
                  <a:schemeClr val="dk1"/>
                </a:solidFill>
                <a:latin typeface="Lato"/>
                <a:ea typeface="Lato"/>
                <a:cs typeface="Lato"/>
                <a:sym typeface="Lato"/>
              </a:rPr>
              <a:t>Source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0" lvl="0" marL="0" rtl="0" algn="l">
              <a:lnSpc>
                <a:spcPct val="100000"/>
              </a:lnSpc>
              <a:spcBef>
                <a:spcPts val="1200"/>
              </a:spcBef>
              <a:spcAft>
                <a:spcPts val="0"/>
              </a:spcAft>
              <a:buSzPts val="1800"/>
              <a:buNone/>
            </a:pPr>
            <a:r>
              <a:rPr lang="en">
                <a:solidFill>
                  <a:schemeClr val="dk1"/>
                </a:solidFill>
                <a:latin typeface="Lato"/>
                <a:ea typeface="Lato"/>
                <a:cs typeface="Lato"/>
                <a:sym typeface="Lato"/>
              </a:rPr>
              <a:t>Panel Study of Income Dynamics, public use dataset. Produced and </a:t>
            </a:r>
            <a:endParaRPr>
              <a:solidFill>
                <a:schemeClr val="dk1"/>
              </a:solidFill>
              <a:latin typeface="Lato"/>
              <a:ea typeface="Lato"/>
              <a:cs typeface="Lato"/>
              <a:sym typeface="Lato"/>
            </a:endParaRPr>
          </a:p>
          <a:p>
            <a:pPr indent="457200" lvl="0" marL="0" rtl="0" algn="l">
              <a:lnSpc>
                <a:spcPct val="100000"/>
              </a:lnSpc>
              <a:spcBef>
                <a:spcPts val="1200"/>
              </a:spcBef>
              <a:spcAft>
                <a:spcPts val="0"/>
              </a:spcAft>
              <a:buSzPts val="1800"/>
              <a:buNone/>
            </a:pPr>
            <a:r>
              <a:rPr lang="en">
                <a:solidFill>
                  <a:schemeClr val="dk1"/>
                </a:solidFill>
                <a:latin typeface="Lato"/>
                <a:ea typeface="Lato"/>
                <a:cs typeface="Lato"/>
                <a:sym typeface="Lato"/>
              </a:rPr>
              <a:t>distributed by the Survey Research Center, Institute for Social </a:t>
            </a:r>
            <a:endParaRPr>
              <a:solidFill>
                <a:schemeClr val="dk1"/>
              </a:solidFill>
              <a:latin typeface="Lato"/>
              <a:ea typeface="Lato"/>
              <a:cs typeface="Lato"/>
              <a:sym typeface="Lato"/>
            </a:endParaRPr>
          </a:p>
          <a:p>
            <a:pPr indent="457200" lvl="0" marL="0" rtl="0" algn="l">
              <a:lnSpc>
                <a:spcPct val="100000"/>
              </a:lnSpc>
              <a:spcBef>
                <a:spcPts val="1200"/>
              </a:spcBef>
              <a:spcAft>
                <a:spcPts val="1200"/>
              </a:spcAft>
              <a:buSzPts val="1800"/>
              <a:buNone/>
            </a:pPr>
            <a:r>
              <a:rPr lang="en">
                <a:solidFill>
                  <a:schemeClr val="dk1"/>
                </a:solidFill>
                <a:latin typeface="Lato"/>
                <a:ea typeface="Lato"/>
                <a:cs typeface="Lato"/>
                <a:sym typeface="Lato"/>
              </a:rPr>
              <a:t>Research, University of Michigan, Ann Arbor, MI (2023).</a:t>
            </a:r>
            <a:endParaRPr>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8"/>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txBox="1"/>
          <p:nvPr>
            <p:ph type="title"/>
          </p:nvPr>
        </p:nvSpPr>
        <p:spPr>
          <a:xfrm>
            <a:off x="0"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latin typeface="Lato"/>
                <a:ea typeface="Lato"/>
                <a:cs typeface="Lato"/>
                <a:sym typeface="Lato"/>
              </a:rPr>
              <a:t>Model</a:t>
            </a:r>
            <a:endParaRPr b="1">
              <a:solidFill>
                <a:srgbClr val="82C7A5"/>
              </a:solidFill>
              <a:latin typeface="Lato"/>
              <a:ea typeface="Lato"/>
              <a:cs typeface="Lato"/>
              <a:sym typeface="Lato"/>
            </a:endParaRPr>
          </a:p>
        </p:txBody>
      </p:sp>
      <p:pic>
        <p:nvPicPr>
          <p:cNvPr id="93" name="Google Shape;93;p18"/>
          <p:cNvPicPr preferRelativeResize="0"/>
          <p:nvPr/>
        </p:nvPicPr>
        <p:blipFill rotWithShape="1">
          <a:blip r:embed="rId3">
            <a:alphaModFix/>
          </a:blip>
          <a:srcRect b="0" l="0" r="0" t="0"/>
          <a:stretch/>
        </p:blipFill>
        <p:spPr>
          <a:xfrm>
            <a:off x="4292100" y="1323400"/>
            <a:ext cx="4667551" cy="2915375"/>
          </a:xfrm>
          <a:prstGeom prst="rect">
            <a:avLst/>
          </a:prstGeom>
          <a:noFill/>
          <a:ln>
            <a:noFill/>
          </a:ln>
        </p:spPr>
      </p:pic>
      <p:sp>
        <p:nvSpPr>
          <p:cNvPr id="94" name="Google Shape;94;p18"/>
          <p:cNvSpPr txBox="1"/>
          <p:nvPr/>
        </p:nvSpPr>
        <p:spPr>
          <a:xfrm>
            <a:off x="237325" y="1980063"/>
            <a:ext cx="3731400" cy="2031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dk1"/>
              </a:buClr>
              <a:buSzPts val="1200"/>
              <a:buFont typeface="Lato"/>
              <a:buChar char="❖"/>
            </a:pPr>
            <a:r>
              <a:rPr b="1" i="0" lang="en" sz="1200" u="sng" cap="none" strike="noStrike">
                <a:solidFill>
                  <a:schemeClr val="dk1"/>
                </a:solidFill>
                <a:latin typeface="Lato"/>
                <a:ea typeface="Lato"/>
                <a:cs typeface="Lato"/>
                <a:sym typeface="Lato"/>
              </a:rPr>
              <a:t>Dependent Variable:</a:t>
            </a:r>
            <a:endParaRPr b="1" i="0" sz="1200" u="sng" cap="none" strike="noStrike">
              <a:solidFill>
                <a:schemeClr val="dk1"/>
              </a:solidFill>
              <a:latin typeface="Lato"/>
              <a:ea typeface="Lato"/>
              <a:cs typeface="Lato"/>
              <a:sym typeface="Lato"/>
            </a:endParaRPr>
          </a:p>
          <a:p>
            <a:pPr indent="-304800" lvl="1" marL="914400" marR="0" rtl="0" algn="l">
              <a:lnSpc>
                <a:spcPct val="150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Log of Real Hourly Wage (2010 $)</a:t>
            </a:r>
            <a:endParaRPr b="0" i="0" sz="1200" u="none" cap="none" strike="noStrike">
              <a:solidFill>
                <a:schemeClr val="dk1"/>
              </a:solidFill>
              <a:latin typeface="Lato"/>
              <a:ea typeface="Lato"/>
              <a:cs typeface="Lato"/>
              <a:sym typeface="Lato"/>
            </a:endParaRPr>
          </a:p>
          <a:p>
            <a:pPr indent="-304800" lvl="0" marL="457200" marR="0" rtl="0" algn="l">
              <a:lnSpc>
                <a:spcPct val="150000"/>
              </a:lnSpc>
              <a:spcBef>
                <a:spcPts val="0"/>
              </a:spcBef>
              <a:spcAft>
                <a:spcPts val="0"/>
              </a:spcAft>
              <a:buClr>
                <a:schemeClr val="dk1"/>
              </a:buClr>
              <a:buSzPts val="1200"/>
              <a:buFont typeface="Lato"/>
              <a:buChar char="❖"/>
            </a:pPr>
            <a:r>
              <a:rPr b="1" i="0" lang="en" sz="1200" u="sng" cap="none" strike="noStrike">
                <a:solidFill>
                  <a:schemeClr val="dk1"/>
                </a:solidFill>
                <a:latin typeface="Lato"/>
                <a:ea typeface="Lato"/>
                <a:cs typeface="Lato"/>
                <a:sym typeface="Lato"/>
              </a:rPr>
              <a:t>Independent Variables:</a:t>
            </a:r>
            <a:endParaRPr b="1" i="0" sz="1200" u="sng" cap="none" strike="noStrike">
              <a:solidFill>
                <a:schemeClr val="dk1"/>
              </a:solidFill>
              <a:latin typeface="Lato"/>
              <a:ea typeface="Lato"/>
              <a:cs typeface="Lato"/>
              <a:sym typeface="Lato"/>
            </a:endParaRPr>
          </a:p>
          <a:p>
            <a:pPr indent="-304800" lvl="1" marL="914400" marR="0" rtl="0" algn="l">
              <a:lnSpc>
                <a:spcPct val="150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Female</a:t>
            </a:r>
            <a:endParaRPr b="0" i="0" sz="1200" u="none" cap="none" strike="noStrike">
              <a:solidFill>
                <a:schemeClr val="dk1"/>
              </a:solidFill>
              <a:latin typeface="Lato"/>
              <a:ea typeface="Lato"/>
              <a:cs typeface="Lato"/>
              <a:sym typeface="Lato"/>
            </a:endParaRPr>
          </a:p>
          <a:p>
            <a:pPr indent="-304800" lvl="1" marL="914400" marR="0" rtl="0" algn="l">
              <a:lnSpc>
                <a:spcPct val="150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Age</a:t>
            </a:r>
            <a:endParaRPr b="0" i="0" sz="1200" u="none" cap="none" strike="noStrike">
              <a:solidFill>
                <a:schemeClr val="dk1"/>
              </a:solidFill>
              <a:latin typeface="Lato"/>
              <a:ea typeface="Lato"/>
              <a:cs typeface="Lato"/>
              <a:sym typeface="Lato"/>
            </a:endParaRPr>
          </a:p>
          <a:p>
            <a:pPr indent="-304800" lvl="1" marL="914400" marR="0" rtl="0" algn="l">
              <a:lnSpc>
                <a:spcPct val="150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White</a:t>
            </a:r>
            <a:endParaRPr b="0" i="0" sz="1200" u="none" cap="none" strike="noStrike">
              <a:solidFill>
                <a:schemeClr val="dk1"/>
              </a:solidFill>
              <a:latin typeface="Lato"/>
              <a:ea typeface="Lato"/>
              <a:cs typeface="Lato"/>
              <a:sym typeface="Lato"/>
            </a:endParaRPr>
          </a:p>
          <a:p>
            <a:pPr indent="-304800" lvl="1" marL="914400" marR="0" rtl="0" algn="l">
              <a:lnSpc>
                <a:spcPct val="150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Tenure</a:t>
            </a:r>
            <a:endParaRPr b="0" i="0" sz="1200" u="none" cap="none" strike="noStrike">
              <a:solidFill>
                <a:schemeClr val="dk1"/>
              </a:solidFill>
              <a:latin typeface="Lato"/>
              <a:ea typeface="Lato"/>
              <a:cs typeface="Lato"/>
              <a:sym typeface="Lato"/>
            </a:endParaRPr>
          </a:p>
        </p:txBody>
      </p:sp>
      <p:pic>
        <p:nvPicPr>
          <p:cNvPr descr="{&quot;type&quot;:&quot;$$&quot;,&quot;id&quot;:&quot;2&quot;,&quot;code&quot;:&quot;$$ln(Y_{it})=\\beta_{0}+\\beta_{1}D_{1it}+\\beta_{2}X_{1it}+\\beta _{3}D_{2it}+\\beta_{4}X_{2it}+\\epsilon _{it}$$&quot;,&quot;font&quot;:{&quot;family&quot;:&quot;Arial&quot;,&quot;color&quot;:&quot;#000000&quot;,&quot;size&quot;:12},&quot;backgroundColor&quot;:&quot;#FFFFFF&quot;,&quot;aid&quot;:null,&quot;ts&quot;:1682904038350,&quot;cs&quot;:&quot;wUcgDyGB8btfQdYANNkMag==&quot;,&quot;size&quot;:{&quot;width&quot;:429.3333333333333,&quot;height&quot;:19}}" id="95" name="Google Shape;95;p18"/>
          <p:cNvPicPr preferRelativeResize="0"/>
          <p:nvPr/>
        </p:nvPicPr>
        <p:blipFill rotWithShape="1">
          <a:blip r:embed="rId4">
            <a:alphaModFix/>
          </a:blip>
          <a:srcRect b="0" l="0" r="0" t="0"/>
          <a:stretch/>
        </p:blipFill>
        <p:spPr>
          <a:xfrm>
            <a:off x="212275" y="1593400"/>
            <a:ext cx="3781500" cy="180975"/>
          </a:xfrm>
          <a:prstGeom prst="rect">
            <a:avLst/>
          </a:prstGeom>
          <a:noFill/>
          <a:ln>
            <a:noFill/>
          </a:ln>
        </p:spPr>
      </p:pic>
      <p:pic>
        <p:nvPicPr>
          <p:cNvPr id="96" name="Google Shape;96;p18"/>
          <p:cNvPicPr preferRelativeResize="0"/>
          <p:nvPr/>
        </p:nvPicPr>
        <p:blipFill rotWithShape="1">
          <a:blip r:embed="rId5">
            <a:alphaModFix/>
          </a:blip>
          <a:srcRect b="0" l="0" r="0" t="0"/>
          <a:stretch/>
        </p:blipFill>
        <p:spPr>
          <a:xfrm>
            <a:off x="4292100" y="4280775"/>
            <a:ext cx="3244974" cy="53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9"/>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9"/>
          <p:cNvSpPr txBox="1"/>
          <p:nvPr>
            <p:ph type="title"/>
          </p:nvPr>
        </p:nvSpPr>
        <p:spPr>
          <a:xfrm>
            <a:off x="0"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latin typeface="Lato"/>
                <a:ea typeface="Lato"/>
                <a:cs typeface="Lato"/>
                <a:sym typeface="Lato"/>
              </a:rPr>
              <a:t>Correlation Matrix</a:t>
            </a:r>
            <a:endParaRPr b="1">
              <a:solidFill>
                <a:srgbClr val="82C7A5"/>
              </a:solidFill>
              <a:latin typeface="Lato"/>
              <a:ea typeface="Lato"/>
              <a:cs typeface="Lato"/>
              <a:sym typeface="Lato"/>
            </a:endParaRPr>
          </a:p>
        </p:txBody>
      </p:sp>
      <p:pic>
        <p:nvPicPr>
          <p:cNvPr id="103" name="Google Shape;103;p19"/>
          <p:cNvPicPr preferRelativeResize="0"/>
          <p:nvPr/>
        </p:nvPicPr>
        <p:blipFill>
          <a:blip r:embed="rId3">
            <a:alphaModFix/>
          </a:blip>
          <a:stretch>
            <a:fillRect/>
          </a:stretch>
        </p:blipFill>
        <p:spPr>
          <a:xfrm>
            <a:off x="492113" y="1428625"/>
            <a:ext cx="8159774" cy="1646850"/>
          </a:xfrm>
          <a:prstGeom prst="rect">
            <a:avLst/>
          </a:prstGeom>
          <a:noFill/>
          <a:ln>
            <a:noFill/>
          </a:ln>
        </p:spPr>
      </p:pic>
      <p:sp>
        <p:nvSpPr>
          <p:cNvPr id="104" name="Google Shape;104;p19"/>
          <p:cNvSpPr txBox="1"/>
          <p:nvPr/>
        </p:nvSpPr>
        <p:spPr>
          <a:xfrm>
            <a:off x="580300" y="3181875"/>
            <a:ext cx="7888200" cy="8313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Age and Tenure highly correlated (0.87)</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Nothing else highly correlated</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20"/>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0"/>
          <p:cNvSpPr txBox="1"/>
          <p:nvPr>
            <p:ph type="title"/>
          </p:nvPr>
        </p:nvSpPr>
        <p:spPr>
          <a:xfrm>
            <a:off x="0"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rPr>
              <a:t>Descriptive Statistics</a:t>
            </a:r>
            <a:endParaRPr b="1">
              <a:solidFill>
                <a:srgbClr val="82C7A5"/>
              </a:solidFill>
            </a:endParaRPr>
          </a:p>
        </p:txBody>
      </p:sp>
      <p:graphicFrame>
        <p:nvGraphicFramePr>
          <p:cNvPr id="111" name="Google Shape;111;p20"/>
          <p:cNvGraphicFramePr/>
          <p:nvPr/>
        </p:nvGraphicFramePr>
        <p:xfrm>
          <a:off x="638575" y="1776925"/>
          <a:ext cx="3000000" cy="3000000"/>
        </p:xfrm>
        <a:graphic>
          <a:graphicData uri="http://schemas.openxmlformats.org/drawingml/2006/table">
            <a:tbl>
              <a:tblPr>
                <a:noFill/>
                <a:tableStyleId>{8C4FFECC-9CE4-41B7-889F-A313B26C4233}</a:tableStyleId>
              </a:tblPr>
              <a:tblGrid>
                <a:gridCol w="1242375"/>
                <a:gridCol w="1087400"/>
                <a:gridCol w="1087400"/>
                <a:gridCol w="1087400"/>
                <a:gridCol w="1087400"/>
                <a:gridCol w="1087400"/>
                <a:gridCol w="1087400"/>
              </a:tblGrid>
              <a:tr h="127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Min.</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1st Qua.</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Median</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Mean</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3rd Qua.</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Max.</a:t>
                      </a:r>
                      <a:endParaRPr sz="12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ln(RealHrWage)</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0.701</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2.49</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2.89</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2.89</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3.28</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6.91</a:t>
                      </a:r>
                      <a:endParaRPr sz="12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Female</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0.51</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1.00</a:t>
                      </a:r>
                      <a:endParaRPr sz="12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White</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0.64</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1.00</a:t>
                      </a:r>
                      <a:endParaRPr sz="12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BachDeg</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0.19</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1.00</a:t>
                      </a:r>
                      <a:endParaRPr sz="12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AdvDeg</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0.09</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1.00</a:t>
                      </a:r>
                      <a:endParaRPr sz="12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Tenure</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17.00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18.11</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25.00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46.00</a:t>
                      </a:r>
                      <a:endParaRPr sz="12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TenureSq</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100.0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289.0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415.9</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625.0</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2116.0</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21"/>
          <p:cNvSpPr/>
          <p:nvPr/>
        </p:nvSpPr>
        <p:spPr>
          <a:xfrm flipH="1" rot="10800000">
            <a:off x="0" y="125"/>
            <a:ext cx="4453800" cy="1249500"/>
          </a:xfrm>
          <a:prstGeom prst="round1Rect">
            <a:avLst>
              <a:gd fmla="val 16667" name="adj"/>
            </a:avLst>
          </a:prstGeom>
          <a:solidFill>
            <a:srgbClr val="1621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txBox="1"/>
          <p:nvPr>
            <p:ph type="title"/>
          </p:nvPr>
        </p:nvSpPr>
        <p:spPr>
          <a:xfrm>
            <a:off x="0" y="125"/>
            <a:ext cx="4453800" cy="12495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82C7A5"/>
                </a:solidFill>
                <a:latin typeface="Lato"/>
                <a:ea typeface="Lato"/>
                <a:cs typeface="Lato"/>
                <a:sym typeface="Lato"/>
              </a:rPr>
              <a:t>Hausman Test</a:t>
            </a:r>
            <a:endParaRPr b="1">
              <a:solidFill>
                <a:srgbClr val="82C7A5"/>
              </a:solidFill>
              <a:latin typeface="Lato"/>
              <a:ea typeface="Lato"/>
              <a:cs typeface="Lato"/>
              <a:sym typeface="Lato"/>
            </a:endParaRPr>
          </a:p>
        </p:txBody>
      </p:sp>
      <p:pic>
        <p:nvPicPr>
          <p:cNvPr id="118" name="Google Shape;118;p21"/>
          <p:cNvPicPr preferRelativeResize="0"/>
          <p:nvPr/>
        </p:nvPicPr>
        <p:blipFill rotWithShape="1">
          <a:blip r:embed="rId3">
            <a:alphaModFix/>
          </a:blip>
          <a:srcRect b="0" l="0" r="0" t="0"/>
          <a:stretch/>
        </p:blipFill>
        <p:spPr>
          <a:xfrm>
            <a:off x="938213" y="2571750"/>
            <a:ext cx="7267575" cy="638175"/>
          </a:xfrm>
          <a:prstGeom prst="rect">
            <a:avLst/>
          </a:prstGeom>
          <a:noFill/>
          <a:ln>
            <a:noFill/>
          </a:ln>
        </p:spPr>
      </p:pic>
      <p:sp>
        <p:nvSpPr>
          <p:cNvPr id="119" name="Google Shape;119;p21"/>
          <p:cNvSpPr txBox="1"/>
          <p:nvPr/>
        </p:nvSpPr>
        <p:spPr>
          <a:xfrm>
            <a:off x="249925" y="1489575"/>
            <a:ext cx="8117700" cy="1006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In R, a Hausman Test was performed to determine if the mixed effect or random effect approach was recommended</a:t>
            </a:r>
            <a:endParaRPr b="0" i="0" sz="1200" u="none" cap="none" strike="noStrike">
              <a:solidFill>
                <a:srgbClr val="000000"/>
              </a:solidFill>
              <a:latin typeface="Lato"/>
              <a:ea typeface="Lato"/>
              <a:cs typeface="Lato"/>
              <a:sym typeface="Lato"/>
            </a:endParaRPr>
          </a:p>
          <a:p>
            <a:pPr indent="-304800" lvl="1" marL="914400" marR="0" rtl="0" algn="l">
              <a:lnSpc>
                <a:spcPct val="115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       Random Effects method is preferred</a:t>
            </a:r>
            <a:endParaRPr b="0" i="0" sz="1200" u="none" cap="none" strike="noStrike">
              <a:solidFill>
                <a:srgbClr val="000000"/>
              </a:solidFill>
              <a:latin typeface="Lato"/>
              <a:ea typeface="Lato"/>
              <a:cs typeface="Lato"/>
              <a:sym typeface="Lato"/>
            </a:endParaRPr>
          </a:p>
          <a:p>
            <a:pPr indent="-304800" lvl="1" marL="914400" marR="0" rtl="0" algn="l">
              <a:lnSpc>
                <a:spcPct val="115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       Fixed Effects method is preferred</a:t>
            </a:r>
            <a:endParaRPr b="0" i="0" sz="1200" u="none" cap="none" strike="noStrike">
              <a:solidFill>
                <a:srgbClr val="000000"/>
              </a:solidFill>
              <a:latin typeface="Lato"/>
              <a:ea typeface="Lato"/>
              <a:cs typeface="Lato"/>
              <a:sym typeface="Lato"/>
            </a:endParaRPr>
          </a:p>
        </p:txBody>
      </p:sp>
      <p:pic>
        <p:nvPicPr>
          <p:cNvPr descr="{&quot;id&quot;:&quot;3&quot;,&quot;code&quot;:&quot;\\begin{lalign*}\n&amp;{H_{0}:}\\\\\n&amp;{H_{1}:}\t\n\\end{lalign*}&quot;,&quot;backgroundColor&quot;:&quot;#FFFFFF&quot;,&quot;aid&quot;:null,&quot;font&quot;:{&quot;family&quot;:&quot;Lato&quot;,&quot;size&quot;:12,&quot;color&quot;:&quot;#000000&quot;},&quot;type&quot;:&quot;lalign*&quot;,&quot;ts&quot;:1682908896421,&quot;cs&quot;:&quot;sf+Q/StdEJYa8UMSfJUiOQ==&quot;,&quot;size&quot;:{&quot;width&quot;:27.333333333333332,&quot;height&quot;:34.666666666666664}}" id="120" name="Google Shape;120;p21"/>
          <p:cNvPicPr preferRelativeResize="0"/>
          <p:nvPr/>
        </p:nvPicPr>
        <p:blipFill rotWithShape="1">
          <a:blip r:embed="rId4">
            <a:alphaModFix/>
          </a:blip>
          <a:srcRect b="0" l="0" r="0" t="0"/>
          <a:stretch/>
        </p:blipFill>
        <p:spPr>
          <a:xfrm>
            <a:off x="1128025" y="1966925"/>
            <a:ext cx="260350" cy="330200"/>
          </a:xfrm>
          <a:prstGeom prst="rect">
            <a:avLst/>
          </a:prstGeom>
          <a:noFill/>
          <a:ln>
            <a:noFill/>
          </a:ln>
        </p:spPr>
      </p:pic>
      <p:sp>
        <p:nvSpPr>
          <p:cNvPr id="121" name="Google Shape;121;p21"/>
          <p:cNvSpPr txBox="1"/>
          <p:nvPr/>
        </p:nvSpPr>
        <p:spPr>
          <a:xfrm>
            <a:off x="249925" y="3488900"/>
            <a:ext cx="8297700" cy="5817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p-value &lt; 2.2e-16, therefore, reject the null that the Random Effects method is preferred</a:t>
            </a:r>
            <a:endParaRPr b="0" i="0" sz="1200" u="none" cap="none" strike="noStrike">
              <a:solidFill>
                <a:srgbClr val="000000"/>
              </a:solidFill>
              <a:latin typeface="Lato"/>
              <a:ea typeface="Lato"/>
              <a:cs typeface="Lato"/>
              <a:sym typeface="Lato"/>
            </a:endParaRPr>
          </a:p>
          <a:p>
            <a:pPr indent="-304800" lvl="1" marL="914400" marR="0" rtl="0" algn="l">
              <a:lnSpc>
                <a:spcPct val="115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Use the Fixed Effects method</a:t>
            </a:r>
            <a:endParaRPr b="0" i="0" sz="1200" u="none" cap="none" strike="noStrike">
              <a:solidFill>
                <a:srgbClr val="000000"/>
              </a:solidFill>
              <a:latin typeface="Lato"/>
              <a:ea typeface="Lato"/>
              <a:cs typeface="Lato"/>
              <a:sym typeface="Lato"/>
            </a:endParaRPr>
          </a:p>
        </p:txBody>
      </p:sp>
      <p:cxnSp>
        <p:nvCxnSpPr>
          <p:cNvPr id="122" name="Google Shape;122;p21"/>
          <p:cNvCxnSpPr/>
          <p:nvPr/>
        </p:nvCxnSpPr>
        <p:spPr>
          <a:xfrm flipH="1" rot="10800000">
            <a:off x="1399600" y="2929175"/>
            <a:ext cx="1764600" cy="644700"/>
          </a:xfrm>
          <a:prstGeom prst="straightConnector1">
            <a:avLst/>
          </a:prstGeom>
          <a:noFill/>
          <a:ln cap="flat" cmpd="sng" w="28575">
            <a:solidFill>
              <a:srgbClr val="82C7A5"/>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