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08"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85714" autoAdjust="0"/>
  </p:normalViewPr>
  <p:slideViewPr>
    <p:cSldViewPr snapToGrid="0">
      <p:cViewPr varScale="1">
        <p:scale>
          <a:sx n="104" d="100"/>
          <a:sy n="104" d="100"/>
        </p:scale>
        <p:origin x="10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612911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A rocket engine uses stored rocket propellants as reaction mass for forming a high-speed propulsive jet of fluid, usually high-temperature gas. Rocket engines are reaction engines, producing thrust in accordance with Newton's third law. Most rocket engines use the combustion of reactive chemicals to supply the necessary energy, but non-combusting forms such as cold gas thrusters and nuclear thermal rockets also exist. Vehicles propelled by rocket engines are commonly called rockets. Rocket vehicles carry their own oxidizer, unlike most combustion engines, so rocket engines can be used in a vacuum to propel spacecraft and ballistic missiles.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61291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Propellant</a:t>
            </a:r>
          </a:p>
          <a:p>
            <a:pPr marL="171450" indent="-171450">
              <a:buFont typeface="Arial" panose="020B0604020202020204" pitchFamily="34" charset="0"/>
              <a:buChar char="•"/>
            </a:pPr>
            <a:r>
              <a:rPr lang="en-US" dirty="0"/>
              <a:t>Injection</a:t>
            </a:r>
          </a:p>
          <a:p>
            <a:pPr marL="171450" indent="-171450">
              <a:buFont typeface="Arial" panose="020B0604020202020204" pitchFamily="34" charset="0"/>
              <a:buChar char="•"/>
            </a:pPr>
            <a:r>
              <a:rPr lang="en-US" dirty="0"/>
              <a:t>Combustion chamber</a:t>
            </a:r>
          </a:p>
          <a:p>
            <a:pPr marL="171450" indent="-171450">
              <a:buFont typeface="Arial" panose="020B0604020202020204" pitchFamily="34" charset="0"/>
              <a:buChar char="•"/>
            </a:pPr>
            <a:r>
              <a:rPr lang="en-US" dirty="0"/>
              <a:t>Nozzle</a:t>
            </a:r>
          </a:p>
          <a:p>
            <a:pPr marL="171450" indent="-171450">
              <a:buFont typeface="Arial" panose="020B0604020202020204" pitchFamily="34" charset="0"/>
              <a:buChar char="•"/>
            </a:pPr>
            <a:r>
              <a:rPr lang="en-US" dirty="0"/>
              <a:t>Propellant efficiency</a:t>
            </a:r>
          </a:p>
          <a:p>
            <a:pPr marL="171450" indent="-171450">
              <a:buFont typeface="Arial" panose="020B0604020202020204" pitchFamily="34" charset="0"/>
              <a:buChar char="•"/>
            </a:pPr>
            <a:r>
              <a:rPr lang="en-US" dirty="0"/>
              <a:t>Thrust vectoring</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16467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Specific impulse</a:t>
            </a:r>
          </a:p>
          <a:p>
            <a:pPr marL="171450" indent="-171450">
              <a:buFont typeface="Arial" panose="020B0604020202020204" pitchFamily="34" charset="0"/>
              <a:buChar char="•"/>
            </a:pPr>
            <a:r>
              <a:rPr lang="en-US" dirty="0"/>
              <a:t>Vacuum specific impulse, Isp</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Energy efficiency</a:t>
            </a:r>
          </a:p>
          <a:p>
            <a:pPr marL="171450" indent="-171450">
              <a:buFont typeface="Arial" panose="020B0604020202020204" pitchFamily="34" charset="0"/>
              <a:buChar char="•"/>
            </a:pPr>
            <a:r>
              <a:rPr lang="en-US" dirty="0"/>
              <a:t>Thrust-to-weight ratio</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535623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Combustion instabilities</a:t>
            </a:r>
          </a:p>
          <a:p>
            <a:pPr marL="171450" indent="-171450">
              <a:buFont typeface="Arial" panose="020B0604020202020204" pitchFamily="34" charset="0"/>
              <a:buChar char="•"/>
            </a:pPr>
            <a:r>
              <a:rPr lang="en-US" dirty="0"/>
              <a:t>Exhaust noise</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954779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Saturn family (1961–1975)</a:t>
            </a:r>
          </a:p>
          <a:p>
            <a:pPr marL="171450" indent="-171450">
              <a:buFont typeface="Arial" panose="020B0604020202020204" pitchFamily="34" charset="0"/>
              <a:buChar char="•"/>
            </a:pPr>
            <a:r>
              <a:rPr lang="en-US" dirty="0"/>
              <a:t>Space Shuttle (1981–2011)</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7253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Thermal</a:t>
            </a:r>
          </a:p>
          <a:p>
            <a:pPr marL="171450" indent="-171450">
              <a:buFont typeface="Arial" panose="020B0604020202020204" pitchFamily="34" charset="0"/>
              <a:buChar char="•"/>
            </a:pPr>
            <a:r>
              <a:rPr lang="en-US" dirty="0"/>
              <a:t>Nuclear</a:t>
            </a:r>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648020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5269582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8135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25801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468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576151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0846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9000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4476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12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9508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71692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7122745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10/10/23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Rocket_engin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Helvetica Neue" panose="020B0702040204020203" pitchFamily="34" charset="0"/>
                <a:ea typeface="Helvetica Neue" panose="020B0702040204020203" pitchFamily="34" charset="0"/>
                <a:cs typeface="Helvetica Neue" panose="020B0502040204020203" pitchFamily="34" charset="0"/>
              </a:rPr>
              <a:t>Key facts about your topic</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rocket engine uses stored rocket propellants as reaction mass for forming a high-speed propulsive jet of fluid, usually high-temperature gas. Rocket engines are reaction engines, producing thrust in accordance with Newton's third law. Most rocket engines use the combustion of reactive chemicals to supply the necessary energy, but non-combusting forms such as cold gas thrusters and nuclear thermal rockets also exist. Vehicles propelled by rocket engines are commonly called rockets. Rocket vehicles carry their own oxidizer, unlike most combustion engines, so rocket engines can be use...</a:t>
            </a:r>
          </a:p>
        </p:txBody>
      </p:sp>
      <p:sp>
        <p:nvSpPr>
          <p:cNvPr id="22" name="Content Placeholder 3"/>
          <p:cNvSpPr/>
          <p:nvPr/>
        </p:nvSpPr>
        <p:spPr>
          <a:xfrm>
            <a:off x="6211660" y="1876798"/>
            <a:ext cx="5237389" cy="4000000"/>
          </a:xfrm>
          <a:prstGeom prst="rect">
            <a:avLst/>
          </a:prstGeom>
        </p:spPr>
        <p:txBody>
          <a:bodyPr wrap="square">
            <a:spAutoFit/>
          </a:bodyPr>
          <a:lstStyle/>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Inventor: </a:t>
            </a:r>
            <a:r>
              <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rPr>
              <a:t>Robert H. Goddard, Konstantin Tsiolkovsky</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hlinkClick r:id="rId3"/>
              </a:rPr>
              <a:t>en.wikipedia.org</a:t>
            </a:r>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rPr>
              <a:t> - Text under </a:t>
            </a:r>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6042093"/>
            <a:ext cx="5138199" cy="734947"/>
            <a:chOff x="6211661" y="6042093"/>
            <a:chExt cx="5138199" cy="734947"/>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980629" y="6140658"/>
              <a:ext cx="2303691" cy="451406"/>
            </a:xfrm>
            <a:prstGeom prst="rect">
              <a:avLst/>
            </a:prstGeom>
            <a:noFill/>
          </p:spPr>
          <p:txBody>
            <a:bodyPr wrap="square" rtlCol="0">
              <a:spAutoFit/>
            </a:bodyPr>
            <a:lstStyle/>
            <a:p>
              <a:pPr>
                <a:lnSpc>
                  <a:spcPts val="1400"/>
                </a:lnSpc>
              </a:pPr>
              <a:r>
                <a:rPr lang="en-US" sz="1200" dirty="0">
                  <a:solidFill>
                    <a:srgbClr val="D24726"/>
                  </a:solidFill>
                  <a:latin typeface="Helvetica" panose="020B0604020202020204" pitchFamily="34" charset="0"/>
                  <a:cs typeface="Helvetica" panose="020B0604020202020204" pitchFamily="34" charset="0"/>
                </a:rPr>
                <a:t>See more: </a:t>
              </a: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flipH="1">
              <a:off x="6306564" y="6342835"/>
              <a:ext cx="742543" cy="434205"/>
            </a:xfrm>
            <a:prstGeom prst="rect">
              <a:avLst/>
            </a:prstGeom>
          </p:spPr>
        </p:pic>
      </p:grpSp>
      <p:pic>
        <p:nvPicPr>
          <p:cNvPr id="9" name="Picture 8" descr="Notes button in status bar">
            <a:extLst>
              <a:ext uri="{FF2B5EF4-FFF2-40B4-BE49-F238E27FC236}">
                <a16:creationId xmlns:a16="http://schemas.microsoft.com/office/drawing/2014/main" id="{C8C2AE28-6AB7-4F9D-A4D5-5EAAD6263283}"/>
              </a:ext>
            </a:extLst>
          </p:cNvPr>
          <p:cNvPicPr>
            <a:picLocks noChangeAspect="1"/>
          </p:cNvPicPr>
          <p:nvPr/>
        </p:nvPicPr>
        <p:blipFill>
          <a:blip r:embed="rId6"/>
          <a:stretch>
            <a:fillRect/>
          </a:stretch>
        </p:blipFill>
        <p:spPr>
          <a:xfrm>
            <a:off x="9068176" y="5968740"/>
            <a:ext cx="2381132" cy="795243"/>
          </a:xfrm>
          <a:prstGeom prst="rect">
            <a:avLst/>
          </a:prstGeom>
        </p:spPr>
      </p:pic>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Acoustic issues</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Tree>
    <p:extLst>
      <p:ext uri="{BB962C8B-B14F-4D97-AF65-F5344CB8AC3E}">
        <p14:creationId xmlns:p14="http://schemas.microsoft.com/office/powerpoint/2010/main" val="326462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Testing</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280856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Safety</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Tree>
    <p:extLst>
      <p:ext uri="{BB962C8B-B14F-4D97-AF65-F5344CB8AC3E}">
        <p14:creationId xmlns:p14="http://schemas.microsoft.com/office/powerpoint/2010/main" val="389130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Chemistry</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369108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Ignition</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338613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Jet physics</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362779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Types of rocket engines</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Tree>
    <p:extLst>
      <p:ext uri="{BB962C8B-B14F-4D97-AF65-F5344CB8AC3E}">
        <p14:creationId xmlns:p14="http://schemas.microsoft.com/office/powerpoint/2010/main" val="3067987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History of rocket engines</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244797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Works cited</a:t>
            </a:r>
          </a:p>
        </p:txBody>
      </p:sp>
      <p:sp>
        <p:nvSpPr>
          <p:cNvPr id="3" name="Content Placeholder 2"/>
          <p:cNvSpPr>
            <a:spLocks noGrp="1"/>
          </p:cNvSpPr>
          <p:nvPr>
            <p:ph type="body"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119119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282CB683-B267-477B-B209-C7389FAA0448}"/>
              </a:ext>
            </a:extLst>
          </p:cNvPr>
          <p:cNvSpPr>
            <a:spLocks noGrp="1"/>
          </p:cNvSpPr>
          <p:nvPr>
            <p:ph idx="1"/>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Merlin</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Rocket Propellant</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Specific Impulse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Spacecraft Propulsion</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Rocket Engine Nozzle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Tsiolkovsky rocket equation</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Saturn V</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RP-1</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Staged Combustion Cycle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RS-68</a:t>
            </a:r>
          </a:p>
        </p:txBody>
      </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Related topics to research</a:t>
            </a:r>
          </a:p>
        </p:txBody>
      </p:sp>
      <p:grpSp>
        <p:nvGrpSpPr>
          <p:cNvPr id="4" name="Group 3">
            <a:extLst>
              <a:ext uri="{FF2B5EF4-FFF2-40B4-BE49-F238E27FC236}">
                <a16:creationId xmlns:a16="http://schemas.microsoft.com/office/drawing/2014/main" id="{5F891352-0AB3-4D77-AA93-8E0A1738F8F4}"/>
              </a:ext>
            </a:extLst>
          </p:cNvPr>
          <p:cNvGrpSpPr/>
          <p:nvPr/>
        </p:nvGrpSpPr>
        <p:grpSpPr>
          <a:xfrm>
            <a:off x="5943601" y="1609726"/>
            <a:ext cx="5406259" cy="2019300"/>
            <a:chOff x="5943601" y="1609726"/>
            <a:chExt cx="5406259" cy="2019300"/>
          </a:xfrm>
        </p:grpSpPr>
        <p:sp>
          <p:nvSpPr>
            <p:cNvPr id="5" name="Rectangle 5">
              <a:extLst>
                <a:ext uri="{FF2B5EF4-FFF2-40B4-BE49-F238E27FC236}">
                  <a16:creationId xmlns:a16="http://schemas.microsoft.com/office/drawing/2014/main" id="{20526183-096D-4868-AE2D-0200EE5F1D5D}"/>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4">
              <a:extLst>
                <a:ext uri="{FF2B5EF4-FFF2-40B4-BE49-F238E27FC236}">
                  <a16:creationId xmlns:a16="http://schemas.microsoft.com/office/drawing/2014/main" id="{E9B136C8-7575-43EF-A6F3-EC4F69800828}"/>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Helvetica" panose="020B0604020202020204" pitchFamily="34" charset="0"/>
                  <a:cs typeface="Helvetica" panose="020B0604020202020204" pitchFamily="34" charset="0"/>
                </a:rPr>
                <a:t>Use Smart Lookup to learn more</a:t>
              </a:r>
              <a:endParaRPr lang="en-US" sz="1400" dirty="0">
                <a:solidFill>
                  <a:srgbClr val="D24726"/>
                </a:solidFill>
                <a:latin typeface="Helvetica" panose="020B0604020202020204" pitchFamily="34" charset="0"/>
                <a:ea typeface="Segoe UI Symbol" panose="020B0502040204020203" pitchFamily="34" charset="0"/>
                <a:cs typeface="Helvetica" panose="020B0604020202020204" pitchFamily="34" charset="0"/>
              </a:endParaRPr>
            </a:p>
          </p:txBody>
        </p:sp>
        <p:sp>
          <p:nvSpPr>
            <p:cNvPr id="7" name="TextBox 7">
              <a:extLst>
                <a:ext uri="{FF2B5EF4-FFF2-40B4-BE49-F238E27FC236}">
                  <a16:creationId xmlns:a16="http://schemas.microsoft.com/office/drawing/2014/main" id="{F5C6FF1D-DFD2-4DBD-BDE7-F882DDC6DC74}"/>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Highlight one of the related topics</a:t>
              </a:r>
            </a:p>
            <a:p>
              <a:pPr>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Right-click on the topic</a:t>
              </a:r>
            </a:p>
            <a:p>
              <a:pPr marL="174625" indent="-174625">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Choose "Smart Lookup"</a:t>
              </a:r>
            </a:p>
          </p:txBody>
        </p:sp>
        <p:grpSp>
          <p:nvGrpSpPr>
            <p:cNvPr id="8" name="Group 12">
              <a:extLst>
                <a:ext uri="{FF2B5EF4-FFF2-40B4-BE49-F238E27FC236}">
                  <a16:creationId xmlns:a16="http://schemas.microsoft.com/office/drawing/2014/main" id="{58C4CE24-6148-4604-B285-49040644B37D}"/>
                </a:ext>
              </a:extLst>
            </p:cNvPr>
            <p:cNvGrpSpPr/>
            <p:nvPr/>
          </p:nvGrpSpPr>
          <p:grpSpPr>
            <a:xfrm>
              <a:off x="6272613" y="2219603"/>
              <a:ext cx="206735" cy="246221"/>
              <a:chOff x="5977794" y="2200556"/>
              <a:chExt cx="206735" cy="246221"/>
            </a:xfrm>
          </p:grpSpPr>
          <p:sp>
            <p:nvSpPr>
              <p:cNvPr id="16" name="Oval 9">
                <a:extLst>
                  <a:ext uri="{FF2B5EF4-FFF2-40B4-BE49-F238E27FC236}">
                    <a16:creationId xmlns:a16="http://schemas.microsoft.com/office/drawing/2014/main" id="{AB6051AB-2E0C-4F74-AA09-3E8DBF11667D}"/>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1">
                <a:extLst>
                  <a:ext uri="{FF2B5EF4-FFF2-40B4-BE49-F238E27FC236}">
                    <a16:creationId xmlns:a16="http://schemas.microsoft.com/office/drawing/2014/main" id="{97FDCC9F-9887-487F-8C6D-BBB3CB2773C3}"/>
                  </a:ext>
                </a:extLst>
              </p:cNvPr>
              <p:cNvSpPr txBox="1">
                <a:spLocks noChangeAspect="1"/>
              </p:cNvSpPr>
              <p:nvPr/>
            </p:nvSpPr>
            <p:spPr>
              <a:xfrm>
                <a:off x="5977794" y="2200556"/>
                <a:ext cx="206735" cy="246221"/>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1</a:t>
                </a:r>
              </a:p>
            </p:txBody>
          </p:sp>
        </p:grpSp>
        <p:grpSp>
          <p:nvGrpSpPr>
            <p:cNvPr id="9" name="Group 13">
              <a:extLst>
                <a:ext uri="{FF2B5EF4-FFF2-40B4-BE49-F238E27FC236}">
                  <a16:creationId xmlns:a16="http://schemas.microsoft.com/office/drawing/2014/main" id="{D9700851-3B5E-45AB-991B-762DE0355EF6}"/>
                </a:ext>
              </a:extLst>
            </p:cNvPr>
            <p:cNvGrpSpPr/>
            <p:nvPr/>
          </p:nvGrpSpPr>
          <p:grpSpPr>
            <a:xfrm>
              <a:off x="6273658" y="2563905"/>
              <a:ext cx="197144" cy="246221"/>
              <a:chOff x="5978839" y="2209102"/>
              <a:chExt cx="197144" cy="246221"/>
            </a:xfrm>
          </p:grpSpPr>
          <p:sp>
            <p:nvSpPr>
              <p:cNvPr id="14" name="Oval 14">
                <a:extLst>
                  <a:ext uri="{FF2B5EF4-FFF2-40B4-BE49-F238E27FC236}">
                    <a16:creationId xmlns:a16="http://schemas.microsoft.com/office/drawing/2014/main" id="{0FDC7121-EA5E-4996-B879-22CC04BEA20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5">
                <a:extLst>
                  <a:ext uri="{FF2B5EF4-FFF2-40B4-BE49-F238E27FC236}">
                    <a16:creationId xmlns:a16="http://schemas.microsoft.com/office/drawing/2014/main" id="{B4BBF7ED-662E-4BA3-83B6-05208C9B757A}"/>
                  </a:ext>
                </a:extLst>
              </p:cNvPr>
              <p:cNvSpPr txBox="1">
                <a:spLocks noChangeAspect="1"/>
              </p:cNvSpPr>
              <p:nvPr/>
            </p:nvSpPr>
            <p:spPr>
              <a:xfrm>
                <a:off x="5987384" y="2209102"/>
                <a:ext cx="188599" cy="246221"/>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2</a:t>
                </a:r>
              </a:p>
            </p:txBody>
          </p:sp>
        </p:grpSp>
        <p:grpSp>
          <p:nvGrpSpPr>
            <p:cNvPr id="10" name="Group 16">
              <a:extLst>
                <a:ext uri="{FF2B5EF4-FFF2-40B4-BE49-F238E27FC236}">
                  <a16:creationId xmlns:a16="http://schemas.microsoft.com/office/drawing/2014/main" id="{8CC6D345-719C-4EA8-9CCC-735633CC607F}"/>
                </a:ext>
              </a:extLst>
            </p:cNvPr>
            <p:cNvGrpSpPr/>
            <p:nvPr/>
          </p:nvGrpSpPr>
          <p:grpSpPr>
            <a:xfrm>
              <a:off x="6273658" y="2902042"/>
              <a:ext cx="197145" cy="251363"/>
              <a:chOff x="5978839" y="2209102"/>
              <a:chExt cx="197145" cy="251363"/>
            </a:xfrm>
          </p:grpSpPr>
          <p:sp>
            <p:nvSpPr>
              <p:cNvPr id="12" name="Oval 17">
                <a:extLst>
                  <a:ext uri="{FF2B5EF4-FFF2-40B4-BE49-F238E27FC236}">
                    <a16:creationId xmlns:a16="http://schemas.microsoft.com/office/drawing/2014/main" id="{2E56D573-7C3B-46F0-982D-5DD5D53E931B}"/>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8">
                <a:extLst>
                  <a:ext uri="{FF2B5EF4-FFF2-40B4-BE49-F238E27FC236}">
                    <a16:creationId xmlns:a16="http://schemas.microsoft.com/office/drawing/2014/main" id="{A400E4DB-EAAB-40EC-B86F-2B5325C2941B}"/>
                  </a:ext>
                </a:extLst>
              </p:cNvPr>
              <p:cNvSpPr txBox="1">
                <a:spLocks noChangeAspect="1"/>
              </p:cNvSpPr>
              <p:nvPr/>
            </p:nvSpPr>
            <p:spPr>
              <a:xfrm>
                <a:off x="5983446" y="2209102"/>
                <a:ext cx="192538" cy="251363"/>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3</a:t>
                </a:r>
              </a:p>
            </p:txBody>
          </p:sp>
        </p:grpSp>
      </p:grpSp>
      <p:pic>
        <p:nvPicPr>
          <p:cNvPr id="23" name="Content Placeholder 18" descr="Smart Lookup button in context menu">
            <a:extLst>
              <a:ext uri="{FF2B5EF4-FFF2-40B4-BE49-F238E27FC236}">
                <a16:creationId xmlns:a16="http://schemas.microsoft.com/office/drawing/2014/main" id="{89DB987B-D44B-4DAB-BF0B-1710ADD776C3}"/>
              </a:ext>
            </a:extLst>
          </p:cNvPr>
          <p:cNvPicPr>
            <a:picLocks noChangeAspect="1"/>
          </p:cNvPicPr>
          <p:nvPr/>
        </p:nvPicPr>
        <p:blipFill>
          <a:blip r:embed="rId2"/>
          <a:stretch>
            <a:fillRect/>
          </a:stretch>
        </p:blipFill>
        <p:spPr>
          <a:xfrm>
            <a:off x="8762261" y="1771327"/>
            <a:ext cx="2279334" cy="1857699"/>
          </a:xfrm>
          <a:prstGeom prst="rect">
            <a:avLst/>
          </a:prstGeom>
        </p:spPr>
      </p:pic>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98590" y="988741"/>
            <a:ext cx="5888754" cy="4880518"/>
          </a:xfrm>
          <a:noFill/>
          <a:ln>
            <a:noFill/>
          </a:ln>
        </p:spPr>
        <p:txBody>
          <a:bodyPr wrap="square">
            <a:normAutofit/>
          </a:bodyPr>
          <a:lstStyle/>
          <a:p>
            <a:pPr algn="l"/>
            <a:r>
              <a:rPr lang="en-US" sz="4800">
                <a:solidFill>
                  <a:schemeClr val="tx1"/>
                </a:solidFill>
              </a:rPr>
              <a:t>Rocket engine</a:t>
            </a:r>
          </a:p>
        </p:txBody>
      </p:sp>
      <p:sp>
        <p:nvSpPr>
          <p:cNvPr id="9" name="Rectangle 8">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1867700" y="2007220"/>
            <a:ext cx="2357553" cy="2843560"/>
          </a:xfrm>
        </p:spPr>
        <p:txBody>
          <a:bodyPr anchor="ctr">
            <a:normAutofit/>
          </a:bodyPr>
          <a:lstStyle/>
          <a:p>
            <a:pPr algn="r"/>
            <a:endParaRPr>
              <a:solidFill>
                <a:srgbClr val="FFFFFF"/>
              </a:solidFill>
            </a:endParaRPr>
          </a:p>
        </p:txBody>
      </p:sp>
    </p:spTree>
    <p:extLst>
      <p:ext uri="{BB962C8B-B14F-4D97-AF65-F5344CB8AC3E}">
        <p14:creationId xmlns:p14="http://schemas.microsoft.com/office/powerpoint/2010/main" val="63840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Contents</a:t>
            </a:r>
          </a:p>
        </p:txBody>
      </p:sp>
      <p:sp>
        <p:nvSpPr>
          <p:cNvPr id="3" name="Content Placeholder 2"/>
          <p:cNvSpPr>
            <a:spLocks noGrp="1"/>
          </p:cNvSpPr>
          <p:nvPr>
            <p:ph type="body" idx="1"/>
          </p:nvPr>
        </p:nvSpPr>
        <p:spPr>
          <a:xfrm>
            <a:off x="1706062" y="2291262"/>
            <a:ext cx="8779512" cy="2879256"/>
          </a:xfrm>
        </p:spPr>
        <p:txBody>
          <a:bodyPr>
            <a:normAutofit/>
          </a:bodyPr>
          <a:lstStyle/>
          <a:p>
            <a:pPr>
              <a:lnSpc>
                <a:spcPct val="90000"/>
              </a:lnSpc>
            </a:pPr>
            <a:r>
              <a:rPr lang="en-US" sz="700">
                <a:solidFill>
                  <a:srgbClr val="404040"/>
                </a:solidFill>
              </a:rPr>
              <a:t>Terminology</a:t>
            </a:r>
          </a:p>
          <a:p>
            <a:pPr>
              <a:lnSpc>
                <a:spcPct val="90000"/>
              </a:lnSpc>
            </a:pPr>
            <a:r>
              <a:rPr lang="en-US" sz="700">
                <a:solidFill>
                  <a:srgbClr val="404040"/>
                </a:solidFill>
              </a:rPr>
              <a:t>Principle of operation</a:t>
            </a:r>
          </a:p>
          <a:p>
            <a:pPr>
              <a:lnSpc>
                <a:spcPct val="90000"/>
              </a:lnSpc>
            </a:pPr>
            <a:r>
              <a:rPr lang="en-US" sz="700">
                <a:solidFill>
                  <a:srgbClr val="404040"/>
                </a:solidFill>
              </a:rPr>
              <a:t>Overall performance</a:t>
            </a:r>
          </a:p>
          <a:p>
            <a:pPr>
              <a:lnSpc>
                <a:spcPct val="90000"/>
              </a:lnSpc>
            </a:pPr>
            <a:r>
              <a:rPr lang="en-US" sz="700">
                <a:solidFill>
                  <a:srgbClr val="404040"/>
                </a:solidFill>
              </a:rPr>
              <a:t>Cooling</a:t>
            </a:r>
          </a:p>
          <a:p>
            <a:pPr>
              <a:lnSpc>
                <a:spcPct val="90000"/>
              </a:lnSpc>
            </a:pPr>
            <a:r>
              <a:rPr lang="en-US" sz="700">
                <a:solidFill>
                  <a:srgbClr val="404040"/>
                </a:solidFill>
              </a:rPr>
              <a:t>Mechanical issues</a:t>
            </a:r>
          </a:p>
          <a:p>
            <a:pPr>
              <a:lnSpc>
                <a:spcPct val="90000"/>
              </a:lnSpc>
            </a:pPr>
            <a:r>
              <a:rPr lang="en-US" sz="700">
                <a:solidFill>
                  <a:srgbClr val="404040"/>
                </a:solidFill>
              </a:rPr>
              <a:t>Acoustic issues</a:t>
            </a:r>
          </a:p>
          <a:p>
            <a:pPr>
              <a:lnSpc>
                <a:spcPct val="90000"/>
              </a:lnSpc>
            </a:pPr>
            <a:r>
              <a:rPr lang="en-US" sz="700">
                <a:solidFill>
                  <a:srgbClr val="404040"/>
                </a:solidFill>
              </a:rPr>
              <a:t>Testing</a:t>
            </a:r>
          </a:p>
          <a:p>
            <a:pPr>
              <a:lnSpc>
                <a:spcPct val="90000"/>
              </a:lnSpc>
            </a:pPr>
            <a:r>
              <a:rPr lang="en-US" sz="700">
                <a:solidFill>
                  <a:srgbClr val="404040"/>
                </a:solidFill>
              </a:rPr>
              <a:t>Safety</a:t>
            </a:r>
          </a:p>
          <a:p>
            <a:pPr>
              <a:lnSpc>
                <a:spcPct val="90000"/>
              </a:lnSpc>
            </a:pPr>
            <a:r>
              <a:rPr lang="en-US" sz="700">
                <a:solidFill>
                  <a:srgbClr val="404040"/>
                </a:solidFill>
              </a:rPr>
              <a:t>Chemistry</a:t>
            </a:r>
          </a:p>
          <a:p>
            <a:pPr>
              <a:lnSpc>
                <a:spcPct val="90000"/>
              </a:lnSpc>
            </a:pPr>
            <a:r>
              <a:rPr lang="en-US" sz="700">
                <a:solidFill>
                  <a:srgbClr val="404040"/>
                </a:solidFill>
              </a:rPr>
              <a:t>Ignition</a:t>
            </a:r>
          </a:p>
          <a:p>
            <a:pPr>
              <a:lnSpc>
                <a:spcPct val="90000"/>
              </a:lnSpc>
            </a:pPr>
            <a:r>
              <a:rPr lang="en-US" sz="700">
                <a:solidFill>
                  <a:srgbClr val="404040"/>
                </a:solidFill>
              </a:rPr>
              <a:t>Jet physics</a:t>
            </a:r>
          </a:p>
          <a:p>
            <a:pPr>
              <a:lnSpc>
                <a:spcPct val="90000"/>
              </a:lnSpc>
            </a:pPr>
            <a:r>
              <a:rPr lang="en-US" sz="700">
                <a:solidFill>
                  <a:srgbClr val="404040"/>
                </a:solidFill>
              </a:rPr>
              <a:t>Types of rocket engines</a:t>
            </a:r>
          </a:p>
          <a:p>
            <a:pPr>
              <a:lnSpc>
                <a:spcPct val="90000"/>
              </a:lnSpc>
            </a:pPr>
            <a:r>
              <a:rPr lang="en-US" sz="700">
                <a:solidFill>
                  <a:srgbClr val="404040"/>
                </a:solidFill>
              </a:rPr>
              <a:t>History of rocket engines</a:t>
            </a:r>
          </a:p>
        </p:txBody>
      </p:sp>
    </p:spTree>
    <p:extLst>
      <p:ext uri="{BB962C8B-B14F-4D97-AF65-F5344CB8AC3E}">
        <p14:creationId xmlns:p14="http://schemas.microsoft.com/office/powerpoint/2010/main" val="318799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Terminology</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201145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Principle of operation</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Tree>
    <p:extLst>
      <p:ext uri="{BB962C8B-B14F-4D97-AF65-F5344CB8AC3E}">
        <p14:creationId xmlns:p14="http://schemas.microsoft.com/office/powerpoint/2010/main" val="147107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Overall performance</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Tree>
    <p:extLst>
      <p:ext uri="{BB962C8B-B14F-4D97-AF65-F5344CB8AC3E}">
        <p14:creationId xmlns:p14="http://schemas.microsoft.com/office/powerpoint/2010/main" val="297386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Cooling</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259352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Mechanical issues</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Tree>
    <p:extLst>
      <p:ext uri="{BB962C8B-B14F-4D97-AF65-F5344CB8AC3E}">
        <p14:creationId xmlns:p14="http://schemas.microsoft.com/office/powerpoint/2010/main" val="24724819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503</Words>
  <Application>Microsoft Macintosh PowerPoint</Application>
  <PresentationFormat>Widescreen</PresentationFormat>
  <Paragraphs>90</Paragraphs>
  <Slides>18</Slides>
  <Notes>6</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Gill Sans MT</vt:lpstr>
      <vt:lpstr>Helvetica</vt:lpstr>
      <vt:lpstr>Helvetica Neue</vt:lpstr>
      <vt:lpstr>Helvetica Neue Light</vt:lpstr>
      <vt:lpstr>Segoe UI</vt:lpstr>
      <vt:lpstr>Segoe UI Light</vt:lpstr>
      <vt:lpstr>Segoe UI Semilight</vt:lpstr>
      <vt:lpstr>Parcel</vt:lpstr>
      <vt:lpstr>QuickStarter Theme</vt:lpstr>
      <vt:lpstr>Here's your outline to get started</vt:lpstr>
      <vt:lpstr>Related topics to research</vt:lpstr>
      <vt:lpstr>Rocket engine</vt:lpstr>
      <vt:lpstr>Contents</vt:lpstr>
      <vt:lpstr>Terminology</vt:lpstr>
      <vt:lpstr>Principle of operation</vt:lpstr>
      <vt:lpstr>Overall performance</vt:lpstr>
      <vt:lpstr>Cooling</vt:lpstr>
      <vt:lpstr>Mechanical issues</vt:lpstr>
      <vt:lpstr>Acoustic issues</vt:lpstr>
      <vt:lpstr>Testing</vt:lpstr>
      <vt:lpstr>Safety</vt:lpstr>
      <vt:lpstr>Chemistry</vt:lpstr>
      <vt:lpstr>Ignition</vt:lpstr>
      <vt:lpstr>Jet physics</vt:lpstr>
      <vt:lpstr>Types of rocket engines</vt:lpstr>
      <vt:lpstr>History of rocket engines</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Liam Cleary</dc:creator>
  <cp:lastModifiedBy>Liam Cleary</cp:lastModifiedBy>
  <cp:revision>1</cp:revision>
  <dcterms:created xsi:type="dcterms:W3CDTF">2023-10-10T19:38:40Z</dcterms:created>
  <dcterms:modified xsi:type="dcterms:W3CDTF">2023-10-10T19:39:17Z</dcterms:modified>
</cp:coreProperties>
</file>