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5714" autoAdjust="0"/>
  </p:normalViewPr>
  <p:slideViewPr>
    <p:cSldViewPr snapToGrid="0">
      <p:cViewPr varScale="1">
        <p:scale>
          <a:sx n="109" d="100"/>
          <a:sy n="109"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61291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used in a vacuum to propel spacecraft and ballistic missiles.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61291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Propellant</a:t>
            </a:r>
          </a:p>
          <a:p>
            <a:pPr marL="171450" indent="-171450">
              <a:buFont typeface="Arial" panose="020B0604020202020204" pitchFamily="34" charset="0"/>
              <a:buChar char="•"/>
            </a:pPr>
            <a:r>
              <a:rPr lang="en-US" dirty="0"/>
              <a:t>Injection</a:t>
            </a:r>
          </a:p>
          <a:p>
            <a:pPr marL="171450" indent="-171450">
              <a:buFont typeface="Arial" panose="020B0604020202020204" pitchFamily="34" charset="0"/>
              <a:buChar char="•"/>
            </a:pPr>
            <a:r>
              <a:rPr lang="en-US" dirty="0"/>
              <a:t>Combustion chamber</a:t>
            </a:r>
          </a:p>
          <a:p>
            <a:pPr marL="171450" indent="-171450">
              <a:buFont typeface="Arial" panose="020B0604020202020204" pitchFamily="34" charset="0"/>
              <a:buChar char="•"/>
            </a:pPr>
            <a:r>
              <a:rPr lang="en-US" dirty="0"/>
              <a:t>Nozzle</a:t>
            </a:r>
          </a:p>
          <a:p>
            <a:pPr marL="171450" indent="-171450">
              <a:buFont typeface="Arial" panose="020B0604020202020204" pitchFamily="34" charset="0"/>
              <a:buChar char="•"/>
            </a:pPr>
            <a:r>
              <a:rPr lang="en-US" dirty="0"/>
              <a:t>Propellant efficiency</a:t>
            </a:r>
          </a:p>
          <a:p>
            <a:pPr marL="171450" indent="-171450">
              <a:buFont typeface="Arial" panose="020B0604020202020204" pitchFamily="34" charset="0"/>
              <a:buChar char="•"/>
            </a:pPr>
            <a:r>
              <a:rPr lang="en-US" dirty="0"/>
              <a:t>Thrust vectoring</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16467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Specific impulse</a:t>
            </a:r>
          </a:p>
          <a:p>
            <a:pPr marL="171450" indent="-171450">
              <a:buFont typeface="Arial" panose="020B0604020202020204" pitchFamily="34" charset="0"/>
              <a:buChar char="•"/>
            </a:pPr>
            <a:r>
              <a:rPr lang="en-US" dirty="0"/>
              <a:t>Vacuum specific impulse, Isp</a:t>
            </a:r>
          </a:p>
          <a:p>
            <a:pPr marL="171450" indent="-171450">
              <a:buFont typeface="Arial" panose="020B0604020202020204" pitchFamily="34" charset="0"/>
              <a:buChar char="•"/>
            </a:pPr>
            <a:r>
              <a:rPr lang="en-US" dirty="0"/>
              <a:t>Throttling</a:t>
            </a:r>
          </a:p>
          <a:p>
            <a:pPr marL="171450" indent="-171450">
              <a:buFont typeface="Arial" panose="020B0604020202020204" pitchFamily="34" charset="0"/>
              <a:buChar char="•"/>
            </a:pPr>
            <a:r>
              <a:rPr lang="en-US" dirty="0"/>
              <a:t>Energy efficiency</a:t>
            </a:r>
          </a:p>
          <a:p>
            <a:pPr marL="171450" indent="-171450">
              <a:buFont typeface="Arial" panose="020B0604020202020204" pitchFamily="34" charset="0"/>
              <a:buChar char="•"/>
            </a:pPr>
            <a:r>
              <a:rPr lang="en-US" dirty="0"/>
              <a:t>Thrust-to-weight ratio</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535623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Combustion instabilities</a:t>
            </a:r>
          </a:p>
          <a:p>
            <a:pPr marL="171450" indent="-171450">
              <a:buFont typeface="Arial" panose="020B0604020202020204" pitchFamily="34" charset="0"/>
              <a:buChar char="•"/>
            </a:pPr>
            <a:r>
              <a:rPr lang="en-US" dirty="0"/>
              <a:t>Exhaust noise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954779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Saturn family (1961–1975)</a:t>
            </a:r>
          </a:p>
          <a:p>
            <a:pPr marL="171450" indent="-171450">
              <a:buFont typeface="Arial" panose="020B0604020202020204" pitchFamily="34" charset="0"/>
              <a:buChar char="•"/>
            </a:pPr>
            <a:r>
              <a:rPr lang="en-US" dirty="0"/>
              <a:t>Space Shuttle (1981–2011)</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7253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Thermal</a:t>
            </a:r>
          </a:p>
          <a:p>
            <a:pPr marL="171450" indent="-171450">
              <a:buFont typeface="Arial" panose="020B0604020202020204" pitchFamily="34" charset="0"/>
              <a:buChar char="•"/>
            </a:pPr>
            <a:r>
              <a:rPr lang="en-US" dirty="0"/>
              <a:t>Nuclear</a:t>
            </a:r>
          </a:p>
        </p:txBody>
      </p:sp>
      <p:sp>
        <p:nvSpPr>
          <p:cNvPr id="4" name="Slide Number Placeholder 3"/>
          <p:cNvSpPr>
            <a:spLocks noGrp="1"/>
          </p:cNvSpPr>
          <p:nvPr>
            <p:ph type="sldNum" sz="quarter" idx="10"/>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64802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761C9A9-BD7D-4A8F-9F35-05D7D9227D61}" type="datetime1">
              <a:rPr lang="en-US" smtClean="0"/>
              <a:t>10/12/2023</a:t>
            </a:fld>
            <a:endParaRPr lang="en-US" dirty="0"/>
          </a:p>
        </p:txBody>
      </p:sp>
      <p:sp>
        <p:nvSpPr>
          <p:cNvPr id="8" name="Footer Placeholder 7"/>
          <p:cNvSpPr>
            <a:spLocks noGrp="1"/>
          </p:cNvSpPr>
          <p:nvPr>
            <p:ph type="ftr" sz="quarter" idx="11"/>
          </p:nvPr>
        </p:nvSpPr>
        <p:spPr/>
        <p:txBody>
          <a:bodyPr/>
          <a:lstStyle/>
          <a:p>
            <a:r>
              <a:rPr lang="en-US"/>
              <a:t>SECRET - Project X</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69582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34D8A-9255-4826-B68C-9F56CC754BF8}" type="datetime1">
              <a:rPr lang="en-US" smtClean="0"/>
              <a:t>10/12/2023</a:t>
            </a:fld>
            <a:endParaRPr lang="en-US" dirty="0"/>
          </a:p>
        </p:txBody>
      </p:sp>
      <p:sp>
        <p:nvSpPr>
          <p:cNvPr id="5" name="Footer Placeholder 4"/>
          <p:cNvSpPr>
            <a:spLocks noGrp="1"/>
          </p:cNvSpPr>
          <p:nvPr>
            <p:ph type="ftr" sz="quarter" idx="11"/>
          </p:nvPr>
        </p:nvSpPr>
        <p:spPr/>
        <p:txBody>
          <a:bodyPr/>
          <a:lstStyle/>
          <a:p>
            <a:r>
              <a:rPr lang="en-US"/>
              <a:t>SECRET - Project X</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81356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F567B5-FB5E-4407-A508-71908F8DB799}" type="datetime1">
              <a:rPr lang="en-US" smtClean="0"/>
              <a:t>10/12/2023</a:t>
            </a:fld>
            <a:endParaRPr lang="en-US" dirty="0"/>
          </a:p>
        </p:txBody>
      </p:sp>
      <p:sp>
        <p:nvSpPr>
          <p:cNvPr id="5" name="Footer Placeholder 4"/>
          <p:cNvSpPr>
            <a:spLocks noGrp="1"/>
          </p:cNvSpPr>
          <p:nvPr>
            <p:ph type="ftr" sz="quarter" idx="11"/>
          </p:nvPr>
        </p:nvSpPr>
        <p:spPr/>
        <p:txBody>
          <a:bodyPr/>
          <a:lstStyle/>
          <a:p>
            <a:r>
              <a:rPr lang="en-US"/>
              <a:t>SECRET - Project X</a:t>
            </a:r>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12580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BFE42B2-BF8F-46D7-A83C-262FC6D31662}" type="datetime1">
              <a:rPr lang="en-US" smtClean="0"/>
              <a:t>10/12/2023</a:t>
            </a:fld>
            <a:endParaRPr lang="en-US"/>
          </a:p>
        </p:txBody>
      </p:sp>
      <p:sp>
        <p:nvSpPr>
          <p:cNvPr id="5" name="Footer Placeholder 4"/>
          <p:cNvSpPr>
            <a:spLocks noGrp="1"/>
          </p:cNvSpPr>
          <p:nvPr>
            <p:ph type="ftr" sz="quarter" idx="11"/>
          </p:nvPr>
        </p:nvSpPr>
        <p:spPr/>
        <p:txBody>
          <a:bodyPr/>
          <a:lstStyle/>
          <a:p>
            <a:r>
              <a:rPr lang="en-US"/>
              <a:t>SECRET - Project X</a:t>
            </a:r>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8CEC3-5605-4940-9751-FAA24E6D59C3}" type="datetime1">
              <a:rPr lang="en-US" smtClean="0"/>
              <a:t>10/12/2023</a:t>
            </a:fld>
            <a:endParaRPr lang="en-US" dirty="0"/>
          </a:p>
        </p:txBody>
      </p:sp>
      <p:sp>
        <p:nvSpPr>
          <p:cNvPr id="8" name="Footer Placeholder 7"/>
          <p:cNvSpPr>
            <a:spLocks noGrp="1"/>
          </p:cNvSpPr>
          <p:nvPr>
            <p:ph type="ftr" sz="quarter" idx="11"/>
          </p:nvPr>
        </p:nvSpPr>
        <p:spPr/>
        <p:txBody>
          <a:bodyPr/>
          <a:lstStyle/>
          <a:p>
            <a:r>
              <a:rPr lang="en-US"/>
              <a:t>SECRET - Project X</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4680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3E2AAC1-70F3-4353-A740-5CABD87A9F90}" type="datetime1">
              <a:rPr lang="en-US" smtClean="0"/>
              <a:t>10/12/2023</a:t>
            </a:fld>
            <a:endParaRPr lang="en-US" dirty="0"/>
          </a:p>
        </p:txBody>
      </p:sp>
      <p:sp>
        <p:nvSpPr>
          <p:cNvPr id="8" name="Footer Placeholder 7"/>
          <p:cNvSpPr>
            <a:spLocks noGrp="1"/>
          </p:cNvSpPr>
          <p:nvPr>
            <p:ph type="ftr" sz="quarter" idx="11"/>
          </p:nvPr>
        </p:nvSpPr>
        <p:spPr/>
        <p:txBody>
          <a:bodyPr/>
          <a:lstStyle/>
          <a:p>
            <a:r>
              <a:rPr lang="en-US"/>
              <a:t>SECRET - Project X</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9576151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82B6C7-C20F-4936-A844-B4F109D6F1FC}" type="datetime1">
              <a:rPr lang="en-US" smtClean="0"/>
              <a:t>10/12/2023</a:t>
            </a:fld>
            <a:endParaRPr lang="en-US" dirty="0"/>
          </a:p>
        </p:txBody>
      </p:sp>
      <p:sp>
        <p:nvSpPr>
          <p:cNvPr id="9" name="Footer Placeholder 8"/>
          <p:cNvSpPr>
            <a:spLocks noGrp="1"/>
          </p:cNvSpPr>
          <p:nvPr>
            <p:ph type="ftr" sz="quarter" idx="11"/>
          </p:nvPr>
        </p:nvSpPr>
        <p:spPr/>
        <p:txBody>
          <a:bodyPr/>
          <a:lstStyle/>
          <a:p>
            <a:r>
              <a:rPr lang="en-US"/>
              <a:t>SECRET - Project X</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0846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884BB73-171A-4603-BB7B-91BB786D10B1}" type="datetime1">
              <a:rPr lang="en-US" smtClean="0"/>
              <a:t>10/12/2023</a:t>
            </a:fld>
            <a:endParaRPr lang="en-US" dirty="0"/>
          </a:p>
        </p:txBody>
      </p:sp>
      <p:sp>
        <p:nvSpPr>
          <p:cNvPr id="8" name="Footer Placeholder 7"/>
          <p:cNvSpPr>
            <a:spLocks noGrp="1"/>
          </p:cNvSpPr>
          <p:nvPr>
            <p:ph type="ftr" sz="quarter" idx="11"/>
          </p:nvPr>
        </p:nvSpPr>
        <p:spPr/>
        <p:txBody>
          <a:bodyPr/>
          <a:lstStyle/>
          <a:p>
            <a:r>
              <a:rPr lang="en-US"/>
              <a:t>SECRET - Project X</a:t>
            </a:r>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9000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1F4F0-45B6-48A3-8898-E307EF964124}" type="datetime1">
              <a:rPr lang="en-US" smtClean="0"/>
              <a:t>10/12/2023</a:t>
            </a:fld>
            <a:endParaRPr lang="en-US" dirty="0"/>
          </a:p>
        </p:txBody>
      </p:sp>
      <p:sp>
        <p:nvSpPr>
          <p:cNvPr id="4" name="Footer Placeholder 3"/>
          <p:cNvSpPr>
            <a:spLocks noGrp="1"/>
          </p:cNvSpPr>
          <p:nvPr>
            <p:ph type="ftr" sz="quarter" idx="11"/>
          </p:nvPr>
        </p:nvSpPr>
        <p:spPr/>
        <p:txBody>
          <a:bodyPr/>
          <a:lstStyle/>
          <a:p>
            <a:r>
              <a:rPr lang="en-US"/>
              <a:t>SECRET - Project X</a:t>
            </a:r>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4476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F7B6F-3423-4084-BB96-4A71180BBD4F}" type="datetime1">
              <a:rPr lang="en-US" smtClean="0"/>
              <a:t>10/12/2023</a:t>
            </a:fld>
            <a:endParaRPr lang="en-US" dirty="0"/>
          </a:p>
        </p:txBody>
      </p:sp>
      <p:sp>
        <p:nvSpPr>
          <p:cNvPr id="3" name="Footer Placeholder 2"/>
          <p:cNvSpPr>
            <a:spLocks noGrp="1"/>
          </p:cNvSpPr>
          <p:nvPr>
            <p:ph type="ftr" sz="quarter" idx="11"/>
          </p:nvPr>
        </p:nvSpPr>
        <p:spPr/>
        <p:txBody>
          <a:bodyPr/>
          <a:lstStyle/>
          <a:p>
            <a:r>
              <a:rPr lang="en-US"/>
              <a:t>SECRET - Project X</a:t>
            </a:r>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1271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4D32DFF-E888-48CF-9BFE-3CBEE21A0D7E}" type="datetime1">
              <a:rPr lang="en-US" smtClean="0"/>
              <a:t>10/12/2023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SECRET - Project X</a:t>
            </a:r>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79508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1FDC3E0-6D60-4940-8C46-4D4173F1E8AB}" type="datetime1">
              <a:rPr lang="en-US" smtClean="0"/>
              <a:t>10/12/2023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SECRET - Project X</a:t>
            </a:r>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1692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953FBAF-1DB5-46CC-8EC4-D65651AF9BB1}" type="datetime1">
              <a:rPr lang="en-US" smtClean="0"/>
              <a:t>10/12/2023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SECRET - Project X</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7122745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DD3D4-F3B8-4D3B-BD72-6CD8A39362A8}" type="datetime1">
              <a:rPr lang="en-US" smtClean="0"/>
              <a:t>10/12/2023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SECRET - Project X</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0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Rocket_engin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Helvetica Neue" panose="020B0702040204020203" pitchFamily="34" charset="0"/>
                <a:ea typeface="Helvetica Neue" panose="020B0702040204020203" pitchFamily="34" charset="0"/>
                <a:cs typeface="Helvetica Neue"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Helvetica Neue Light" panose="020B0402040204020203" pitchFamily="34" charset="0"/>
                <a:ea typeface="Helvetica Neue" panose="020B0502040204020203" pitchFamily="34" charset="0"/>
                <a:cs typeface="Helvetica Neue Light" panose="020B0402040204020203" pitchFamily="34" charset="0"/>
              </a:rPr>
              <a:t>A rocket engine uses stored rocket propellants as reaction mass for forming a high-speed propulsive jet of fluid, usually high-temperature gas. Rocket engines are reaction engines, producing thrust in accordance with Newton's third law. Most rocket engines use the combustion of reactive chemicals to supply the necessary energy, but non-combusting forms such as cold gas thrusters and nuclear thermal rockets also exist. Vehicles propelled by rocket engines are commonly called rockets. Rocket vehicles carry their own oxidizer, unlike most combustion engines, so rocket engines can be use...</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Helvetica Neue" panose="020B0702040204020203" pitchFamily="34" charset="0"/>
                <a:ea typeface="Helvetica Neue" panose="020B0702040204020203" pitchFamily="34" charset="0"/>
              </a:rPr>
              <a:t>Inventor: </a:t>
            </a:r>
            <a:r>
              <a:rPr lang="en-US" sz="1400" dirty="0">
                <a:solidFill>
                  <a:schemeClr val="tx1">
                    <a:lumMod val="65000"/>
                    <a:lumOff val="35000"/>
                  </a:schemeClr>
                </a:solidFill>
                <a:latin typeface="Helvetica Neue Light" panose="020B0402040204020203" pitchFamily="34" charset="0"/>
                <a:cs typeface="Helvetica Neue Light" panose="020B0402040204020203" pitchFamily="34" charset="0"/>
              </a:rPr>
              <a:t>Robert H. Goddard, Konstantin Tsiolkovsky</a:t>
            </a:r>
          </a:p>
        </p:txBody>
      </p:sp>
      <p:sp>
        <p:nvSpPr>
          <p:cNvPr id="23" name="Footer Placeholder 2"/>
          <p:cNvSpPr>
            <a:spLocks noGrp="1"/>
          </p:cNvSpPr>
          <p:nvPr>
            <p:ph type="ftr" sz="quarter" idx="11"/>
          </p:nvPr>
        </p:nvSpPr>
        <p:spPr>
          <a:xfrm>
            <a:off x="838199" y="6229028"/>
            <a:ext cx="5779169" cy="365125"/>
          </a:xfrm>
        </p:spPr>
        <p:txBody>
          <a:bodyPr/>
          <a:lstStyle/>
          <a:p>
            <a:pPr algn="l"/>
            <a:r>
              <a:rPr lang="en-US">
                <a:solidFill>
                  <a:schemeClr val="tx2"/>
                </a:solidFill>
                <a:latin typeface="Helvetica Neue" panose="020B0502040204020203" pitchFamily="34" charset="0"/>
                <a:ea typeface="Helvetica Neue" panose="020B0502040204020203" pitchFamily="34" charset="0"/>
                <a:cs typeface="Helvetica Neue" panose="020B0502040204020203" pitchFamily="34" charset="0"/>
                <a:hlinkClick r:id="rId3"/>
              </a:rPr>
              <a:t>SECRET - Project X</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6042093"/>
            <a:ext cx="5138199" cy="734947"/>
            <a:chOff x="6211661" y="6042093"/>
            <a:chExt cx="5138199" cy="734947"/>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980629" y="6140658"/>
              <a:ext cx="2303691" cy="451406"/>
            </a:xfrm>
            <a:prstGeom prst="rect">
              <a:avLst/>
            </a:prstGeom>
            <a:noFill/>
          </p:spPr>
          <p:txBody>
            <a:bodyPr wrap="square" rtlCol="0">
              <a:spAutoFit/>
            </a:bodyPr>
            <a:lstStyle/>
            <a:p>
              <a:pPr>
                <a:lnSpc>
                  <a:spcPts val="1400"/>
                </a:lnSpc>
              </a:pPr>
              <a:r>
                <a:rPr lang="en-US" sz="1200" dirty="0">
                  <a:solidFill>
                    <a:srgbClr val="D24726"/>
                  </a:solidFill>
                  <a:latin typeface="Helvetica" panose="020B0604020202020204" pitchFamily="34" charset="0"/>
                  <a:cs typeface="Helvetica" panose="020B0604020202020204" pitchFamily="34" charset="0"/>
                </a:rPr>
                <a:t>See more: </a:t>
              </a: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4" cstate="print">
              <a:extLst>
                <a:ext uri="{28A0092B-C50C-407E-A947-70E740481C1C}">
                  <a14:useLocalDpi xmlns:a14="http://schemas.microsoft.com/office/drawing/2010/main" val="0"/>
                </a:ext>
              </a:extLst>
            </a:blip>
            <a:stretch>
              <a:fillRect/>
            </a:stretch>
          </p:blipFill>
          <p:spPr>
            <a:xfrm rot="10354591" flipH="1">
              <a:off x="6306564" y="6342835"/>
              <a:ext cx="742543" cy="434205"/>
            </a:xfrm>
            <a:prstGeom prst="rect">
              <a:avLst/>
            </a:prstGeom>
          </p:spPr>
        </p:pic>
      </p:grpSp>
      <p:pic>
        <p:nvPicPr>
          <p:cNvPr id="9" name="Picture 8" descr="Notes button in status bar">
            <a:extLst>
              <a:ext uri="{FF2B5EF4-FFF2-40B4-BE49-F238E27FC236}">
                <a16:creationId xmlns:a16="http://schemas.microsoft.com/office/drawing/2014/main" id="{C8C2AE28-6AB7-4F9D-A4D5-5EAAD6263283}"/>
              </a:ext>
            </a:extLst>
          </p:cNvPr>
          <p:cNvPicPr>
            <a:picLocks noChangeAspect="1"/>
          </p:cNvPicPr>
          <p:nvPr/>
        </p:nvPicPr>
        <p:blipFill>
          <a:blip r:embed="rId5"/>
          <a:stretch>
            <a:fillRect/>
          </a:stretch>
        </p:blipFill>
        <p:spPr>
          <a:xfrm>
            <a:off x="9068176" y="5968740"/>
            <a:ext cx="2381132" cy="795243"/>
          </a:xfrm>
          <a:prstGeom prst="rect">
            <a:avLst/>
          </a:prstGeom>
        </p:spPr>
      </p:pic>
    </p:spTree>
    <p:extLst>
      <p:ext uri="{BB962C8B-B14F-4D97-AF65-F5344CB8AC3E}">
        <p14:creationId xmlns:p14="http://schemas.microsoft.com/office/powerpoint/2010/main" val="374866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Acoustic issues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
        <p:nvSpPr>
          <p:cNvPr id="4" name="Footer Placeholder 3">
            <a:extLst>
              <a:ext uri="{FF2B5EF4-FFF2-40B4-BE49-F238E27FC236}">
                <a16:creationId xmlns:a16="http://schemas.microsoft.com/office/drawing/2014/main" id="{8418FF8D-2F5F-A99C-CBB6-6ED8F24C740C}"/>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26462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Testing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B76F7A3D-22A5-A314-911F-BE2F1CEF6B68}"/>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80856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Safety</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
        <p:nvSpPr>
          <p:cNvPr id="4" name="Footer Placeholder 3">
            <a:extLst>
              <a:ext uri="{FF2B5EF4-FFF2-40B4-BE49-F238E27FC236}">
                <a16:creationId xmlns:a16="http://schemas.microsoft.com/office/drawing/2014/main" id="{53FADD5D-1D63-C1FD-F595-8CF65290B5A8}"/>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89130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Chemistry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07B41A8E-B432-5943-4FB7-EA4BC847A5FB}"/>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69108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Ignition</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B2FBEF55-41F4-1A8E-7363-A80A34380493}"/>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38613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Jet physics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602C7F55-FFB7-3B2C-C0AF-1816D079F2D3}"/>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62779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Types of rocket engines</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
        <p:nvSpPr>
          <p:cNvPr id="4" name="Footer Placeholder 3">
            <a:extLst>
              <a:ext uri="{FF2B5EF4-FFF2-40B4-BE49-F238E27FC236}">
                <a16:creationId xmlns:a16="http://schemas.microsoft.com/office/drawing/2014/main" id="{458FC389-4386-D78D-51BC-E54B36EBCE1A}"/>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06798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History of rocket engines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96EE0C8D-4A80-585F-6D90-C689C0EE605B}"/>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44797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Works cited</a:t>
            </a:r>
          </a:p>
        </p:txBody>
      </p:sp>
      <p:sp>
        <p:nvSpPr>
          <p:cNvPr id="3" name="Content Placeholder 2"/>
          <p:cNvSpPr>
            <a:spLocks noGrp="1"/>
          </p:cNvSpPr>
          <p:nvPr>
            <p:ph type="body"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ABEB5002-503E-AB0D-4454-1C4B7653C896}"/>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119119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82CB683-B267-477B-B209-C7389FAA0448}"/>
              </a:ext>
            </a:extLst>
          </p:cNvPr>
          <p:cNvSpPr>
            <a:spLocks noGrp="1"/>
          </p:cNvSpPr>
          <p:nvPr>
            <p:ph idx="1"/>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Merlin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Propellant</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Specific Impulse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Spacecraft Propulsion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Rocket Engine Nozzle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Tsiolkovsky rocket equation</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Saturn V</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RP-1</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Staged Combustion Cycle</a:t>
            </a:r>
          </a:p>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RS-68</a:t>
            </a:r>
          </a:p>
        </p:txBody>
      </p:sp>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Helvetica Neue Light" panose="020B0702040204020203" pitchFamily="34" charset="0"/>
                <a:ea typeface="Helvetica Neue Light" panose="020B0702040204020203" pitchFamily="34" charset="0"/>
                <a:cs typeface="Helvetica Neue" panose="020B0502040204020203" pitchFamily="34" charset="0"/>
              </a:rPr>
              <a:t>Related topics to research</a:t>
            </a:r>
          </a:p>
        </p:txBody>
      </p:sp>
      <p:grpSp>
        <p:nvGrpSpPr>
          <p:cNvPr id="4" name="Group 3">
            <a:extLst>
              <a:ext uri="{FF2B5EF4-FFF2-40B4-BE49-F238E27FC236}">
                <a16:creationId xmlns:a16="http://schemas.microsoft.com/office/drawing/2014/main" id="{5F891352-0AB3-4D77-AA93-8E0A1738F8F4}"/>
              </a:ext>
            </a:extLst>
          </p:cNvPr>
          <p:cNvGrpSpPr/>
          <p:nvPr/>
        </p:nvGrpSpPr>
        <p:grpSpPr>
          <a:xfrm>
            <a:off x="5943601" y="1609726"/>
            <a:ext cx="5406259" cy="2019300"/>
            <a:chOff x="5943601" y="1609726"/>
            <a:chExt cx="5406259" cy="2019300"/>
          </a:xfrm>
        </p:grpSpPr>
        <p:sp>
          <p:nvSpPr>
            <p:cNvPr id="5" name="Rectangle 5">
              <a:extLst>
                <a:ext uri="{FF2B5EF4-FFF2-40B4-BE49-F238E27FC236}">
                  <a16:creationId xmlns:a16="http://schemas.microsoft.com/office/drawing/2014/main" id="{20526183-096D-4868-AE2D-0200EE5F1D5D}"/>
                </a:ext>
              </a:extLst>
            </p:cNvPr>
            <p:cNvSpPr/>
            <p:nvPr/>
          </p:nvSpPr>
          <p:spPr>
            <a:xfrm>
              <a:off x="5943601" y="1609726"/>
              <a:ext cx="5406259" cy="2019300"/>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4">
              <a:extLst>
                <a:ext uri="{FF2B5EF4-FFF2-40B4-BE49-F238E27FC236}">
                  <a16:creationId xmlns:a16="http://schemas.microsoft.com/office/drawing/2014/main" id="{E9B136C8-7575-43EF-A6F3-EC4F69800828}"/>
                </a:ext>
              </a:extLst>
            </p:cNvPr>
            <p:cNvSpPr txBox="1"/>
            <p:nvPr/>
          </p:nvSpPr>
          <p:spPr>
            <a:xfrm>
              <a:off x="6189439" y="1827382"/>
              <a:ext cx="2849999" cy="307777"/>
            </a:xfrm>
            <a:prstGeom prst="rect">
              <a:avLst/>
            </a:prstGeom>
            <a:noFill/>
          </p:spPr>
          <p:txBody>
            <a:bodyPr wrap="square" rtlCol="0">
              <a:spAutoFit/>
            </a:bodyPr>
            <a:lstStyle/>
            <a:p>
              <a:pPr>
                <a:spcAft>
                  <a:spcPts val="1200"/>
                </a:spcAft>
              </a:pPr>
              <a:r>
                <a:rPr lang="en-US" sz="1400" dirty="0">
                  <a:solidFill>
                    <a:srgbClr val="D24726"/>
                  </a:solidFill>
                  <a:latin typeface="Helvetica" panose="020B0604020202020204" pitchFamily="34" charset="0"/>
                  <a:cs typeface="Helvetica" panose="020B0604020202020204" pitchFamily="34" charset="0"/>
                </a:rPr>
                <a:t>Use Smart Lookup to learn more</a:t>
              </a:r>
              <a:endParaRPr lang="en-US" sz="1400" dirty="0">
                <a:solidFill>
                  <a:srgbClr val="D24726"/>
                </a:solidFill>
                <a:latin typeface="Helvetica" panose="020B0604020202020204" pitchFamily="34" charset="0"/>
                <a:ea typeface="Segoe UI Symbol" panose="020B0502040204020203" pitchFamily="34" charset="0"/>
                <a:cs typeface="Helvetica" panose="020B0604020202020204" pitchFamily="34" charset="0"/>
              </a:endParaRPr>
            </a:p>
          </p:txBody>
        </p:sp>
        <p:sp>
          <p:nvSpPr>
            <p:cNvPr id="7" name="TextBox 7">
              <a:extLst>
                <a:ext uri="{FF2B5EF4-FFF2-40B4-BE49-F238E27FC236}">
                  <a16:creationId xmlns:a16="http://schemas.microsoft.com/office/drawing/2014/main" id="{F5C6FF1D-DFD2-4DBD-BDE7-F882DDC6DC74}"/>
                </a:ext>
              </a:extLst>
            </p:cNvPr>
            <p:cNvSpPr txBox="1"/>
            <p:nvPr/>
          </p:nvSpPr>
          <p:spPr>
            <a:xfrm>
              <a:off x="6450618" y="2207781"/>
              <a:ext cx="2626919" cy="954107"/>
            </a:xfrm>
            <a:prstGeom prst="rect">
              <a:avLst/>
            </a:prstGeom>
            <a:noFill/>
          </p:spPr>
          <p:txBody>
            <a:bodyPr wrap="square" rtlCol="0">
              <a:spAutoFit/>
            </a:bodyPr>
            <a:lstStyle/>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Highlight one of the related topics</a:t>
              </a:r>
            </a:p>
            <a:p>
              <a:pPr>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Right-click on the topic</a:t>
              </a:r>
            </a:p>
            <a:p>
              <a:pPr marL="174625" indent="-174625">
                <a:spcAft>
                  <a:spcPts val="1200"/>
                </a:spcAft>
              </a:pPr>
              <a:r>
                <a:rPr lang="en-US" sz="1200" dirty="0">
                  <a:solidFill>
                    <a:schemeClr val="tx1">
                      <a:lumMod val="65000"/>
                      <a:lumOff val="35000"/>
                    </a:schemeClr>
                  </a:solidFill>
                  <a:latin typeface="Helvetica" panose="020B0604020202020204" pitchFamily="34" charset="0"/>
                  <a:ea typeface="Segoe UI Symbol" panose="020B0502040204020203" pitchFamily="34" charset="0"/>
                  <a:cs typeface="Helvetica" panose="020B0604020202020204" pitchFamily="34" charset="0"/>
                </a:rPr>
                <a:t>Choose "Smart Lookup"</a:t>
              </a:r>
            </a:p>
          </p:txBody>
        </p:sp>
        <p:grpSp>
          <p:nvGrpSpPr>
            <p:cNvPr id="8" name="Group 12">
              <a:extLst>
                <a:ext uri="{FF2B5EF4-FFF2-40B4-BE49-F238E27FC236}">
                  <a16:creationId xmlns:a16="http://schemas.microsoft.com/office/drawing/2014/main" id="{58C4CE24-6148-4604-B285-49040644B37D}"/>
                </a:ext>
              </a:extLst>
            </p:cNvPr>
            <p:cNvGrpSpPr/>
            <p:nvPr/>
          </p:nvGrpSpPr>
          <p:grpSpPr>
            <a:xfrm>
              <a:off x="6272613" y="2219603"/>
              <a:ext cx="206735" cy="246221"/>
              <a:chOff x="5977794" y="2200556"/>
              <a:chExt cx="206735" cy="246221"/>
            </a:xfrm>
          </p:grpSpPr>
          <p:sp>
            <p:nvSpPr>
              <p:cNvPr id="16" name="Oval 9">
                <a:extLst>
                  <a:ext uri="{FF2B5EF4-FFF2-40B4-BE49-F238E27FC236}">
                    <a16:creationId xmlns:a16="http://schemas.microsoft.com/office/drawing/2014/main" id="{AB6051AB-2E0C-4F74-AA09-3E8DBF11667D}"/>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TextBox 11">
                <a:extLst>
                  <a:ext uri="{FF2B5EF4-FFF2-40B4-BE49-F238E27FC236}">
                    <a16:creationId xmlns:a16="http://schemas.microsoft.com/office/drawing/2014/main" id="{97FDCC9F-9887-487F-8C6D-BBB3CB2773C3}"/>
                  </a:ext>
                </a:extLst>
              </p:cNvPr>
              <p:cNvSpPr txBox="1">
                <a:spLocks noChangeAspect="1"/>
              </p:cNvSpPr>
              <p:nvPr/>
            </p:nvSpPr>
            <p:spPr>
              <a:xfrm>
                <a:off x="5977794" y="2200556"/>
                <a:ext cx="206735"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1</a:t>
                </a:r>
              </a:p>
            </p:txBody>
          </p:sp>
        </p:grpSp>
        <p:grpSp>
          <p:nvGrpSpPr>
            <p:cNvPr id="9" name="Group 13">
              <a:extLst>
                <a:ext uri="{FF2B5EF4-FFF2-40B4-BE49-F238E27FC236}">
                  <a16:creationId xmlns:a16="http://schemas.microsoft.com/office/drawing/2014/main" id="{D9700851-3B5E-45AB-991B-762DE0355EF6}"/>
                </a:ext>
              </a:extLst>
            </p:cNvPr>
            <p:cNvGrpSpPr/>
            <p:nvPr/>
          </p:nvGrpSpPr>
          <p:grpSpPr>
            <a:xfrm>
              <a:off x="6273658" y="2563905"/>
              <a:ext cx="197144" cy="246221"/>
              <a:chOff x="5978839" y="2209102"/>
              <a:chExt cx="197144" cy="246221"/>
            </a:xfrm>
          </p:grpSpPr>
          <p:sp>
            <p:nvSpPr>
              <p:cNvPr id="14" name="Oval 14">
                <a:extLst>
                  <a:ext uri="{FF2B5EF4-FFF2-40B4-BE49-F238E27FC236}">
                    <a16:creationId xmlns:a16="http://schemas.microsoft.com/office/drawing/2014/main" id="{0FDC7121-EA5E-4996-B879-22CC04BEA201}"/>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TextBox 15">
                <a:extLst>
                  <a:ext uri="{FF2B5EF4-FFF2-40B4-BE49-F238E27FC236}">
                    <a16:creationId xmlns:a16="http://schemas.microsoft.com/office/drawing/2014/main" id="{B4BBF7ED-662E-4BA3-83B6-05208C9B757A}"/>
                  </a:ext>
                </a:extLst>
              </p:cNvPr>
              <p:cNvSpPr txBox="1">
                <a:spLocks noChangeAspect="1"/>
              </p:cNvSpPr>
              <p:nvPr/>
            </p:nvSpPr>
            <p:spPr>
              <a:xfrm>
                <a:off x="5987384" y="2209102"/>
                <a:ext cx="188599" cy="246221"/>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2</a:t>
                </a:r>
              </a:p>
            </p:txBody>
          </p:sp>
        </p:grpSp>
        <p:grpSp>
          <p:nvGrpSpPr>
            <p:cNvPr id="10" name="Group 16">
              <a:extLst>
                <a:ext uri="{FF2B5EF4-FFF2-40B4-BE49-F238E27FC236}">
                  <a16:creationId xmlns:a16="http://schemas.microsoft.com/office/drawing/2014/main" id="{8CC6D345-719C-4EA8-9CCC-735633CC607F}"/>
                </a:ext>
              </a:extLst>
            </p:cNvPr>
            <p:cNvGrpSpPr/>
            <p:nvPr/>
          </p:nvGrpSpPr>
          <p:grpSpPr>
            <a:xfrm>
              <a:off x="6273658" y="2902042"/>
              <a:ext cx="197145" cy="251363"/>
              <a:chOff x="5978839" y="2209102"/>
              <a:chExt cx="197145" cy="251363"/>
            </a:xfrm>
          </p:grpSpPr>
          <p:sp>
            <p:nvSpPr>
              <p:cNvPr id="12" name="Oval 17">
                <a:extLst>
                  <a:ext uri="{FF2B5EF4-FFF2-40B4-BE49-F238E27FC236}">
                    <a16:creationId xmlns:a16="http://schemas.microsoft.com/office/drawing/2014/main" id="{2E56D573-7C3B-46F0-982D-5DD5D53E931B}"/>
                  </a:ext>
                </a:extLst>
              </p:cNvPr>
              <p:cNvSpPr/>
              <p:nvPr/>
            </p:nvSpPr>
            <p:spPr>
              <a:xfrm>
                <a:off x="5978839" y="2237913"/>
                <a:ext cx="188599" cy="188599"/>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8">
                <a:extLst>
                  <a:ext uri="{FF2B5EF4-FFF2-40B4-BE49-F238E27FC236}">
                    <a16:creationId xmlns:a16="http://schemas.microsoft.com/office/drawing/2014/main" id="{A400E4DB-EAAB-40EC-B86F-2B5325C2941B}"/>
                  </a:ext>
                </a:extLst>
              </p:cNvPr>
              <p:cNvSpPr txBox="1">
                <a:spLocks noChangeAspect="1"/>
              </p:cNvSpPr>
              <p:nvPr/>
            </p:nvSpPr>
            <p:spPr>
              <a:xfrm>
                <a:off x="5983446" y="2209102"/>
                <a:ext cx="192538" cy="251363"/>
              </a:xfrm>
              <a:prstGeom prst="rect">
                <a:avLst/>
              </a:prstGeom>
              <a:noFill/>
            </p:spPr>
            <p:txBody>
              <a:bodyPr wrap="square" rtlCol="0">
                <a:spAutoFit/>
              </a:bodyPr>
              <a:lstStyle/>
              <a:p>
                <a:pPr algn="ctr"/>
                <a:r>
                  <a:rPr lang="en-US" sz="1000" dirty="0">
                    <a:solidFill>
                      <a:schemeClr val="bg1"/>
                    </a:solidFill>
                    <a:latin typeface="Helvetica" panose="020B0604020202020204" pitchFamily="34" charset="0"/>
                    <a:cs typeface="Helvetica" panose="020B0604020202020204" pitchFamily="34" charset="0"/>
                  </a:rPr>
                  <a:t>3</a:t>
                </a:r>
              </a:p>
            </p:txBody>
          </p:sp>
        </p:grpSp>
      </p:grpSp>
      <p:pic>
        <p:nvPicPr>
          <p:cNvPr id="23" name="Content Placeholder 18" descr="Smart Lookup button in context menu">
            <a:extLst>
              <a:ext uri="{FF2B5EF4-FFF2-40B4-BE49-F238E27FC236}">
                <a16:creationId xmlns:a16="http://schemas.microsoft.com/office/drawing/2014/main" id="{89DB987B-D44B-4DAB-BF0B-1710ADD776C3}"/>
              </a:ext>
            </a:extLst>
          </p:cNvPr>
          <p:cNvPicPr>
            <a:picLocks noChangeAspect="1"/>
          </p:cNvPicPr>
          <p:nvPr/>
        </p:nvPicPr>
        <p:blipFill>
          <a:blip r:embed="rId2"/>
          <a:stretch>
            <a:fillRect/>
          </a:stretch>
        </p:blipFill>
        <p:spPr>
          <a:xfrm>
            <a:off x="8762261" y="1771327"/>
            <a:ext cx="2279334" cy="1857699"/>
          </a:xfrm>
          <a:prstGeom prst="rect">
            <a:avLst/>
          </a:prstGeom>
        </p:spPr>
      </p:pic>
      <p:sp>
        <p:nvSpPr>
          <p:cNvPr id="3" name="Footer Placeholder 2">
            <a:extLst>
              <a:ext uri="{FF2B5EF4-FFF2-40B4-BE49-F238E27FC236}">
                <a16:creationId xmlns:a16="http://schemas.microsoft.com/office/drawing/2014/main" id="{24F38102-227A-E45B-757D-BD6BFA91D3FB}"/>
              </a:ext>
            </a:extLst>
          </p:cNvPr>
          <p:cNvSpPr>
            <a:spLocks noGrp="1"/>
          </p:cNvSpPr>
          <p:nvPr>
            <p:ph type="ftr" sz="quarter" idx="11"/>
          </p:nvPr>
        </p:nvSpPr>
        <p:spPr/>
        <p:txBody>
          <a:bodyPr/>
          <a:lstStyle/>
          <a:p>
            <a:r>
              <a:rPr lang="en-US"/>
              <a:t>SECRET - Project X</a:t>
            </a:r>
          </a:p>
        </p:txBody>
      </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98590" y="988741"/>
            <a:ext cx="5888754" cy="4880518"/>
          </a:xfrm>
          <a:noFill/>
          <a:ln>
            <a:noFill/>
          </a:ln>
        </p:spPr>
        <p:txBody>
          <a:bodyPr wrap="square">
            <a:normAutofit/>
          </a:bodyPr>
          <a:lstStyle/>
          <a:p>
            <a:pPr algn="l"/>
            <a:r>
              <a:rPr lang="en-US" sz="4800">
                <a:solidFill>
                  <a:schemeClr val="tx1"/>
                </a:solidFill>
              </a:rPr>
              <a:t>Rocket engine</a:t>
            </a:r>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1867700" y="2007220"/>
            <a:ext cx="2357553" cy="2843560"/>
          </a:xfrm>
        </p:spPr>
        <p:txBody>
          <a:bodyPr anchor="ctr">
            <a:normAutofit/>
          </a:bodyPr>
          <a:lstStyle/>
          <a:p>
            <a:pPr algn="r"/>
            <a:endParaRPr>
              <a:solidFill>
                <a:srgbClr val="FFFFFF"/>
              </a:solidFill>
            </a:endParaRPr>
          </a:p>
        </p:txBody>
      </p:sp>
      <p:sp>
        <p:nvSpPr>
          <p:cNvPr id="4" name="Footer Placeholder 3">
            <a:extLst>
              <a:ext uri="{FF2B5EF4-FFF2-40B4-BE49-F238E27FC236}">
                <a16:creationId xmlns:a16="http://schemas.microsoft.com/office/drawing/2014/main" id="{7DA5902D-2880-2C6D-A68F-5345F352417E}"/>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63840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Contents</a:t>
            </a:r>
          </a:p>
        </p:txBody>
      </p:sp>
      <p:sp>
        <p:nvSpPr>
          <p:cNvPr id="3" name="Content Placeholder 2"/>
          <p:cNvSpPr>
            <a:spLocks noGrp="1"/>
          </p:cNvSpPr>
          <p:nvPr>
            <p:ph type="body" idx="1"/>
          </p:nvPr>
        </p:nvSpPr>
        <p:spPr>
          <a:xfrm>
            <a:off x="1706062" y="2291262"/>
            <a:ext cx="8779512" cy="2879256"/>
          </a:xfrm>
        </p:spPr>
        <p:txBody>
          <a:bodyPr>
            <a:normAutofit/>
          </a:bodyPr>
          <a:lstStyle/>
          <a:p>
            <a:pPr>
              <a:lnSpc>
                <a:spcPct val="90000"/>
              </a:lnSpc>
            </a:pPr>
            <a:r>
              <a:rPr lang="en-US" sz="700">
                <a:solidFill>
                  <a:srgbClr val="404040"/>
                </a:solidFill>
              </a:rPr>
              <a:t>Terminology</a:t>
            </a:r>
          </a:p>
          <a:p>
            <a:pPr>
              <a:lnSpc>
                <a:spcPct val="90000"/>
              </a:lnSpc>
            </a:pPr>
            <a:r>
              <a:rPr lang="en-US" sz="700">
                <a:solidFill>
                  <a:srgbClr val="404040"/>
                </a:solidFill>
              </a:rPr>
              <a:t>Principle of operation</a:t>
            </a:r>
          </a:p>
          <a:p>
            <a:pPr>
              <a:lnSpc>
                <a:spcPct val="90000"/>
              </a:lnSpc>
            </a:pPr>
            <a:r>
              <a:rPr lang="en-US" sz="700">
                <a:solidFill>
                  <a:srgbClr val="404040"/>
                </a:solidFill>
              </a:rPr>
              <a:t>Overall performance</a:t>
            </a:r>
          </a:p>
          <a:p>
            <a:pPr>
              <a:lnSpc>
                <a:spcPct val="90000"/>
              </a:lnSpc>
            </a:pPr>
            <a:r>
              <a:rPr lang="en-US" sz="700">
                <a:solidFill>
                  <a:srgbClr val="404040"/>
                </a:solidFill>
              </a:rPr>
              <a:t>Cooling</a:t>
            </a:r>
          </a:p>
          <a:p>
            <a:pPr>
              <a:lnSpc>
                <a:spcPct val="90000"/>
              </a:lnSpc>
            </a:pPr>
            <a:r>
              <a:rPr lang="en-US" sz="700">
                <a:solidFill>
                  <a:srgbClr val="404040"/>
                </a:solidFill>
              </a:rPr>
              <a:t>Mechanical issues</a:t>
            </a:r>
          </a:p>
          <a:p>
            <a:pPr>
              <a:lnSpc>
                <a:spcPct val="90000"/>
              </a:lnSpc>
            </a:pPr>
            <a:r>
              <a:rPr lang="en-US" sz="700">
                <a:solidFill>
                  <a:srgbClr val="404040"/>
                </a:solidFill>
              </a:rPr>
              <a:t>Acoustic issues</a:t>
            </a:r>
          </a:p>
          <a:p>
            <a:pPr>
              <a:lnSpc>
                <a:spcPct val="90000"/>
              </a:lnSpc>
            </a:pPr>
            <a:r>
              <a:rPr lang="en-US" sz="700">
                <a:solidFill>
                  <a:srgbClr val="404040"/>
                </a:solidFill>
              </a:rPr>
              <a:t>Testing</a:t>
            </a:r>
          </a:p>
          <a:p>
            <a:pPr>
              <a:lnSpc>
                <a:spcPct val="90000"/>
              </a:lnSpc>
            </a:pPr>
            <a:r>
              <a:rPr lang="en-US" sz="700">
                <a:solidFill>
                  <a:srgbClr val="404040"/>
                </a:solidFill>
              </a:rPr>
              <a:t>Safety</a:t>
            </a:r>
          </a:p>
          <a:p>
            <a:pPr>
              <a:lnSpc>
                <a:spcPct val="90000"/>
              </a:lnSpc>
            </a:pPr>
            <a:r>
              <a:rPr lang="en-US" sz="700">
                <a:solidFill>
                  <a:srgbClr val="404040"/>
                </a:solidFill>
              </a:rPr>
              <a:t>Chemistry</a:t>
            </a:r>
          </a:p>
          <a:p>
            <a:pPr>
              <a:lnSpc>
                <a:spcPct val="90000"/>
              </a:lnSpc>
            </a:pPr>
            <a:r>
              <a:rPr lang="en-US" sz="700">
                <a:solidFill>
                  <a:srgbClr val="404040"/>
                </a:solidFill>
              </a:rPr>
              <a:t>Ignition</a:t>
            </a:r>
          </a:p>
          <a:p>
            <a:pPr>
              <a:lnSpc>
                <a:spcPct val="90000"/>
              </a:lnSpc>
            </a:pPr>
            <a:r>
              <a:rPr lang="en-US" sz="700">
                <a:solidFill>
                  <a:srgbClr val="404040"/>
                </a:solidFill>
              </a:rPr>
              <a:t>Jet physics</a:t>
            </a:r>
          </a:p>
          <a:p>
            <a:pPr>
              <a:lnSpc>
                <a:spcPct val="90000"/>
              </a:lnSpc>
            </a:pPr>
            <a:r>
              <a:rPr lang="en-US" sz="700">
                <a:solidFill>
                  <a:srgbClr val="404040"/>
                </a:solidFill>
              </a:rPr>
              <a:t>Types of rocket engines</a:t>
            </a:r>
          </a:p>
          <a:p>
            <a:pPr>
              <a:lnSpc>
                <a:spcPct val="90000"/>
              </a:lnSpc>
            </a:pPr>
            <a:r>
              <a:rPr lang="en-US" sz="700">
                <a:solidFill>
                  <a:srgbClr val="404040"/>
                </a:solidFill>
              </a:rPr>
              <a:t>History of rocket engines</a:t>
            </a:r>
          </a:p>
        </p:txBody>
      </p:sp>
      <p:sp>
        <p:nvSpPr>
          <p:cNvPr id="4" name="Footer Placeholder 3">
            <a:extLst>
              <a:ext uri="{FF2B5EF4-FFF2-40B4-BE49-F238E27FC236}">
                <a16:creationId xmlns:a16="http://schemas.microsoft.com/office/drawing/2014/main" id="{9A544154-5693-243A-CE38-D51064581188}"/>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318799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Terminology</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A0EDF518-5523-D086-B5C8-56F14A67ADED}"/>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01145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Principle of operation</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
        <p:nvSpPr>
          <p:cNvPr id="4" name="Footer Placeholder 3">
            <a:extLst>
              <a:ext uri="{FF2B5EF4-FFF2-40B4-BE49-F238E27FC236}">
                <a16:creationId xmlns:a16="http://schemas.microsoft.com/office/drawing/2014/main" id="{313002CA-4712-92D1-D353-0BAEDA12BD65}"/>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147107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Overall performance</a:t>
            </a:r>
          </a:p>
        </p:txBody>
      </p:sp>
      <p:sp>
        <p:nvSpPr>
          <p:cNvPr id="3" name="Content Placeholder 2"/>
          <p:cNvSpPr>
            <a:spLocks noGrp="1"/>
          </p:cNvSpPr>
          <p:nvPr>
            <p:ph idx="1"/>
          </p:nvPr>
        </p:nvSpPr>
        <p:spPr>
          <a:xfrm>
            <a:off x="1706062" y="2291262"/>
            <a:ext cx="8779512" cy="2879256"/>
          </a:xfrm>
        </p:spPr>
        <p:txBody>
          <a:bodyPr>
            <a:normAutofit/>
          </a:bodyPr>
          <a:lstStyle/>
          <a:p>
            <a:r>
              <a:rPr lang="en-US">
                <a:solidFill>
                  <a:srgbClr val="404040"/>
                </a:solidFill>
              </a:rPr>
              <a:t>Look in the slide notes below for topics to consider talking about</a:t>
            </a:r>
          </a:p>
        </p:txBody>
      </p:sp>
      <p:sp>
        <p:nvSpPr>
          <p:cNvPr id="4" name="Footer Placeholder 3">
            <a:extLst>
              <a:ext uri="{FF2B5EF4-FFF2-40B4-BE49-F238E27FC236}">
                <a16:creationId xmlns:a16="http://schemas.microsoft.com/office/drawing/2014/main" id="{D773FD4D-2663-81FE-A6FF-FEFEDCC7B1F5}"/>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97386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Cooling</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F4C4D6C6-FD50-945E-ED60-DFEC03D3665E}"/>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59352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31136" y="467418"/>
            <a:ext cx="7729728" cy="1188720"/>
          </a:xfrm>
          <a:solidFill>
            <a:srgbClr val="FFFFFF"/>
          </a:solidFill>
        </p:spPr>
        <p:txBody>
          <a:bodyPr>
            <a:normAutofit/>
          </a:bodyPr>
          <a:lstStyle/>
          <a:p>
            <a:r>
              <a:rPr lang="en-US" dirty="0"/>
              <a:t>Mechanical issues</a:t>
            </a:r>
          </a:p>
        </p:txBody>
      </p:sp>
      <p:sp>
        <p:nvSpPr>
          <p:cNvPr id="3" name="Content Placeholder 2"/>
          <p:cNvSpPr>
            <a:spLocks noGrp="1"/>
          </p:cNvSpPr>
          <p:nvPr>
            <p:ph idx="1"/>
          </p:nvPr>
        </p:nvSpPr>
        <p:spPr>
          <a:xfrm>
            <a:off x="1706062" y="2291262"/>
            <a:ext cx="8779512" cy="2879256"/>
          </a:xfrm>
        </p:spPr>
        <p:txBody>
          <a:bodyPr>
            <a:normAutofit/>
          </a:bodyPr>
          <a:lstStyle/>
          <a:p>
            <a:endParaRPr>
              <a:solidFill>
                <a:srgbClr val="404040"/>
              </a:solidFill>
            </a:endParaRPr>
          </a:p>
        </p:txBody>
      </p:sp>
      <p:sp>
        <p:nvSpPr>
          <p:cNvPr id="4" name="Footer Placeholder 3">
            <a:extLst>
              <a:ext uri="{FF2B5EF4-FFF2-40B4-BE49-F238E27FC236}">
                <a16:creationId xmlns:a16="http://schemas.microsoft.com/office/drawing/2014/main" id="{4AF82A39-53C4-824B-21D6-FB3C402E9EC0}"/>
              </a:ext>
            </a:extLst>
          </p:cNvPr>
          <p:cNvSpPr>
            <a:spLocks noGrp="1"/>
          </p:cNvSpPr>
          <p:nvPr>
            <p:ph type="ftr" sz="quarter" idx="11"/>
          </p:nvPr>
        </p:nvSpPr>
        <p:spPr/>
        <p:txBody>
          <a:bodyPr/>
          <a:lstStyle/>
          <a:p>
            <a:r>
              <a:rPr lang="en-US"/>
              <a:t>SECRET - Project X</a:t>
            </a:r>
            <a:endParaRPr lang="en-US" dirty="0"/>
          </a:p>
        </p:txBody>
      </p:sp>
    </p:spTree>
    <p:extLst>
      <p:ext uri="{BB962C8B-B14F-4D97-AF65-F5344CB8AC3E}">
        <p14:creationId xmlns:p14="http://schemas.microsoft.com/office/powerpoint/2010/main" val="24724819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565</Words>
  <Application>Microsoft Office PowerPoint</Application>
  <PresentationFormat>Widescreen</PresentationFormat>
  <Paragraphs>107</Paragraphs>
  <Slides>18</Slides>
  <Notes>6</Notes>
  <HiddenSlides>2</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Gill Sans MT</vt:lpstr>
      <vt:lpstr>Helvetica</vt:lpstr>
      <vt:lpstr>Helvetica Neue</vt:lpstr>
      <vt:lpstr>Helvetica Neue Light</vt:lpstr>
      <vt:lpstr>Segoe UI</vt:lpstr>
      <vt:lpstr>Segoe UI Light</vt:lpstr>
      <vt:lpstr>Segoe UI Semilight</vt:lpstr>
      <vt:lpstr>Parcel</vt:lpstr>
      <vt:lpstr>QuickStarter Theme</vt:lpstr>
      <vt:lpstr>Here's your outline to get started</vt:lpstr>
      <vt:lpstr>Related topics to research</vt:lpstr>
      <vt:lpstr>Rocket engine</vt:lpstr>
      <vt:lpstr>Contents</vt:lpstr>
      <vt:lpstr>Terminology</vt:lpstr>
      <vt:lpstr>Principle of operation</vt:lpstr>
      <vt:lpstr>Overall performance</vt:lpstr>
      <vt:lpstr>Cooling</vt:lpstr>
      <vt:lpstr>Mechanical issues</vt:lpstr>
      <vt:lpstr>Acoustic issues</vt:lpstr>
      <vt:lpstr>Testing</vt:lpstr>
      <vt:lpstr>Safety</vt:lpstr>
      <vt:lpstr>Chemistry</vt:lpstr>
      <vt:lpstr>Ignition</vt:lpstr>
      <vt:lpstr>Jet physics</vt:lpstr>
      <vt:lpstr>Types of rocket engines</vt:lpstr>
      <vt:lpstr>History of rocket engines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Liam Cleary</dc:creator>
  <cp:lastModifiedBy>Liam Cleary</cp:lastModifiedBy>
  <cp:revision>2</cp:revision>
  <dcterms:created xsi:type="dcterms:W3CDTF">2023-10-10T19:38:40Z</dcterms:created>
  <dcterms:modified xsi:type="dcterms:W3CDTF">2023-10-12T15:19:34Z</dcterms:modified>
</cp:coreProperties>
</file>