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411" r:id="rId2"/>
    <p:sldId id="442" r:id="rId3"/>
    <p:sldId id="420" r:id="rId4"/>
    <p:sldId id="419" r:id="rId5"/>
    <p:sldId id="421" r:id="rId6"/>
    <p:sldId id="413" r:id="rId7"/>
    <p:sldId id="434" r:id="rId8"/>
    <p:sldId id="435" r:id="rId9"/>
    <p:sldId id="438" r:id="rId10"/>
    <p:sldId id="412" r:id="rId11"/>
    <p:sldId id="425" r:id="rId12"/>
    <p:sldId id="426" r:id="rId13"/>
    <p:sldId id="429" r:id="rId14"/>
    <p:sldId id="436" r:id="rId15"/>
    <p:sldId id="430" r:id="rId16"/>
    <p:sldId id="416" r:id="rId17"/>
    <p:sldId id="439" r:id="rId18"/>
    <p:sldId id="437" r:id="rId19"/>
    <p:sldId id="428" r:id="rId20"/>
    <p:sldId id="417" r:id="rId21"/>
    <p:sldId id="418" r:id="rId22"/>
    <p:sldId id="440" r:id="rId23"/>
    <p:sldId id="431" r:id="rId24"/>
    <p:sldId id="432" r:id="rId25"/>
    <p:sldId id="415" r:id="rId26"/>
    <p:sldId id="433" r:id="rId27"/>
    <p:sldId id="44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F246386-0B80-AC47-ABDE-7FE7D262C60D}">
          <p14:sldIdLst/>
        </p14:section>
        <p14:section name="Template" id="{E3207A7C-7F3F-6D4D-9839-DFADB0098F91}">
          <p14:sldIdLst/>
        </p14:section>
        <p14:section name="Aaron" id="{1E1EAE7B-D2E1-5A44-A7C0-7CEBDA5A3DC3}">
          <p14:sldIdLst>
            <p14:sldId id="411"/>
            <p14:sldId id="442"/>
            <p14:sldId id="420"/>
          </p14:sldIdLst>
        </p14:section>
        <p14:section name="Humanize The Threat" id="{879FFF13-EB50-4FBA-A7F5-55A1982D802B}">
          <p14:sldIdLst>
            <p14:sldId id="419"/>
            <p14:sldId id="421"/>
            <p14:sldId id="413"/>
            <p14:sldId id="434"/>
            <p14:sldId id="435"/>
            <p14:sldId id="438"/>
            <p14:sldId id="412"/>
            <p14:sldId id="425"/>
            <p14:sldId id="426"/>
          </p14:sldIdLst>
        </p14:section>
        <p14:section name="HTTPC2" id="{A2C942FD-326B-43FB-9F72-9D1E30957470}">
          <p14:sldIdLst>
            <p14:sldId id="429"/>
            <p14:sldId id="436"/>
            <p14:sldId id="430"/>
            <p14:sldId id="416"/>
          </p14:sldIdLst>
        </p14:section>
        <p14:section name="HTTPSC2" id="{B865DDFD-41E7-4F14-9335-147F02B84713}">
          <p14:sldIdLst>
            <p14:sldId id="439"/>
            <p14:sldId id="437"/>
            <p14:sldId id="428"/>
            <p14:sldId id="417"/>
            <p14:sldId id="418"/>
          </p14:sldIdLst>
        </p14:section>
        <p14:section name="DNSC2" id="{E004C3C4-928B-4B19-8B79-DDDDAC8271EF}">
          <p14:sldIdLst>
            <p14:sldId id="440"/>
            <p14:sldId id="431"/>
            <p14:sldId id="432"/>
            <p14:sldId id="415"/>
            <p14:sldId id="433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0612"/>
  </p:normalViewPr>
  <p:slideViewPr>
    <p:cSldViewPr snapToGrid="0" snapToObjects="1">
      <p:cViewPr varScale="1">
        <p:scale>
          <a:sx n="15" d="100"/>
          <a:sy n="15" d="100"/>
        </p:scale>
        <p:origin x="33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D405-8247-414B-96C0-FF0C83A3A5A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57827-D709-0D4E-B2F5-DCBCE902F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12000">
              <a:schemeClr val="accent1">
                <a:lumMod val="39535"/>
                <a:lumOff val="60465"/>
              </a:schemeClr>
            </a:gs>
            <a:gs pos="62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872844"/>
            <a:ext cx="11271739" cy="242260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0364" y="3820644"/>
            <a:ext cx="7891272" cy="7748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 b="0">
                <a:solidFill>
                  <a:schemeClr val="bg1"/>
                </a:solidFill>
                <a:latin typeface="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617F3-9164-B146-B000-2E0FAEE100B3}"/>
              </a:ext>
            </a:extLst>
          </p:cNvPr>
          <p:cNvSpPr txBox="1"/>
          <p:nvPr userDrawn="1"/>
        </p:nvSpPr>
        <p:spPr>
          <a:xfrm>
            <a:off x="5564767" y="6339255"/>
            <a:ext cx="1883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3 Malware Amigos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74D186-F13D-1B42-993C-2D1319A7F9A4}"/>
              </a:ext>
            </a:extLst>
          </p:cNvPr>
          <p:cNvCxnSpPr>
            <a:cxnSpLocks/>
          </p:cNvCxnSpPr>
          <p:nvPr userDrawn="1"/>
        </p:nvCxnSpPr>
        <p:spPr>
          <a:xfrm>
            <a:off x="3766038" y="3558046"/>
            <a:ext cx="4659923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7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86E5AAEE-A7C3-9144-934A-C9515943169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D230E4D-4BFD-BB41-8D6B-6EA50E4AE7B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72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86E5AAEE-A7C3-9144-934A-C9515943169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D230E4D-4BFD-BB41-8D6B-6EA50E4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86E5AAEE-A7C3-9144-934A-C9515943169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D230E4D-4BFD-BB41-8D6B-6EA50E4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86E5AAEE-A7C3-9144-934A-C95159431694}" type="datetimeFigureOut">
              <a:rPr lang="en-US" smtClean="0"/>
              <a:t>8/12/2022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D230E4D-4BFD-BB41-8D6B-6EA50E4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42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86E5AAEE-A7C3-9144-934A-C9515943169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D230E4D-4BFD-BB41-8D6B-6EA50E4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46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86E5AAEE-A7C3-9144-934A-C9515943169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D230E4D-4BFD-BB41-8D6B-6EA50E4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1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81708" y="-1"/>
            <a:ext cx="98912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249279"/>
            <a:ext cx="10515600" cy="4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0478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72919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9319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EB592BB-404A-5346-900F-B350A65F8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35660B-5B7F-B645-B443-D42A037FDEA1}"/>
              </a:ext>
            </a:extLst>
          </p:cNvPr>
          <p:cNvGrpSpPr/>
          <p:nvPr userDrawn="1"/>
        </p:nvGrpSpPr>
        <p:grpSpPr>
          <a:xfrm>
            <a:off x="9821008" y="0"/>
            <a:ext cx="2370992" cy="6857999"/>
            <a:chOff x="9821008" y="-7734"/>
            <a:chExt cx="2370992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825BF2-7046-F845-B3A0-2514BCAEF1E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70000"/>
            </a:blip>
            <a:srcRect l="49299" t="1152" r="17381"/>
            <a:stretch/>
          </p:blipFill>
          <p:spPr>
            <a:xfrm>
              <a:off x="9888415" y="71054"/>
              <a:ext cx="2303585" cy="676110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917239-6353-5344-96C7-DF339B8138EC}"/>
                </a:ext>
              </a:extLst>
            </p:cNvPr>
            <p:cNvSpPr/>
            <p:nvPr userDrawn="1"/>
          </p:nvSpPr>
          <p:spPr>
            <a:xfrm>
              <a:off x="9821008" y="-7734"/>
              <a:ext cx="2048607" cy="685799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24" y="78789"/>
            <a:ext cx="10175514" cy="922137"/>
          </a:xfrm>
        </p:spPr>
        <p:txBody>
          <a:bodyPr>
            <a:normAutofit/>
          </a:bodyPr>
          <a:lstStyle>
            <a:lvl1pPr algn="l">
              <a:defRPr sz="3600" b="0" cap="none" spc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24" y="1556240"/>
            <a:ext cx="10175514" cy="4340567"/>
          </a:xfrm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60070" indent="-285750">
              <a:buClr>
                <a:schemeClr val="tx2"/>
              </a:buClr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3439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10871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83030" indent="-28575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724FA-D287-F042-A50D-440303D70BAF}"/>
              </a:ext>
            </a:extLst>
          </p:cNvPr>
          <p:cNvSpPr txBox="1"/>
          <p:nvPr userDrawn="1"/>
        </p:nvSpPr>
        <p:spPr>
          <a:xfrm>
            <a:off x="483578" y="6484294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3 Malware Amigos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37F9D8-8DF5-D549-B114-5CE0E3BB477E}"/>
              </a:ext>
            </a:extLst>
          </p:cNvPr>
          <p:cNvCxnSpPr>
            <a:cxnSpLocks/>
          </p:cNvCxnSpPr>
          <p:nvPr userDrawn="1"/>
        </p:nvCxnSpPr>
        <p:spPr>
          <a:xfrm>
            <a:off x="861647" y="1222130"/>
            <a:ext cx="1820008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171E006-A448-3B45-B5EC-4DE948D939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771651" y="6484294"/>
            <a:ext cx="721292" cy="2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4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24" y="71394"/>
            <a:ext cx="10747014" cy="922137"/>
          </a:xfrm>
        </p:spPr>
        <p:txBody>
          <a:bodyPr>
            <a:normAutofit/>
          </a:bodyPr>
          <a:lstStyle>
            <a:lvl1pPr algn="l">
              <a:defRPr sz="3600" b="0" cap="none" spc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24" y="1556239"/>
            <a:ext cx="5893661" cy="4340567"/>
          </a:xfrm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60070" indent="-285750">
              <a:buClr>
                <a:schemeClr val="tx2"/>
              </a:buClr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3439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10871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83030" indent="-28575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724FA-D287-F042-A50D-440303D70BAF}"/>
              </a:ext>
            </a:extLst>
          </p:cNvPr>
          <p:cNvSpPr txBox="1"/>
          <p:nvPr userDrawn="1"/>
        </p:nvSpPr>
        <p:spPr>
          <a:xfrm>
            <a:off x="483578" y="6484294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3 Malware Amigos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37F9D8-8DF5-D549-B114-5CE0E3BB477E}"/>
              </a:ext>
            </a:extLst>
          </p:cNvPr>
          <p:cNvCxnSpPr>
            <a:cxnSpLocks/>
          </p:cNvCxnSpPr>
          <p:nvPr userDrawn="1"/>
        </p:nvCxnSpPr>
        <p:spPr>
          <a:xfrm>
            <a:off x="861647" y="1222130"/>
            <a:ext cx="1820008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390ABC9-906A-D346-97F2-B035E1669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027090" y="5822212"/>
            <a:ext cx="1324164" cy="1324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5CF8D-B577-E04E-8BD7-258464EA4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771651" y="6484294"/>
            <a:ext cx="721292" cy="2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4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24" y="71394"/>
            <a:ext cx="10738221" cy="922137"/>
          </a:xfrm>
        </p:spPr>
        <p:txBody>
          <a:bodyPr>
            <a:normAutofit/>
          </a:bodyPr>
          <a:lstStyle>
            <a:lvl1pPr algn="l">
              <a:defRPr sz="3600" b="0" cap="none" spc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238" y="1556239"/>
            <a:ext cx="6392007" cy="4340567"/>
          </a:xfrm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60070" indent="-285750">
              <a:buClr>
                <a:schemeClr val="tx2"/>
              </a:buClr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3439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10871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83030" indent="-28575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724FA-D287-F042-A50D-440303D70BAF}"/>
              </a:ext>
            </a:extLst>
          </p:cNvPr>
          <p:cNvSpPr txBox="1"/>
          <p:nvPr userDrawn="1"/>
        </p:nvSpPr>
        <p:spPr>
          <a:xfrm>
            <a:off x="483578" y="6484294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3 Malware Amigos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37F9D8-8DF5-D549-B114-5CE0E3BB477E}"/>
              </a:ext>
            </a:extLst>
          </p:cNvPr>
          <p:cNvCxnSpPr>
            <a:cxnSpLocks/>
          </p:cNvCxnSpPr>
          <p:nvPr userDrawn="1"/>
        </p:nvCxnSpPr>
        <p:spPr>
          <a:xfrm>
            <a:off x="861647" y="1222130"/>
            <a:ext cx="1820008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95ED07B-0C21-AC44-A8B7-5A21919380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771651" y="6484294"/>
            <a:ext cx="721292" cy="210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43A11-65AF-B144-BDE4-E3B13D5F7D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027090" y="5822212"/>
            <a:ext cx="1324164" cy="1324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596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24" y="71394"/>
            <a:ext cx="10738221" cy="922137"/>
          </a:xfrm>
        </p:spPr>
        <p:txBody>
          <a:bodyPr>
            <a:normAutofit/>
          </a:bodyPr>
          <a:lstStyle>
            <a:lvl1pPr algn="ctr">
              <a:defRPr sz="3600" b="0" cap="none" spc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724FA-D287-F042-A50D-440303D70BAF}"/>
              </a:ext>
            </a:extLst>
          </p:cNvPr>
          <p:cNvSpPr txBox="1"/>
          <p:nvPr userDrawn="1"/>
        </p:nvSpPr>
        <p:spPr>
          <a:xfrm>
            <a:off x="483578" y="6484294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3 Malware Amigos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37F9D8-8DF5-D549-B114-5CE0E3BB477E}"/>
              </a:ext>
            </a:extLst>
          </p:cNvPr>
          <p:cNvCxnSpPr>
            <a:cxnSpLocks/>
          </p:cNvCxnSpPr>
          <p:nvPr userDrawn="1"/>
        </p:nvCxnSpPr>
        <p:spPr>
          <a:xfrm>
            <a:off x="4640872" y="1097670"/>
            <a:ext cx="291025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C9465E4-9322-BE49-A83C-DDBA4C9F91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027090" y="5822212"/>
            <a:ext cx="1324164" cy="1324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C77B35-E8D2-7440-A12A-221367FE9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771651" y="6484294"/>
            <a:ext cx="721292" cy="2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6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5724FA-D287-F042-A50D-440303D70BAF}"/>
              </a:ext>
            </a:extLst>
          </p:cNvPr>
          <p:cNvSpPr txBox="1"/>
          <p:nvPr userDrawn="1"/>
        </p:nvSpPr>
        <p:spPr>
          <a:xfrm>
            <a:off x="483578" y="6484294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3 Malware Amigos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Questions with solid fill">
            <a:extLst>
              <a:ext uri="{FF2B5EF4-FFF2-40B4-BE49-F238E27FC236}">
                <a16:creationId xmlns:a16="http://schemas.microsoft.com/office/drawing/2014/main" id="{C1980C9D-B1B2-E042-B5E9-667C682FE4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9527" y="885617"/>
            <a:ext cx="3792946" cy="379294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FDDDA74-E2AA-DC4C-BF99-5739FBDA6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81166"/>
            <a:ext cx="12192000" cy="108090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800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3F561-88A2-0342-8546-4F8C3B0C1C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1027090" y="5822212"/>
            <a:ext cx="1324164" cy="1324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533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</p:spPr>
        <p:txBody>
          <a:bodyPr/>
          <a:lstStyle/>
          <a:p>
            <a:fld id="{86E5AAEE-A7C3-9144-934A-C9515943169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D230E4D-4BFD-BB41-8D6B-6EA50E4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9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86E5AAEE-A7C3-9144-934A-C9515943169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D230E4D-4BFD-BB41-8D6B-6EA50E4A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86E5AAEE-A7C3-9144-934A-C9515943169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D230E4D-4BFD-BB41-8D6B-6EA50E4AE7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1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769576"/>
            <a:ext cx="10058400" cy="2980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2176" y="6199632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The 3 Malware Amigos</a:t>
            </a:r>
          </a:p>
        </p:txBody>
      </p:sp>
    </p:spTree>
    <p:extLst>
      <p:ext uri="{BB962C8B-B14F-4D97-AF65-F5344CB8AC3E}">
        <p14:creationId xmlns:p14="http://schemas.microsoft.com/office/powerpoint/2010/main" val="79385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9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75" r:id="rId18"/>
    <p:sldLayoutId id="214748368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kern="1200" cap="all" baseline="0" dirty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6E3E-A20B-536E-0A34-0FDDDF0F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and Adversary Behavior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1DF64-9798-728C-315A-E574872AE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adversary makes you a better defender</a:t>
            </a:r>
          </a:p>
        </p:txBody>
      </p:sp>
    </p:spTree>
    <p:extLst>
      <p:ext uri="{BB962C8B-B14F-4D97-AF65-F5344CB8AC3E}">
        <p14:creationId xmlns:p14="http://schemas.microsoft.com/office/powerpoint/2010/main" val="204589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2ED0-3E3E-EAFE-1C1F-47FF0DEE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Malware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2130-AF8D-C208-C57B-16D2DEBC4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Understanding how attacker motivations and goals influence the requirements of the “software”(malware) they use and the infrastructure required.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Malware is just software with different outcomes.</a:t>
            </a:r>
          </a:p>
          <a:p>
            <a:r>
              <a:rPr lang="en-US" dirty="0"/>
              <a:t>Malware authors are just developers with different outcomes.</a:t>
            </a:r>
          </a:p>
          <a:p>
            <a:r>
              <a:rPr lang="en-US" dirty="0"/>
              <a:t>They probably even have fancy open design offices, nap pods, and play quidditch.</a:t>
            </a:r>
          </a:p>
        </p:txBody>
      </p:sp>
      <p:pic>
        <p:nvPicPr>
          <p:cNvPr id="1026" name="Picture 2" descr="44 Software Synonyms. Similar words for Software.">
            <a:extLst>
              <a:ext uri="{FF2B5EF4-FFF2-40B4-BE49-F238E27FC236}">
                <a16:creationId xmlns:a16="http://schemas.microsoft.com/office/drawing/2014/main" id="{CC2D8C62-741A-332A-EAC0-47C241EA180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1" r="7479"/>
          <a:stretch/>
        </p:blipFill>
        <p:spPr bwMode="auto">
          <a:xfrm>
            <a:off x="441960" y="0"/>
            <a:ext cx="78248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8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E738-7A2C-0BC4-216A-B57100CA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Different Setups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3F11-1E94-085D-0808-27A8F63DB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Web drive by or poison well</a:t>
            </a:r>
          </a:p>
          <a:p>
            <a:pPr lvl="1"/>
            <a:r>
              <a:rPr lang="en-US" dirty="0"/>
              <a:t>Targets come to you</a:t>
            </a:r>
          </a:p>
          <a:p>
            <a:pPr lvl="1"/>
            <a:r>
              <a:rPr lang="en-US" dirty="0"/>
              <a:t>Web exploits most effective, no c2 follow up</a:t>
            </a:r>
          </a:p>
          <a:p>
            <a:pPr lvl="1"/>
            <a:r>
              <a:rPr lang="en-US" dirty="0"/>
              <a:t>Sandbox escapes on modern browsers are rare</a:t>
            </a:r>
          </a:p>
          <a:p>
            <a:r>
              <a:rPr lang="en-US" b="1" dirty="0"/>
              <a:t>Single-Stage </a:t>
            </a:r>
          </a:p>
          <a:p>
            <a:pPr lvl="1"/>
            <a:r>
              <a:rPr lang="en-US" dirty="0"/>
              <a:t>You go straight to the targets</a:t>
            </a:r>
          </a:p>
          <a:p>
            <a:r>
              <a:rPr lang="en-US" b="1" dirty="0"/>
              <a:t>Multi-Stage</a:t>
            </a:r>
          </a:p>
          <a:p>
            <a:pPr lvl="1"/>
            <a:r>
              <a:rPr lang="en-US" dirty="0"/>
              <a:t>You indirectly go to the targets</a:t>
            </a:r>
          </a:p>
          <a:p>
            <a:pPr lvl="1"/>
            <a:r>
              <a:rPr lang="en-US" dirty="0"/>
              <a:t>Managed infrastructure</a:t>
            </a:r>
          </a:p>
          <a:p>
            <a:pPr lvl="1"/>
            <a:r>
              <a:rPr lang="en-US" dirty="0"/>
              <a:t>Planned deployment</a:t>
            </a:r>
          </a:p>
          <a:p>
            <a:pPr lvl="1"/>
            <a:r>
              <a:rPr lang="en-US" dirty="0"/>
              <a:t>Generally put on a list and interacted with later</a:t>
            </a:r>
          </a:p>
          <a:p>
            <a:pPr lvl="1"/>
            <a:r>
              <a:rPr lang="en-US" dirty="0"/>
              <a:t>A lot to manage to deconflict</a:t>
            </a:r>
          </a:p>
        </p:txBody>
      </p:sp>
    </p:spTree>
    <p:extLst>
      <p:ext uri="{BB962C8B-B14F-4D97-AF65-F5344CB8AC3E}">
        <p14:creationId xmlns:p14="http://schemas.microsoft.com/office/powerpoint/2010/main" val="114715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64D0-85BC-1F1F-4709-B5D0620F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Investment Aligns with Capability and Intent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41475-65A6-C055-3536-D5176D6F2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Correlate requirements and how they influence delivery stages c2 mechanisms</a:t>
            </a:r>
          </a:p>
          <a:p>
            <a:r>
              <a:rPr lang="en-US" b="1" dirty="0"/>
              <a:t>Non-standard ports</a:t>
            </a:r>
          </a:p>
          <a:p>
            <a:pPr lvl="1"/>
            <a:r>
              <a:rPr lang="en-US" dirty="0"/>
              <a:t>Why would you ever do this?</a:t>
            </a:r>
          </a:p>
          <a:p>
            <a:r>
              <a:rPr lang="en-US" b="1" dirty="0"/>
              <a:t>HTTP vs HTTPS vs DNS</a:t>
            </a:r>
          </a:p>
          <a:p>
            <a:pPr lvl="1"/>
            <a:r>
              <a:rPr lang="en-US" dirty="0"/>
              <a:t>HTTP in the clear</a:t>
            </a:r>
          </a:p>
          <a:p>
            <a:pPr lvl="1"/>
            <a:r>
              <a:rPr lang="en-US" dirty="0"/>
              <a:t>HTTPS is more common and encrypted</a:t>
            </a:r>
          </a:p>
          <a:p>
            <a:pPr lvl="1"/>
            <a:r>
              <a:rPr lang="en-US" dirty="0"/>
              <a:t>DNS is in the clear but takes a common route out of the network</a:t>
            </a:r>
          </a:p>
          <a:p>
            <a:r>
              <a:rPr lang="en-US" b="1" dirty="0"/>
              <a:t>Exfiltration requirement evaluation</a:t>
            </a:r>
          </a:p>
          <a:p>
            <a:pPr lvl="1"/>
            <a:r>
              <a:rPr lang="en-US" dirty="0"/>
              <a:t>DNS is often too slow and noisy</a:t>
            </a:r>
          </a:p>
          <a:p>
            <a:pPr lvl="1"/>
            <a:r>
              <a:rPr lang="en-US" dirty="0"/>
              <a:t>HTTPS blends with web storage uploads</a:t>
            </a:r>
          </a:p>
        </p:txBody>
      </p:sp>
    </p:spTree>
    <p:extLst>
      <p:ext uri="{BB962C8B-B14F-4D97-AF65-F5344CB8AC3E}">
        <p14:creationId xmlns:p14="http://schemas.microsoft.com/office/powerpoint/2010/main" val="21602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FE898-20EA-410C-9E7B-658A7F45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cap="all">
                <a:latin typeface="+mj-lt"/>
                <a:cs typeface="+mj-cs"/>
              </a:rPr>
              <a:t>HTTP C2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1EAF012-231A-075E-F021-65CF35C6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0043" y="1526651"/>
            <a:ext cx="2358912" cy="380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286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AF012-231A-075E-F021-65CF35C6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337" y="3445017"/>
            <a:ext cx="899822" cy="14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DD4963-5534-8598-131D-960F7090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61265E-A4C8-220B-D8EA-713B110FE61C}"/>
              </a:ext>
            </a:extLst>
          </p:cNvPr>
          <p:cNvCxnSpPr>
            <a:cxnSpLocks/>
          </p:cNvCxnSpPr>
          <p:nvPr/>
        </p:nvCxnSpPr>
        <p:spPr>
          <a:xfrm>
            <a:off x="5820032" y="1501346"/>
            <a:ext cx="0" cy="4460789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93FD03-473E-4CA9-F5CB-1C7D97C4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89" y="3175744"/>
            <a:ext cx="2543819" cy="157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7E97FB-B325-DFC1-77D5-2025DA3605B0}"/>
              </a:ext>
            </a:extLst>
          </p:cNvPr>
          <p:cNvCxnSpPr>
            <a:cxnSpLocks/>
          </p:cNvCxnSpPr>
          <p:nvPr/>
        </p:nvCxnSpPr>
        <p:spPr>
          <a:xfrm flipH="1">
            <a:off x="1933832" y="3169508"/>
            <a:ext cx="56902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B3D249-B79B-0B74-CE56-7579D3040308}"/>
              </a:ext>
            </a:extLst>
          </p:cNvPr>
          <p:cNvCxnSpPr>
            <a:cxnSpLocks/>
          </p:cNvCxnSpPr>
          <p:nvPr/>
        </p:nvCxnSpPr>
        <p:spPr>
          <a:xfrm>
            <a:off x="1933832" y="3947983"/>
            <a:ext cx="5745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10D3CC-02FC-D398-CDDD-900E26E4A745}"/>
              </a:ext>
            </a:extLst>
          </p:cNvPr>
          <p:cNvCxnSpPr>
            <a:cxnSpLocks/>
          </p:cNvCxnSpPr>
          <p:nvPr/>
        </p:nvCxnSpPr>
        <p:spPr>
          <a:xfrm flipH="1">
            <a:off x="1933832" y="4485503"/>
            <a:ext cx="56346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B7EFDF-B16E-CDAF-90A7-059B4E607AD9}"/>
              </a:ext>
            </a:extLst>
          </p:cNvPr>
          <p:cNvCxnSpPr>
            <a:cxnSpLocks/>
          </p:cNvCxnSpPr>
          <p:nvPr/>
        </p:nvCxnSpPr>
        <p:spPr>
          <a:xfrm>
            <a:off x="1853514" y="5047735"/>
            <a:ext cx="58262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8E9B0A-4C1C-8813-2B71-2B18ADD18C4F}"/>
              </a:ext>
            </a:extLst>
          </p:cNvPr>
          <p:cNvSpPr txBox="1"/>
          <p:nvPr/>
        </p:nvSpPr>
        <p:spPr>
          <a:xfrm>
            <a:off x="2620871" y="2468772"/>
            <a:ext cx="305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www.url.com/what-do-you-want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05616-18C3-3423-6A1F-3656D22B195F}"/>
              </a:ext>
            </a:extLst>
          </p:cNvPr>
          <p:cNvSpPr txBox="1"/>
          <p:nvPr/>
        </p:nvSpPr>
        <p:spPr>
          <a:xfrm>
            <a:off x="2557028" y="3490784"/>
            <a:ext cx="389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header: cat .secrets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DF73CA-1AF0-6ED5-C84A-76C2F4C08039}"/>
              </a:ext>
            </a:extLst>
          </p:cNvPr>
          <p:cNvSpPr txBox="1"/>
          <p:nvPr/>
        </p:nvSpPr>
        <p:spPr>
          <a:xfrm>
            <a:off x="2620872" y="4086467"/>
            <a:ext cx="389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body: p@ssw0rd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207BF5-4722-5D0D-60A5-EB6D6964C921}"/>
              </a:ext>
            </a:extLst>
          </p:cNvPr>
          <p:cNvSpPr txBox="1"/>
          <p:nvPr/>
        </p:nvSpPr>
        <p:spPr>
          <a:xfrm>
            <a:off x="2557028" y="4565823"/>
            <a:ext cx="389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header: thanks</a:t>
            </a:r>
          </a:p>
        </p:txBody>
      </p:sp>
    </p:spTree>
    <p:extLst>
      <p:ext uri="{BB962C8B-B14F-4D97-AF65-F5344CB8AC3E}">
        <p14:creationId xmlns:p14="http://schemas.microsoft.com/office/powerpoint/2010/main" val="84123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72AC-3068-146F-85E0-C94E58EC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Reqs</a:t>
            </a:r>
            <a:r>
              <a:rPr lang="en-US" dirty="0"/>
              <a:t> and Artifacts (IOCs)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D03C-56D0-8826-DFE3-457B90840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Server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/</a:t>
            </a:r>
            <a:r>
              <a:rPr lang="en-US" dirty="0" err="1"/>
              <a:t>ip</a:t>
            </a:r>
            <a:r>
              <a:rPr lang="en-US" dirty="0"/>
              <a:t> (better if it’s a URL)</a:t>
            </a:r>
          </a:p>
          <a:p>
            <a:r>
              <a:rPr lang="en-US" dirty="0"/>
              <a:t>HTTP Methods</a:t>
            </a:r>
          </a:p>
          <a:p>
            <a:r>
              <a:rPr lang="en-US" dirty="0"/>
              <a:t>Can be Async or Sync</a:t>
            </a:r>
          </a:p>
          <a:p>
            <a:r>
              <a:rPr lang="en-US" dirty="0"/>
              <a:t>Attempting to Blend with User Browsing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C1EA0-B82E-78E6-0800-0CB459EF36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URI/IP</a:t>
            </a:r>
          </a:p>
          <a:p>
            <a:r>
              <a:rPr lang="en-US" dirty="0"/>
              <a:t>Web Endpoints</a:t>
            </a:r>
          </a:p>
          <a:p>
            <a:r>
              <a:rPr lang="en-US" dirty="0"/>
              <a:t>Headers</a:t>
            </a:r>
          </a:p>
          <a:p>
            <a:r>
              <a:rPr lang="en-US" dirty="0"/>
              <a:t>User Agent (Blank is Still Interesting)</a:t>
            </a:r>
          </a:p>
          <a:p>
            <a:r>
              <a:rPr lang="en-US" dirty="0"/>
              <a:t>Content and Content-Length</a:t>
            </a:r>
          </a:p>
          <a:p>
            <a:r>
              <a:rPr lang="en-US" dirty="0"/>
              <a:t>Specific 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6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F8C51-EFF6-38F9-BECE-A04525D97F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Creating Experience HTTP C2</a:t>
            </a:r>
          </a:p>
        </p:txBody>
      </p:sp>
    </p:spTree>
    <p:extLst>
      <p:ext uri="{BB962C8B-B14F-4D97-AF65-F5344CB8AC3E}">
        <p14:creationId xmlns:p14="http://schemas.microsoft.com/office/powerpoint/2010/main" val="149174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FE898-20EA-410C-9E7B-658A7F45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cap="all" dirty="0">
                <a:latin typeface="+mj-lt"/>
                <a:cs typeface="+mj-cs"/>
              </a:rPr>
              <a:t>HTTPS C2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1EAF012-231A-075E-F021-65CF35C6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0043" y="1526651"/>
            <a:ext cx="2358912" cy="380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10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AF012-231A-075E-F021-65CF35C6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162" y="3429000"/>
            <a:ext cx="899822" cy="14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DD4963-5534-8598-131D-960F7090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C2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61265E-A4C8-220B-D8EA-713B110FE61C}"/>
              </a:ext>
            </a:extLst>
          </p:cNvPr>
          <p:cNvCxnSpPr>
            <a:cxnSpLocks/>
          </p:cNvCxnSpPr>
          <p:nvPr/>
        </p:nvCxnSpPr>
        <p:spPr>
          <a:xfrm>
            <a:off x="6870356" y="1553588"/>
            <a:ext cx="0" cy="4460789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93FD03-473E-4CA9-F5CB-1C7D97C4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35" y="3243174"/>
            <a:ext cx="2543819" cy="157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7E97FB-B325-DFC1-77D5-2025DA3605B0}"/>
              </a:ext>
            </a:extLst>
          </p:cNvPr>
          <p:cNvCxnSpPr>
            <a:cxnSpLocks/>
          </p:cNvCxnSpPr>
          <p:nvPr/>
        </p:nvCxnSpPr>
        <p:spPr>
          <a:xfrm flipH="1">
            <a:off x="1933832" y="3169508"/>
            <a:ext cx="56902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B3D249-B79B-0B74-CE56-7579D3040308}"/>
              </a:ext>
            </a:extLst>
          </p:cNvPr>
          <p:cNvCxnSpPr>
            <a:cxnSpLocks/>
          </p:cNvCxnSpPr>
          <p:nvPr/>
        </p:nvCxnSpPr>
        <p:spPr>
          <a:xfrm>
            <a:off x="1933832" y="3988750"/>
            <a:ext cx="5745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10D3CC-02FC-D398-CDDD-900E26E4A745}"/>
              </a:ext>
            </a:extLst>
          </p:cNvPr>
          <p:cNvCxnSpPr>
            <a:cxnSpLocks/>
          </p:cNvCxnSpPr>
          <p:nvPr/>
        </p:nvCxnSpPr>
        <p:spPr>
          <a:xfrm flipH="1">
            <a:off x="1933832" y="4485503"/>
            <a:ext cx="56346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B7EFDF-B16E-CDAF-90A7-059B4E607AD9}"/>
              </a:ext>
            </a:extLst>
          </p:cNvPr>
          <p:cNvCxnSpPr>
            <a:cxnSpLocks/>
          </p:cNvCxnSpPr>
          <p:nvPr/>
        </p:nvCxnSpPr>
        <p:spPr>
          <a:xfrm flipV="1">
            <a:off x="1853514" y="5023023"/>
            <a:ext cx="5770605" cy="2471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8E9B0A-4C1C-8813-2B71-2B18ADD18C4F}"/>
              </a:ext>
            </a:extLst>
          </p:cNvPr>
          <p:cNvSpPr txBox="1"/>
          <p:nvPr/>
        </p:nvSpPr>
        <p:spPr>
          <a:xfrm>
            <a:off x="2620871" y="2468772"/>
            <a:ext cx="305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HELLO (want to exchange keys with me?)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DF73CA-1AF0-6ED5-C84A-76C2F4C08039}"/>
              </a:ext>
            </a:extLst>
          </p:cNvPr>
          <p:cNvSpPr txBox="1"/>
          <p:nvPr/>
        </p:nvSpPr>
        <p:spPr>
          <a:xfrm>
            <a:off x="2079667" y="4069070"/>
            <a:ext cx="447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SSSHH LETS MAKE A SECRET TUNNEL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207BF5-4722-5D0D-60A5-EB6D6964C921}"/>
              </a:ext>
            </a:extLst>
          </p:cNvPr>
          <p:cNvSpPr txBox="1"/>
          <p:nvPr/>
        </p:nvSpPr>
        <p:spPr>
          <a:xfrm>
            <a:off x="2414926" y="4597915"/>
            <a:ext cx="389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schwiftycryptycryptcryptmessages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DC9D8-66C3-99A5-7EFB-A78810D9093A}"/>
              </a:ext>
            </a:extLst>
          </p:cNvPr>
          <p:cNvSpPr txBox="1"/>
          <p:nvPr/>
        </p:nvSpPr>
        <p:spPr>
          <a:xfrm>
            <a:off x="2558607" y="3221333"/>
            <a:ext cx="375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HELLO (you know it, how do you like this crypto?)</a:t>
            </a:r>
          </a:p>
        </p:txBody>
      </p:sp>
    </p:spTree>
    <p:extLst>
      <p:ext uri="{BB962C8B-B14F-4D97-AF65-F5344CB8AC3E}">
        <p14:creationId xmlns:p14="http://schemas.microsoft.com/office/powerpoint/2010/main" val="3528529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72AC-3068-146F-85E0-C94E58EC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</a:t>
            </a:r>
            <a:r>
              <a:rPr lang="en-US" dirty="0" err="1"/>
              <a:t>ReqS</a:t>
            </a:r>
            <a:r>
              <a:rPr lang="en-US" dirty="0"/>
              <a:t> and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D03C-56D0-8826-DFE3-457B90840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Server</a:t>
            </a:r>
          </a:p>
          <a:p>
            <a:r>
              <a:rPr lang="en-US" dirty="0"/>
              <a:t>HTTP Methods</a:t>
            </a:r>
          </a:p>
          <a:p>
            <a:r>
              <a:rPr lang="en-US" dirty="0"/>
              <a:t>Can be Async or Sync</a:t>
            </a:r>
          </a:p>
          <a:p>
            <a:r>
              <a:rPr lang="en-US" dirty="0"/>
              <a:t>Attempting to Blend with User Browsing</a:t>
            </a:r>
          </a:p>
          <a:p>
            <a:r>
              <a:rPr lang="en-US" dirty="0"/>
              <a:t>CA for Signed Certs (Higher “cost”)</a:t>
            </a:r>
          </a:p>
          <a:p>
            <a:r>
              <a:rPr lang="en-US" dirty="0"/>
              <a:t>Crypt Packages on Client</a:t>
            </a:r>
          </a:p>
          <a:p>
            <a:r>
              <a:rPr lang="en-US" dirty="0"/>
              <a:t>Domain Trust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C1EA0-B82E-78E6-0800-0CB459EF36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Length of sessions</a:t>
            </a:r>
          </a:p>
          <a:p>
            <a:r>
              <a:rPr lang="en-US" dirty="0"/>
              <a:t>Self-Signed Certificates</a:t>
            </a:r>
          </a:p>
          <a:p>
            <a:r>
              <a:rPr lang="en-US" dirty="0"/>
              <a:t>Weird Certificates</a:t>
            </a:r>
          </a:p>
          <a:p>
            <a:r>
              <a:rPr lang="en-US" dirty="0"/>
              <a:t>Ja3 Hashes (Better for the server)</a:t>
            </a:r>
          </a:p>
          <a:p>
            <a:r>
              <a:rPr lang="en-US" dirty="0"/>
              <a:t>API Endpoints</a:t>
            </a:r>
          </a:p>
          <a:p>
            <a:r>
              <a:rPr lang="en-US" dirty="0"/>
              <a:t>Decrypt and Inspect</a:t>
            </a:r>
          </a:p>
        </p:txBody>
      </p:sp>
    </p:spTree>
    <p:extLst>
      <p:ext uri="{BB962C8B-B14F-4D97-AF65-F5344CB8AC3E}">
        <p14:creationId xmlns:p14="http://schemas.microsoft.com/office/powerpoint/2010/main" val="206375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7647-4A04-F1FB-AFA6-1BFCA1872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ps</a:t>
            </a:r>
            <a:r>
              <a:rPr lang="en-US" dirty="0"/>
              <a:t>-interactive /labs_modern_malware_c2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1ECA4-C217-D761-4B7C-D2C1BDFDE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Discord.gg/</a:t>
            </a:r>
            <a:r>
              <a:rPr lang="en-US" sz="4800" dirty="0" err="1"/>
              <a:t>darkkittens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15839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F8C51-EFF6-38F9-BECE-A04525D97F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Creating HTTP(s) C2</a:t>
            </a:r>
          </a:p>
        </p:txBody>
      </p:sp>
    </p:spTree>
    <p:extLst>
      <p:ext uri="{BB962C8B-B14F-4D97-AF65-F5344CB8AC3E}">
        <p14:creationId xmlns:p14="http://schemas.microsoft.com/office/powerpoint/2010/main" val="321389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861B-F43D-EFDC-B9E7-2DAB9D37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ALL Malware Authors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267CD-3AA8-470E-A401-8CA661747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 just compiled working malware…watch your backs.</a:t>
            </a:r>
          </a:p>
        </p:txBody>
      </p:sp>
      <p:pic>
        <p:nvPicPr>
          <p:cNvPr id="3074" name="Picture 2" descr="Hands Arrested Hacker Image &amp; Photo (Free Trial) | Bigstock">
            <a:extLst>
              <a:ext uri="{FF2B5EF4-FFF2-40B4-BE49-F238E27FC236}">
                <a16:creationId xmlns:a16="http://schemas.microsoft.com/office/drawing/2014/main" id="{DFE9583D-1133-3338-2B5E-9187B8E3E06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4794" b="10489"/>
          <a:stretch/>
        </p:blipFill>
        <p:spPr bwMode="auto">
          <a:xfrm>
            <a:off x="-1037356" y="0"/>
            <a:ext cx="9359433" cy="691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44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FE898-20EA-410C-9E7B-658A7F45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cap="all" dirty="0">
                <a:latin typeface="+mj-lt"/>
                <a:cs typeface="+mj-cs"/>
              </a:rPr>
              <a:t>DNS C2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1EAF012-231A-075E-F021-65CF35C6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0043" y="1526651"/>
            <a:ext cx="2358912" cy="380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167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E898-20EA-410C-9E7B-658A7F45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C2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163DC3B-22DE-6E30-09AC-15A2FD5D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6597" y="3151769"/>
            <a:ext cx="1243009" cy="200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E6118C2-FDD0-AE76-FB1E-CCEB4D7F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444" y="3939141"/>
            <a:ext cx="2543819" cy="157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F882A80-FE1B-CBFA-40EF-10476E9F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2415" y="1562732"/>
            <a:ext cx="1243009" cy="200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9861C0-2B14-14DD-C89B-53BD34C070EB}"/>
              </a:ext>
            </a:extLst>
          </p:cNvPr>
          <p:cNvCxnSpPr>
            <a:cxnSpLocks/>
          </p:cNvCxnSpPr>
          <p:nvPr/>
        </p:nvCxnSpPr>
        <p:spPr>
          <a:xfrm>
            <a:off x="7022756" y="1562732"/>
            <a:ext cx="0" cy="4460789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75F0C47-5ED1-D2F3-1264-EBB8F26AD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2873" y="1562732"/>
            <a:ext cx="1243009" cy="200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14EB20-8B7F-150D-B9B9-D68225E8C5C4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H="1" flipV="1">
            <a:off x="9285424" y="2565159"/>
            <a:ext cx="1050930" cy="137398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25D1CD-D8E0-0DA2-C2F9-A503BDCDFC8B}"/>
              </a:ext>
            </a:extLst>
          </p:cNvPr>
          <p:cNvSpPr txBox="1"/>
          <p:nvPr/>
        </p:nvSpPr>
        <p:spPr>
          <a:xfrm>
            <a:off x="8557062" y="769189"/>
            <a:ext cx="355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for j4k2l29vjweoi1.meowmeow.com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D183E1-CE53-964B-2C27-ABC1810528C6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5325882" y="2565159"/>
            <a:ext cx="271653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95ECEF-A4AF-6FD6-DDD2-17693760A371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flipH="1">
            <a:off x="2349606" y="2565159"/>
            <a:ext cx="1733267" cy="158903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C951C0-F263-3424-504C-69E99BF0FCFD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flipV="1">
            <a:off x="1728102" y="3567586"/>
            <a:ext cx="2976276" cy="158903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FCEC6E-68C5-D69A-F6C4-E80588DBDD7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270904" y="3517819"/>
            <a:ext cx="3393016" cy="4976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34F618-FFD8-476A-18ED-9331118D312C}"/>
              </a:ext>
            </a:extLst>
          </p:cNvPr>
          <p:cNvCxnSpPr>
            <a:cxnSpLocks/>
          </p:cNvCxnSpPr>
          <p:nvPr/>
        </p:nvCxnSpPr>
        <p:spPr>
          <a:xfrm>
            <a:off x="8557062" y="3939141"/>
            <a:ext cx="507382" cy="131429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E020D7-A784-D0A6-33E3-F4CE37A92F14}"/>
              </a:ext>
            </a:extLst>
          </p:cNvPr>
          <p:cNvSpPr txBox="1"/>
          <p:nvPr/>
        </p:nvSpPr>
        <p:spPr>
          <a:xfrm>
            <a:off x="5270904" y="1176415"/>
            <a:ext cx="35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IDK what do you think root?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E509C-5DDF-E947-2B0D-BAC6CCFBF7AA}"/>
              </a:ext>
            </a:extLst>
          </p:cNvPr>
          <p:cNvSpPr txBox="1"/>
          <p:nvPr/>
        </p:nvSpPr>
        <p:spPr>
          <a:xfrm>
            <a:off x="648886" y="1680579"/>
            <a:ext cx="355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IDK but I know who owns meomeow.com.  It’s that cat guy again.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26C98-82AA-E14B-3557-D7FD617C37DB}"/>
              </a:ext>
            </a:extLst>
          </p:cNvPr>
          <p:cNvSpPr txBox="1"/>
          <p:nvPr/>
        </p:nvSpPr>
        <p:spPr>
          <a:xfrm>
            <a:off x="524291" y="5295268"/>
            <a:ext cx="35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NS meowmeow.com</a:t>
            </a:r>
          </a:p>
        </p:txBody>
      </p:sp>
    </p:spTree>
    <p:extLst>
      <p:ext uri="{BB962C8B-B14F-4D97-AF65-F5344CB8AC3E}">
        <p14:creationId xmlns:p14="http://schemas.microsoft.com/office/powerpoint/2010/main" val="90206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72AC-3068-146F-85E0-C94E58EC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en-US" dirty="0" err="1"/>
              <a:t>Reqs</a:t>
            </a:r>
            <a:r>
              <a:rPr lang="en-US" dirty="0"/>
              <a:t> and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D03C-56D0-8826-DFE3-457B90840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Server</a:t>
            </a:r>
          </a:p>
          <a:p>
            <a:r>
              <a:rPr lang="en-US" dirty="0"/>
              <a:t>DNS Queries(A, AAAA, TXT)</a:t>
            </a:r>
          </a:p>
          <a:p>
            <a:r>
              <a:rPr lang="en-US" dirty="0"/>
              <a:t>Can be Async or Sync</a:t>
            </a:r>
          </a:p>
          <a:p>
            <a:r>
              <a:rPr lang="en-US" dirty="0"/>
              <a:t>Large or gratuitous messages</a:t>
            </a:r>
          </a:p>
          <a:p>
            <a:r>
              <a:rPr lang="en-US" dirty="0"/>
              <a:t>Specific character requirements (Raw base64)</a:t>
            </a:r>
          </a:p>
          <a:p>
            <a:r>
              <a:rPr lang="en-US" dirty="0"/>
              <a:t>Authoritative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C1EA0-B82E-78E6-0800-0CB459EF36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URI/IP</a:t>
            </a:r>
          </a:p>
          <a:p>
            <a:r>
              <a:rPr lang="en-US" dirty="0"/>
              <a:t>Async is suspicious (unanswered queries)</a:t>
            </a:r>
          </a:p>
          <a:p>
            <a:r>
              <a:rPr lang="en-US" dirty="0"/>
              <a:t>Large queries</a:t>
            </a:r>
          </a:p>
          <a:p>
            <a:r>
              <a:rPr lang="en-US" dirty="0"/>
              <a:t>Spike in number of messages</a:t>
            </a:r>
          </a:p>
          <a:p>
            <a:r>
              <a:rPr lang="en-US" dirty="0"/>
              <a:t>Randomness of subdomains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72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F8C51-EFF6-38F9-BECE-A04525D97F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DNS C2</a:t>
            </a:r>
          </a:p>
        </p:txBody>
      </p:sp>
    </p:spTree>
    <p:extLst>
      <p:ext uri="{BB962C8B-B14F-4D97-AF65-F5344CB8AC3E}">
        <p14:creationId xmlns:p14="http://schemas.microsoft.com/office/powerpoint/2010/main" val="1475091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8E8A-CA63-AC06-2A91-6B8E95D33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we learn anything?</a:t>
            </a:r>
          </a:p>
        </p:txBody>
      </p:sp>
    </p:spTree>
    <p:extLst>
      <p:ext uri="{BB962C8B-B14F-4D97-AF65-F5344CB8AC3E}">
        <p14:creationId xmlns:p14="http://schemas.microsoft.com/office/powerpoint/2010/main" val="2747644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E0E84-DE04-0646-C231-5401686CC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Team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DF05-973B-85C6-9A92-C65CC75724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Red Team Tools</a:t>
            </a:r>
          </a:p>
          <a:p>
            <a:r>
              <a:rPr lang="en-US" dirty="0"/>
              <a:t>Pentest</a:t>
            </a:r>
          </a:p>
          <a:p>
            <a:r>
              <a:rPr lang="en-US" dirty="0"/>
              <a:t>Cobalt Strike (Soon)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D0F07-C61C-E411-95BA-20E2C1210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Blue Team 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36273B-ECA2-AA12-DAD0-78FDB115FD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  <a:p>
            <a:r>
              <a:rPr lang="en-US" dirty="0"/>
              <a:t>Threat Hunting</a:t>
            </a:r>
          </a:p>
          <a:p>
            <a:r>
              <a:rPr lang="en-US" dirty="0"/>
              <a:t>Security Event Triage</a:t>
            </a:r>
          </a:p>
          <a:p>
            <a:r>
              <a:rPr lang="en-US" dirty="0"/>
              <a:t>Blue Team Tools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9A3C9C-D222-8FB8-28C0-0AE69233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Learn More</a:t>
            </a:r>
            <a:br>
              <a:rPr lang="en-US" dirty="0"/>
            </a:br>
            <a:r>
              <a:rPr lang="en-US" sz="1800" dirty="0"/>
              <a:t>Pluralsight.com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4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73A1B0-FB25-6843-ABF4-102C929C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sz="3000" dirty="0"/>
              <a:t>About Aaron (IRONCAT)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A31BB0-9C4B-6F43-8397-2031E31A57B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5472000" cy="50356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Security Researcher and Educator</a:t>
            </a:r>
            <a:br>
              <a:rPr lang="en-US" dirty="0"/>
            </a:br>
            <a:r>
              <a:rPr lang="en-US" dirty="0"/>
              <a:t>and…Malware Author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87562-37F8-D047-88EC-4FFEBC8B2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2006865"/>
            <a:ext cx="5929043" cy="508801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Pluralsight</a:t>
            </a:r>
          </a:p>
          <a:p>
            <a:pPr lvl="1"/>
            <a:r>
              <a:rPr lang="en-US" dirty="0"/>
              <a:t>Dir Security R&amp;D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Air National Guard</a:t>
            </a:r>
          </a:p>
          <a:p>
            <a:pPr lvl="1"/>
            <a:r>
              <a:rPr lang="en-US" dirty="0"/>
              <a:t>Cyber Operations</a:t>
            </a:r>
            <a:br>
              <a:rPr lang="en-US" dirty="0"/>
            </a:br>
            <a:endParaRPr lang="en-US" sz="1800" dirty="0"/>
          </a:p>
          <a:p>
            <a:r>
              <a:rPr lang="en-US" dirty="0"/>
              <a:t>Contract</a:t>
            </a:r>
          </a:p>
          <a:p>
            <a:pPr lvl="1"/>
            <a:r>
              <a:rPr lang="en-US" sz="1800" dirty="0"/>
              <a:t>Threat Emulation and Detection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0891C-21B4-0748-B5B5-F1A502383D85}"/>
              </a:ext>
            </a:extLst>
          </p:cNvPr>
          <p:cNvSpPr txBox="1"/>
          <p:nvPr/>
        </p:nvSpPr>
        <p:spPr>
          <a:xfrm>
            <a:off x="8144146" y="5670000"/>
            <a:ext cx="17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@arosenmund</a:t>
            </a:r>
          </a:p>
        </p:txBody>
      </p:sp>
      <p:pic>
        <p:nvPicPr>
          <p:cNvPr id="16" name="Picture Placeholder 15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0D00E697-C8FD-6B64-79AA-A230478580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449" t="-228" r="-2449" b="11850"/>
          <a:stretch/>
        </p:blipFill>
        <p:spPr>
          <a:xfrm>
            <a:off x="6481149" y="1188000"/>
            <a:ext cx="5064356" cy="4474758"/>
          </a:xfrm>
        </p:spPr>
      </p:pic>
    </p:spTree>
    <p:extLst>
      <p:ext uri="{BB962C8B-B14F-4D97-AF65-F5344CB8AC3E}">
        <p14:creationId xmlns:p14="http://schemas.microsoft.com/office/powerpoint/2010/main" val="251773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C8B65-EAC0-A60B-DF85-9039933BF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une Villains: House Harkonnen Explained - IGN">
            <a:extLst>
              <a:ext uri="{FF2B5EF4-FFF2-40B4-BE49-F238E27FC236}">
                <a16:creationId xmlns:a16="http://schemas.microsoft.com/office/drawing/2014/main" id="{749ECED2-153D-5BDE-D5D4-85DD4622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2870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5C0EF-83D2-59D3-57A3-4662E9D3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91" y="5575845"/>
            <a:ext cx="9891200" cy="1106400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They’re Not Human!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6DDBEE-5AC7-7F87-64F9-EB93D533BD25}"/>
              </a:ext>
            </a:extLst>
          </p:cNvPr>
          <p:cNvSpPr txBox="1">
            <a:spLocks/>
          </p:cNvSpPr>
          <p:nvPr/>
        </p:nvSpPr>
        <p:spPr>
          <a:xfrm>
            <a:off x="566791" y="573374"/>
            <a:ext cx="98912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marR="0"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lang="en-US" sz="3300" b="0" i="0" u="none" strike="noStrike" kern="1200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Malware Authors</a:t>
            </a:r>
          </a:p>
        </p:txBody>
      </p:sp>
    </p:spTree>
    <p:extLst>
      <p:ext uri="{BB962C8B-B14F-4D97-AF65-F5344CB8AC3E}">
        <p14:creationId xmlns:p14="http://schemas.microsoft.com/office/powerpoint/2010/main" val="200399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EAAA-CEF8-4E60-7B75-16AA5E1C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Authors Are People Too</a:t>
            </a:r>
          </a:p>
        </p:txBody>
      </p:sp>
      <p:pic>
        <p:nvPicPr>
          <p:cNvPr id="2050" name="Picture 2" descr="Computer hacker in hoodie. Obscured dark face. Data thief, internet fraud,  darknet and cyber security concept. | Stock image | Colourbox">
            <a:extLst>
              <a:ext uri="{FF2B5EF4-FFF2-40B4-BE49-F238E27FC236}">
                <a16:creationId xmlns:a16="http://schemas.microsoft.com/office/drawing/2014/main" id="{93AB8478-3607-E49E-36ED-F7426074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668" y="1734905"/>
            <a:ext cx="3772318" cy="415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green dress&#10;&#10;Description automatically generated with low confidence">
            <a:extLst>
              <a:ext uri="{FF2B5EF4-FFF2-40B4-BE49-F238E27FC236}">
                <a16:creationId xmlns:a16="http://schemas.microsoft.com/office/drawing/2014/main" id="{B92B618C-4746-43F3-9EC1-192BA34B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68" y="1734905"/>
            <a:ext cx="2804160" cy="41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1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E979-D3D1-BB36-CD55-56A94322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Goals &amp;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E9A6-9B93-911C-2323-3D36ABF5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Financially Motivated</a:t>
            </a:r>
          </a:p>
          <a:p>
            <a:r>
              <a:rPr lang="en-US" dirty="0"/>
              <a:t>Destruction</a:t>
            </a:r>
          </a:p>
          <a:p>
            <a:r>
              <a:rPr lang="en-US" dirty="0"/>
              <a:t>Hacktivism, release of information</a:t>
            </a:r>
          </a:p>
          <a:p>
            <a:r>
              <a:rPr lang="en-US" dirty="0"/>
              <a:t>Spying, Information Superiority</a:t>
            </a:r>
          </a:p>
          <a:p>
            <a:r>
              <a:rPr lang="en-US" dirty="0"/>
              <a:t>Manipulation, Information Dominance</a:t>
            </a:r>
          </a:p>
        </p:txBody>
      </p:sp>
    </p:spTree>
    <p:extLst>
      <p:ext uri="{BB962C8B-B14F-4D97-AF65-F5344CB8AC3E}">
        <p14:creationId xmlns:p14="http://schemas.microsoft.com/office/powerpoint/2010/main" val="256785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E979-D3D1-BB36-CD55-56A94322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Financially Motivated Actors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E9A6-9B93-911C-2323-3D36ABF5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Ransomware &amp; Financially motivated attackers </a:t>
            </a:r>
          </a:p>
          <a:p>
            <a:r>
              <a:rPr lang="en-US" dirty="0"/>
              <a:t>Infection and dwell time</a:t>
            </a:r>
          </a:p>
          <a:p>
            <a:r>
              <a:rPr lang="en-US" dirty="0"/>
              <a:t>Encryption and sending a unique key</a:t>
            </a:r>
          </a:p>
          <a:p>
            <a:r>
              <a:rPr lang="en-US" dirty="0"/>
              <a:t>Require active c2</a:t>
            </a:r>
          </a:p>
          <a:p>
            <a:r>
              <a:rPr lang="en-US" dirty="0"/>
              <a:t>Can’t break the devices or corrupt the data</a:t>
            </a:r>
          </a:p>
          <a:p>
            <a:r>
              <a:rPr lang="en-US" dirty="0"/>
              <a:t>Sometimes pair with exfil</a:t>
            </a:r>
          </a:p>
          <a:p>
            <a:r>
              <a:rPr lang="en-US" dirty="0"/>
              <a:t>If they work for money, they will do anything that makes them money, like sell access</a:t>
            </a:r>
          </a:p>
          <a:p>
            <a:r>
              <a:rPr lang="en-US" dirty="0"/>
              <a:t>Targets generally have normal user habits, 2 stage, and https.</a:t>
            </a:r>
          </a:p>
        </p:txBody>
      </p:sp>
    </p:spTree>
    <p:extLst>
      <p:ext uri="{BB962C8B-B14F-4D97-AF65-F5344CB8AC3E}">
        <p14:creationId xmlns:p14="http://schemas.microsoft.com/office/powerpoint/2010/main" val="296753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E979-D3D1-BB36-CD55-56A94322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Destructive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E9A6-9B93-911C-2323-3D36ABF5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Need C2</a:t>
            </a:r>
          </a:p>
          <a:p>
            <a:r>
              <a:rPr lang="en-US" dirty="0"/>
              <a:t>Can be Automated</a:t>
            </a:r>
          </a:p>
          <a:p>
            <a:r>
              <a:rPr lang="en-US" dirty="0"/>
              <a:t>If it is timed what does that say? Are other things happening?</a:t>
            </a:r>
          </a:p>
          <a:p>
            <a:r>
              <a:rPr lang="en-US" dirty="0"/>
              <a:t>How did they know what to target? Likely already there previously.</a:t>
            </a:r>
          </a:p>
          <a:p>
            <a:r>
              <a:rPr lang="en-US" dirty="0"/>
              <a:t>Don’t often cross channels, to maintain access and validate fire.</a:t>
            </a:r>
          </a:p>
          <a:p>
            <a:r>
              <a:rPr lang="en-US" dirty="0"/>
              <a:t>Can just be Chaos Monkeys</a:t>
            </a:r>
          </a:p>
          <a:p>
            <a:r>
              <a:rPr lang="en-US" dirty="0"/>
              <a:t>Can use air gap deployment(software supply chain)</a:t>
            </a:r>
          </a:p>
          <a:p>
            <a:r>
              <a:rPr lang="en-US" dirty="0"/>
              <a:t>Hacktivist, single stage can be common</a:t>
            </a:r>
          </a:p>
        </p:txBody>
      </p:sp>
    </p:spTree>
    <p:extLst>
      <p:ext uri="{BB962C8B-B14F-4D97-AF65-F5344CB8AC3E}">
        <p14:creationId xmlns:p14="http://schemas.microsoft.com/office/powerpoint/2010/main" val="3938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E979-D3D1-BB36-CD55-56A94322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Malware for Espionage &amp; Info Dominance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E9A6-9B93-911C-2323-3D36ABF5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need c2</a:t>
            </a:r>
          </a:p>
          <a:p>
            <a:r>
              <a:rPr lang="en-US" dirty="0"/>
              <a:t>Requires Exfil</a:t>
            </a:r>
          </a:p>
          <a:p>
            <a:r>
              <a:rPr lang="en-US" dirty="0"/>
              <a:t>Needs access to input and communications channels</a:t>
            </a:r>
          </a:p>
          <a:p>
            <a:pPr lvl="1"/>
            <a:r>
              <a:rPr lang="en-US" dirty="0"/>
              <a:t>Keyboard</a:t>
            </a:r>
          </a:p>
          <a:p>
            <a:pPr lvl="1"/>
            <a:r>
              <a:rPr lang="en-US" dirty="0"/>
              <a:t>Phones</a:t>
            </a:r>
          </a:p>
          <a:p>
            <a:pPr lvl="1"/>
            <a:r>
              <a:rPr lang="en-US" dirty="0"/>
              <a:t>Emails</a:t>
            </a:r>
          </a:p>
          <a:p>
            <a:pPr lvl="1"/>
            <a:r>
              <a:rPr lang="en-US" dirty="0"/>
              <a:t>Audio visual</a:t>
            </a:r>
          </a:p>
          <a:p>
            <a:r>
              <a:rPr lang="en-US" dirty="0"/>
              <a:t>Why? What effects can they have by knowing this information?</a:t>
            </a:r>
          </a:p>
          <a:p>
            <a:r>
              <a:rPr lang="en-US" dirty="0"/>
              <a:t>Highest requirement to blend in</a:t>
            </a:r>
          </a:p>
          <a:p>
            <a:r>
              <a:rPr lang="en-US" dirty="0"/>
              <a:t>Different attack vectors and control channels (air gaps, software supply chain)</a:t>
            </a:r>
          </a:p>
        </p:txBody>
      </p:sp>
    </p:spTree>
    <p:extLst>
      <p:ext uri="{BB962C8B-B14F-4D97-AF65-F5344CB8AC3E}">
        <p14:creationId xmlns:p14="http://schemas.microsoft.com/office/powerpoint/2010/main" val="1348097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803</Words>
  <Application>Microsoft Office PowerPoint</Application>
  <PresentationFormat>Widescreen</PresentationFormat>
  <Paragraphs>151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Calibri</vt:lpstr>
      <vt:lpstr>Consolas</vt:lpstr>
      <vt:lpstr>Gotham Book</vt:lpstr>
      <vt:lpstr>Gotham Medium</vt:lpstr>
      <vt:lpstr>Impact</vt:lpstr>
      <vt:lpstr>Open Sans</vt:lpstr>
      <vt:lpstr>Rockwell</vt:lpstr>
      <vt:lpstr>Rockwell Condensed</vt:lpstr>
      <vt:lpstr>Rockwell Extra Bold</vt:lpstr>
      <vt:lpstr>Times New Roman</vt:lpstr>
      <vt:lpstr>Wingdings</vt:lpstr>
      <vt:lpstr>Wood Type</vt:lpstr>
      <vt:lpstr>Malware and Adversary Behavior</vt:lpstr>
      <vt:lpstr>github.com/ps-interactive /labs_modern_malware_c2</vt:lpstr>
      <vt:lpstr>About Aaron (IRONCAT)</vt:lpstr>
      <vt:lpstr>They’re Not Human!</vt:lpstr>
      <vt:lpstr>Malware Authors Are People Too</vt:lpstr>
      <vt:lpstr>Different Goals &amp; Motivations</vt:lpstr>
      <vt:lpstr>Financially Motivated Actors Example</vt:lpstr>
      <vt:lpstr>Destructive Malware</vt:lpstr>
      <vt:lpstr>Malware for Espionage &amp; Info Dominance</vt:lpstr>
      <vt:lpstr>Or Malware</vt:lpstr>
      <vt:lpstr>Delivery Different Setups</vt:lpstr>
      <vt:lpstr>Level of Investment Aligns with Capability and Intent</vt:lpstr>
      <vt:lpstr>HTTP C2</vt:lpstr>
      <vt:lpstr>HTTP C2</vt:lpstr>
      <vt:lpstr>HTTP Reqs and Artifacts (IOCs)</vt:lpstr>
      <vt:lpstr>PowerPoint Presentation</vt:lpstr>
      <vt:lpstr>HTTPS C2</vt:lpstr>
      <vt:lpstr>HTTPS C2</vt:lpstr>
      <vt:lpstr>HTTPS ReqS and Artifacts</vt:lpstr>
      <vt:lpstr>PowerPoint Presentation</vt:lpstr>
      <vt:lpstr>You Are ALL Malware Authors</vt:lpstr>
      <vt:lpstr>DNS C2</vt:lpstr>
      <vt:lpstr>DNS C2</vt:lpstr>
      <vt:lpstr>DNS Reqs and Artifacts</vt:lpstr>
      <vt:lpstr>PowerPoint Presentation</vt:lpstr>
      <vt:lpstr>Did we learn anything?</vt:lpstr>
      <vt:lpstr>Where to Learn More Pluralsight.com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Modern Malware Analysis: Initial Infection Malware, Infrastructure, and C2 Frameworks</dc:title>
  <dc:creator>Ryan Chapman</dc:creator>
  <cp:lastModifiedBy>Aaron Rosenmund</cp:lastModifiedBy>
  <cp:revision>25</cp:revision>
  <dcterms:created xsi:type="dcterms:W3CDTF">2022-07-01T19:31:41Z</dcterms:created>
  <dcterms:modified xsi:type="dcterms:W3CDTF">2022-08-12T19:07:37Z</dcterms:modified>
</cp:coreProperties>
</file>