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DM Sans Bold" charset="0"/>
      <p:regular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Open Sans Bold" panose="020B0806030504020204" charset="0"/>
      <p:regular r:id="rId24"/>
    </p:embeddedFont>
    <p:embeddedFont>
      <p:font typeface="Open Sans Italics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260" y="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7888947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0" y="2345717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-155780" y="-78880"/>
            <a:ext cx="18599560" cy="2208369"/>
          </a:xfrm>
          <a:custGeom>
            <a:avLst/>
            <a:gdLst/>
            <a:ahLst/>
            <a:cxnLst/>
            <a:rect l="l" t="t" r="r" b="b"/>
            <a:pathLst>
              <a:path w="18599560" h="2208369">
                <a:moveTo>
                  <a:pt x="0" y="0"/>
                </a:moveTo>
                <a:lnTo>
                  <a:pt x="18599560" y="0"/>
                </a:lnTo>
                <a:lnTo>
                  <a:pt x="18599560" y="2208370"/>
                </a:lnTo>
                <a:lnTo>
                  <a:pt x="0" y="22083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3754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44205" y="2535238"/>
            <a:ext cx="16599589" cy="181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 b="1">
                <a:solidFill>
                  <a:srgbClr val="414042"/>
                </a:solidFill>
                <a:latin typeface="DM Sans Bold"/>
                <a:ea typeface="DM Sans Bold"/>
                <a:cs typeface="DM Sans Bold"/>
                <a:sym typeface="DM Sans Bold"/>
              </a:rPr>
              <a:t>18th IEEE International Conference on Vehicular Electronics and Safety </a:t>
            </a:r>
            <a:r>
              <a:rPr lang="en-US" sz="6999">
                <a:solidFill>
                  <a:srgbClr val="414042"/>
                </a:solidFill>
                <a:latin typeface="DM Sans"/>
                <a:ea typeface="DM Sans"/>
                <a:cs typeface="DM Sans"/>
                <a:sym typeface="DM Sans"/>
              </a:rPr>
              <a:t>2024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33628" y="5776431"/>
            <a:ext cx="15680113" cy="156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72"/>
              </a:lnSpc>
            </a:pPr>
            <a:r>
              <a:rPr lang="en-US" sz="5143">
                <a:solidFill>
                  <a:srgbClr val="006EA4"/>
                </a:solidFill>
                <a:latin typeface="DM Sans"/>
                <a:ea typeface="DM Sans"/>
                <a:cs typeface="DM Sans"/>
                <a:sym typeface="DM Sans"/>
              </a:rPr>
              <a:t>Optimizing IoT Workloads for Minimal Time and</a:t>
            </a:r>
          </a:p>
          <a:p>
            <a:pPr algn="ctr">
              <a:lnSpc>
                <a:spcPts val="6172"/>
              </a:lnSpc>
            </a:pPr>
            <a:r>
              <a:rPr lang="en-US" sz="5143">
                <a:solidFill>
                  <a:srgbClr val="006EA4"/>
                </a:solidFill>
                <a:latin typeface="DM Sans"/>
                <a:ea typeface="DM Sans"/>
                <a:cs typeface="DM Sans"/>
                <a:sym typeface="DM Sans"/>
              </a:rPr>
              <a:t>Energy with UAV Networks using Deep Q Network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81410" y="8368519"/>
            <a:ext cx="3816610" cy="50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 b="1">
                <a:solidFill>
                  <a:srgbClr val="414042"/>
                </a:solidFill>
                <a:latin typeface="DM Sans Bold"/>
                <a:ea typeface="DM Sans Bold"/>
                <a:cs typeface="DM Sans Bold"/>
                <a:sym typeface="DM Sans Bold"/>
              </a:rPr>
              <a:t>Priyansh Singhal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71885" y="8917794"/>
            <a:ext cx="8672115" cy="1178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799">
                <a:solidFill>
                  <a:srgbClr val="414042"/>
                </a:solidFill>
                <a:latin typeface="DM Sans"/>
                <a:ea typeface="DM Sans"/>
                <a:cs typeface="DM Sans"/>
                <a:sym typeface="DM Sans"/>
              </a:rPr>
              <a:t>Dept. Of Computer Science &amp; Engineering,</a:t>
            </a:r>
          </a:p>
          <a:p>
            <a:pPr algn="l">
              <a:lnSpc>
                <a:spcPts val="3079"/>
              </a:lnSpc>
            </a:pPr>
            <a:r>
              <a:rPr lang="en-US" sz="2799">
                <a:solidFill>
                  <a:srgbClr val="414042"/>
                </a:solidFill>
                <a:latin typeface="DM Sans"/>
                <a:ea typeface="DM Sans"/>
                <a:cs typeface="DM Sans"/>
                <a:sym typeface="DM Sans"/>
              </a:rPr>
              <a:t>Indian Institute Of Information Technology, Sri City</a:t>
            </a:r>
          </a:p>
          <a:p>
            <a:pPr algn="l">
              <a:lnSpc>
                <a:spcPts val="3079"/>
              </a:lnSpc>
            </a:pPr>
            <a:endParaRPr lang="en-US" sz="2799">
              <a:solidFill>
                <a:srgbClr val="41404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153525" y="8368519"/>
            <a:ext cx="3816610" cy="50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 b="1">
                <a:solidFill>
                  <a:srgbClr val="414042"/>
                </a:solidFill>
                <a:latin typeface="DM Sans Bold"/>
                <a:ea typeface="DM Sans Bold"/>
                <a:cs typeface="DM Sans Bold"/>
                <a:sym typeface="DM Sans Bold"/>
              </a:rPr>
              <a:t>Dr. Piyush Joshi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8917794"/>
            <a:ext cx="8672115" cy="1178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799">
                <a:solidFill>
                  <a:srgbClr val="414042"/>
                </a:solidFill>
                <a:latin typeface="DM Sans"/>
                <a:ea typeface="DM Sans"/>
                <a:cs typeface="DM Sans"/>
                <a:sym typeface="DM Sans"/>
              </a:rPr>
              <a:t>Dept. Of Computer Science &amp; Engineering,</a:t>
            </a:r>
          </a:p>
          <a:p>
            <a:pPr algn="l">
              <a:lnSpc>
                <a:spcPts val="3079"/>
              </a:lnSpc>
            </a:pPr>
            <a:r>
              <a:rPr lang="en-US" sz="2799">
                <a:solidFill>
                  <a:srgbClr val="414042"/>
                </a:solidFill>
                <a:latin typeface="DM Sans"/>
                <a:ea typeface="DM Sans"/>
                <a:cs typeface="DM Sans"/>
                <a:sym typeface="DM Sans"/>
              </a:rPr>
              <a:t>Indian Institute Of Information Technology, Sri City</a:t>
            </a:r>
          </a:p>
          <a:p>
            <a:pPr algn="l">
              <a:lnSpc>
                <a:spcPts val="3079"/>
              </a:lnSpc>
            </a:pPr>
            <a:endParaRPr lang="en-US" sz="2799">
              <a:solidFill>
                <a:srgbClr val="41404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325573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-5400000">
            <a:off x="12101513" y="5129213"/>
            <a:ext cx="10287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2398617" y="3340208"/>
            <a:ext cx="6491985" cy="6659640"/>
          </a:xfrm>
          <a:custGeom>
            <a:avLst/>
            <a:gdLst/>
            <a:ahLst/>
            <a:cxnLst/>
            <a:rect l="l" t="t" r="r" b="b"/>
            <a:pathLst>
              <a:path w="6491985" h="6659640">
                <a:moveTo>
                  <a:pt x="0" y="0"/>
                </a:moveTo>
                <a:lnTo>
                  <a:pt x="6491986" y="0"/>
                </a:lnTo>
                <a:lnTo>
                  <a:pt x="6491986" y="6659640"/>
                </a:lnTo>
                <a:lnTo>
                  <a:pt x="0" y="66596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97934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586952" y="3607853"/>
            <a:ext cx="6648352" cy="6679147"/>
          </a:xfrm>
          <a:custGeom>
            <a:avLst/>
            <a:gdLst/>
            <a:ahLst/>
            <a:cxnLst/>
            <a:rect l="l" t="t" r="r" b="b"/>
            <a:pathLst>
              <a:path w="6648352" h="6679147">
                <a:moveTo>
                  <a:pt x="0" y="0"/>
                </a:moveTo>
                <a:lnTo>
                  <a:pt x="6648353" y="0"/>
                </a:lnTo>
                <a:lnTo>
                  <a:pt x="6648353" y="6679147"/>
                </a:lnTo>
                <a:lnTo>
                  <a:pt x="0" y="66791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2109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28892" y="2159854"/>
            <a:ext cx="15316120" cy="1180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2231" lvl="1" indent="-241116" algn="just">
              <a:lnSpc>
                <a:spcPts val="3127"/>
              </a:lnSpc>
              <a:buFont typeface="Arial"/>
              <a:buChar char="•"/>
            </a:pPr>
            <a:r>
              <a:rPr lang="en-US" sz="2233" b="1">
                <a:solidFill>
                  <a:srgbClr val="41404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Deep Q Network (DQN) Process: </a:t>
            </a:r>
            <a:r>
              <a:rPr lang="en-US" sz="2233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Initializes Q-network to predict optimal actions based on state transitions.</a:t>
            </a:r>
          </a:p>
          <a:p>
            <a:pPr marL="482231" lvl="1" indent="-241116" algn="just">
              <a:lnSpc>
                <a:spcPts val="3127"/>
              </a:lnSpc>
              <a:buFont typeface="Arial"/>
              <a:buChar char="•"/>
            </a:pPr>
            <a:r>
              <a:rPr lang="en-US" sz="2233" b="1">
                <a:solidFill>
                  <a:srgbClr val="41404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Learning Process</a:t>
            </a:r>
            <a:r>
              <a:rPr lang="en-US" sz="2233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: Q-network updated through experience replay, minimizing a loss function to achieve the best action selection over time.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05149" y="67085"/>
            <a:ext cx="976528" cy="796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999"/>
              </a:lnSpc>
            </a:pPr>
            <a:r>
              <a:rPr lang="en-US" sz="3499" b="1">
                <a:solidFill>
                  <a:srgbClr val="006EA4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08941" y="1524854"/>
            <a:ext cx="9705110" cy="50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 b="1">
                <a:solidFill>
                  <a:srgbClr val="006EA4"/>
                </a:solidFill>
                <a:latin typeface="DM Sans Bold"/>
                <a:ea typeface="DM Sans Bold"/>
                <a:cs typeface="DM Sans Bold"/>
                <a:sym typeface="DM Sans Bold"/>
              </a:rPr>
              <a:t>2. DQN-Based Task Offloading Algorithm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28892" y="161935"/>
            <a:ext cx="11713012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1">
                <a:solidFill>
                  <a:srgbClr val="414042"/>
                </a:solidFill>
                <a:latin typeface="DM Sans Bold"/>
                <a:ea typeface="DM Sans Bold"/>
                <a:cs typeface="DM Sans Bold"/>
                <a:sym typeface="DM Sans Bold"/>
              </a:rPr>
              <a:t>Proposed Method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28096" y="9787883"/>
            <a:ext cx="533400" cy="50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  <a:spcBef>
                <a:spcPct val="0"/>
              </a:spcBef>
            </a:pPr>
            <a:r>
              <a:rPr lang="en-US" sz="3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.....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108504" y="3103670"/>
            <a:ext cx="533400" cy="50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  <a:spcBef>
                <a:spcPct val="0"/>
              </a:spcBef>
            </a:pPr>
            <a:r>
              <a:rPr lang="en-US" sz="3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.....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247107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-5400000">
            <a:off x="12101513" y="5129213"/>
            <a:ext cx="10287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2194096" y="6381069"/>
            <a:ext cx="12252403" cy="3704971"/>
          </a:xfrm>
          <a:custGeom>
            <a:avLst/>
            <a:gdLst/>
            <a:ahLst/>
            <a:cxnLst/>
            <a:rect l="l" t="t" r="r" b="b"/>
            <a:pathLst>
              <a:path w="12252403" h="3704971">
                <a:moveTo>
                  <a:pt x="0" y="0"/>
                </a:moveTo>
                <a:lnTo>
                  <a:pt x="12252403" y="0"/>
                </a:lnTo>
                <a:lnTo>
                  <a:pt x="12252403" y="3704971"/>
                </a:lnTo>
                <a:lnTo>
                  <a:pt x="0" y="37049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93413" y="2623344"/>
            <a:ext cx="10976911" cy="3106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41404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Simulation Setup</a:t>
            </a:r>
          </a:p>
          <a:p>
            <a:pPr marL="949959" lvl="2" indent="-316653" algn="just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Configured network with 12 IoT devices, 3 UAVs, and 1 cloud server to test the DQN-based task offloading.</a:t>
            </a:r>
          </a:p>
          <a:p>
            <a:pPr algn="just">
              <a:lnSpc>
                <a:spcPts val="3079"/>
              </a:lnSpc>
            </a:pPr>
            <a:endParaRPr lang="en-US" sz="2199">
              <a:solidFill>
                <a:srgbClr val="41404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41404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Optimizers Tested</a:t>
            </a:r>
          </a:p>
          <a:p>
            <a:pPr marL="949959" lvl="2" indent="-316653" algn="just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Compared Adam, SGD, RMSprop, and Adagrad optimizers to evaluate delay and energy efficiency.</a:t>
            </a:r>
          </a:p>
          <a:p>
            <a:pPr marL="949959" lvl="2" indent="-316653" algn="just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The final readings are in the following table.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5149" y="496887"/>
            <a:ext cx="976528" cy="796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999"/>
              </a:lnSpc>
            </a:pPr>
            <a:r>
              <a:rPr lang="en-US" sz="3499" b="1">
                <a:solidFill>
                  <a:srgbClr val="006EA4"/>
                </a:solidFill>
                <a:latin typeface="DM Sans Bold"/>
                <a:ea typeface="DM Sans Bold"/>
                <a:cs typeface="DM Sans Bold"/>
                <a:sym typeface="DM Sans Bold"/>
              </a:rPr>
              <a:t>05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74942" y="685800"/>
            <a:ext cx="11713012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1">
                <a:solidFill>
                  <a:srgbClr val="414042"/>
                </a:solidFill>
                <a:latin typeface="DM Sans Bold"/>
                <a:ea typeface="DM Sans Bold"/>
                <a:cs typeface="DM Sans Bold"/>
                <a:sym typeface="DM Sans Bold"/>
              </a:rPr>
              <a:t>Results &amp; Conclusion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247107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-5400000">
            <a:off x="12101513" y="5129213"/>
            <a:ext cx="10287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042987" y="4948714"/>
            <a:ext cx="8101014" cy="5339797"/>
          </a:xfrm>
          <a:custGeom>
            <a:avLst/>
            <a:gdLst/>
            <a:ahLst/>
            <a:cxnLst/>
            <a:rect l="l" t="t" r="r" b="b"/>
            <a:pathLst>
              <a:path w="7625893" h="5080752">
                <a:moveTo>
                  <a:pt x="0" y="0"/>
                </a:moveTo>
                <a:lnTo>
                  <a:pt x="7625893" y="0"/>
                </a:lnTo>
                <a:lnTo>
                  <a:pt x="7625893" y="5080752"/>
                </a:lnTo>
                <a:lnTo>
                  <a:pt x="0" y="508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346360" y="4948713"/>
            <a:ext cx="7898651" cy="5339797"/>
          </a:xfrm>
          <a:custGeom>
            <a:avLst/>
            <a:gdLst/>
            <a:ahLst/>
            <a:cxnLst/>
            <a:rect l="l" t="t" r="r" b="b"/>
            <a:pathLst>
              <a:path w="7529444" h="5016492">
                <a:moveTo>
                  <a:pt x="0" y="0"/>
                </a:moveTo>
                <a:lnTo>
                  <a:pt x="7529444" y="0"/>
                </a:lnTo>
                <a:lnTo>
                  <a:pt x="7529444" y="5016493"/>
                </a:lnTo>
                <a:lnTo>
                  <a:pt x="0" y="50164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05149" y="496887"/>
            <a:ext cx="976528" cy="796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999"/>
              </a:lnSpc>
            </a:pPr>
            <a:r>
              <a:rPr lang="en-US" sz="3499" b="1">
                <a:solidFill>
                  <a:srgbClr val="006EA4"/>
                </a:solidFill>
                <a:latin typeface="DM Sans Bold"/>
                <a:ea typeface="DM Sans Bold"/>
                <a:cs typeface="DM Sans Bold"/>
                <a:sym typeface="DM Sans Bold"/>
              </a:rPr>
              <a:t>05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74942" y="685800"/>
            <a:ext cx="14897861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1">
                <a:solidFill>
                  <a:srgbClr val="414042"/>
                </a:solidFill>
                <a:latin typeface="DM Sans Bold"/>
                <a:ea typeface="DM Sans Bold"/>
                <a:cs typeface="DM Sans Bold"/>
                <a:sym typeface="DM Sans Bold"/>
              </a:rPr>
              <a:t>Results &amp; Conclusion (Contd.)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23441" y="2623344"/>
            <a:ext cx="7027698" cy="2325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41404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Delay Reduction</a:t>
            </a:r>
          </a:p>
          <a:p>
            <a:pPr marL="949959" lvl="2" indent="-316653" algn="just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Adam and RMSprop achieved the best results, reducing delays by over 92% from the initial values.</a:t>
            </a:r>
          </a:p>
          <a:p>
            <a:pPr marL="949959" lvl="2" indent="-316653" algn="just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These optimizers demonstrated faster convergence to minimal delay values.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346361" y="2623344"/>
            <a:ext cx="7027698" cy="2325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41404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Energy Efficiency</a:t>
            </a:r>
          </a:p>
          <a:p>
            <a:pPr marL="949959" lvl="2" indent="-316653" algn="just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RMSprop led in energy efficiency with an 80% reduction in energy usage, followed closely by Adam with a 76% reduction.</a:t>
            </a:r>
          </a:p>
          <a:p>
            <a:pPr marL="949959" lvl="2" indent="-316653" algn="just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Both optimizers effectively balanced the trade-off between delay and energy.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348462" y="-619125"/>
            <a:ext cx="5919738" cy="18351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0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References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4543" y="1302440"/>
            <a:ext cx="18138913" cy="8523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9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[1] Z. Lv, B. Hu, and H. Lv, “Infrastructure monitoring and operation for smart cities based on iot system,” IEEE Transactions on Industrial Informatics, vol. 16, 2020.</a:t>
            </a:r>
          </a:p>
          <a:p>
            <a:pPr algn="l">
              <a:lnSpc>
                <a:spcPts val="339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[2] S. Selvaraj and S. Sundaravaradhan, “Challenges and opportunities in iot healthcare systems: a systematic review,” SN Applied Sciences, vol. 2, 2020. </a:t>
            </a:r>
          </a:p>
          <a:p>
            <a:pPr algn="l">
              <a:lnSpc>
                <a:spcPts val="339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[3] N. N. Misra, Y. Dixit et al., “Iot, big data, and artificial intelligence in agriculture and food industry,” IEEE Internet of Things Journal, vol. 9, 2022. </a:t>
            </a:r>
          </a:p>
          <a:p>
            <a:pPr algn="l">
              <a:lnSpc>
                <a:spcPts val="339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[4] J. C. Cano, V. Berrios et al., “Evolution of iot: An industry perspective,” IEEE Internet of Things Magazine, vol. 1, 2018.</a:t>
            </a:r>
          </a:p>
          <a:p>
            <a:pPr algn="l">
              <a:lnSpc>
                <a:spcPts val="339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[5] H. W. Choi, D. Shin et al., “Smart textile lighting/display system with multifunctional fibre devices for large scale smart home and iot applications,” Nature communications, vol. 13, 2022. </a:t>
            </a:r>
          </a:p>
          <a:p>
            <a:pPr algn="l">
              <a:lnSpc>
                <a:spcPts val="339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[6] H. Xiao, C. Xu et al., “Edge intelligence: A computational task offloading scheme for dependent iot application,” IEEE Transactions on Wireless Communications, vol. 21, 2022.</a:t>
            </a:r>
          </a:p>
          <a:p>
            <a:pPr algn="l">
              <a:lnSpc>
                <a:spcPts val="339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[7] J. Xu, D. Li et al., “Uav-assisted task offloading for iot in smart buildings and environment via deep reinforcement learning,” Building and Environment, vol. 222, 2022.</a:t>
            </a:r>
          </a:p>
          <a:p>
            <a:pPr algn="l">
              <a:lnSpc>
                <a:spcPts val="339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[8] A. Hazra, P. Maurya et al., “Cognitive computing and machine intelligence in fog-cloud infrastructure for industry 5.0,” IEEE Consumer Electronics Magazine, 2024. </a:t>
            </a:r>
          </a:p>
          <a:p>
            <a:pPr algn="l">
              <a:lnSpc>
                <a:spcPts val="339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[9] S. C. Mukhopadhyay, S. K. S. Tyagi et al., “Artificial intelligence-based sensors for next generation iot applications: A review,” IEEE Sensors Journal, vol. 21, 2021.</a:t>
            </a:r>
          </a:p>
          <a:p>
            <a:pPr algn="l">
              <a:lnSpc>
                <a:spcPts val="339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[10] A. Hazra, A. Kalita, and M. Gurusamy, “Meeting the requirements of internet of things: The promise of edge computing,” IEEE Internet of Things Journal, vol. 11, 2024. [Online]. Available: </a:t>
            </a:r>
          </a:p>
          <a:p>
            <a:pPr algn="l">
              <a:lnSpc>
                <a:spcPts val="339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[11] A. Hazra, M. Adhikari et al., “Intelligent service deployment policy for next-generation industrial edge networks,” IEEE Transactions on Network Science and Engineering, vol. 9, 2022. </a:t>
            </a:r>
          </a:p>
          <a:p>
            <a:pPr algn="l">
              <a:lnSpc>
                <a:spcPts val="339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[12]A. Hazra, M. Adhikari et al. , “Dynamic service deployment strategy using reinforcement learning in edge networks,” in 2022 International Conference on Computing, Communication, Security and Intelligent Systems (IC3SIS), 2022.</a:t>
            </a:r>
          </a:p>
          <a:p>
            <a:pPr algn="l">
              <a:lnSpc>
                <a:spcPts val="339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[13] A. Hazra, M. Adhikari et al., “Fair scheduling and computation co-offloading for industrial applications in fog networks,” IEEE Transactions on Network and Service Management, vol. 21, pp. 1867–1876, 2024. </a:t>
            </a:r>
          </a:p>
          <a:p>
            <a:pPr algn="l">
              <a:lnSpc>
                <a:spcPts val="339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[14] A. Hazra, M. A. et al., “Fog computing for energy efficient data offloading of iot applications in industrial sensor networks,” IEEE Sensors Journal, vol. 22, 2022.</a:t>
            </a:r>
          </a:p>
          <a:p>
            <a:pPr algn="l">
              <a:lnSpc>
                <a:spcPts val="339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[15] N. Agarwal and S. Joshi, “Federated learning-based task offloading in a uav-aided cloud computing mobile network,” IEEE Transactions on Vehicular Technology, pp. 1–6, 2024.</a:t>
            </a:r>
          </a:p>
          <a:p>
            <a:pPr algn="l">
              <a:lnSpc>
                <a:spcPts val="339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[16] A. Hazra, M. Adhikari et al., “Collaborative aienabled intelligent partial service provisioning in green industrial fog networks,” IEEE Internet of Things Journal, vol. 10, 2023.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229725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0" y="1000125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285022" y="3629435"/>
            <a:ext cx="11528958" cy="5232908"/>
            <a:chOff x="0" y="0"/>
            <a:chExt cx="15371945" cy="6977211"/>
          </a:xfrm>
        </p:grpSpPr>
        <p:sp>
          <p:nvSpPr>
            <p:cNvPr id="5" name="TextBox 5"/>
            <p:cNvSpPr txBox="1"/>
            <p:nvPr/>
          </p:nvSpPr>
          <p:spPr>
            <a:xfrm>
              <a:off x="0" y="-285750"/>
              <a:ext cx="2642074" cy="7262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929"/>
                </a:lnSpc>
              </a:pPr>
              <a:r>
                <a:rPr lang="en-US" sz="4960" b="1">
                  <a:solidFill>
                    <a:srgbClr val="006EA4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01</a:t>
              </a:r>
            </a:p>
            <a:p>
              <a:pPr algn="l">
                <a:lnSpc>
                  <a:spcPts val="8929"/>
                </a:lnSpc>
              </a:pPr>
              <a:r>
                <a:rPr lang="en-US" sz="4960" b="1">
                  <a:solidFill>
                    <a:srgbClr val="006EA4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02</a:t>
              </a:r>
            </a:p>
            <a:p>
              <a:pPr algn="l">
                <a:lnSpc>
                  <a:spcPts val="8929"/>
                </a:lnSpc>
              </a:pPr>
              <a:r>
                <a:rPr lang="en-US" sz="4960" b="1">
                  <a:solidFill>
                    <a:srgbClr val="006EA4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03</a:t>
              </a:r>
            </a:p>
            <a:p>
              <a:pPr algn="l">
                <a:lnSpc>
                  <a:spcPts val="8929"/>
                </a:lnSpc>
              </a:pPr>
              <a:r>
                <a:rPr lang="en-US" sz="4960" b="1">
                  <a:solidFill>
                    <a:srgbClr val="006EA4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04</a:t>
              </a:r>
            </a:p>
            <a:p>
              <a:pPr algn="l">
                <a:lnSpc>
                  <a:spcPts val="8929"/>
                </a:lnSpc>
              </a:pPr>
              <a:r>
                <a:rPr lang="en-US" sz="4960" b="1">
                  <a:solidFill>
                    <a:srgbClr val="006EA4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05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3219028" y="-285750"/>
              <a:ext cx="12152916" cy="7262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929"/>
                </a:lnSpc>
              </a:pPr>
              <a:r>
                <a:rPr lang="en-US" sz="4960">
                  <a:solidFill>
                    <a:srgbClr val="414042"/>
                  </a:solidFill>
                  <a:latin typeface="DM Sans"/>
                  <a:ea typeface="DM Sans"/>
                  <a:cs typeface="DM Sans"/>
                  <a:sym typeface="DM Sans"/>
                </a:rPr>
                <a:t>Introduction</a:t>
              </a:r>
            </a:p>
            <a:p>
              <a:pPr algn="l">
                <a:lnSpc>
                  <a:spcPts val="8929"/>
                </a:lnSpc>
              </a:pPr>
              <a:r>
                <a:rPr lang="en-US" sz="4960">
                  <a:solidFill>
                    <a:srgbClr val="414042"/>
                  </a:solidFill>
                  <a:latin typeface="DM Sans"/>
                  <a:ea typeface="DM Sans"/>
                  <a:cs typeface="DM Sans"/>
                  <a:sym typeface="DM Sans"/>
                </a:rPr>
                <a:t>Challenges &amp; Contributions System Model</a:t>
              </a:r>
            </a:p>
            <a:p>
              <a:pPr algn="l">
                <a:lnSpc>
                  <a:spcPts val="8929"/>
                </a:lnSpc>
              </a:pPr>
              <a:r>
                <a:rPr lang="en-US" sz="4960">
                  <a:solidFill>
                    <a:srgbClr val="414042"/>
                  </a:solidFill>
                  <a:latin typeface="DM Sans"/>
                  <a:ea typeface="DM Sans"/>
                  <a:cs typeface="DM Sans"/>
                  <a:sym typeface="DM Sans"/>
                </a:rPr>
                <a:t>Proposed Method</a:t>
              </a:r>
            </a:p>
            <a:p>
              <a:pPr algn="l">
                <a:lnSpc>
                  <a:spcPts val="8929"/>
                </a:lnSpc>
              </a:pPr>
              <a:r>
                <a:rPr lang="en-US" sz="4960">
                  <a:solidFill>
                    <a:srgbClr val="414042"/>
                  </a:solidFill>
                  <a:latin typeface="DM Sans"/>
                  <a:ea typeface="DM Sans"/>
                  <a:cs typeface="DM Sans"/>
                  <a:sym typeface="DM Sans"/>
                </a:rPr>
                <a:t>Results &amp; Conclusion</a:t>
              </a:r>
            </a:p>
          </p:txBody>
        </p:sp>
      </p:grpSp>
      <p:sp>
        <p:nvSpPr>
          <p:cNvPr id="7" name="AutoShape 7"/>
          <p:cNvSpPr/>
          <p:nvPr/>
        </p:nvSpPr>
        <p:spPr>
          <a:xfrm>
            <a:off x="0" y="3016158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0" y="1028700"/>
            <a:ext cx="10837842" cy="2016033"/>
            <a:chOff x="0" y="0"/>
            <a:chExt cx="7285199" cy="135517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285200" cy="1355178"/>
            </a:xfrm>
            <a:custGeom>
              <a:avLst/>
              <a:gdLst/>
              <a:ahLst/>
              <a:cxnLst/>
              <a:rect l="l" t="t" r="r" b="b"/>
              <a:pathLst>
                <a:path w="7285200" h="1355178">
                  <a:moveTo>
                    <a:pt x="0" y="0"/>
                  </a:moveTo>
                  <a:lnTo>
                    <a:pt x="7285200" y="0"/>
                  </a:lnTo>
                  <a:lnTo>
                    <a:pt x="7285200" y="1355178"/>
                  </a:lnTo>
                  <a:lnTo>
                    <a:pt x="0" y="1355178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7285199" cy="13932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543979" y="1481089"/>
            <a:ext cx="8768080" cy="1149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800"/>
              </a:lnSpc>
            </a:pPr>
            <a:r>
              <a:rPr lang="en-US" sz="80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Table Of 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247107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974942" y="685800"/>
            <a:ext cx="7178583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1">
                <a:solidFill>
                  <a:srgbClr val="414042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05149" y="496887"/>
            <a:ext cx="976528" cy="796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999"/>
              </a:lnSpc>
            </a:pPr>
            <a:r>
              <a:rPr lang="en-US" sz="3499" b="1">
                <a:solidFill>
                  <a:srgbClr val="006EA4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id="5" name="AutoShape 5"/>
          <p:cNvSpPr/>
          <p:nvPr/>
        </p:nvSpPr>
        <p:spPr>
          <a:xfrm rot="-5400000">
            <a:off x="12101513" y="5129213"/>
            <a:ext cx="10287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304800" y="2845975"/>
            <a:ext cx="16046850" cy="3616265"/>
            <a:chOff x="0" y="28575"/>
            <a:chExt cx="21395799" cy="4821686"/>
          </a:xfrm>
        </p:grpSpPr>
        <p:sp>
          <p:nvSpPr>
            <p:cNvPr id="7" name="TextBox 7"/>
            <p:cNvSpPr txBox="1"/>
            <p:nvPr/>
          </p:nvSpPr>
          <p:spPr>
            <a:xfrm>
              <a:off x="1116728" y="892340"/>
              <a:ext cx="11684871" cy="395792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604516" lvl="1" indent="-302258" algn="just">
                <a:lnSpc>
                  <a:spcPts val="3919"/>
                </a:lnSpc>
                <a:buFont typeface="Arial"/>
                <a:buChar char="•"/>
              </a:pPr>
              <a:r>
                <a:rPr lang="en-US" sz="2799" dirty="0">
                  <a:solidFill>
                    <a:srgbClr val="414042"/>
                  </a:solidFill>
                  <a:latin typeface="Open Sans"/>
                  <a:ea typeface="Open Sans"/>
                  <a:cs typeface="Open Sans"/>
                  <a:sym typeface="Open Sans"/>
                </a:rPr>
                <a:t>Widely used in smart cities, healthcare, and industry, where it enables efficient, data-driven operations [1].</a:t>
              </a:r>
            </a:p>
            <a:p>
              <a:pPr marL="604516" lvl="1" indent="-302258" algn="just">
                <a:lnSpc>
                  <a:spcPts val="3919"/>
                </a:lnSpc>
                <a:buFont typeface="Arial"/>
                <a:buChar char="•"/>
              </a:pPr>
              <a:r>
                <a:rPr lang="en-US" sz="2799" dirty="0">
                  <a:solidFill>
                    <a:srgbClr val="414042"/>
                  </a:solidFill>
                  <a:latin typeface="Open Sans"/>
                  <a:ea typeface="Open Sans"/>
                  <a:cs typeface="Open Sans"/>
                  <a:sym typeface="Open Sans"/>
                </a:rPr>
                <a:t>Challenges associated with IoTs:</a:t>
              </a:r>
            </a:p>
            <a:p>
              <a:pPr marL="1209032" lvl="2" indent="-403011" algn="just">
                <a:lnSpc>
                  <a:spcPts val="3919"/>
                </a:lnSpc>
                <a:buFont typeface="Arial"/>
                <a:buChar char="⚬"/>
              </a:pPr>
              <a:r>
                <a:rPr lang="en-US" sz="2799" dirty="0">
                  <a:solidFill>
                    <a:srgbClr val="414042"/>
                  </a:solidFill>
                  <a:latin typeface="Open Sans"/>
                  <a:ea typeface="Open Sans"/>
                  <a:cs typeface="Open Sans"/>
                  <a:sym typeface="Open Sans"/>
                </a:rPr>
                <a:t>Processing power and battery constraints [2].</a:t>
              </a:r>
            </a:p>
            <a:p>
              <a:pPr marL="1209032" lvl="2" indent="-403011" algn="just">
                <a:lnSpc>
                  <a:spcPts val="3919"/>
                </a:lnSpc>
                <a:buFont typeface="Arial"/>
                <a:buChar char="⚬"/>
              </a:pPr>
              <a:r>
                <a:rPr lang="en-US" sz="2799" dirty="0">
                  <a:solidFill>
                    <a:srgbClr val="414042"/>
                  </a:solidFill>
                  <a:latin typeface="Open Sans"/>
                  <a:ea typeface="Open Sans"/>
                  <a:cs typeface="Open Sans"/>
                  <a:sym typeface="Open Sans"/>
                </a:rPr>
                <a:t>Delays and battery depletion during tasks [2].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8575"/>
              <a:ext cx="21395799" cy="6783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50"/>
                </a:lnSpc>
              </a:pPr>
              <a:r>
                <a:rPr lang="en-US" sz="3500" b="1">
                  <a:solidFill>
                    <a:srgbClr val="006EA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1. IoTs in Various Sectors &amp; Challenges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40732" y="7200900"/>
            <a:ext cx="16061137" cy="2126898"/>
            <a:chOff x="0" y="0"/>
            <a:chExt cx="21414849" cy="2835863"/>
          </a:xfrm>
        </p:grpSpPr>
        <p:sp>
          <p:nvSpPr>
            <p:cNvPr id="10" name="TextBox 10"/>
            <p:cNvSpPr txBox="1"/>
            <p:nvPr/>
          </p:nvSpPr>
          <p:spPr>
            <a:xfrm>
              <a:off x="1117721" y="892340"/>
              <a:ext cx="18589318" cy="1943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6" lvl="1" indent="-302258" algn="just">
                <a:lnSpc>
                  <a:spcPts val="3919"/>
                </a:lnSpc>
                <a:buFont typeface="Arial"/>
                <a:buChar char="•"/>
              </a:pPr>
              <a:r>
                <a:rPr lang="en-US" sz="2799" b="1" dirty="0">
                  <a:solidFill>
                    <a:srgbClr val="414042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Powerful Processors:</a:t>
              </a:r>
              <a:r>
                <a:rPr lang="en-US" sz="2799" dirty="0">
                  <a:solidFill>
                    <a:srgbClr val="414042"/>
                  </a:solidFill>
                  <a:latin typeface="Open Sans"/>
                  <a:ea typeface="Open Sans"/>
                  <a:cs typeface="Open Sans"/>
                  <a:sym typeface="Open Sans"/>
                </a:rPr>
                <a:t> Handle intensive computations.</a:t>
              </a:r>
            </a:p>
            <a:p>
              <a:pPr marL="604516" lvl="1" indent="-302258" algn="just">
                <a:lnSpc>
                  <a:spcPts val="3919"/>
                </a:lnSpc>
                <a:buFont typeface="Arial"/>
                <a:buChar char="•"/>
              </a:pPr>
              <a:r>
                <a:rPr lang="en-US" sz="2799" b="1" dirty="0">
                  <a:solidFill>
                    <a:srgbClr val="414042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Larger Batteries: </a:t>
              </a:r>
              <a:r>
                <a:rPr lang="en-US" sz="2799" dirty="0">
                  <a:solidFill>
                    <a:srgbClr val="414042"/>
                  </a:solidFill>
                  <a:latin typeface="Open Sans"/>
                  <a:ea typeface="Open Sans"/>
                  <a:cs typeface="Open Sans"/>
                  <a:sym typeface="Open Sans"/>
                </a:rPr>
                <a:t>Extend operational life.</a:t>
              </a:r>
            </a:p>
            <a:p>
              <a:pPr marL="604516" lvl="1" indent="-302258" algn="just">
                <a:lnSpc>
                  <a:spcPts val="3919"/>
                </a:lnSpc>
                <a:buFont typeface="Arial"/>
                <a:buChar char="•"/>
              </a:pPr>
              <a:r>
                <a:rPr lang="en-US" sz="2799" b="1" dirty="0">
                  <a:solidFill>
                    <a:srgbClr val="414042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Mobility: </a:t>
              </a:r>
              <a:r>
                <a:rPr lang="en-US" sz="2799" dirty="0">
                  <a:solidFill>
                    <a:srgbClr val="414042"/>
                  </a:solidFill>
                  <a:latin typeface="Open Sans"/>
                  <a:ea typeface="Open Sans"/>
                  <a:cs typeface="Open Sans"/>
                  <a:sym typeface="Open Sans"/>
                </a:rPr>
                <a:t>Enable dynamic positioning in high-demand areas.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8575"/>
              <a:ext cx="21414849" cy="6783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50"/>
                </a:lnSpc>
              </a:pPr>
              <a:r>
                <a:rPr lang="en-US" sz="3500" b="1">
                  <a:solidFill>
                    <a:srgbClr val="006EA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2. UAV Network for Task Offloading</a:t>
              </a:r>
            </a:p>
          </p:txBody>
        </p:sp>
      </p:grpSp>
      <p:sp>
        <p:nvSpPr>
          <p:cNvPr id="12" name="Google Shape;127;p16">
            <a:extLst>
              <a:ext uri="{FF2B5EF4-FFF2-40B4-BE49-F238E27FC236}">
                <a16:creationId xmlns:a16="http://schemas.microsoft.com/office/drawing/2014/main" id="{0F64443B-E3FA-84E9-3678-2FEBA73D5701}"/>
              </a:ext>
            </a:extLst>
          </p:cNvPr>
          <p:cNvSpPr/>
          <p:nvPr/>
        </p:nvSpPr>
        <p:spPr>
          <a:xfrm>
            <a:off x="10058400" y="4190405"/>
            <a:ext cx="7926604" cy="3031926"/>
          </a:xfrm>
          <a:custGeom>
            <a:avLst/>
            <a:gdLst/>
            <a:ahLst/>
            <a:cxnLst/>
            <a:rect l="l" t="t" r="r" b="b"/>
            <a:pathLst>
              <a:path w="7926604" h="3031926" extrusionOk="0">
                <a:moveTo>
                  <a:pt x="0" y="0"/>
                </a:moveTo>
                <a:lnTo>
                  <a:pt x="7926604" y="0"/>
                </a:lnTo>
                <a:lnTo>
                  <a:pt x="7926604" y="3031926"/>
                </a:lnTo>
                <a:lnTo>
                  <a:pt x="0" y="30319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247107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974942" y="685800"/>
            <a:ext cx="7178583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1">
                <a:solidFill>
                  <a:srgbClr val="414042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05149" y="496887"/>
            <a:ext cx="976528" cy="796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999"/>
              </a:lnSpc>
            </a:pPr>
            <a:r>
              <a:rPr lang="en-US" sz="3499" b="1">
                <a:solidFill>
                  <a:srgbClr val="006EA4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id="5" name="AutoShape 5"/>
          <p:cNvSpPr/>
          <p:nvPr/>
        </p:nvSpPr>
        <p:spPr>
          <a:xfrm rot="-5400000">
            <a:off x="12101513" y="5129213"/>
            <a:ext cx="10287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113431" y="3980878"/>
            <a:ext cx="16061137" cy="4108098"/>
            <a:chOff x="0" y="0"/>
            <a:chExt cx="21414849" cy="5477463"/>
          </a:xfrm>
        </p:grpSpPr>
        <p:sp>
          <p:nvSpPr>
            <p:cNvPr id="7" name="TextBox 7"/>
            <p:cNvSpPr txBox="1"/>
            <p:nvPr/>
          </p:nvSpPr>
          <p:spPr>
            <a:xfrm>
              <a:off x="1117721" y="892340"/>
              <a:ext cx="18589318" cy="45851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6" lvl="1" indent="-302258" algn="just">
                <a:lnSpc>
                  <a:spcPts val="3919"/>
                </a:lnSpc>
                <a:buFont typeface="Arial"/>
                <a:buChar char="•"/>
              </a:pPr>
              <a:r>
                <a:rPr lang="en-US" sz="2799" b="1">
                  <a:solidFill>
                    <a:srgbClr val="414042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Objective: </a:t>
              </a:r>
              <a:r>
                <a:rPr lang="en-US" sz="2799">
                  <a:solidFill>
                    <a:srgbClr val="414042"/>
                  </a:solidFill>
                  <a:latin typeface="Open Sans"/>
                  <a:ea typeface="Open Sans"/>
                  <a:cs typeface="Open Sans"/>
                  <a:sym typeface="Open Sans"/>
                </a:rPr>
                <a:t>To minimize task delays and energy use in IoT-UAV networks.</a:t>
              </a:r>
            </a:p>
            <a:p>
              <a:pPr marL="604516" lvl="1" indent="-302258" algn="just">
                <a:lnSpc>
                  <a:spcPts val="3919"/>
                </a:lnSpc>
                <a:buFont typeface="Arial"/>
                <a:buChar char="•"/>
              </a:pPr>
              <a:r>
                <a:rPr lang="en-US" sz="2799" b="1">
                  <a:solidFill>
                    <a:srgbClr val="414042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Solution: </a:t>
              </a:r>
            </a:p>
            <a:p>
              <a:pPr marL="1209032" lvl="2" indent="-403011" algn="just">
                <a:lnSpc>
                  <a:spcPts val="3919"/>
                </a:lnSpc>
                <a:buFont typeface="Arial"/>
                <a:buChar char="⚬"/>
              </a:pPr>
              <a:r>
                <a:rPr lang="en-US" sz="2799">
                  <a:solidFill>
                    <a:srgbClr val="414042"/>
                  </a:solidFill>
                  <a:latin typeface="Open Sans"/>
                  <a:ea typeface="Open Sans"/>
                  <a:cs typeface="Open Sans"/>
                  <a:sym typeface="Open Sans"/>
                </a:rPr>
                <a:t>Offload tasks to UAV network with greater battery and computing power, as well as cloud servers for load balancing.</a:t>
              </a:r>
            </a:p>
            <a:p>
              <a:pPr marL="1209032" lvl="2" indent="-403011" algn="just">
                <a:lnSpc>
                  <a:spcPts val="3919"/>
                </a:lnSpc>
                <a:buFont typeface="Arial"/>
                <a:buChar char="⚬"/>
              </a:pPr>
              <a:r>
                <a:rPr lang="en-US" sz="2799">
                  <a:solidFill>
                    <a:srgbClr val="414042"/>
                  </a:solidFill>
                  <a:latin typeface="Open Sans"/>
                  <a:ea typeface="Open Sans"/>
                  <a:cs typeface="Open Sans"/>
                  <a:sym typeface="Open Sans"/>
                </a:rPr>
                <a:t>Utilize</a:t>
              </a:r>
              <a:r>
                <a:rPr lang="en-US" sz="2799" b="1">
                  <a:solidFill>
                    <a:srgbClr val="414042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Deep Q Network (DQN) reinforcement learning </a:t>
              </a:r>
              <a:r>
                <a:rPr lang="en-US" sz="2799">
                  <a:solidFill>
                    <a:srgbClr val="414042"/>
                  </a:solidFill>
                  <a:latin typeface="Open Sans"/>
                  <a:ea typeface="Open Sans"/>
                  <a:cs typeface="Open Sans"/>
                  <a:sym typeface="Open Sans"/>
                </a:rPr>
                <a:t>to dynamically manage task distribution, optimizing the balance between IoT devices, UAVs, and cloud servers.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8575"/>
              <a:ext cx="21414849" cy="6783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50"/>
                </a:lnSpc>
              </a:pPr>
              <a:r>
                <a:rPr lang="en-US" sz="3500" b="1">
                  <a:solidFill>
                    <a:srgbClr val="006EA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3. Objective &amp; Proposed Solution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247107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974942" y="685800"/>
            <a:ext cx="15270070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1">
                <a:solidFill>
                  <a:srgbClr val="414042"/>
                </a:solidFill>
                <a:latin typeface="DM Sans Bold"/>
                <a:ea typeface="DM Sans Bold"/>
                <a:cs typeface="DM Sans Bold"/>
                <a:sym typeface="DM Sans Bold"/>
              </a:rPr>
              <a:t>Challenges &amp; Contributions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05149" y="496887"/>
            <a:ext cx="976528" cy="796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999"/>
              </a:lnSpc>
            </a:pPr>
            <a:r>
              <a:rPr lang="en-US" sz="3499" b="1">
                <a:solidFill>
                  <a:srgbClr val="006EA4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id="5" name="AutoShape 5"/>
          <p:cNvSpPr/>
          <p:nvPr/>
        </p:nvSpPr>
        <p:spPr>
          <a:xfrm rot="-5400000">
            <a:off x="12101513" y="5129213"/>
            <a:ext cx="10287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2024224" y="3390636"/>
            <a:ext cx="7400060" cy="1471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6" lvl="1" indent="-302258" algn="just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41404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Task Partitioning Calculation</a:t>
            </a:r>
            <a:r>
              <a:rPr lang="en-US" sz="2799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: Determining the fraction of each IoT device’s task to be offloaded.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98163" y="2764244"/>
            <a:ext cx="15826830" cy="50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 b="1">
                <a:solidFill>
                  <a:srgbClr val="006EA4"/>
                </a:solidFill>
                <a:latin typeface="DM Sans Bold"/>
                <a:ea typeface="DM Sans Bold"/>
                <a:cs typeface="DM Sans Bold"/>
                <a:sym typeface="DM Sans Bold"/>
              </a:rPr>
              <a:t>Challenge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57388" y="6613544"/>
            <a:ext cx="7466897" cy="196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6" lvl="1" indent="-302258" algn="just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41404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Sub-task Deployment Matrix: </a:t>
            </a:r>
            <a:r>
              <a:rPr lang="en-US" sz="2799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Calculating and tracking task partitioning fractions for each IoT device in   the UAV cloud network.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98163" y="5987152"/>
            <a:ext cx="5881822" cy="50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 b="1">
                <a:solidFill>
                  <a:srgbClr val="006EA4"/>
                </a:solidFill>
                <a:latin typeface="DM Sans Bold"/>
                <a:ea typeface="DM Sans Bold"/>
                <a:cs typeface="DM Sans Bold"/>
                <a:sym typeface="DM Sans Bold"/>
              </a:rPr>
              <a:t> Contribution</a:t>
            </a:r>
          </a:p>
        </p:txBody>
      </p:sp>
      <p:sp>
        <p:nvSpPr>
          <p:cNvPr id="10" name="Freeform 10"/>
          <p:cNvSpPr/>
          <p:nvPr/>
        </p:nvSpPr>
        <p:spPr>
          <a:xfrm>
            <a:off x="9523838" y="4155177"/>
            <a:ext cx="7607334" cy="2605512"/>
          </a:xfrm>
          <a:custGeom>
            <a:avLst/>
            <a:gdLst/>
            <a:ahLst/>
            <a:cxnLst/>
            <a:rect l="l" t="t" r="r" b="b"/>
            <a:pathLst>
              <a:path w="7607334" h="2605512">
                <a:moveTo>
                  <a:pt x="0" y="0"/>
                </a:moveTo>
                <a:lnTo>
                  <a:pt x="7607334" y="0"/>
                </a:lnTo>
                <a:lnTo>
                  <a:pt x="7607334" y="2605511"/>
                </a:lnTo>
                <a:lnTo>
                  <a:pt x="0" y="26055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247107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974942" y="685800"/>
            <a:ext cx="15270070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1">
                <a:solidFill>
                  <a:srgbClr val="414042"/>
                </a:solidFill>
                <a:latin typeface="DM Sans Bold"/>
                <a:ea typeface="DM Sans Bold"/>
                <a:cs typeface="DM Sans Bold"/>
                <a:sym typeface="DM Sans Bold"/>
              </a:rPr>
              <a:t>Challenges &amp; Contributions</a:t>
            </a:r>
          </a:p>
        </p:txBody>
      </p:sp>
      <p:sp>
        <p:nvSpPr>
          <p:cNvPr id="4" name="AutoShape 4"/>
          <p:cNvSpPr/>
          <p:nvPr/>
        </p:nvSpPr>
        <p:spPr>
          <a:xfrm rot="-5400000">
            <a:off x="12101513" y="5129213"/>
            <a:ext cx="10287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9111578" y="4450513"/>
            <a:ext cx="7844045" cy="3016126"/>
          </a:xfrm>
          <a:custGeom>
            <a:avLst/>
            <a:gdLst/>
            <a:ahLst/>
            <a:cxnLst/>
            <a:rect l="l" t="t" r="r" b="b"/>
            <a:pathLst>
              <a:path w="7844045" h="3016126">
                <a:moveTo>
                  <a:pt x="0" y="0"/>
                </a:moveTo>
                <a:lnTo>
                  <a:pt x="7844044" y="0"/>
                </a:lnTo>
                <a:lnTo>
                  <a:pt x="7844044" y="3016127"/>
                </a:lnTo>
                <a:lnTo>
                  <a:pt x="0" y="30161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5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05149" y="496887"/>
            <a:ext cx="976528" cy="796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999"/>
              </a:lnSpc>
            </a:pPr>
            <a:r>
              <a:rPr lang="en-US" sz="3499" b="1">
                <a:solidFill>
                  <a:srgbClr val="006EA4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24224" y="3390636"/>
            <a:ext cx="5791790" cy="1471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6" lvl="1" indent="-302258" algn="just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41404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Minimizing Delay and Energy Consumption</a:t>
            </a:r>
            <a:r>
              <a:rPr lang="en-US" sz="2799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: Optimizing the offloading process.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98163" y="2764244"/>
            <a:ext cx="15826830" cy="50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 b="1">
                <a:solidFill>
                  <a:srgbClr val="006EA4"/>
                </a:solidFill>
                <a:latin typeface="DM Sans Bold"/>
                <a:ea typeface="DM Sans Bold"/>
                <a:cs typeface="DM Sans Bold"/>
                <a:sym typeface="DM Sans Bold"/>
              </a:rPr>
              <a:t>Challenge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57388" y="6613544"/>
            <a:ext cx="6055272" cy="196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6" lvl="1" indent="-302258" algn="just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41404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Deep Q Networks for Task Offloading: </a:t>
            </a:r>
            <a:r>
              <a:rPr lang="en-US" sz="2799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Using DQN [7] to minimize time delay and energy consumption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98163" y="5987152"/>
            <a:ext cx="14546280" cy="50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 b="1">
                <a:solidFill>
                  <a:srgbClr val="006EA4"/>
                </a:solidFill>
                <a:latin typeface="DM Sans Bold"/>
                <a:ea typeface="DM Sans Bold"/>
                <a:cs typeface="DM Sans Bold"/>
                <a:sym typeface="DM Sans Bold"/>
              </a:rPr>
              <a:t>Contribution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247107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-5400000">
            <a:off x="12101513" y="5129213"/>
            <a:ext cx="10287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9144000" y="6313208"/>
            <a:ext cx="7607334" cy="2605512"/>
          </a:xfrm>
          <a:custGeom>
            <a:avLst/>
            <a:gdLst/>
            <a:ahLst/>
            <a:cxnLst/>
            <a:rect l="l" t="t" r="r" b="b"/>
            <a:pathLst>
              <a:path w="7607334" h="2605512">
                <a:moveTo>
                  <a:pt x="0" y="0"/>
                </a:moveTo>
                <a:lnTo>
                  <a:pt x="7607334" y="0"/>
                </a:lnTo>
                <a:lnTo>
                  <a:pt x="7607334" y="2605512"/>
                </a:lnTo>
                <a:lnTo>
                  <a:pt x="0" y="26055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10177" y="2651163"/>
            <a:ext cx="12966510" cy="50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 b="1">
                <a:solidFill>
                  <a:srgbClr val="006EA4"/>
                </a:solidFill>
                <a:latin typeface="DM Sans Bold"/>
                <a:ea typeface="DM Sans Bold"/>
                <a:cs typeface="DM Sans Bold"/>
                <a:sym typeface="DM Sans Bold"/>
              </a:rPr>
              <a:t>1. System Components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25501" y="5651538"/>
            <a:ext cx="12966510" cy="50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 b="1">
                <a:solidFill>
                  <a:srgbClr val="006EA4"/>
                </a:solidFill>
                <a:latin typeface="DM Sans Bold"/>
                <a:ea typeface="DM Sans Bold"/>
                <a:cs typeface="DM Sans Bold"/>
                <a:sym typeface="DM Sans Bold"/>
              </a:rPr>
              <a:t>2. Task Deployment Matrix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00717" y="3495713"/>
            <a:ext cx="14928576" cy="196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6" lvl="1" indent="-302258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IoT Devices: Limited in power and computation; initiate tasks.</a:t>
            </a:r>
          </a:p>
          <a:p>
            <a:pPr marL="604516" lvl="1" indent="-302258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UAVs: Serve as task offloading agents, with higher processing power and mobility.</a:t>
            </a:r>
          </a:p>
          <a:p>
            <a:pPr marL="604516" lvl="1" indent="-302258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Cloud Server: Acts as a backup resource for UAVs to prevent network overload.</a:t>
            </a:r>
          </a:p>
          <a:p>
            <a:pPr algn="just">
              <a:lnSpc>
                <a:spcPts val="3919"/>
              </a:lnSpc>
            </a:pPr>
            <a:endParaRPr lang="en-US" sz="2799">
              <a:solidFill>
                <a:srgbClr val="41404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00717" y="6294158"/>
            <a:ext cx="6721167" cy="3948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6" lvl="1" indent="-302258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It is a matrix which defines how each task is split across IoT devices, UAVs, and cloud servers.</a:t>
            </a:r>
          </a:p>
          <a:p>
            <a:pPr marL="604516" lvl="1" indent="-302258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Ensures task distribution fractions sum to 1 for each IoT device.</a:t>
            </a:r>
          </a:p>
          <a:p>
            <a:pPr marL="604516" lvl="1" indent="-302258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Each element represents the fraction of </a:t>
            </a:r>
            <a:r>
              <a:rPr lang="en-US" sz="2799" i="1">
                <a:solidFill>
                  <a:srgbClr val="414042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ith</a:t>
            </a:r>
            <a:r>
              <a:rPr lang="en-US" sz="2799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 task allocated to </a:t>
            </a:r>
            <a:r>
              <a:rPr lang="en-US" sz="2799" i="1">
                <a:solidFill>
                  <a:srgbClr val="414042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jth</a:t>
            </a:r>
            <a:r>
              <a:rPr lang="en-US" sz="2799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 device.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05149" y="496887"/>
            <a:ext cx="976528" cy="796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999"/>
              </a:lnSpc>
            </a:pPr>
            <a:r>
              <a:rPr lang="en-US" sz="3499" b="1">
                <a:solidFill>
                  <a:srgbClr val="006EA4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74942" y="685800"/>
            <a:ext cx="11713012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1">
                <a:solidFill>
                  <a:srgbClr val="414042"/>
                </a:solidFill>
                <a:latin typeface="DM Sans Bold"/>
                <a:ea typeface="DM Sans Bold"/>
                <a:cs typeface="DM Sans Bold"/>
                <a:sym typeface="DM Sans Bold"/>
              </a:rPr>
              <a:t>System 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247107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-5400000">
            <a:off x="12101513" y="5129213"/>
            <a:ext cx="10287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3124621" y="5244624"/>
            <a:ext cx="10820339" cy="1825932"/>
          </a:xfrm>
          <a:custGeom>
            <a:avLst/>
            <a:gdLst/>
            <a:ahLst/>
            <a:cxnLst/>
            <a:rect l="l" t="t" r="r" b="b"/>
            <a:pathLst>
              <a:path w="10820339" h="1825932">
                <a:moveTo>
                  <a:pt x="0" y="0"/>
                </a:moveTo>
                <a:lnTo>
                  <a:pt x="10820338" y="0"/>
                </a:lnTo>
                <a:lnTo>
                  <a:pt x="10820338" y="1825932"/>
                </a:lnTo>
                <a:lnTo>
                  <a:pt x="0" y="18259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013436" y="7361069"/>
            <a:ext cx="9042708" cy="914573"/>
          </a:xfrm>
          <a:custGeom>
            <a:avLst/>
            <a:gdLst/>
            <a:ahLst/>
            <a:cxnLst/>
            <a:rect l="l" t="t" r="r" b="b"/>
            <a:pathLst>
              <a:path w="9042708" h="914573">
                <a:moveTo>
                  <a:pt x="0" y="0"/>
                </a:moveTo>
                <a:lnTo>
                  <a:pt x="9042708" y="0"/>
                </a:lnTo>
                <a:lnTo>
                  <a:pt x="9042708" y="914573"/>
                </a:lnTo>
                <a:lnTo>
                  <a:pt x="0" y="9145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381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013436" y="8566155"/>
            <a:ext cx="9042708" cy="949484"/>
          </a:xfrm>
          <a:custGeom>
            <a:avLst/>
            <a:gdLst/>
            <a:ahLst/>
            <a:cxnLst/>
            <a:rect l="l" t="t" r="r" b="b"/>
            <a:pathLst>
              <a:path w="9042708" h="949484">
                <a:moveTo>
                  <a:pt x="0" y="0"/>
                </a:moveTo>
                <a:lnTo>
                  <a:pt x="9042708" y="0"/>
                </a:lnTo>
                <a:lnTo>
                  <a:pt x="9042708" y="949484"/>
                </a:lnTo>
                <a:lnTo>
                  <a:pt x="0" y="9494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293413" y="2470944"/>
            <a:ext cx="12966510" cy="50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 b="1">
                <a:solidFill>
                  <a:srgbClr val="006EA4"/>
                </a:solidFill>
                <a:latin typeface="DM Sans Bold"/>
                <a:ea typeface="DM Sans Bold"/>
                <a:cs typeface="DM Sans Bold"/>
                <a:sym typeface="DM Sans Bold"/>
              </a:rPr>
              <a:t>5. Objective Function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81677" y="3096419"/>
            <a:ext cx="15463336" cy="196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1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Goal: Minimize total delay and energy consumption.</a:t>
            </a:r>
          </a:p>
          <a:p>
            <a:pPr marL="604521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Objective function balances delay and energy, controlled by hyperparameters (δ and λ).</a:t>
            </a:r>
          </a:p>
          <a:p>
            <a:pPr marL="604521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Components of energy (E) and delay (T) cover execution on IoT devices, UAVs, neighboring UAVs, and cloud servers.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05149" y="496887"/>
            <a:ext cx="976528" cy="796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999"/>
              </a:lnSpc>
            </a:pPr>
            <a:r>
              <a:rPr lang="en-US" sz="3499" b="1">
                <a:solidFill>
                  <a:srgbClr val="006EA4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74942" y="685800"/>
            <a:ext cx="11713012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1">
                <a:solidFill>
                  <a:srgbClr val="414042"/>
                </a:solidFill>
                <a:latin typeface="DM Sans Bold"/>
                <a:ea typeface="DM Sans Bold"/>
                <a:cs typeface="DM Sans Bold"/>
                <a:sym typeface="DM Sans Bold"/>
              </a:rPr>
              <a:t>System Model (Contd.)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93379" y="9775825"/>
            <a:ext cx="12615267" cy="355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System Model used for Time and Energy calculation has been referenced from [6]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247107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-5400000">
            <a:off x="12101513" y="5129213"/>
            <a:ext cx="10287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781677" y="3276638"/>
            <a:ext cx="14257734" cy="584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41404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State Representation</a:t>
            </a:r>
          </a:p>
          <a:p>
            <a:pPr marL="949959" lvl="2" indent="-316653" algn="just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Modelled on subtask deployment matrices representing task distributions across IoT devices, UAVs, and cloud servers.</a:t>
            </a: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41404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Action Space</a:t>
            </a:r>
          </a:p>
          <a:p>
            <a:pPr marL="949959" lvl="2" indent="-316653" algn="just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Each action modifies the task allocation for a specific IoT device, choosing between self-processing, UAV, or cloud offloading.</a:t>
            </a:r>
          </a:p>
          <a:p>
            <a:pPr marL="949959" lvl="2" indent="-316653" algn="just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Each action specifies:</a:t>
            </a:r>
          </a:p>
          <a:p>
            <a:pPr marL="1424938" lvl="3" indent="-356235" algn="just">
              <a:lnSpc>
                <a:spcPts val="3079"/>
              </a:lnSpc>
              <a:buFont typeface="Arial"/>
              <a:buChar char="￭"/>
            </a:pPr>
            <a:r>
              <a:rPr lang="en-US" sz="2199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Index of IoT Device whose task distribution is to be modified</a:t>
            </a:r>
          </a:p>
          <a:p>
            <a:pPr marL="1424938" lvl="3" indent="-356235" algn="just">
              <a:lnSpc>
                <a:spcPts val="3079"/>
              </a:lnSpc>
              <a:buFont typeface="Arial"/>
              <a:buChar char="￭"/>
            </a:pPr>
            <a:r>
              <a:rPr lang="en-US" sz="2199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Index of the offloading option to which task fraction will be assigned</a:t>
            </a: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41404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Reward Function</a:t>
            </a:r>
          </a:p>
          <a:p>
            <a:pPr marL="949959" lvl="2" indent="-316653" algn="just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Rewards are based on the reduction in delay and energy consumption:</a:t>
            </a:r>
          </a:p>
          <a:p>
            <a:pPr algn="just">
              <a:lnSpc>
                <a:spcPts val="3079"/>
              </a:lnSpc>
            </a:pPr>
            <a:endParaRPr lang="en-US" sz="2199">
              <a:solidFill>
                <a:srgbClr val="41404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079"/>
              </a:lnSpc>
            </a:pPr>
            <a:endParaRPr lang="en-US" sz="2199">
              <a:solidFill>
                <a:srgbClr val="41404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079"/>
              </a:lnSpc>
            </a:pPr>
            <a:endParaRPr lang="en-US" sz="2199">
              <a:solidFill>
                <a:srgbClr val="41404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49959" lvl="2" indent="-316653" algn="just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Penalty applied if total delay or energy exceeds preset constraints:</a:t>
            </a:r>
          </a:p>
        </p:txBody>
      </p:sp>
      <p:sp>
        <p:nvSpPr>
          <p:cNvPr id="5" name="Freeform 5"/>
          <p:cNvSpPr/>
          <p:nvPr/>
        </p:nvSpPr>
        <p:spPr>
          <a:xfrm>
            <a:off x="6172325" y="7667222"/>
            <a:ext cx="5476438" cy="944686"/>
          </a:xfrm>
          <a:custGeom>
            <a:avLst/>
            <a:gdLst/>
            <a:ahLst/>
            <a:cxnLst/>
            <a:rect l="l" t="t" r="r" b="b"/>
            <a:pathLst>
              <a:path w="5476438" h="944686">
                <a:moveTo>
                  <a:pt x="0" y="0"/>
                </a:moveTo>
                <a:lnTo>
                  <a:pt x="5476438" y="0"/>
                </a:lnTo>
                <a:lnTo>
                  <a:pt x="5476438" y="944686"/>
                </a:lnTo>
                <a:lnTo>
                  <a:pt x="0" y="9446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644955" y="9423905"/>
            <a:ext cx="8531177" cy="277263"/>
          </a:xfrm>
          <a:custGeom>
            <a:avLst/>
            <a:gdLst/>
            <a:ahLst/>
            <a:cxnLst/>
            <a:rect l="l" t="t" r="r" b="b"/>
            <a:pathLst>
              <a:path w="8531177" h="277263">
                <a:moveTo>
                  <a:pt x="0" y="0"/>
                </a:moveTo>
                <a:lnTo>
                  <a:pt x="8531177" y="0"/>
                </a:lnTo>
                <a:lnTo>
                  <a:pt x="8531177" y="277263"/>
                </a:lnTo>
                <a:lnTo>
                  <a:pt x="0" y="2772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05149" y="496887"/>
            <a:ext cx="976528" cy="796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999"/>
              </a:lnSpc>
            </a:pPr>
            <a:r>
              <a:rPr lang="en-US" sz="3499" b="1">
                <a:solidFill>
                  <a:srgbClr val="006EA4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10177" y="2613063"/>
            <a:ext cx="9705110" cy="50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 b="1">
                <a:solidFill>
                  <a:srgbClr val="006EA4"/>
                </a:solidFill>
                <a:latin typeface="DM Sans Bold"/>
                <a:ea typeface="DM Sans Bold"/>
                <a:cs typeface="DM Sans Bold"/>
                <a:sym typeface="DM Sans Bold"/>
              </a:rPr>
              <a:t>1. Environment Design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74942" y="685800"/>
            <a:ext cx="11713012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1">
                <a:solidFill>
                  <a:srgbClr val="414042"/>
                </a:solidFill>
                <a:latin typeface="DM Sans Bold"/>
                <a:ea typeface="DM Sans Bold"/>
                <a:cs typeface="DM Sans Bold"/>
                <a:sym typeface="DM Sans Bold"/>
              </a:rPr>
              <a:t>Proposed Method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1416</Words>
  <Application>Microsoft Office PowerPoint</Application>
  <PresentationFormat>Custom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DM Sans</vt:lpstr>
      <vt:lpstr>Open Sans Bold</vt:lpstr>
      <vt:lpstr>Open Sans</vt:lpstr>
      <vt:lpstr>DM Sans Bold</vt:lpstr>
      <vt:lpstr>Open Sans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Deep_Q_Network_IoT</dc:title>
  <cp:lastModifiedBy>Priyansh Singhal</cp:lastModifiedBy>
  <cp:revision>2</cp:revision>
  <dcterms:created xsi:type="dcterms:W3CDTF">2006-08-16T00:00:00Z</dcterms:created>
  <dcterms:modified xsi:type="dcterms:W3CDTF">2024-12-12T12:04:57Z</dcterms:modified>
  <dc:identifier>DAGU2l_9V1c</dc:identifier>
</cp:coreProperties>
</file>