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2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9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8F2C386-66D0-F3AB-E8AE-D6891E0C0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44"/>
          <a:stretch/>
        </p:blipFill>
        <p:spPr>
          <a:xfrm>
            <a:off x="20" y="-157017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65B3F-F02C-8D84-5AC5-67520F69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Class Project : MSCA 31006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E53B5-A470-F234-792A-8F925005C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Praneet Shaw</a:t>
            </a:r>
          </a:p>
        </p:txBody>
      </p:sp>
    </p:spTree>
    <p:extLst>
      <p:ext uri="{BB962C8B-B14F-4D97-AF65-F5344CB8AC3E}">
        <p14:creationId xmlns:p14="http://schemas.microsoft.com/office/powerpoint/2010/main" val="121935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F96-6397-7657-CA97-613A6863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9160-1E28-D1B0-EA24-92CCF043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assumptions of no exogenous variable might not be applicable as electricity production does depend on many external factors such as growing population and industry.</a:t>
            </a:r>
          </a:p>
          <a:p>
            <a:endParaRPr lang="en-IN" dirty="0"/>
          </a:p>
          <a:p>
            <a:r>
              <a:rPr lang="en-IN" dirty="0"/>
              <a:t>The data can be collected for these exogenous variables and a dynamic regression can be performed for a better model and prediction.</a:t>
            </a:r>
          </a:p>
          <a:p>
            <a:endParaRPr lang="en-IN" dirty="0"/>
          </a:p>
          <a:p>
            <a:r>
              <a:rPr lang="en-IN" dirty="0"/>
              <a:t>Another approach can be tracking the sale of new refrigerators, A/Cs and other appliances that might be consuming significant amounts of power.</a:t>
            </a:r>
          </a:p>
        </p:txBody>
      </p:sp>
    </p:spTree>
    <p:extLst>
      <p:ext uri="{BB962C8B-B14F-4D97-AF65-F5344CB8AC3E}">
        <p14:creationId xmlns:p14="http://schemas.microsoft.com/office/powerpoint/2010/main" val="114578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6623-D2A8-584B-635C-ED07265A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2D2D-3DBC-66AA-9BCC-36911D0E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/>
              <a:t>The data is comprised of 397 months of Electricity Production data in downloaded from Kaggle.</a:t>
            </a:r>
          </a:p>
          <a:p>
            <a:pPr marL="0" indent="0" algn="just">
              <a:buNone/>
            </a:pPr>
            <a:endParaRPr lang="en-IN"/>
          </a:p>
          <a:p>
            <a:pPr algn="just"/>
            <a:r>
              <a:rPr lang="en-IN"/>
              <a:t>Training set is the first 300 months and Testing is the remaining 97.</a:t>
            </a:r>
          </a:p>
          <a:p>
            <a:pPr algn="just"/>
            <a:endParaRPr lang="en-IN"/>
          </a:p>
          <a:p>
            <a:pPr algn="just"/>
            <a:r>
              <a:rPr lang="en-IN"/>
              <a:t>The goal is to come up with a model that can predict the time series and explain the sources of variation in terms of lagged variables.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A575-F742-071E-AB8E-ECFC6B44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45" y="2177355"/>
            <a:ext cx="4916055" cy="3693186"/>
          </a:xfrm>
          <a:prstGeom prst="rect">
            <a:avLst/>
          </a:prstGeom>
          <a:noFill/>
        </p:spPr>
      </p:pic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24E70952-F747-4048-BA79-2103700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5D6070-E791-40CD-97E1-168EC5F5E88D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/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6280A22E-C20E-40FF-BA71-2B233651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246E-FCE5-D761-1C93-55E4C76E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IN" sz="3100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6854-0146-89EC-B8E1-11857CDE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47" y="838201"/>
            <a:ext cx="5922696" cy="5181600"/>
          </a:xfrm>
        </p:spPr>
        <p:txBody>
          <a:bodyPr anchor="t">
            <a:normAutofit/>
          </a:bodyPr>
          <a:lstStyle/>
          <a:p>
            <a:pPr algn="just"/>
            <a:r>
              <a:rPr lang="en-IN" dirty="0"/>
              <a:t>Electricity production is not dependent on any other exogenous factor.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is seasonal in nature and depends closely on the near past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Past pattern is production is expected in future with no predictable shocks.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20435-2D65-4C61-926E-4E9E142D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18705FD-6557-4FC5-BC9D-EBAA50AADCFF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/>
          </a:p>
        </p:txBody>
      </p:sp>
      <p:sp>
        <p:nvSpPr>
          <p:cNvPr id="12" name="Slide Number Placeholder 20">
            <a:extLst>
              <a:ext uri="{FF2B5EF4-FFF2-40B4-BE49-F238E27FC236}">
                <a16:creationId xmlns:a16="http://schemas.microsoft.com/office/drawing/2014/main" id="{D17D7EA4-02EF-4F44-AC63-465DB89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08CE-3B13-DA57-7807-5613ED7A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58"/>
            <a:ext cx="6614160" cy="168780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Data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7B0D-6D44-0CAD-634D-6A168D77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805"/>
            <a:ext cx="6349779" cy="350315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TS is visibly non stationary. Furthermore, the p-value (&lt;0.05) of the  KPSS test confirms the hypothesis.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ACF and PACF plots of the differenced time series show long tailed periodic correlations, signalling seasonal components at play (lag*12 = monthly lag)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8B1F-CEF1-2B12-28BB-908CEB88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179" y="863565"/>
            <a:ext cx="2379275" cy="241544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0C30A-1746-B878-B112-C8A87FA2C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179" y="3614719"/>
            <a:ext cx="2379275" cy="2415447"/>
          </a:xfrm>
          <a:prstGeom prst="rect">
            <a:avLst/>
          </a:prstGeom>
          <a:noFill/>
        </p:spPr>
      </p:pic>
      <p:sp>
        <p:nvSpPr>
          <p:cNvPr id="13" name="Date Placeholder 9">
            <a:extLst>
              <a:ext uri="{FF2B5EF4-FFF2-40B4-BE49-F238E27FC236}">
                <a16:creationId xmlns:a16="http://schemas.microsoft.com/office/drawing/2014/main" id="{24E70952-F747-4048-BA79-2103700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F5D6070-E791-40CD-97E1-168EC5F5E88D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/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6280A22E-C20E-40FF-BA71-2B233651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3457-4140-5F5A-B576-EBC3FF6E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&amp; Feature </a:t>
            </a:r>
            <a:r>
              <a:rPr lang="en-IN" dirty="0" err="1"/>
              <a:t>Engg</a:t>
            </a:r>
            <a:r>
              <a:rPr lang="en-IN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B6FB-EE9F-2ED1-A451-1613BCD39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 data is reasonably clean and no missing data exists for any month. </a:t>
                </a:r>
              </a:p>
              <a:p>
                <a:r>
                  <a:rPr lang="en-IN" dirty="0"/>
                  <a:t>However, as seen before the time series is not stationary. Differencing by one period makes the series stationary as measure by p-value (&gt;0.05) of KPSS test.</a:t>
                </a:r>
              </a:p>
              <a:p>
                <a:r>
                  <a:rPr lang="en-IN" dirty="0"/>
                  <a:t>Therefore, taking log of the original time series makes sense. As in this case we will not be modelling the absolute difference but log %change from the previous period.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)−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This is also advantageous as the level of production of electricity appears to be on the rise, comparing percentage change across periods is a better idea than absolute change.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B6FB-EE9F-2ED1-A451-1613BCD39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444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B105-7D46-9CF4-8425-5C30FF0F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107"/>
            <a:ext cx="10491331" cy="868934"/>
          </a:xfrm>
        </p:spPr>
        <p:txBody>
          <a:bodyPr>
            <a:normAutofit/>
          </a:bodyPr>
          <a:lstStyle/>
          <a:p>
            <a:r>
              <a:rPr lang="en-IN" dirty="0"/>
              <a:t>Proposed model :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8EC2-37F3-2BD0-6B52-D6898ECE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8249"/>
            <a:ext cx="5553974" cy="4653951"/>
          </a:xfrm>
        </p:spPr>
        <p:txBody>
          <a:bodyPr>
            <a:normAutofit/>
          </a:bodyPr>
          <a:lstStyle/>
          <a:p>
            <a:r>
              <a:rPr lang="en-IN" dirty="0"/>
              <a:t>Although we expect the TS to be seasonal, auto-</a:t>
            </a:r>
            <a:r>
              <a:rPr lang="en-IN" dirty="0" err="1"/>
              <a:t>arima</a:t>
            </a:r>
            <a:r>
              <a:rPr lang="en-IN" dirty="0"/>
              <a:t> fails to detect seasonal components in the training set.</a:t>
            </a:r>
          </a:p>
          <a:p>
            <a:r>
              <a:rPr lang="en-IN" dirty="0"/>
              <a:t>The model suggested is a (2,1,2) model. Running a few iterations yields the lowest AICC for a (2,1,3) model.</a:t>
            </a:r>
          </a:p>
          <a:p>
            <a:r>
              <a:rPr lang="en-IN" dirty="0"/>
              <a:t>These plots shows the ACF, PACF &amp; time-series plot of the model residuals in the training set.</a:t>
            </a:r>
          </a:p>
          <a:p>
            <a:r>
              <a:rPr lang="en-IN" dirty="0"/>
              <a:t>There is clearly a 6, 12 or a 24 period seasonality that auto-</a:t>
            </a:r>
            <a:r>
              <a:rPr lang="en-IN" dirty="0" err="1"/>
              <a:t>arima</a:t>
            </a:r>
            <a:r>
              <a:rPr lang="en-IN" dirty="0"/>
              <a:t> does not capture.</a:t>
            </a:r>
          </a:p>
          <a:p>
            <a:r>
              <a:rPr lang="en-IN" dirty="0"/>
              <a:t>However, the residuals expectedly pass the KPSS test.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724275-989F-89B9-B2BE-62240859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5" r="16" b="10060"/>
          <a:stretch/>
        </p:blipFill>
        <p:spPr>
          <a:xfrm>
            <a:off x="6882663" y="1444925"/>
            <a:ext cx="2314817" cy="232406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6E4BA-A2AC-E4F1-267D-CA27CC827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2" r="16" b="7764"/>
          <a:stretch/>
        </p:blipFill>
        <p:spPr>
          <a:xfrm>
            <a:off x="9197480" y="1444925"/>
            <a:ext cx="2314819" cy="2324065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71501-D092-FDAD-A604-7D249D686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18" r="7" b="7687"/>
          <a:stretch/>
        </p:blipFill>
        <p:spPr>
          <a:xfrm>
            <a:off x="6882663" y="3740984"/>
            <a:ext cx="4629633" cy="2431216"/>
          </a:xfrm>
          <a:prstGeom prst="rect">
            <a:avLst/>
          </a:prstGeom>
          <a:noFill/>
        </p:spPr>
      </p:pic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95654EAB-3B5F-4A76-90B6-7F81A640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A627EB-9099-4C61-91CB-F72DF65A2391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F0FD1AAD-F3E6-4CD3-BFE4-C1EB300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8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114C-5556-4C3D-A750-4F8E387A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107"/>
            <a:ext cx="10491331" cy="868934"/>
          </a:xfrm>
        </p:spPr>
        <p:txBody>
          <a:bodyPr>
            <a:normAutofit/>
          </a:bodyPr>
          <a:lstStyle/>
          <a:p>
            <a:r>
              <a:rPr lang="en-IN" dirty="0"/>
              <a:t>Proposed model : 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DC0F-CF98-83C6-0B84-4F39DF42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9513"/>
            <a:ext cx="5355566" cy="450268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Through repeated iterations, the optimal SARIMA model by AICC turns out to be a multiplicative (2,1,3)(2,1,0)[12].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 seasonal differencing of 12 months and a 12 and 24 month seasonal AR reduces the training residuals to white noise.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ACF, PACF, and residual plots for SARIMA shows the same. The residual also pass the KPSS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BD812-B9D3-3477-2B93-815560FA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4" r="16" b="7951"/>
          <a:stretch/>
        </p:blipFill>
        <p:spPr>
          <a:xfrm>
            <a:off x="6481201" y="1669512"/>
            <a:ext cx="2557780" cy="228502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DBF10-53D4-FD42-E63B-AF1F92E54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6" r="16" b="9949"/>
          <a:stretch/>
        </p:blipFill>
        <p:spPr>
          <a:xfrm>
            <a:off x="9038981" y="1669512"/>
            <a:ext cx="2557783" cy="2285023"/>
          </a:xfrm>
          <a:prstGeom prst="rect">
            <a:avLst/>
          </a:prstGeom>
          <a:noFill/>
        </p:spPr>
      </p:pic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95654EAB-3B5F-4A76-90B6-7F81A640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CA627EB-9099-4C61-91CB-F72DF65A2391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F0FD1AAD-F3E6-4CD3-BFE4-C1EB300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FB477-74EE-C643-2269-3B397F70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00" y="3942306"/>
            <a:ext cx="5115563" cy="22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2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C72A-1749-6FF8-C62F-89718E58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1" y="265404"/>
            <a:ext cx="11058601" cy="935324"/>
          </a:xfrm>
        </p:spPr>
        <p:txBody>
          <a:bodyPr>
            <a:normAutofit/>
          </a:bodyPr>
          <a:lstStyle/>
          <a:p>
            <a:r>
              <a:rPr lang="en-IN" dirty="0"/>
              <a:t>Results (1/2)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09430-EDE0-0117-2AC9-9B080016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203017"/>
            <a:ext cx="4892819" cy="326731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15F3-DA56-C6FD-AFF8-2C0F1242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1200728"/>
            <a:ext cx="5770079" cy="4976233"/>
          </a:xfrm>
        </p:spPr>
        <p:txBody>
          <a:bodyPr>
            <a:normAutofit/>
          </a:bodyPr>
          <a:lstStyle/>
          <a:p>
            <a:r>
              <a:rPr lang="en-IN" dirty="0"/>
              <a:t>The method of testing chosen is a direct-recursion and 97 models were therefore fitted.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reverse-feature engineering, performance in the testing set is judge by MAPE of 2.47%.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Out-Of-Sample residual plots (</a:t>
            </a:r>
            <a:r>
              <a:rPr lang="en-IN" dirty="0" err="1"/>
              <a:t>acf</a:t>
            </a:r>
            <a:r>
              <a:rPr lang="en-IN" dirty="0"/>
              <a:t>, </a:t>
            </a:r>
            <a:r>
              <a:rPr lang="en-IN" dirty="0" err="1"/>
              <a:t>pacf</a:t>
            </a:r>
            <a:r>
              <a:rPr lang="en-IN" dirty="0"/>
              <a:t>, and line-plots) also exhibit the performance of the model</a:t>
            </a:r>
          </a:p>
          <a:p>
            <a:endParaRPr lang="en-IN" dirty="0"/>
          </a:p>
          <a:p>
            <a:r>
              <a:rPr lang="en-IN" dirty="0"/>
              <a:t>The seasonal AR as well as the non-seasonal MA terms appear to be very significant, thus supporting the initial hypothesis.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0CDE0F8-19A7-4581-8963-42578EED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79" y="4641054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2ABADF-577A-4C49-B8CF-2E23DE4A8415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B1D9AF6-8A2F-42E2-9671-87BD260C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7AA3-C70E-A02B-27EF-7F746D64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848"/>
            <a:ext cx="10515600" cy="708972"/>
          </a:xfrm>
        </p:spPr>
        <p:txBody>
          <a:bodyPr/>
          <a:lstStyle/>
          <a:p>
            <a:r>
              <a:rPr lang="en-IN" dirty="0"/>
              <a:t>Results (2/2)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9D81B-A5F6-FB37-C77F-8C59CD98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411" y="3219990"/>
            <a:ext cx="3036616" cy="3053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67F3-B8E5-EB99-FA69-5525DAFF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464" y="3243223"/>
            <a:ext cx="3068773" cy="3053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62797-3AA1-B649-F4F2-AAC673C77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71" y="3219990"/>
            <a:ext cx="4519440" cy="30530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72143-10AA-4B10-C9EB-2CC6FE1058F6}"/>
              </a:ext>
            </a:extLst>
          </p:cNvPr>
          <p:cNvSpPr txBox="1">
            <a:spLocks/>
          </p:cNvSpPr>
          <p:nvPr/>
        </p:nvSpPr>
        <p:spPr>
          <a:xfrm>
            <a:off x="3999346" y="2818612"/>
            <a:ext cx="7354454" cy="335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675191-76BD-F855-7461-D16784E6757E}"/>
              </a:ext>
            </a:extLst>
          </p:cNvPr>
          <p:cNvSpPr txBox="1">
            <a:spLocks/>
          </p:cNvSpPr>
          <p:nvPr/>
        </p:nvSpPr>
        <p:spPr>
          <a:xfrm>
            <a:off x="728972" y="1421004"/>
            <a:ext cx="10624828" cy="203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fitted are coefficients are: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EDD04EB-D9D6-1491-4113-36F93BC57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4890"/>
              </p:ext>
            </p:extLst>
          </p:nvPr>
        </p:nvGraphicFramePr>
        <p:xfrm>
          <a:off x="1069898" y="1994013"/>
          <a:ext cx="6816961" cy="7906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70959">
                  <a:extLst>
                    <a:ext uri="{9D8B030D-6E8A-4147-A177-3AD203B41FA5}">
                      <a16:colId xmlns:a16="http://schemas.microsoft.com/office/drawing/2014/main" val="3301427794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2023482223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2931921622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2159447582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3946384918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3598302497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4155701282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3259762465"/>
                    </a:ext>
                  </a:extLst>
                </a:gridCol>
              </a:tblGrid>
              <a:tr h="259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ar1</a:t>
                      </a:r>
                      <a:endParaRPr lang="en-IN" sz="10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ar2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ma1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ma2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ma3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sar1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sar2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53639"/>
                  </a:ext>
                </a:extLst>
              </a:tr>
              <a:tr h="259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Coefficients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0.2515</a:t>
                      </a:r>
                      <a:endParaRPr lang="en-IN" sz="10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0.2102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-0.6452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-0.4436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0.129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-0.503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-0.3802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78624"/>
                  </a:ext>
                </a:extLst>
              </a:tr>
              <a:tr h="2721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Standard Errors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0.3649</a:t>
                      </a:r>
                      <a:endParaRPr lang="en-IN" sz="10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0.1676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0.3628</a:t>
                      </a:r>
                      <a:endParaRPr lang="en-IN" sz="11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0.2878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0.1057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0.0505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0.0508</a:t>
                      </a:r>
                      <a:endParaRPr lang="en-IN" sz="11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61333"/>
                  </a:ext>
                </a:extLst>
              </a:tr>
            </a:tbl>
          </a:graphicData>
        </a:graphic>
      </p:graphicFrame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C5E8A76-0BF1-6C6E-FBCA-7A2CFB7C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79" y="464105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2ABADF-577A-4C49-B8CF-2E23DE4A8415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 dirty="0"/>
          </a:p>
        </p:txBody>
      </p:sp>
      <p:sp>
        <p:nvSpPr>
          <p:cNvPr id="22" name="Slide Number Placeholder 18">
            <a:extLst>
              <a:ext uri="{FF2B5EF4-FFF2-40B4-BE49-F238E27FC236}">
                <a16:creationId xmlns:a16="http://schemas.microsoft.com/office/drawing/2014/main" id="{E99CE6E9-30B2-3067-5DB0-11535B5F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5675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650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Felix Titling</vt:lpstr>
      <vt:lpstr>Goudy Old Style</vt:lpstr>
      <vt:lpstr>Lucida Console</vt:lpstr>
      <vt:lpstr>ArchwayVTI</vt:lpstr>
      <vt:lpstr>Class Project : MSCA 31006</vt:lpstr>
      <vt:lpstr>Problem Statement</vt:lpstr>
      <vt:lpstr>Assumptions</vt:lpstr>
      <vt:lpstr>Data Properties</vt:lpstr>
      <vt:lpstr>Data Processing &amp; Feature Engg.</vt:lpstr>
      <vt:lpstr>Proposed model : ARIMA</vt:lpstr>
      <vt:lpstr>Proposed model : SARIMA</vt:lpstr>
      <vt:lpstr>Results (1/2)</vt:lpstr>
      <vt:lpstr>Results (2/2)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 : MSCA 31006</dc:title>
  <dc:creator>Praneet Shaw</dc:creator>
  <cp:lastModifiedBy>Praneet Shaw</cp:lastModifiedBy>
  <cp:revision>2</cp:revision>
  <dcterms:created xsi:type="dcterms:W3CDTF">2023-05-25T19:02:36Z</dcterms:created>
  <dcterms:modified xsi:type="dcterms:W3CDTF">2023-05-25T21:00:37Z</dcterms:modified>
</cp:coreProperties>
</file>