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03" r:id="rId5"/>
    <p:sldMasterId id="2147483722" r:id="rId6"/>
  </p:sldMasterIdLst>
  <p:notesMasterIdLst>
    <p:notesMasterId r:id="rId14"/>
  </p:notesMasterIdLst>
  <p:sldIdLst>
    <p:sldId id="256" r:id="rId7"/>
    <p:sldId id="259" r:id="rId8"/>
    <p:sldId id="257" r:id="rId9"/>
    <p:sldId id="258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D98CB-FF92-4DDF-AB00-FE96E31C5A22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ABCA1-2BC0-4BEA-896E-F27CCDF04FA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200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E9E5-DA7E-4C78-A6C0-0175326225BC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141B-B5A5-4CE4-BD76-3CF3A96FA6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546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E9E5-DA7E-4C78-A6C0-0175326225BC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141B-B5A5-4CE4-BD76-3CF3A96FA6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408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E9E5-DA7E-4C78-A6C0-0175326225BC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141B-B5A5-4CE4-BD76-3CF3A96FA6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7869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890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704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767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4866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35210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2652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69582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1886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E9E5-DA7E-4C78-A6C0-0175326225BC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141B-B5A5-4CE4-BD76-3CF3A96FA6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323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9562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7029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2073211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1384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0835664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9731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34606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46832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14351" y="2063396"/>
            <a:ext cx="7796030" cy="3311189"/>
          </a:xfrm>
        </p:spPr>
        <p:txBody>
          <a:bodyPr>
            <a:normAutofit/>
          </a:bodyPr>
          <a:lstStyle>
            <a:lvl1pPr>
              <a:defRPr sz="1800" cap="none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 cap="none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 cap="none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 cap="none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200" cap="none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528FC5F6-F338-4AE4-BB23-26385BCFC423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 defTabSz="685800"/>
              <a:t>9/13/2022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6113E31D-E2AB-40D1-8B51-AFA5AFEF393A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 defTabSz="685800"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2A56010-9F2F-4D89-906A-80DBFFD209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23" y="5317400"/>
            <a:ext cx="2430991" cy="723963"/>
          </a:xfrm>
          <a:prstGeom prst="rect">
            <a:avLst/>
          </a:prstGeom>
          <a:ln w="12700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11433091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514351" y="685800"/>
            <a:ext cx="7797662" cy="1158140"/>
          </a:xfrm>
        </p:spPr>
        <p:txBody>
          <a:bodyPr/>
          <a:lstStyle>
            <a:lvl1pPr>
              <a:defRPr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>
            <a:lvl1pPr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>
            <a:lvl1pPr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19AB4D41-86C1-4908-B66A-0B50CEB3BF29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 defTabSz="685800"/>
              <a:t>9/13/2022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4FAB73BC-B049-4115-A692-8D63A059BFB8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 defTabSz="685800"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46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E9E5-DA7E-4C78-A6C0-0175326225BC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141B-B5A5-4CE4-BD76-3CF3A96FA6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38262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9/13/2022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61472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9/13/2022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491761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9/13/2022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677175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9/13/2022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593367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9/13/2022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429715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9/13/2022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601978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9/13/2022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04084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9/13/2022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015365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9/13/2022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272511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9/13/2022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49657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E9E5-DA7E-4C78-A6C0-0175326225BC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141B-B5A5-4CE4-BD76-3CF3A96FA6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71023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9/13/2022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452749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9/13/2022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398348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9/13/2022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2385054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9/13/2022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908221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9/13/2022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705544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9/13/2022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56891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14351" y="2063396"/>
            <a:ext cx="7796030" cy="3311189"/>
          </a:xfrm>
        </p:spPr>
        <p:txBody>
          <a:bodyPr>
            <a:normAutofit/>
          </a:bodyPr>
          <a:lstStyle>
            <a:lvl1pPr>
              <a:defRPr sz="1800" cap="none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 cap="none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 cap="none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 cap="none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200" cap="none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528FC5F6-F338-4AE4-BB23-26385BCFC423}" type="datetimeFigureOut">
              <a:rPr lang="en-US" smtClean="0">
                <a:solidFill>
                  <a:srgbClr val="B80E0F">
                    <a:lumMod val="50000"/>
                  </a:srgbClr>
                </a:solidFill>
              </a:rPr>
              <a:pPr defTabSz="685800"/>
              <a:t>9/13/2022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6113E31D-E2AB-40D1-8B51-AFA5AFEF393A}" type="slidenum">
              <a:rPr lang="en-US" smtClean="0">
                <a:solidFill>
                  <a:srgbClr val="B80E0F">
                    <a:lumMod val="50000"/>
                  </a:srgbClr>
                </a:solidFill>
              </a:rPr>
              <a:pPr defTabSz="685800"/>
              <a:t>‹nr.›</a:t>
            </a:fld>
            <a:endParaRPr lang="en-US" dirty="0">
              <a:solidFill>
                <a:srgbClr val="B80E0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28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E9E5-DA7E-4C78-A6C0-0175326225BC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141B-B5A5-4CE4-BD76-3CF3A96FA6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593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E9E5-DA7E-4C78-A6C0-0175326225BC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141B-B5A5-4CE4-BD76-3CF3A96FA6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600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E9E5-DA7E-4C78-A6C0-0175326225BC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141B-B5A5-4CE4-BD76-3CF3A96FA6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615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E9E5-DA7E-4C78-A6C0-0175326225BC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141B-B5A5-4CE4-BD76-3CF3A96FA6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537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E9E5-DA7E-4C78-A6C0-0175326225BC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8141B-B5A5-4CE4-BD76-3CF3A96FA6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573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19" Type="http://schemas.openxmlformats.org/officeDocument/2006/relationships/image" Target="../media/image1.tmp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FE9E5-DA7E-4C78-A6C0-0175326225BC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8141B-B5A5-4CE4-BD76-3CF3A96FA6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17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743200"/>
            <a:ext cx="6347714" cy="329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FE9E5-DA7E-4C78-A6C0-0175326225BC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7D8141B-B5A5-4CE4-BD76-3CF3A96FA6A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345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" panose="05000000000000000000" pitchFamily="2" charset="2"/>
        <a:buChar char="q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743200"/>
            <a:ext cx="6347714" cy="329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FE9E5-DA7E-4C78-A6C0-0175326225BC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7D8141B-B5A5-4CE4-BD76-3CF3A96FA6A9}" type="slidenum">
              <a:rPr lang="nl-NL" smtClean="0"/>
              <a:t>‹nr.›</a:t>
            </a:fld>
            <a:endParaRPr lang="nl-NL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8FC9B715-7E75-4AEF-8FB6-5A0B5FFD18C5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87" y="5445521"/>
            <a:ext cx="2430991" cy="723963"/>
          </a:xfrm>
          <a:prstGeom prst="rect">
            <a:avLst/>
          </a:prstGeom>
          <a:ln w="12700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8416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" panose="05000000000000000000" pitchFamily="2" charset="2"/>
        <a:buChar char="q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Interchalet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>
          <a:xfrm>
            <a:off x="609599" y="1867884"/>
            <a:ext cx="6505921" cy="3311189"/>
          </a:xfrm>
        </p:spPr>
        <p:txBody>
          <a:bodyPr>
            <a:normAutofit/>
          </a:bodyPr>
          <a:lstStyle/>
          <a:p>
            <a:r>
              <a:rPr lang="nl-NL" dirty="0"/>
              <a:t>Grootste bouwmarkt van Zuid-Nederland</a:t>
            </a:r>
          </a:p>
          <a:p>
            <a:endParaRPr lang="nl-NL" dirty="0"/>
          </a:p>
          <a:p>
            <a:r>
              <a:rPr lang="nl-NL" dirty="0"/>
              <a:t>Alle disciplines onder één dak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232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Klussers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6793953" cy="33111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l-NL" dirty="0"/>
              <a:t>Alle klussers en doe-het-zelvers van Zuid-Nederland vinden in onze bouwmarkt de benodigdheden om een bouwklus te completeren, van beton tot het zeepje in de badkamer.</a:t>
            </a:r>
          </a:p>
        </p:txBody>
      </p:sp>
    </p:spTree>
    <p:extLst>
      <p:ext uri="{BB962C8B-B14F-4D97-AF65-F5344CB8AC3E}">
        <p14:creationId xmlns:p14="http://schemas.microsoft.com/office/powerpoint/2010/main" val="367014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rebuchet MS" panose="020B0603020202020204" pitchFamily="34" charset="0"/>
                <a:cs typeface="Times New Roman" panose="02020603050405020304" pitchFamily="18" charset="0"/>
              </a:rPr>
              <a:t>Doelstellingen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>
          <a:xfrm>
            <a:off x="629562" y="2238379"/>
            <a:ext cx="5598622" cy="2580122"/>
          </a:xfrm>
        </p:spPr>
        <p:txBody>
          <a:bodyPr>
            <a:normAutofit/>
          </a:bodyPr>
          <a:lstStyle/>
          <a:p>
            <a:r>
              <a:rPr lang="nl-NL" dirty="0">
                <a:latin typeface="Calibri" panose="020F0502020204030204" pitchFamily="34" charset="0"/>
                <a:cs typeface="Calibri" panose="020F0502020204030204" pitchFamily="34" charset="0"/>
              </a:rPr>
              <a:t>20% extra omzet in 2022</a:t>
            </a:r>
          </a:p>
          <a:p>
            <a:endParaRPr lang="nl-N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nl-NL" dirty="0">
                <a:latin typeface="Calibri" panose="020F0502020204030204" pitchFamily="34" charset="0"/>
                <a:cs typeface="Calibri" panose="020F0502020204030204" pitchFamily="34" charset="0"/>
              </a:rPr>
              <a:t>40% groei van verkoopoppervlakte in 2026</a:t>
            </a:r>
          </a:p>
          <a:p>
            <a:endParaRPr lang="nl-N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nl-NL" dirty="0">
                <a:latin typeface="Calibri" panose="020F0502020204030204" pitchFamily="34" charset="0"/>
                <a:cs typeface="Calibri" panose="020F0502020204030204" pitchFamily="34" charset="0"/>
              </a:rPr>
              <a:t>Extra aandacht voor huisvrouwen en vrouwelijke klussers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1823294-A961-443D-9DD7-97671A49A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1" y="5448237"/>
            <a:ext cx="2430991" cy="723963"/>
          </a:xfrm>
          <a:prstGeom prst="rect">
            <a:avLst/>
          </a:prstGeom>
          <a:ln w="12700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31755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Doelgroep bereiken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>
          <a:xfrm>
            <a:off x="514351" y="1628800"/>
            <a:ext cx="7796030" cy="3745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Bekendmaking via media</a:t>
            </a:r>
          </a:p>
          <a:p>
            <a:pPr lvl="1"/>
            <a:r>
              <a:rPr lang="nl-NL" sz="1800" dirty="0" err="1"/>
              <a:t>Inernetsite</a:t>
            </a:r>
            <a:r>
              <a:rPr lang="nl-NL" sz="1800" dirty="0"/>
              <a:t> met aanbiedingen</a:t>
            </a:r>
          </a:p>
          <a:p>
            <a:pPr lvl="1"/>
            <a:r>
              <a:rPr lang="nl-NL" sz="1800" dirty="0"/>
              <a:t>Huis-aan-huisfolder</a:t>
            </a:r>
          </a:p>
          <a:p>
            <a:pPr lvl="1"/>
            <a:r>
              <a:rPr lang="nl-NL" sz="1800" dirty="0"/>
              <a:t>Sociale media</a:t>
            </a:r>
          </a:p>
          <a:p>
            <a:pPr lvl="2"/>
            <a:r>
              <a:rPr lang="nl-NL" sz="1800" dirty="0"/>
              <a:t>Twitter </a:t>
            </a:r>
          </a:p>
          <a:p>
            <a:pPr lvl="2"/>
            <a:r>
              <a:rPr lang="nl-NL" sz="1800" dirty="0"/>
              <a:t>Facebook</a:t>
            </a:r>
          </a:p>
          <a:p>
            <a:pPr lvl="2"/>
            <a:r>
              <a:rPr lang="nl-NL" sz="1800" dirty="0" err="1"/>
              <a:t>SnapChat</a:t>
            </a:r>
            <a:endParaRPr lang="nl-NL" sz="1800" dirty="0"/>
          </a:p>
          <a:p>
            <a:pPr lvl="2"/>
            <a:endParaRPr lang="nl-NL" sz="1800" dirty="0"/>
          </a:p>
          <a:p>
            <a:pPr lvl="1"/>
            <a:endParaRPr lang="nl-NL" sz="1800" dirty="0"/>
          </a:p>
          <a:p>
            <a:pPr lvl="1"/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03160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7574" y="665329"/>
            <a:ext cx="4860540" cy="924475"/>
          </a:xfrm>
        </p:spPr>
        <p:txBody>
          <a:bodyPr/>
          <a:lstStyle/>
          <a:p>
            <a:r>
              <a:rPr lang="nl-NL" dirty="0"/>
              <a:t>Alles tezamen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>
          <a:xfrm>
            <a:off x="725232" y="1717984"/>
            <a:ext cx="6182306" cy="3293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Crossmediale inzet</a:t>
            </a:r>
          </a:p>
          <a:p>
            <a:pPr lvl="1"/>
            <a:r>
              <a:rPr lang="nl-NL" sz="1800" dirty="0"/>
              <a:t>Online leader </a:t>
            </a:r>
          </a:p>
          <a:p>
            <a:pPr lvl="1"/>
            <a:r>
              <a:rPr lang="nl-NL" sz="1800" dirty="0"/>
              <a:t>Nieuwe inzichten in omzet bij vrouwen</a:t>
            </a:r>
          </a:p>
          <a:p>
            <a:pPr lvl="1"/>
            <a:r>
              <a:rPr lang="nl-NL" sz="1800" dirty="0"/>
              <a:t>Online klantenservice</a:t>
            </a:r>
          </a:p>
          <a:p>
            <a:pPr lvl="1"/>
            <a:r>
              <a:rPr lang="nl-NL" sz="1800" dirty="0"/>
              <a:t>Binnen een haalbaar budget</a:t>
            </a:r>
          </a:p>
        </p:txBody>
      </p:sp>
    </p:spTree>
    <p:extLst>
      <p:ext uri="{BB962C8B-B14F-4D97-AF65-F5344CB8AC3E}">
        <p14:creationId xmlns:p14="http://schemas.microsoft.com/office/powerpoint/2010/main" val="352077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8A3326-22B5-4F0B-9536-6E11DB91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Organigram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EA5B18FE-A0BD-4C18-AB83-AA37599E3D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43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6F0F9-7514-D8AD-1F17-788C710FB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220DC-0A24-8E6A-3812-218B5F2EA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4477C-DF6D-380A-0AD3-857E1B333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5474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umma demo">
  <a:themeElements>
    <a:clrScheme name="Roodoranj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lanzende rand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mma demo" id="{0ADE183B-D6E2-4247-B1E6-2F3A54BE9132}" vid="{CA12A86D-C6DB-4F26-A003-0328FD80BA56}"/>
    </a:ext>
  </a:extLst>
</a:theme>
</file>

<file path=ppt/theme/theme3.xml><?xml version="1.0" encoding="utf-8"?>
<a:theme xmlns:a="http://schemas.openxmlformats.org/drawingml/2006/main" name="1_Summa demo">
  <a:themeElements>
    <a:clrScheme name="Roodoranj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lanzende rand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mma demo" id="{0ADE183B-D6E2-4247-B1E6-2F3A54BE9132}" vid="{CA12A86D-C6DB-4F26-A003-0328FD80BA56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9l9 xmlns="8080ec7b-137d-4b2b-8202-cb5e347ff6ee">
      <UserInfo>
        <DisplayName/>
        <AccountId xsi:nil="true"/>
        <AccountType/>
      </UserInfo>
    </b9l9>
    <TaxCatchAll xmlns="2d4b358f-e1ee-4cc5-a434-24ba8242ee17" xsi:nil="true"/>
    <lcf76f155ced4ddcb4097134ff3c332f xmlns="8080ec7b-137d-4b2b-8202-cb5e347ff6ee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6FC4C5AE2CF14AB54CA773555C165F" ma:contentTypeVersion="16" ma:contentTypeDescription="Een nieuw document maken." ma:contentTypeScope="" ma:versionID="44e1110c16bb395ad7172c1d409c32f8">
  <xsd:schema xmlns:xsd="http://www.w3.org/2001/XMLSchema" xmlns:xs="http://www.w3.org/2001/XMLSchema" xmlns:p="http://schemas.microsoft.com/office/2006/metadata/properties" xmlns:ns2="8080ec7b-137d-4b2b-8202-cb5e347ff6ee" xmlns:ns3="2d4b358f-e1ee-4cc5-a434-24ba8242ee17" targetNamespace="http://schemas.microsoft.com/office/2006/metadata/properties" ma:root="true" ma:fieldsID="aeb99b21e0ffe0e5d61791c2e1eef874" ns2:_="" ns3:_="">
    <xsd:import namespace="8080ec7b-137d-4b2b-8202-cb5e347ff6ee"/>
    <xsd:import namespace="2d4b358f-e1ee-4cc5-a434-24ba8242ee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b9l9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80ec7b-137d-4b2b-8202-cb5e347ff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b9l9" ma:index="10" nillable="true" ma:displayName="Persoon of groep" ma:list="UserInfo" ma:internalName="b9l9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Afbeeldingtags" ma:readOnly="false" ma:fieldId="{5cf76f15-5ced-4ddc-b409-7134ff3c332f}" ma:taxonomyMulti="true" ma:sspId="6dec7f85-a9d7-4c7a-9206-676116ff958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4b358f-e1ee-4cc5-a434-24ba8242ee1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beb41270-c2c3-424e-9a8e-0dad60fe94a0}" ma:internalName="TaxCatchAll" ma:showField="CatchAllData" ma:web="2d4b358f-e1ee-4cc5-a434-24ba8242ee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BC571D-DC79-4652-80E8-F1FE381B09C2}">
  <ds:schemaRefs>
    <ds:schemaRef ds:uri="http://schemas.microsoft.com/office/2006/metadata/properties"/>
    <ds:schemaRef ds:uri="http://schemas.microsoft.com/office/infopath/2007/PartnerControls"/>
    <ds:schemaRef ds:uri="8080ec7b-137d-4b2b-8202-cb5e347ff6ee"/>
    <ds:schemaRef ds:uri="2d4b358f-e1ee-4cc5-a434-24ba8242ee17"/>
  </ds:schemaRefs>
</ds:datastoreItem>
</file>

<file path=customXml/itemProps2.xml><?xml version="1.0" encoding="utf-8"?>
<ds:datastoreItem xmlns:ds="http://schemas.openxmlformats.org/officeDocument/2006/customXml" ds:itemID="{912E815E-64D0-4CDE-BFF0-7BA397971A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412EF2-D8B6-432E-933E-FF8AECFD70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80ec7b-137d-4b2b-8202-cb5e347ff6ee"/>
    <ds:schemaRef ds:uri="2d4b358f-e1ee-4cc5-a434-24ba8242ee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92</Words>
  <Application>Microsoft Office PowerPoint</Application>
  <PresentationFormat>Diavoorstelling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3</vt:i4>
      </vt:variant>
      <vt:variant>
        <vt:lpstr>Diatitels</vt:lpstr>
      </vt:variant>
      <vt:variant>
        <vt:i4>7</vt:i4>
      </vt:variant>
    </vt:vector>
  </HeadingPairs>
  <TitlesOfParts>
    <vt:vector size="17" baseType="lpstr">
      <vt:lpstr>Arial</vt:lpstr>
      <vt:lpstr>Calibri</vt:lpstr>
      <vt:lpstr>Cambria</vt:lpstr>
      <vt:lpstr>Trebuchet MS</vt:lpstr>
      <vt:lpstr>Verdana</vt:lpstr>
      <vt:lpstr>Wingdings</vt:lpstr>
      <vt:lpstr>Wingdings 3</vt:lpstr>
      <vt:lpstr>Kantoorthema</vt:lpstr>
      <vt:lpstr>Summa demo</vt:lpstr>
      <vt:lpstr>1_Summa demo</vt:lpstr>
      <vt:lpstr>Interchalet</vt:lpstr>
      <vt:lpstr>Klussers</vt:lpstr>
      <vt:lpstr>Doelstellingen</vt:lpstr>
      <vt:lpstr>Doelgroep bereiken</vt:lpstr>
      <vt:lpstr>Alles tezamen</vt:lpstr>
      <vt:lpstr>Organigram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Evelien Epping;Anne Timmer Melis</dc:creator>
  <cp:lastModifiedBy>Tran, Tutai</cp:lastModifiedBy>
  <cp:revision>22</cp:revision>
  <dcterms:created xsi:type="dcterms:W3CDTF">2016-12-15T10:02:29Z</dcterms:created>
  <dcterms:modified xsi:type="dcterms:W3CDTF">2022-09-13T09:33:42Z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0x010100D46FC4C5AE2CF14AB54CA773555C165F</vt:lpwstr>
  </property>
  <property fmtid="{D5CDD505-2E9C-101B-9397-08002B2CF9AE}" pid="3" name="MediaServiceImageTags">
    <vt:lpwstr/>
  </property>
</Properties>
</file>