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Questrial" pitchFamily="2" charset="77"/>
      <p:regular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1880BF-00B1-4E8F-B68D-D74039EDA94C}">
  <a:tblStyle styleId="{C11880BF-00B1-4E8F-B68D-D74039EDA94C}"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19481E-A1E5-490C-A983-E4E6D521043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6"/>
    <p:restoredTop sz="94549"/>
  </p:normalViewPr>
  <p:slideViewPr>
    <p:cSldViewPr snapToGrid="0">
      <p:cViewPr varScale="1">
        <p:scale>
          <a:sx n="225" d="100"/>
          <a:sy n="225" d="100"/>
        </p:scale>
        <p:origin x="155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a:solidFill>
                  <a:schemeClr val="dk1"/>
                </a:solidFill>
                <a:latin typeface="Questrial"/>
                <a:ea typeface="Questrial"/>
                <a:cs typeface="Questrial"/>
                <a:sym typeface="Questrial"/>
              </a:rPr>
              <a:t>Title of Final Project </a:t>
            </a:r>
            <a:endParaRPr>
              <a:solidFill>
                <a:schemeClr val="dk1"/>
              </a:solidFill>
              <a:latin typeface="Questrial"/>
              <a:ea typeface="Questrial"/>
              <a:cs typeface="Questrial"/>
              <a:sym typeface="Questrial"/>
            </a:endParaRPr>
          </a:p>
        </p:txBody>
      </p:sp>
      <p:sp>
        <p:nvSpPr>
          <p:cNvPr id="112" name="Google Shape;112;p25"/>
          <p:cNvSpPr txBox="1">
            <a:spLocks noGrp="1"/>
          </p:cNvSpPr>
          <p:nvPr>
            <p:ph type="subTitle" idx="1"/>
          </p:nvPr>
        </p:nvSpPr>
        <p:spPr>
          <a:xfrm>
            <a:off x="729626" y="3172899"/>
            <a:ext cx="7818025" cy="80275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b="1" dirty="0">
                <a:solidFill>
                  <a:schemeClr val="dk1"/>
                </a:solidFill>
                <a:latin typeface="Questrial"/>
                <a:ea typeface="Questrial"/>
                <a:cs typeface="Questrial"/>
                <a:sym typeface="Questrial"/>
              </a:rPr>
              <a:t>Avinash Kumar &amp; Pankaj Kumar Singh</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23</a:t>
            </a:r>
            <a:r>
              <a:rPr lang="en" b="1" baseline="30000" dirty="0">
                <a:solidFill>
                  <a:schemeClr val="dk1"/>
                </a:solidFill>
                <a:latin typeface="Questrial"/>
                <a:ea typeface="Questrial"/>
                <a:cs typeface="Questrial"/>
                <a:sym typeface="Questrial"/>
              </a:rPr>
              <a:t>rd</a:t>
            </a:r>
            <a:r>
              <a:rPr lang="en" b="1" dirty="0">
                <a:solidFill>
                  <a:schemeClr val="dk1"/>
                </a:solidFill>
                <a:latin typeface="Questrial"/>
                <a:ea typeface="Questrial"/>
                <a:cs typeface="Questrial"/>
                <a:sym typeface="Questrial"/>
              </a:rPr>
              <a:t> Oct 2022</a:t>
            </a:r>
            <a:endParaRPr b="1" dirty="0">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Candidate Data Science Projects</a:t>
            </a:r>
            <a:endParaRPr sz="21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3999893023"/>
              </p:ext>
            </p:extLst>
          </p:nvPr>
        </p:nvGraphicFramePr>
        <p:xfrm>
          <a:off x="266508" y="859259"/>
          <a:ext cx="8652337" cy="3855644"/>
        </p:xfrm>
        <a:graphic>
          <a:graphicData uri="http://schemas.openxmlformats.org/drawingml/2006/table">
            <a:tbl>
              <a:tblPr>
                <a:noFill/>
                <a:tableStyleId>{C11880BF-00B1-4E8F-B68D-D74039EDA94C}</a:tableStyleId>
              </a:tblPr>
              <a:tblGrid>
                <a:gridCol w="1649597">
                  <a:extLst>
                    <a:ext uri="{9D8B030D-6E8A-4147-A177-3AD203B41FA5}">
                      <a16:colId xmlns:a16="http://schemas.microsoft.com/office/drawing/2014/main" val="20000"/>
                    </a:ext>
                  </a:extLst>
                </a:gridCol>
                <a:gridCol w="2002181">
                  <a:extLst>
                    <a:ext uri="{9D8B030D-6E8A-4147-A177-3AD203B41FA5}">
                      <a16:colId xmlns:a16="http://schemas.microsoft.com/office/drawing/2014/main" val="20001"/>
                    </a:ext>
                  </a:extLst>
                </a:gridCol>
                <a:gridCol w="5000559">
                  <a:extLst>
                    <a:ext uri="{9D8B030D-6E8A-4147-A177-3AD203B41FA5}">
                      <a16:colId xmlns:a16="http://schemas.microsoft.com/office/drawing/2014/main" val="20002"/>
                    </a:ext>
                  </a:extLst>
                </a:gridCol>
              </a:tblGrid>
              <a:tr h="432934">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Functional Area</a:t>
                      </a:r>
                      <a:endParaRPr sz="10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Project Description</a:t>
                      </a: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67682">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1:</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Delivery Date Prediction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Logistic department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Provide more accurate expected delivery date to the customers while checking o</a:t>
                      </a:r>
                      <a:r>
                        <a:rPr lang="en-SG" sz="1000" u="none" strike="noStrike" cap="none" dirty="0">
                          <a:latin typeface="Questrial"/>
                          <a:ea typeface="Questrial"/>
                          <a:cs typeface="Questrial"/>
                          <a:sym typeface="Questrial"/>
                        </a:rPr>
                        <a:t>ut</a:t>
                      </a:r>
                      <a:r>
                        <a:rPr lang="en" sz="1000" u="none" strike="noStrike" cap="none" dirty="0">
                          <a:latin typeface="Questrial"/>
                          <a:ea typeface="Questrial"/>
                          <a:cs typeface="Questrial"/>
                          <a:sym typeface="Questrial"/>
                        </a:rPr>
                        <a:t> the orders.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36523">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2:</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Sentiment Analysis</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Senior managements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Identify the areas of improvement from customer reviews received after the delivery of the orders.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57081">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3:</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Customer Churn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Senior management, Customer management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SG" sz="1000" b="0" i="0" u="none" strike="noStrike" cap="none" dirty="0">
                          <a:solidFill>
                            <a:srgbClr val="000000"/>
                          </a:solidFill>
                          <a:latin typeface="Questrial"/>
                          <a:ea typeface="Questrial"/>
                          <a:cs typeface="Questrial"/>
                          <a:sym typeface="Arial"/>
                        </a:rPr>
                        <a:t>Develop customer churn models to identify 'at-risk' customers so that appropriate retention strategies can be built. This will provide insights into the factors driving customer churn, thus reinforcing its retention efforts </a:t>
                      </a:r>
                      <a:endParaRPr sz="1000" b="0" i="0" u="none" strike="noStrike" cap="none" dirty="0">
                        <a:solidFill>
                          <a:srgbClr val="000000"/>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804121">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4:</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Customer Acquisition Cost</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 team</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SG" sz="1000" b="0" i="0" u="none" strike="noStrike" cap="none" dirty="0">
                          <a:solidFill>
                            <a:srgbClr val="000000"/>
                          </a:solidFill>
                          <a:latin typeface="Questrial"/>
                          <a:ea typeface="Questrial"/>
                          <a:cs typeface="Questrial"/>
                          <a:sym typeface="Arial"/>
                        </a:rPr>
                        <a:t>Initiate a new process to measure the effectiveness of the customer acquisition campaigns by comparing them against the lifetime value of customers, where company is occurring significant costs as deep discounts are being offered by marketing teams.</a:t>
                      </a:r>
                      <a:endParaRPr sz="1000" b="0" i="0" u="none" strike="noStrike" cap="none" dirty="0">
                        <a:solidFill>
                          <a:srgbClr val="000000"/>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93486">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5:</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Fraud Detection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Senior management/Finance department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Identify  fraudulent transactions to help guard the organization against, that can occur by scam in areas of merchant identify, advanced fee and wire transfer scams.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55832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6:</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Price Optimization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 department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1000" u="none" strike="noStrike" cap="none" dirty="0">
                          <a:latin typeface="Questrial"/>
                          <a:ea typeface="Questrial"/>
                          <a:cs typeface="Questrial"/>
                          <a:sym typeface="Questrial"/>
                        </a:rPr>
                        <a:t>Build price optimization algorithms to adjust the price based based on customer locations, attitude of customers, age, </a:t>
                      </a:r>
                      <a:r>
                        <a:rPr lang="en-SG" sz="1000" b="0" i="0" u="none" strike="noStrike" cap="none" dirty="0">
                          <a:solidFill>
                            <a:srgbClr val="000000"/>
                          </a:solidFill>
                          <a:latin typeface="Questrial"/>
                          <a:ea typeface="Questrial"/>
                          <a:cs typeface="Questrial"/>
                          <a:sym typeface="Arial"/>
                        </a:rPr>
                        <a:t>competitor’s </a:t>
                      </a:r>
                      <a:r>
                        <a:rPr lang="en-US" sz="1000" b="0" i="0" u="none" strike="noStrike" cap="none" dirty="0">
                          <a:solidFill>
                            <a:srgbClr val="000000"/>
                          </a:solidFill>
                          <a:latin typeface="Questrial"/>
                          <a:ea typeface="Questrial"/>
                          <a:cs typeface="Questrial"/>
                          <a:sym typeface="Questrial"/>
                        </a:rPr>
                        <a:t> pricing and by segmenting the customers.</a:t>
                      </a:r>
                      <a:endParaRPr sz="1000" b="0" i="0" u="none" strike="noStrike" cap="none" dirty="0">
                        <a:solidFill>
                          <a:srgbClr val="000000"/>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a:latin typeface="Questrial"/>
                <a:ea typeface="Questrial"/>
                <a:cs typeface="Questrial"/>
                <a:sym typeface="Questrial"/>
              </a:rPr>
              <a:t>Strategic Value</a:t>
            </a:r>
            <a:endParaRPr sz="1300" b="1">
              <a:latin typeface="Questrial"/>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Feasibility + Complexity</a:t>
            </a:r>
            <a:endParaRPr b="1">
              <a:latin typeface="Questrial"/>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a:latin typeface="Questrial"/>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a:solidFill>
                  <a:schemeClr val="dk1"/>
                </a:solidFill>
                <a:latin typeface="Questrial"/>
                <a:ea typeface="Questrial"/>
                <a:cs typeface="Questrial"/>
                <a:sym typeface="Questrial"/>
              </a:rPr>
              <a:t>C</a:t>
            </a:r>
            <a:r>
              <a:rPr lang="en" sz="1200" i="0" u="none" strike="noStrike" cap="none">
                <a:solidFill>
                  <a:schemeClr val="dk1"/>
                </a:solidFill>
                <a:latin typeface="Questrial"/>
                <a:ea typeface="Questrial"/>
                <a:cs typeface="Questrial"/>
                <a:sym typeface="Questrial"/>
              </a:rPr>
              <a:t>omplete the Data Science Opportunity Matrix below by modeling each of the six projects in terms of feasibility</a:t>
            </a:r>
            <a:r>
              <a:rPr lang="en" sz="1200">
                <a:solidFill>
                  <a:schemeClr val="dk1"/>
                </a:solidFill>
                <a:latin typeface="Questrial"/>
                <a:ea typeface="Questrial"/>
                <a:cs typeface="Questrial"/>
                <a:sym typeface="Questrial"/>
              </a:rPr>
              <a:t>, complexity, strategic and</a:t>
            </a:r>
            <a:r>
              <a:rPr lang="en" sz="1200" i="0" u="none" strike="noStrike" cap="none">
                <a:solidFill>
                  <a:schemeClr val="dk1"/>
                </a:solidFill>
                <a:latin typeface="Questrial"/>
                <a:ea typeface="Questrial"/>
                <a:cs typeface="Questrial"/>
                <a:sym typeface="Questrial"/>
              </a:rPr>
              <a:t> business value impact</a:t>
            </a:r>
            <a:r>
              <a:rPr lang="en" sz="1200">
                <a:solidFill>
                  <a:schemeClr val="dk1"/>
                </a:solidFill>
                <a:latin typeface="Questrial"/>
                <a:ea typeface="Questrial"/>
                <a:cs typeface="Questrial"/>
                <a:sym typeface="Questrial"/>
              </a:rPr>
              <a:t>.</a:t>
            </a:r>
            <a:endParaRPr sz="1500" i="0" u="none" strike="noStrike" cap="none">
              <a:solidFill>
                <a:srgbClr val="000000"/>
              </a:solidFill>
              <a:latin typeface="Questrial"/>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457912522"/>
              </p:ext>
            </p:extLst>
          </p:nvPr>
        </p:nvGraphicFramePr>
        <p:xfrm>
          <a:off x="6199088" y="1038933"/>
          <a:ext cx="2791700" cy="1008510"/>
        </p:xfrm>
        <a:graphic>
          <a:graphicData uri="http://schemas.openxmlformats.org/drawingml/2006/table">
            <a:tbl>
              <a:tblPr>
                <a:noFill/>
                <a:tableStyleId>{0819481E-A1E5-490C-A983-E4E6D5210434}</a:tableStyleId>
              </a:tblPr>
              <a:tblGrid>
                <a:gridCol w="640624">
                  <a:extLst>
                    <a:ext uri="{9D8B030D-6E8A-4147-A177-3AD203B41FA5}">
                      <a16:colId xmlns:a16="http://schemas.microsoft.com/office/drawing/2014/main" val="20000"/>
                    </a:ext>
                  </a:extLst>
                </a:gridCol>
                <a:gridCol w="921251">
                  <a:extLst>
                    <a:ext uri="{9D8B030D-6E8A-4147-A177-3AD203B41FA5}">
                      <a16:colId xmlns:a16="http://schemas.microsoft.com/office/drawing/2014/main" val="20001"/>
                    </a:ext>
                  </a:extLst>
                </a:gridCol>
                <a:gridCol w="1229825">
                  <a:extLst>
                    <a:ext uri="{9D8B030D-6E8A-4147-A177-3AD203B41FA5}">
                      <a16:colId xmlns:a16="http://schemas.microsoft.com/office/drawing/2014/main" val="20002"/>
                    </a:ext>
                  </a:extLst>
                </a:gridCol>
              </a:tblGrid>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1:</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Delivery date prediction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2:</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Sentiment analysis</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3:</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Customer churn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4:</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Customer acquisition cost</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352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5:</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Fraud detection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6:</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Price optimization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a:latin typeface="Questrial"/>
                <a:ea typeface="Questrial"/>
                <a:cs typeface="Questrial"/>
                <a:sym typeface="Questrial"/>
              </a:rPr>
              <a:t>Business Value</a:t>
            </a:r>
            <a:endParaRPr sz="900" b="1" i="0" u="sng" strike="noStrike" cap="none">
              <a:solidFill>
                <a:srgbClr val="000000"/>
              </a:solidFill>
              <a:latin typeface="Questrial"/>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Low</a:t>
            </a:r>
            <a:endParaRPr sz="1100" i="0" u="none" strike="noStrike" cap="none">
              <a:solidFill>
                <a:srgbClr val="000000"/>
              </a:solidFill>
              <a:latin typeface="Questrial"/>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Medium</a:t>
            </a:r>
            <a:endParaRPr sz="1100" i="0" u="none" strike="noStrike" cap="none">
              <a:solidFill>
                <a:srgbClr val="000000"/>
              </a:solidFill>
              <a:latin typeface="Questrial"/>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High</a:t>
            </a:r>
            <a:endParaRPr sz="1100" i="0" u="none" strike="noStrike" cap="none">
              <a:solidFill>
                <a:srgbClr val="000000"/>
              </a:solidFill>
              <a:latin typeface="Questrial"/>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42" name="Google Shape;142;p27"/>
          <p:cNvSpPr/>
          <p:nvPr/>
        </p:nvSpPr>
        <p:spPr>
          <a:xfrm>
            <a:off x="4265323" y="2730776"/>
            <a:ext cx="343139" cy="2826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P4</a:t>
            </a:r>
            <a:endParaRPr sz="900" b="1" i="0" u="none" strike="noStrike" cap="none" dirty="0">
              <a:solidFill>
                <a:srgbClr val="000000"/>
              </a:solidFill>
              <a:latin typeface="Questrial"/>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Copy and edit these to represent each of your projects ("P1" = "Project 1" and so forth)</a:t>
            </a:r>
            <a:endParaRPr sz="1400" b="1" i="0" u="none" strike="noStrike" cap="none">
              <a:solidFill>
                <a:srgbClr val="000000"/>
              </a:solidFill>
              <a:latin typeface="Lato"/>
              <a:ea typeface="Lato"/>
              <a:cs typeface="Lato"/>
              <a:sym typeface="Lato"/>
            </a:endParaRPr>
          </a:p>
        </p:txBody>
      </p:sp>
      <p:cxnSp>
        <p:nvCxnSpPr>
          <p:cNvPr id="146" name="Google Shape;146;p27"/>
          <p:cNvCxnSpPr>
            <a:stCxn id="145" idx="2"/>
          </p:cNvCxnSpPr>
          <p:nvPr/>
        </p:nvCxnSpPr>
        <p:spPr>
          <a:xfrm flipH="1">
            <a:off x="4941550" y="-352425"/>
            <a:ext cx="1029900" cy="1769100"/>
          </a:xfrm>
          <a:prstGeom prst="straightConnector1">
            <a:avLst/>
          </a:prstGeom>
          <a:noFill/>
          <a:ln w="38100" cap="flat" cmpd="sng">
            <a:solidFill>
              <a:srgbClr val="FF9900"/>
            </a:solidFill>
            <a:prstDash val="solid"/>
            <a:round/>
            <a:headEnd type="none" w="sm" len="sm"/>
            <a:tailEnd type="triangle" w="med" len="med"/>
          </a:ln>
        </p:spPr>
      </p:cxnSp>
      <p:sp>
        <p:nvSpPr>
          <p:cNvPr id="2" name="Google Shape;142;p27">
            <a:extLst>
              <a:ext uri="{FF2B5EF4-FFF2-40B4-BE49-F238E27FC236}">
                <a16:creationId xmlns:a16="http://schemas.microsoft.com/office/drawing/2014/main" id="{8B8D6706-01C4-09DA-D30A-5D495FC78834}"/>
              </a:ext>
            </a:extLst>
          </p:cNvPr>
          <p:cNvSpPr/>
          <p:nvPr/>
        </p:nvSpPr>
        <p:spPr>
          <a:xfrm>
            <a:off x="1730000" y="1076941"/>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P3</a:t>
            </a:r>
            <a:endParaRPr sz="900" b="1" i="0" u="none" strike="noStrike" cap="none" dirty="0">
              <a:solidFill>
                <a:srgbClr val="000000"/>
              </a:solidFill>
              <a:latin typeface="Questrial"/>
              <a:ea typeface="Questrial"/>
              <a:cs typeface="Questrial"/>
              <a:sym typeface="Questrial"/>
            </a:endParaRPr>
          </a:p>
        </p:txBody>
      </p:sp>
      <p:sp>
        <p:nvSpPr>
          <p:cNvPr id="3" name="Google Shape;142;p27">
            <a:extLst>
              <a:ext uri="{FF2B5EF4-FFF2-40B4-BE49-F238E27FC236}">
                <a16:creationId xmlns:a16="http://schemas.microsoft.com/office/drawing/2014/main" id="{7065A74E-3AE2-1963-E231-A3E238649A96}"/>
              </a:ext>
            </a:extLst>
          </p:cNvPr>
          <p:cNvSpPr/>
          <p:nvPr/>
        </p:nvSpPr>
        <p:spPr>
          <a:xfrm>
            <a:off x="2170938" y="1420936"/>
            <a:ext cx="373306" cy="351775"/>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P1</a:t>
            </a:r>
            <a:endParaRPr sz="900" b="1" i="0" u="none" strike="noStrike" cap="none" dirty="0">
              <a:solidFill>
                <a:srgbClr val="000000"/>
              </a:solidFill>
              <a:latin typeface="Questrial"/>
              <a:ea typeface="Questrial"/>
              <a:cs typeface="Questrial"/>
              <a:sym typeface="Questrial"/>
            </a:endParaRPr>
          </a:p>
        </p:txBody>
      </p:sp>
      <p:sp>
        <p:nvSpPr>
          <p:cNvPr id="4" name="Google Shape;142;p27">
            <a:extLst>
              <a:ext uri="{FF2B5EF4-FFF2-40B4-BE49-F238E27FC236}">
                <a16:creationId xmlns:a16="http://schemas.microsoft.com/office/drawing/2014/main" id="{5E6A691D-8392-52B5-24BE-B4E21EF35EF0}"/>
              </a:ext>
            </a:extLst>
          </p:cNvPr>
          <p:cNvSpPr/>
          <p:nvPr/>
        </p:nvSpPr>
        <p:spPr>
          <a:xfrm>
            <a:off x="2761075" y="1500350"/>
            <a:ext cx="353700" cy="351775"/>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P2</a:t>
            </a:r>
            <a:endParaRPr sz="900" b="1" i="0" u="none" strike="noStrike" cap="none" dirty="0">
              <a:solidFill>
                <a:srgbClr val="000000"/>
              </a:solidFill>
              <a:latin typeface="Questrial"/>
              <a:ea typeface="Questrial"/>
              <a:cs typeface="Questrial"/>
              <a:sym typeface="Questrial"/>
            </a:endParaRPr>
          </a:p>
        </p:txBody>
      </p:sp>
      <p:sp>
        <p:nvSpPr>
          <p:cNvPr id="5" name="Google Shape;144;p27">
            <a:extLst>
              <a:ext uri="{FF2B5EF4-FFF2-40B4-BE49-F238E27FC236}">
                <a16:creationId xmlns:a16="http://schemas.microsoft.com/office/drawing/2014/main" id="{32A8155E-13FB-D861-9CDA-314435114FB6}"/>
              </a:ext>
            </a:extLst>
          </p:cNvPr>
          <p:cNvSpPr/>
          <p:nvPr/>
        </p:nvSpPr>
        <p:spPr>
          <a:xfrm>
            <a:off x="5502352" y="3874075"/>
            <a:ext cx="218973" cy="1956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P5</a:t>
            </a:r>
            <a:endParaRPr sz="900" b="1" i="0" u="none" strike="noStrike" cap="none" dirty="0">
              <a:solidFill>
                <a:srgbClr val="000000"/>
              </a:solidFill>
              <a:latin typeface="Questrial"/>
              <a:ea typeface="Questrial"/>
              <a:cs typeface="Questrial"/>
              <a:sym typeface="Questrial"/>
            </a:endParaRPr>
          </a:p>
        </p:txBody>
      </p:sp>
      <p:sp>
        <p:nvSpPr>
          <p:cNvPr id="6" name="Google Shape;143;p27">
            <a:extLst>
              <a:ext uri="{FF2B5EF4-FFF2-40B4-BE49-F238E27FC236}">
                <a16:creationId xmlns:a16="http://schemas.microsoft.com/office/drawing/2014/main" id="{164B89CF-1482-3931-BDD3-E95B3D4E98D9}"/>
              </a:ext>
            </a:extLst>
          </p:cNvPr>
          <p:cNvSpPr/>
          <p:nvPr/>
        </p:nvSpPr>
        <p:spPr>
          <a:xfrm>
            <a:off x="4787431" y="31951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P6</a:t>
            </a:r>
            <a:endParaRPr sz="900" b="1"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1004418664"/>
              </p:ext>
            </p:extLst>
          </p:nvPr>
        </p:nvGraphicFramePr>
        <p:xfrm>
          <a:off x="156293" y="942152"/>
          <a:ext cx="8644202" cy="3712093"/>
        </p:xfrm>
        <a:graphic>
          <a:graphicData uri="http://schemas.openxmlformats.org/drawingml/2006/table">
            <a:tbl>
              <a:tblPr>
                <a:noFill/>
                <a:tableStyleId>{C11880BF-00B1-4E8F-B68D-D74039EDA94C}</a:tableStyleId>
              </a:tblPr>
              <a:tblGrid>
                <a:gridCol w="954149">
                  <a:extLst>
                    <a:ext uri="{9D8B030D-6E8A-4147-A177-3AD203B41FA5}">
                      <a16:colId xmlns:a16="http://schemas.microsoft.com/office/drawing/2014/main" val="20000"/>
                    </a:ext>
                  </a:extLst>
                </a:gridCol>
                <a:gridCol w="1884339">
                  <a:extLst>
                    <a:ext uri="{9D8B030D-6E8A-4147-A177-3AD203B41FA5}">
                      <a16:colId xmlns:a16="http://schemas.microsoft.com/office/drawing/2014/main" val="20001"/>
                    </a:ext>
                  </a:extLst>
                </a:gridCol>
                <a:gridCol w="1251007">
                  <a:extLst>
                    <a:ext uri="{9D8B030D-6E8A-4147-A177-3AD203B41FA5}">
                      <a16:colId xmlns:a16="http://schemas.microsoft.com/office/drawing/2014/main" val="20002"/>
                    </a:ext>
                  </a:extLst>
                </a:gridCol>
                <a:gridCol w="1002253">
                  <a:extLst>
                    <a:ext uri="{9D8B030D-6E8A-4147-A177-3AD203B41FA5}">
                      <a16:colId xmlns:a16="http://schemas.microsoft.com/office/drawing/2014/main" val="20003"/>
                    </a:ext>
                  </a:extLst>
                </a:gridCol>
                <a:gridCol w="1209637">
                  <a:extLst>
                    <a:ext uri="{9D8B030D-6E8A-4147-A177-3AD203B41FA5}">
                      <a16:colId xmlns:a16="http://schemas.microsoft.com/office/drawing/2014/main" val="20004"/>
                    </a:ext>
                  </a:extLst>
                </a:gridCol>
                <a:gridCol w="1240205">
                  <a:extLst>
                    <a:ext uri="{9D8B030D-6E8A-4147-A177-3AD203B41FA5}">
                      <a16:colId xmlns:a16="http://schemas.microsoft.com/office/drawing/2014/main" val="20005"/>
                    </a:ext>
                  </a:extLst>
                </a:gridCol>
                <a:gridCol w="1102612">
                  <a:extLst>
                    <a:ext uri="{9D8B030D-6E8A-4147-A177-3AD203B41FA5}">
                      <a16:colId xmlns:a16="http://schemas.microsoft.com/office/drawing/2014/main" val="20006"/>
                    </a:ext>
                  </a:extLst>
                </a:gridCol>
              </a:tblGrid>
              <a:tr h="468649">
                <a:tc>
                  <a:txBody>
                    <a:bodyPr/>
                    <a:lstStyle/>
                    <a:p>
                      <a:pPr marL="0" marR="0" lvl="0" indent="0" algn="ctr" rtl="0">
                        <a:lnSpc>
                          <a:spcPct val="115000"/>
                        </a:lnSpc>
                        <a:spcBef>
                          <a:spcPts val="0"/>
                        </a:spcBef>
                        <a:spcAft>
                          <a:spcPts val="0"/>
                        </a:spcAft>
                        <a:buClr>
                          <a:srgbClr val="000000"/>
                        </a:buClr>
                        <a:buSzPts val="1100"/>
                        <a:buFont typeface="Arial"/>
                        <a:buNone/>
                      </a:pPr>
                      <a:r>
                        <a:rPr lang="en" sz="1200" b="1" u="none" strike="noStrike" cap="none">
                          <a:latin typeface="Questrial"/>
                          <a:ea typeface="Questrial"/>
                          <a:cs typeface="Questrial"/>
                          <a:sym typeface="Questrial"/>
                        </a:rPr>
                        <a:t>Order</a:t>
                      </a:r>
                      <a:endParaRPr sz="12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200">
                          <a:latin typeface="Questrial"/>
                          <a:ea typeface="Questrial"/>
                          <a:cs typeface="Questrial"/>
                          <a:sym typeface="Questrial"/>
                        </a:rPr>
                        <a:t>Project</a:t>
                      </a:r>
                      <a:endParaRPr sz="12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Data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351018">
                <a:tc>
                  <a:txBody>
                    <a:bodyPr/>
                    <a:lstStyle/>
                    <a:p>
                      <a:pPr marL="0" marR="0" lvl="0" indent="0" algn="ctr" rtl="0">
                        <a:lnSpc>
                          <a:spcPct val="115000"/>
                        </a:lnSpc>
                        <a:spcBef>
                          <a:spcPts val="0"/>
                        </a:spcBef>
                        <a:spcAft>
                          <a:spcPts val="0"/>
                        </a:spcAft>
                        <a:buClr>
                          <a:srgbClr val="000000"/>
                        </a:buClr>
                        <a:buSzPts val="1100"/>
                        <a:buFont typeface="Arial"/>
                        <a:buNone/>
                      </a:pPr>
                      <a:endParaRPr sz="12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2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1=Small; 5=Large</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82071">
                <a:tc>
                  <a:txBody>
                    <a:bodyPr/>
                    <a:lstStyle/>
                    <a:p>
                      <a:pPr marL="0" marR="0" lvl="0" indent="0" algn="ctr" rtl="0">
                        <a:lnSpc>
                          <a:spcPct val="115000"/>
                        </a:lnSpc>
                        <a:spcBef>
                          <a:spcPts val="0"/>
                        </a:spcBef>
                        <a:spcAft>
                          <a:spcPts val="0"/>
                        </a:spcAft>
                        <a:buClr>
                          <a:srgbClr val="000000"/>
                        </a:buClr>
                        <a:buSzPts val="1600"/>
                        <a:buFont typeface="Arial"/>
                        <a:buNone/>
                      </a:pPr>
                      <a:r>
                        <a:rPr lang="en" sz="1200" b="1" u="none" strike="noStrike" cap="none" dirty="0">
                          <a:latin typeface="Questrial"/>
                          <a:ea typeface="Questrial"/>
                          <a:cs typeface="Questrial"/>
                          <a:sym typeface="Questrial"/>
                        </a:rPr>
                        <a:t>First</a:t>
                      </a:r>
                      <a:endParaRPr sz="12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US" sz="1200" b="1" u="none" strike="noStrike" cap="none" dirty="0">
                          <a:latin typeface="Questrial"/>
                          <a:ea typeface="Questrial"/>
                          <a:cs typeface="Questrial"/>
                          <a:sym typeface="Questrial"/>
                        </a:rPr>
                        <a:t>Project 3:</a:t>
                      </a:r>
                    </a:p>
                    <a:p>
                      <a:pPr marL="0" marR="0" lvl="0" indent="0" algn="l" rtl="0">
                        <a:lnSpc>
                          <a:spcPct val="115000"/>
                        </a:lnSpc>
                        <a:spcBef>
                          <a:spcPts val="0"/>
                        </a:spcBef>
                        <a:spcAft>
                          <a:spcPts val="0"/>
                        </a:spcAft>
                        <a:buClr>
                          <a:srgbClr val="000000"/>
                        </a:buClr>
                        <a:buSzPts val="1600"/>
                        <a:buFont typeface="Arial"/>
                        <a:buNone/>
                      </a:pPr>
                      <a:r>
                        <a:rPr lang="en-US" sz="1200" b="0" i="0" u="none" strike="noStrike" cap="none" dirty="0">
                          <a:solidFill>
                            <a:srgbClr val="000000"/>
                          </a:solidFill>
                          <a:latin typeface="Questrial"/>
                          <a:ea typeface="Questrial"/>
                          <a:cs typeface="Questrial"/>
                          <a:sym typeface="Questrial"/>
                        </a:rPr>
                        <a:t>Customer churn</a:t>
                      </a: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4.2</a:t>
                      </a: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4.3</a:t>
                      </a: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16</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14</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5</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82071">
                <a:tc>
                  <a:txBody>
                    <a:bodyPr/>
                    <a:lstStyle/>
                    <a:p>
                      <a:pPr marL="0" marR="0" lvl="0" indent="0" algn="ctr"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Second</a:t>
                      </a:r>
                      <a:endParaRPr sz="12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US" sz="1200" b="1" u="none" strike="noStrike" cap="none" dirty="0">
                          <a:latin typeface="Questrial"/>
                          <a:ea typeface="Questrial"/>
                          <a:cs typeface="Questrial"/>
                          <a:sym typeface="Questrial"/>
                        </a:rPr>
                        <a:t>Project 1:</a:t>
                      </a:r>
                    </a:p>
                    <a:p>
                      <a:pPr marL="0" marR="0" lvl="0" indent="0" algn="l" rtl="0">
                        <a:lnSpc>
                          <a:spcPct val="115000"/>
                        </a:lnSpc>
                        <a:spcBef>
                          <a:spcPts val="0"/>
                        </a:spcBef>
                        <a:spcAft>
                          <a:spcPts val="0"/>
                        </a:spcAft>
                        <a:buClr>
                          <a:srgbClr val="000000"/>
                        </a:buClr>
                        <a:buSzPts val="1600"/>
                        <a:buFont typeface="Arial"/>
                        <a:buNone/>
                      </a:pPr>
                      <a:r>
                        <a:rPr lang="en-US" sz="1200" b="0" i="0" u="none" strike="noStrike" cap="none" dirty="0">
                          <a:solidFill>
                            <a:srgbClr val="000000"/>
                          </a:solidFill>
                          <a:latin typeface="Questrial"/>
                          <a:ea typeface="Questrial"/>
                          <a:cs typeface="Questrial"/>
                          <a:sym typeface="Questrial"/>
                        </a:rPr>
                        <a:t>Delivery date prediction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3.8</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4</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15.5</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14</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u="none" strike="noStrike" cap="none" dirty="0">
                          <a:latin typeface="Questrial"/>
                          <a:ea typeface="Questrial"/>
                          <a:cs typeface="Questrial"/>
                          <a:sym typeface="Questrial"/>
                        </a:rPr>
                        <a:t>4</a:t>
                      </a:r>
                      <a:endParaRPr sz="12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82071">
                <a:tc>
                  <a:txBody>
                    <a:bodyPr/>
                    <a:lstStyle/>
                    <a:p>
                      <a:pPr marL="0" marR="0" lvl="0" indent="0" algn="ctr" rtl="0">
                        <a:lnSpc>
                          <a:spcPct val="115000"/>
                        </a:lnSpc>
                        <a:spcBef>
                          <a:spcPts val="0"/>
                        </a:spcBef>
                        <a:spcAft>
                          <a:spcPts val="0"/>
                        </a:spcAft>
                        <a:buClr>
                          <a:srgbClr val="000000"/>
                        </a:buClr>
                        <a:buSzPts val="1600"/>
                        <a:buFont typeface="Arial"/>
                        <a:buNone/>
                      </a:pPr>
                      <a:r>
                        <a:rPr lang="en-US" sz="1200" b="1" u="none" strike="noStrike" cap="none" dirty="0">
                          <a:latin typeface="Questrial"/>
                          <a:ea typeface="Questrial"/>
                          <a:cs typeface="Questrial"/>
                          <a:sym typeface="Questrial"/>
                        </a:rPr>
                        <a:t>Third</a:t>
                      </a:r>
                      <a:endParaRPr sz="12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US" sz="1200" b="1" u="none" strike="noStrike" cap="none" dirty="0">
                          <a:latin typeface="Questrial"/>
                          <a:ea typeface="Questrial"/>
                          <a:cs typeface="Questrial"/>
                          <a:sym typeface="Questrial"/>
                        </a:rPr>
                        <a:t>Project 2: </a:t>
                      </a:r>
                    </a:p>
                    <a:p>
                      <a:pPr marL="0" marR="0" lvl="0" indent="0" algn="l" rtl="0">
                        <a:lnSpc>
                          <a:spcPct val="115000"/>
                        </a:lnSpc>
                        <a:spcBef>
                          <a:spcPts val="0"/>
                        </a:spcBef>
                        <a:spcAft>
                          <a:spcPts val="0"/>
                        </a:spcAft>
                        <a:buClr>
                          <a:srgbClr val="000000"/>
                        </a:buClr>
                        <a:buSzPts val="1600"/>
                        <a:buFont typeface="Arial"/>
                        <a:buNone/>
                      </a:pPr>
                      <a:r>
                        <a:rPr lang="en-US" sz="1200" b="0" i="0" u="none" strike="noStrike" cap="none" dirty="0">
                          <a:solidFill>
                            <a:srgbClr val="000000"/>
                          </a:solidFill>
                          <a:latin typeface="Questrial"/>
                          <a:ea typeface="Questrial"/>
                          <a:cs typeface="Questrial"/>
                          <a:sym typeface="Questrial"/>
                        </a:rPr>
                        <a:t>Sentiment analysis</a:t>
                      </a:r>
                      <a:endParaRPr sz="1200" b="0" i="0" u="none" strike="noStrike" cap="none" dirty="0">
                        <a:solidFill>
                          <a:srgbClr val="000000"/>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3.8</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3.9</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15.83</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13</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3</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extLst>
                  <a:ext uri="{0D108BD9-81ED-4DB2-BD59-A6C34878D82A}">
                    <a16:rowId xmlns:a16="http://schemas.microsoft.com/office/drawing/2014/main" val="4203465432"/>
                  </a:ext>
                </a:extLst>
              </a:tr>
              <a:tr h="482071">
                <a:tc>
                  <a:txBody>
                    <a:bodyPr/>
                    <a:lstStyle/>
                    <a:p>
                      <a:pPr marL="0" marR="0" lvl="0" indent="0" algn="ctr" rtl="0">
                        <a:lnSpc>
                          <a:spcPct val="115000"/>
                        </a:lnSpc>
                        <a:spcBef>
                          <a:spcPts val="0"/>
                        </a:spcBef>
                        <a:spcAft>
                          <a:spcPts val="0"/>
                        </a:spcAft>
                        <a:buClr>
                          <a:srgbClr val="000000"/>
                        </a:buClr>
                        <a:buSzPts val="1600"/>
                        <a:buFont typeface="Arial"/>
                        <a:buNone/>
                      </a:pPr>
                      <a:r>
                        <a:rPr lang="en-US" sz="1200" b="1" u="none" strike="noStrike" cap="none" dirty="0">
                          <a:latin typeface="Questrial"/>
                          <a:ea typeface="Questrial"/>
                          <a:cs typeface="Questrial"/>
                          <a:sym typeface="Questrial"/>
                        </a:rPr>
                        <a:t>Fourth</a:t>
                      </a:r>
                      <a:endParaRPr sz="12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US" sz="1200" b="1" i="0" u="none" strike="noStrike" cap="none" dirty="0">
                          <a:solidFill>
                            <a:srgbClr val="000000"/>
                          </a:solidFill>
                          <a:latin typeface="Questrial"/>
                          <a:ea typeface="Questrial"/>
                          <a:cs typeface="Questrial"/>
                          <a:sym typeface="Questrial"/>
                        </a:rPr>
                        <a:t>Project4: </a:t>
                      </a:r>
                      <a:r>
                        <a:rPr lang="en-US" sz="1200" b="0" i="0" u="none" strike="noStrike" cap="none" dirty="0">
                          <a:solidFill>
                            <a:srgbClr val="000000"/>
                          </a:solidFill>
                          <a:latin typeface="Questrial"/>
                          <a:ea typeface="Questrial"/>
                          <a:cs typeface="Questrial"/>
                          <a:sym typeface="Questrial"/>
                        </a:rPr>
                        <a:t>Customer acquisition Cost</a:t>
                      </a:r>
                      <a:endParaRPr sz="1200" b="0" i="0" u="none" strike="noStrike" cap="none" dirty="0">
                        <a:solidFill>
                          <a:srgbClr val="000000"/>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3.6</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2.6</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11</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12</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2</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extLst>
                  <a:ext uri="{0D108BD9-81ED-4DB2-BD59-A6C34878D82A}">
                    <a16:rowId xmlns:a16="http://schemas.microsoft.com/office/drawing/2014/main" val="91654162"/>
                  </a:ext>
                </a:extLst>
              </a:tr>
              <a:tr h="482071">
                <a:tc>
                  <a:txBody>
                    <a:bodyPr/>
                    <a:lstStyle/>
                    <a:p>
                      <a:pPr marL="0" marR="0" lvl="0" indent="0" algn="ctr" rtl="0">
                        <a:lnSpc>
                          <a:spcPct val="115000"/>
                        </a:lnSpc>
                        <a:spcBef>
                          <a:spcPts val="0"/>
                        </a:spcBef>
                        <a:spcAft>
                          <a:spcPts val="0"/>
                        </a:spcAft>
                        <a:buClr>
                          <a:srgbClr val="000000"/>
                        </a:buClr>
                        <a:buSzPts val="1600"/>
                        <a:buFont typeface="Arial"/>
                        <a:buNone/>
                      </a:pPr>
                      <a:r>
                        <a:rPr lang="en-US" sz="1200" b="1" u="none" strike="noStrike" cap="none" dirty="0">
                          <a:latin typeface="Questrial"/>
                          <a:ea typeface="Questrial"/>
                          <a:cs typeface="Questrial"/>
                          <a:sym typeface="Questrial"/>
                        </a:rPr>
                        <a:t>Fifth</a:t>
                      </a:r>
                      <a:endParaRPr sz="12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US" sz="1200" b="1" i="0" u="none" strike="noStrike" cap="none" dirty="0">
                          <a:solidFill>
                            <a:srgbClr val="000000"/>
                          </a:solidFill>
                          <a:latin typeface="Questrial"/>
                          <a:ea typeface="Questrial"/>
                          <a:cs typeface="Questrial"/>
                          <a:sym typeface="Questrial"/>
                        </a:rPr>
                        <a:t>Project 6:</a:t>
                      </a:r>
                    </a:p>
                    <a:p>
                      <a:pPr marL="0" marR="0" lvl="0" indent="0" algn="l" rtl="0">
                        <a:lnSpc>
                          <a:spcPct val="115000"/>
                        </a:lnSpc>
                        <a:spcBef>
                          <a:spcPts val="0"/>
                        </a:spcBef>
                        <a:spcAft>
                          <a:spcPts val="0"/>
                        </a:spcAft>
                        <a:buClr>
                          <a:srgbClr val="000000"/>
                        </a:buClr>
                        <a:buSzPts val="1600"/>
                        <a:buFont typeface="Arial"/>
                        <a:buNone/>
                      </a:pPr>
                      <a:r>
                        <a:rPr lang="en-US" sz="1200" b="0" i="0" u="none" strike="noStrike" cap="none" dirty="0">
                          <a:solidFill>
                            <a:srgbClr val="000000"/>
                          </a:solidFill>
                          <a:latin typeface="Questrial"/>
                          <a:ea typeface="Questrial"/>
                          <a:cs typeface="Questrial"/>
                          <a:sym typeface="Questrial"/>
                        </a:rPr>
                        <a:t>Price optimization</a:t>
                      </a:r>
                      <a:endParaRPr sz="1200" b="0" i="0" u="none" strike="noStrike" cap="none" dirty="0">
                        <a:solidFill>
                          <a:srgbClr val="000000"/>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2.2</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2.3</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10.33</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12</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2</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extLst>
                  <a:ext uri="{0D108BD9-81ED-4DB2-BD59-A6C34878D82A}">
                    <a16:rowId xmlns:a16="http://schemas.microsoft.com/office/drawing/2014/main" val="2978309637"/>
                  </a:ext>
                </a:extLst>
              </a:tr>
              <a:tr h="482071">
                <a:tc>
                  <a:txBody>
                    <a:bodyPr/>
                    <a:lstStyle/>
                    <a:p>
                      <a:pPr marL="0" marR="0" lvl="0" indent="0" algn="ctr" rtl="0">
                        <a:lnSpc>
                          <a:spcPct val="115000"/>
                        </a:lnSpc>
                        <a:spcBef>
                          <a:spcPts val="0"/>
                        </a:spcBef>
                        <a:spcAft>
                          <a:spcPts val="0"/>
                        </a:spcAft>
                        <a:buClr>
                          <a:srgbClr val="000000"/>
                        </a:buClr>
                        <a:buSzPts val="1600"/>
                        <a:buFont typeface="Arial"/>
                        <a:buNone/>
                      </a:pPr>
                      <a:r>
                        <a:rPr lang="en-US" sz="1200" b="1" u="none" strike="noStrike" cap="none" dirty="0">
                          <a:latin typeface="Questrial"/>
                          <a:ea typeface="Questrial"/>
                          <a:cs typeface="Questrial"/>
                          <a:sym typeface="Questrial"/>
                        </a:rPr>
                        <a:t>Six</a:t>
                      </a:r>
                      <a:endParaRPr sz="12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US" sz="1200" b="1" i="0" u="none" strike="noStrike" cap="none" dirty="0">
                          <a:solidFill>
                            <a:srgbClr val="000000"/>
                          </a:solidFill>
                          <a:latin typeface="Questrial"/>
                          <a:ea typeface="Questrial"/>
                          <a:cs typeface="Questrial"/>
                          <a:sym typeface="Questrial"/>
                        </a:rPr>
                        <a:t>Project 5:</a:t>
                      </a:r>
                    </a:p>
                    <a:p>
                      <a:pPr marL="0" marR="0" lvl="0" indent="0" algn="l" rtl="0">
                        <a:lnSpc>
                          <a:spcPct val="115000"/>
                        </a:lnSpc>
                        <a:spcBef>
                          <a:spcPts val="0"/>
                        </a:spcBef>
                        <a:spcAft>
                          <a:spcPts val="0"/>
                        </a:spcAft>
                        <a:buClr>
                          <a:srgbClr val="000000"/>
                        </a:buClr>
                        <a:buSzPts val="1600"/>
                        <a:buFont typeface="Arial"/>
                        <a:buNone/>
                      </a:pPr>
                      <a:r>
                        <a:rPr lang="en-US" sz="1200" b="0" i="0" u="none" strike="noStrike" cap="none" dirty="0">
                          <a:solidFill>
                            <a:srgbClr val="000000"/>
                          </a:solidFill>
                          <a:latin typeface="Questrial"/>
                          <a:ea typeface="Questrial"/>
                          <a:cs typeface="Questrial"/>
                          <a:sym typeface="Questrial"/>
                        </a:rPr>
                        <a:t>Fraud detection</a:t>
                      </a: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3.6</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2.3</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10</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5</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Questrial"/>
                          <a:ea typeface="Questrial"/>
                          <a:cs typeface="Questrial"/>
                          <a:sym typeface="Questrial"/>
                        </a:rPr>
                        <a:t>1</a:t>
                      </a:r>
                      <a:endParaRPr sz="1200" u="none" strike="noStrike" cap="none" dirty="0">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357561166"/>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Highest-Priority Data Science Projects </a:t>
            </a:r>
            <a:endParaRPr sz="21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a:solidFill>
                  <a:schemeClr val="dk1"/>
                </a:solidFill>
                <a:latin typeface="Questrial"/>
                <a:ea typeface="Questrial"/>
                <a:cs typeface="Questrial"/>
                <a:sym typeface="Questrial"/>
              </a:rPr>
              <a:t>Complete the “Data Science Road Map” below with the first four data science projects chosen for implementation.</a:t>
            </a:r>
            <a:endParaRPr sz="1200"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Questrial"/>
              <a:ea typeface="Questrial"/>
              <a:cs typeface="Questrial"/>
              <a:sym typeface="Questrial"/>
            </a:endParaRPr>
          </a:p>
        </p:txBody>
      </p:sp>
      <p:sp>
        <p:nvSpPr>
          <p:cNvPr id="158" name="Google Shape;158;p29"/>
          <p:cNvSpPr/>
          <p:nvPr/>
        </p:nvSpPr>
        <p:spPr>
          <a:xfrm>
            <a:off x="4318750" y="139518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000" dirty="0">
                <a:latin typeface="Questrial"/>
                <a:ea typeface="Questrial"/>
                <a:cs typeface="Questrial"/>
                <a:sym typeface="Questrial"/>
              </a:rPr>
              <a:t>Customer churn is a classification algorithm problem to be solved and it only requires existing company sales data.  Based on outcome customer management can address the issues.</a:t>
            </a:r>
            <a:endParaRPr sz="1000" dirty="0">
              <a:latin typeface="Questrial"/>
              <a:ea typeface="Questrial"/>
              <a:cs typeface="Questrial"/>
              <a:sym typeface="Questrial"/>
            </a:endParaRPr>
          </a:p>
        </p:txBody>
      </p:sp>
      <p:sp>
        <p:nvSpPr>
          <p:cNvPr id="159" name="Google Shape;159;p29"/>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3:</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Customer Churn</a:t>
            </a:r>
            <a:endParaRPr sz="1700" i="0" u="none" strike="noStrike" cap="none" dirty="0">
              <a:solidFill>
                <a:srgbClr val="000000"/>
              </a:solidFill>
              <a:latin typeface="Questrial"/>
              <a:ea typeface="Questrial"/>
              <a:cs typeface="Questrial"/>
              <a:sym typeface="Questrial"/>
            </a:endParaRPr>
          </a:p>
        </p:txBody>
      </p:sp>
      <p:sp>
        <p:nvSpPr>
          <p:cNvPr id="160" name="Google Shape;160;p29"/>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1:</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Delivery date prediction</a:t>
            </a:r>
            <a:endParaRPr sz="1700" i="0" u="none" strike="noStrike" cap="none" dirty="0">
              <a:solidFill>
                <a:srgbClr val="000000"/>
              </a:solidFill>
              <a:latin typeface="Questrial"/>
              <a:ea typeface="Questrial"/>
              <a:cs typeface="Questrial"/>
              <a:sym typeface="Questrial"/>
            </a:endParaRPr>
          </a:p>
        </p:txBody>
      </p:sp>
      <p:sp>
        <p:nvSpPr>
          <p:cNvPr id="161" name="Google Shape;161;p29"/>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2:</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Sentiment analysis</a:t>
            </a:r>
            <a:endParaRPr sz="1700" i="0" u="none" strike="noStrike" cap="none" dirty="0">
              <a:solidFill>
                <a:srgbClr val="000000"/>
              </a:solidFill>
              <a:latin typeface="Questrial"/>
              <a:ea typeface="Questrial"/>
              <a:cs typeface="Questrial"/>
              <a:sym typeface="Questrial"/>
            </a:endParaRPr>
          </a:p>
        </p:txBody>
      </p:sp>
      <p:sp>
        <p:nvSpPr>
          <p:cNvPr id="162" name="Google Shape;162;p29"/>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6:</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Customer </a:t>
            </a:r>
            <a:r>
              <a:rPr lang="en-US" sz="1100" b="0" i="0" u="none" strike="noStrike" cap="none" dirty="0">
                <a:solidFill>
                  <a:srgbClr val="000000"/>
                </a:solidFill>
                <a:latin typeface="Questrial"/>
                <a:ea typeface="Questrial"/>
                <a:cs typeface="Questrial"/>
                <a:sym typeface="Questrial"/>
              </a:rPr>
              <a:t>acquisition</a:t>
            </a:r>
            <a:r>
              <a:rPr lang="en" sz="1100" i="0" u="none" strike="noStrike" cap="none" dirty="0">
                <a:solidFill>
                  <a:srgbClr val="000000"/>
                </a:solidFill>
                <a:latin typeface="Questrial"/>
                <a:ea typeface="Questrial"/>
                <a:cs typeface="Questrial"/>
                <a:sym typeface="Questrial"/>
              </a:rPr>
              <a:t> cost</a:t>
            </a:r>
            <a:endParaRPr sz="1700" i="0" u="none" strike="noStrike" cap="none" dirty="0">
              <a:solidFill>
                <a:srgbClr val="000000"/>
              </a:solidFill>
              <a:latin typeface="Questrial"/>
              <a:ea typeface="Questrial"/>
              <a:cs typeface="Questrial"/>
              <a:sym typeface="Questrial"/>
            </a:endParaRP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i="0" u="none" strike="noStrike" cap="none">
              <a:solidFill>
                <a:srgbClr val="000000"/>
              </a:solidFill>
              <a:latin typeface="Questrial"/>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a:t>
            </a:r>
            <a:endParaRPr sz="1400" i="0" u="sng" strike="noStrike" cap="none">
              <a:solidFill>
                <a:srgbClr val="000000"/>
              </a:solidFill>
              <a:latin typeface="Questrial"/>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Project</a:t>
            </a:r>
            <a:endParaRPr sz="1400" i="0" u="sng" strike="noStrike" cap="none">
              <a:solidFill>
                <a:srgbClr val="000000"/>
              </a:solidFill>
              <a:latin typeface="Questrial"/>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 Justification</a:t>
            </a:r>
            <a:endParaRPr sz="1400" i="0" u="sng" strike="noStrike" cap="none">
              <a:solidFill>
                <a:srgbClr val="000000"/>
              </a:solidFill>
              <a:latin typeface="Questrial"/>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i="0" u="none" strike="noStrike" cap="none">
              <a:solidFill>
                <a:srgbClr val="000000"/>
              </a:solidFill>
              <a:latin typeface="Questrial"/>
              <a:ea typeface="Questrial"/>
              <a:cs typeface="Questrial"/>
              <a:sym typeface="Questrial"/>
            </a:endParaRPr>
          </a:p>
        </p:txBody>
      </p:sp>
      <p:sp>
        <p:nvSpPr>
          <p:cNvPr id="168" name="Google Shape;168;p29"/>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i="0" u="none" strike="noStrike" cap="none">
              <a:solidFill>
                <a:srgbClr val="000000"/>
              </a:solidFill>
              <a:latin typeface="Questrial"/>
              <a:ea typeface="Questrial"/>
              <a:cs typeface="Questrial"/>
              <a:sym typeface="Questrial"/>
            </a:endParaRPr>
          </a:p>
        </p:txBody>
      </p:sp>
      <p:sp>
        <p:nvSpPr>
          <p:cNvPr id="169" name="Google Shape;169;p29"/>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i="0" u="none" strike="noStrike" cap="none">
              <a:solidFill>
                <a:srgbClr val="000000"/>
              </a:solidFill>
              <a:latin typeface="Questrial"/>
              <a:ea typeface="Questrial"/>
              <a:cs typeface="Questrial"/>
              <a:sym typeface="Questrial"/>
            </a:endParaRPr>
          </a:p>
        </p:txBody>
      </p:sp>
      <p:sp>
        <p:nvSpPr>
          <p:cNvPr id="170" name="Google Shape;170;p29"/>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1000" i="0" u="none" strike="noStrike" cap="none" dirty="0">
                <a:solidFill>
                  <a:srgbClr val="000000"/>
                </a:solidFill>
                <a:latin typeface="Questrial"/>
                <a:ea typeface="Questrial"/>
                <a:cs typeface="Questrial"/>
                <a:sym typeface="Questrial"/>
              </a:rPr>
              <a:t>IT is NLP problem to be solved but it may require </a:t>
            </a:r>
            <a:r>
              <a:rPr lang="en" sz="1000" dirty="0">
                <a:latin typeface="Questrial"/>
                <a:ea typeface="Questrial"/>
                <a:cs typeface="Questrial"/>
                <a:sym typeface="Questrial"/>
              </a:rPr>
              <a:t>cloud providers solutions and can not be leveraged by using existing infra. Customer may prov</a:t>
            </a:r>
            <a:r>
              <a:rPr lang="en-SG" sz="1000" dirty="0">
                <a:latin typeface="Questrial"/>
                <a:ea typeface="Questrial"/>
                <a:cs typeface="Questrial"/>
                <a:sym typeface="Questrial"/>
              </a:rPr>
              <a:t>id</a:t>
            </a:r>
            <a:r>
              <a:rPr lang="en" sz="1000" dirty="0">
                <a:latin typeface="Questrial"/>
                <a:ea typeface="Questrial"/>
                <a:cs typeface="Questrial"/>
                <a:sym typeface="Questrial"/>
              </a:rPr>
              <a:t>e reviews in non </a:t>
            </a:r>
            <a:r>
              <a:rPr lang="en-SG" sz="1000" dirty="0">
                <a:latin typeface="Questrial"/>
                <a:ea typeface="Questrial"/>
                <a:cs typeface="Questrial"/>
                <a:sym typeface="Questrial"/>
              </a:rPr>
              <a:t>English which may require specific handling.</a:t>
            </a:r>
            <a:endParaRPr sz="1600" i="0" u="none" strike="noStrike" cap="none" dirty="0">
              <a:solidFill>
                <a:srgbClr val="000000"/>
              </a:solidFill>
              <a:latin typeface="Questrial"/>
              <a:ea typeface="Questrial"/>
              <a:cs typeface="Questrial"/>
              <a:sym typeface="Questrial"/>
            </a:endParaRPr>
          </a:p>
        </p:txBody>
      </p:sp>
      <p:sp>
        <p:nvSpPr>
          <p:cNvPr id="171" name="Google Shape;171;p29"/>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1000" i="0" u="none" strike="noStrike" cap="none" dirty="0">
                <a:solidFill>
                  <a:srgbClr val="000000"/>
                </a:solidFill>
                <a:latin typeface="Questrial"/>
                <a:ea typeface="Questrial"/>
                <a:cs typeface="Questrial"/>
                <a:sym typeface="Questrial"/>
              </a:rPr>
              <a:t>Delivery date is regression model to be solved; solutions can be provided by leveraging existing data, however it requires external co-ordination in certain geographic area with existing vendor and logistic department.</a:t>
            </a:r>
            <a:endParaRPr sz="1600" i="0" u="none" strike="noStrike" cap="none" dirty="0">
              <a:solidFill>
                <a:srgbClr val="000000"/>
              </a:solidFill>
              <a:latin typeface="Questrial"/>
              <a:ea typeface="Questrial"/>
              <a:cs typeface="Questrial"/>
              <a:sym typeface="Questrial"/>
            </a:endParaRPr>
          </a:p>
        </p:txBody>
      </p:sp>
      <p:sp>
        <p:nvSpPr>
          <p:cNvPr id="172" name="Google Shape;172;p29"/>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SG" sz="1000" i="0" u="none" strike="noStrike" cap="none" dirty="0">
                <a:solidFill>
                  <a:srgbClr val="000000"/>
                </a:solidFill>
                <a:latin typeface="Questrial"/>
                <a:ea typeface="Questrial"/>
                <a:cs typeface="Questrial"/>
                <a:sym typeface="Questrial"/>
              </a:rPr>
              <a:t>I</a:t>
            </a:r>
            <a:r>
              <a:rPr lang="en" sz="1000" i="0" u="none" strike="noStrike" cap="none" dirty="0">
                <a:solidFill>
                  <a:srgbClr val="000000"/>
                </a:solidFill>
                <a:latin typeface="Questrial"/>
                <a:ea typeface="Questrial"/>
                <a:cs typeface="Questrial"/>
                <a:sym typeface="Questrial"/>
              </a:rPr>
              <a:t>t requires a combination of machine learning algorithm to solve the problem. Firm may burn significant cash in addition which may be difficult to recover in addition to infrastructure cost. </a:t>
            </a:r>
            <a:endParaRPr sz="1600"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You may want to break up this table into two separate slides</a:t>
            </a:r>
            <a:endParaRPr sz="1400" b="1" i="0" u="none" strike="noStrike" cap="none">
              <a:solidFill>
                <a:srgbClr val="000000"/>
              </a:solidFill>
              <a:latin typeface="Lato"/>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1379649134"/>
              </p:ext>
            </p:extLst>
          </p:nvPr>
        </p:nvGraphicFramePr>
        <p:xfrm>
          <a:off x="294325" y="981805"/>
          <a:ext cx="8679750" cy="3794373"/>
        </p:xfrm>
        <a:graphic>
          <a:graphicData uri="http://schemas.openxmlformats.org/drawingml/2006/table">
            <a:tbl>
              <a:tblPr>
                <a:noFill/>
                <a:tableStyleId>{0819481E-A1E5-490C-A983-E4E6D5210434}</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Requirements</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What data should be included in the Data Strategy?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marR="0" lvl="0" indent="0" algn="l" rtl="0">
                        <a:lnSpc>
                          <a:spcPct val="115000"/>
                        </a:lnSpc>
                        <a:spcBef>
                          <a:spcPts val="0"/>
                        </a:spcBef>
                        <a:spcAft>
                          <a:spcPts val="0"/>
                        </a:spcAft>
                        <a:buClr>
                          <a:srgbClr val="000000"/>
                        </a:buClr>
                        <a:buSzPts val="1000"/>
                        <a:buFont typeface="Questrial"/>
                        <a:buNone/>
                      </a:pPr>
                      <a:r>
                        <a:rPr lang="en" sz="1000" u="none" strike="noStrike" cap="none" dirty="0">
                          <a:latin typeface="Questrial"/>
                          <a:ea typeface="Questrial"/>
                          <a:cs typeface="Questrial"/>
                          <a:sym typeface="Questrial"/>
                        </a:rPr>
                        <a:t>Two types of data can be included in building machine learning solutions.</a:t>
                      </a:r>
                    </a:p>
                    <a:p>
                      <a:pPr marL="279400" marR="0" lvl="0" indent="-228600" algn="l" rtl="0">
                        <a:lnSpc>
                          <a:spcPct val="115000"/>
                        </a:lnSpc>
                        <a:spcBef>
                          <a:spcPts val="0"/>
                        </a:spcBef>
                        <a:spcAft>
                          <a:spcPts val="0"/>
                        </a:spcAft>
                        <a:buClr>
                          <a:srgbClr val="000000"/>
                        </a:buClr>
                        <a:buSzPts val="1000"/>
                        <a:buFont typeface="+mj-lt"/>
                        <a:buAutoNum type="arabicPeriod"/>
                      </a:pPr>
                      <a:r>
                        <a:rPr lang="en" sz="1000" u="none" strike="noStrike" cap="none" dirty="0">
                          <a:latin typeface="Questrial"/>
                          <a:ea typeface="Questrial"/>
                          <a:cs typeface="Questrial"/>
                          <a:sym typeface="Questrial"/>
                        </a:rPr>
                        <a:t>Historical data for developing the solution</a:t>
                      </a:r>
                    </a:p>
                    <a:p>
                      <a:pPr marL="279400" marR="0" lvl="0" indent="-228600" algn="l" rtl="0">
                        <a:lnSpc>
                          <a:spcPct val="115000"/>
                        </a:lnSpc>
                        <a:spcBef>
                          <a:spcPts val="0"/>
                        </a:spcBef>
                        <a:spcAft>
                          <a:spcPts val="0"/>
                        </a:spcAft>
                        <a:buClr>
                          <a:srgbClr val="000000"/>
                        </a:buClr>
                        <a:buSzPts val="1000"/>
                        <a:buFont typeface="+mj-lt"/>
                        <a:buAutoNum type="arabicPeriod"/>
                      </a:pPr>
                      <a:r>
                        <a:rPr lang="en" sz="1000" u="none" strike="noStrike" cap="none" dirty="0">
                          <a:latin typeface="Questrial"/>
                          <a:ea typeface="Questrial"/>
                          <a:cs typeface="Questrial"/>
                          <a:sym typeface="Questrial"/>
                        </a:rPr>
                        <a:t>Real time, near real time or batch data for implementing the solution.</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6475">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Governance</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Availability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1000" u="none" strike="noStrike" cap="none" dirty="0">
                          <a:latin typeface="Questrial"/>
                          <a:ea typeface="Questrial"/>
                          <a:cs typeface="Questrial"/>
                          <a:sym typeface="Questrial"/>
                        </a:rPr>
                        <a:t>Enough storage is available to use the right data and possibility of tapping into external data.</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Usability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SG" sz="1000" b="0" i="0" u="none" strike="noStrike" cap="none" dirty="0">
                          <a:solidFill>
                            <a:srgbClr val="000000"/>
                          </a:solidFill>
                          <a:latin typeface="Questrial"/>
                          <a:ea typeface="Questrial"/>
                          <a:cs typeface="Questrial"/>
                          <a:sym typeface="Arial"/>
                        </a:rPr>
                        <a:t>Ensuring data is clearly structured, documented and labelled, enables easy search and retrieval, and is compatible with tools used by business users</a:t>
                      </a:r>
                      <a:r>
                        <a:rPr lang="en-SG" sz="1400" b="0" i="0" u="none" strike="noStrike" cap="none" dirty="0">
                          <a:solidFill>
                            <a:srgbClr val="000000"/>
                          </a:solidFill>
                          <a:effectLst/>
                          <a:latin typeface="Arial"/>
                          <a:ea typeface="Arial"/>
                          <a:cs typeface="Arial"/>
                          <a:sym typeface="Arial"/>
                        </a:rPr>
                        <a:t>.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Integrity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171450" indent="-171450">
                        <a:buFont typeface="Arial" panose="020B0604020202020204" pitchFamily="34" charset="0"/>
                        <a:buChar char="•"/>
                      </a:pPr>
                      <a:r>
                        <a:rPr lang="en-SG" sz="1000" b="0" i="0" u="none" strike="noStrike" cap="none" dirty="0">
                          <a:solidFill>
                            <a:srgbClr val="000000"/>
                          </a:solidFill>
                          <a:latin typeface="Questrial"/>
                          <a:ea typeface="Questrial"/>
                          <a:cs typeface="Questrial"/>
                          <a:sym typeface="Arial"/>
                        </a:rPr>
                        <a:t> Data integrity is the overall accuracy, completeness, and consistency of data. Data integrity also refers to the  safety of data in regard to regulatory compliance</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681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Skills and Capacity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literacy skills and organizational capacity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2250" marR="0" lvl="0" indent="-171450" algn="l" rtl="0">
                        <a:lnSpc>
                          <a:spcPct val="115000"/>
                        </a:lnSpc>
                        <a:spcBef>
                          <a:spcPts val="0"/>
                        </a:spcBef>
                        <a:spcAft>
                          <a:spcPts val="0"/>
                        </a:spcAft>
                        <a:buClr>
                          <a:srgbClr val="000000"/>
                        </a:buClr>
                        <a:buSzPts val="1000"/>
                        <a:buFont typeface="Arial" panose="020B0604020202020204" pitchFamily="34" charset="0"/>
                        <a:buChar char="•"/>
                      </a:pPr>
                      <a:r>
                        <a:rPr lang="en-SG" sz="1000" b="0" i="0" u="none" strike="noStrike" cap="none" dirty="0">
                          <a:solidFill>
                            <a:srgbClr val="000000"/>
                          </a:solidFill>
                          <a:latin typeface="Questrial"/>
                          <a:ea typeface="Questrial"/>
                          <a:cs typeface="Questrial"/>
                          <a:sym typeface="Arial"/>
                        </a:rPr>
                        <a:t>Ability to read, work with, analyse and communicate with data. Transform the data data into right format for different use cases.</a:t>
                      </a:r>
                    </a:p>
                    <a:p>
                      <a:pPr marL="222250" marR="0" lvl="0" indent="-171450" algn="l" rtl="0">
                        <a:lnSpc>
                          <a:spcPct val="115000"/>
                        </a:lnSpc>
                        <a:spcBef>
                          <a:spcPts val="0"/>
                        </a:spcBef>
                        <a:spcAft>
                          <a:spcPts val="0"/>
                        </a:spcAft>
                        <a:buClr>
                          <a:srgbClr val="000000"/>
                        </a:buClr>
                        <a:buSzPts val="1000"/>
                        <a:buFont typeface="Arial" panose="020B0604020202020204" pitchFamily="34" charset="0"/>
                        <a:buChar char="•"/>
                      </a:pPr>
                      <a:r>
                        <a:rPr lang="en-SG" sz="1000" b="0" i="0" u="none" strike="noStrike" cap="none" dirty="0">
                          <a:solidFill>
                            <a:srgbClr val="000000"/>
                          </a:solidFill>
                          <a:latin typeface="Questrial"/>
                          <a:ea typeface="Questrial"/>
                          <a:cs typeface="Questrial"/>
                          <a:sym typeface="Arial"/>
                        </a:rPr>
                        <a:t>Technological skills may be needed to be built over period of time.</a:t>
                      </a:r>
                      <a:endParaRPr sz="10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11785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Support for 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Organizations may be needed to build infrastructure suitable for Machine learning for ex: GPU/TPU as they require high processing power.</a:t>
                      </a:r>
                    </a:p>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Machine leaning skills need to be built over period of time and resources needed to be trained to manage complexity.</a:t>
                      </a:r>
                    </a:p>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In certain use cases cloud </a:t>
                      </a:r>
                      <a:r>
                        <a:rPr lang="en" sz="1000" u="none" strike="noStrike" cap="none">
                          <a:latin typeface="Questrial"/>
                          <a:ea typeface="Questrial"/>
                          <a:cs typeface="Questrial"/>
                          <a:sym typeface="Questrial"/>
                        </a:rPr>
                        <a:t>providers infrastructure may be used.</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latin typeface="Questrial"/>
                <a:ea typeface="Questrial"/>
                <a:cs typeface="Questrial"/>
                <a:sym typeface="Questrial"/>
              </a:rPr>
              <a:t>Technical Infrastructure Needed to Support the Data Science Organization </a:t>
            </a:r>
            <a:endParaRPr sz="1500" i="0" u="none" strike="noStrike" cap="none">
              <a:solidFill>
                <a:srgbClr val="0000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893</Words>
  <Application>Microsoft Macintosh PowerPoint</Application>
  <PresentationFormat>On-screen Show (16:9)</PresentationFormat>
  <Paragraphs>164</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Questrial</vt:lpstr>
      <vt:lpstr>Arial</vt:lpstr>
      <vt:lpstr>Lato</vt:lpstr>
      <vt:lpstr>Raleway</vt:lpstr>
      <vt:lpstr>Simple Light</vt:lpstr>
      <vt:lpstr>DSBL</vt:lpstr>
      <vt:lpstr>Title of Final Project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Final Project </dc:title>
  <cp:lastModifiedBy>Pankaj Singh</cp:lastModifiedBy>
  <cp:revision>52</cp:revision>
  <dcterms:modified xsi:type="dcterms:W3CDTF">2022-10-22T11:04:14Z</dcterms:modified>
</cp:coreProperties>
</file>